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258"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59" r:id="rId24"/>
    <p:sldId id="361" r:id="rId25"/>
    <p:sldId id="344" r:id="rId26"/>
    <p:sldId id="362" r:id="rId27"/>
    <p:sldId id="298" r:id="rId28"/>
    <p:sldId id="299" r:id="rId29"/>
    <p:sldId id="346" r:id="rId30"/>
    <p:sldId id="357" r:id="rId31"/>
    <p:sldId id="358" r:id="rId32"/>
    <p:sldId id="347" r:id="rId33"/>
    <p:sldId id="348" r:id="rId34"/>
    <p:sldId id="351" r:id="rId35"/>
    <p:sldId id="353" r:id="rId36"/>
    <p:sldId id="354" r:id="rId37"/>
    <p:sldId id="296" r:id="rId38"/>
    <p:sldId id="355" r:id="rId39"/>
    <p:sldId id="356" r:id="rId40"/>
    <p:sldId id="306" r:id="rId41"/>
    <p:sldId id="275" r:id="rId42"/>
    <p:sldId id="304" r:id="rId43"/>
    <p:sldId id="305" r:id="rId44"/>
    <p:sldId id="291" r:id="rId45"/>
    <p:sldId id="295" r:id="rId46"/>
    <p:sldId id="321" r:id="rId47"/>
  </p:sldIdLst>
  <p:sldSz cx="10688638" cy="7562850"/>
  <p:notesSz cx="9144000" cy="6858000"/>
  <p:defaultTextStyle>
    <a:defPPr>
      <a:defRPr lang="ja-JP"/>
    </a:defPPr>
    <a:lvl1pPr marL="0" algn="l" defTabSz="521437" rtl="0" eaLnBrk="1" latinLnBrk="0" hangingPunct="1">
      <a:defRPr kumimoji="1" sz="2100" kern="1200">
        <a:solidFill>
          <a:schemeClr val="tx1"/>
        </a:solidFill>
        <a:latin typeface="+mn-lt"/>
        <a:ea typeface="+mn-ea"/>
        <a:cs typeface="+mn-cs"/>
      </a:defRPr>
    </a:lvl1pPr>
    <a:lvl2pPr marL="521437" algn="l" defTabSz="521437" rtl="0" eaLnBrk="1" latinLnBrk="0" hangingPunct="1">
      <a:defRPr kumimoji="1" sz="2100" kern="1200">
        <a:solidFill>
          <a:schemeClr val="tx1"/>
        </a:solidFill>
        <a:latin typeface="+mn-lt"/>
        <a:ea typeface="+mn-ea"/>
        <a:cs typeface="+mn-cs"/>
      </a:defRPr>
    </a:lvl2pPr>
    <a:lvl3pPr marL="1042873" algn="l" defTabSz="521437" rtl="0" eaLnBrk="1" latinLnBrk="0" hangingPunct="1">
      <a:defRPr kumimoji="1" sz="2100" kern="1200">
        <a:solidFill>
          <a:schemeClr val="tx1"/>
        </a:solidFill>
        <a:latin typeface="+mn-lt"/>
        <a:ea typeface="+mn-ea"/>
        <a:cs typeface="+mn-cs"/>
      </a:defRPr>
    </a:lvl3pPr>
    <a:lvl4pPr marL="1564310" algn="l" defTabSz="521437" rtl="0" eaLnBrk="1" latinLnBrk="0" hangingPunct="1">
      <a:defRPr kumimoji="1" sz="2100" kern="1200">
        <a:solidFill>
          <a:schemeClr val="tx1"/>
        </a:solidFill>
        <a:latin typeface="+mn-lt"/>
        <a:ea typeface="+mn-ea"/>
        <a:cs typeface="+mn-cs"/>
      </a:defRPr>
    </a:lvl4pPr>
    <a:lvl5pPr marL="2085746" algn="l" defTabSz="521437" rtl="0" eaLnBrk="1" latinLnBrk="0" hangingPunct="1">
      <a:defRPr kumimoji="1" sz="2100" kern="1200">
        <a:solidFill>
          <a:schemeClr val="tx1"/>
        </a:solidFill>
        <a:latin typeface="+mn-lt"/>
        <a:ea typeface="+mn-ea"/>
        <a:cs typeface="+mn-cs"/>
      </a:defRPr>
    </a:lvl5pPr>
    <a:lvl6pPr marL="2607183" algn="l" defTabSz="521437" rtl="0" eaLnBrk="1" latinLnBrk="0" hangingPunct="1">
      <a:defRPr kumimoji="1" sz="2100" kern="1200">
        <a:solidFill>
          <a:schemeClr val="tx1"/>
        </a:solidFill>
        <a:latin typeface="+mn-lt"/>
        <a:ea typeface="+mn-ea"/>
        <a:cs typeface="+mn-cs"/>
      </a:defRPr>
    </a:lvl6pPr>
    <a:lvl7pPr marL="3128620" algn="l" defTabSz="521437" rtl="0" eaLnBrk="1" latinLnBrk="0" hangingPunct="1">
      <a:defRPr kumimoji="1" sz="2100" kern="1200">
        <a:solidFill>
          <a:schemeClr val="tx1"/>
        </a:solidFill>
        <a:latin typeface="+mn-lt"/>
        <a:ea typeface="+mn-ea"/>
        <a:cs typeface="+mn-cs"/>
      </a:defRPr>
    </a:lvl7pPr>
    <a:lvl8pPr marL="3650056" algn="l" defTabSz="521437" rtl="0" eaLnBrk="1" latinLnBrk="0" hangingPunct="1">
      <a:defRPr kumimoji="1" sz="2100" kern="1200">
        <a:solidFill>
          <a:schemeClr val="tx1"/>
        </a:solidFill>
        <a:latin typeface="+mn-lt"/>
        <a:ea typeface="+mn-ea"/>
        <a:cs typeface="+mn-cs"/>
      </a:defRPr>
    </a:lvl8pPr>
    <a:lvl9pPr marL="4171493" algn="l" defTabSz="521437" rtl="0" eaLnBrk="1" latinLnBrk="0" hangingPunct="1">
      <a:defRPr kumimoji="1"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9869" autoAdjust="0"/>
  </p:normalViewPr>
  <p:slideViewPr>
    <p:cSldViewPr snapToGrid="0" snapToObjects="1">
      <p:cViewPr>
        <p:scale>
          <a:sx n="115" d="100"/>
          <a:sy n="115" d="100"/>
        </p:scale>
        <p:origin x="-296" y="-72"/>
      </p:cViewPr>
      <p:guideLst>
        <p:guide orient="horz" pos="2382"/>
        <p:guide pos="3366"/>
      </p:guideLst>
    </p:cSldViewPr>
  </p:slideViewPr>
  <p:outlineViewPr>
    <p:cViewPr>
      <p:scale>
        <a:sx n="33" d="100"/>
        <a:sy n="33" d="100"/>
      </p:scale>
      <p:origin x="0" y="3600"/>
    </p:cViewPr>
  </p:outlineViewPr>
  <p:notesTextViewPr>
    <p:cViewPr>
      <p:scale>
        <a:sx n="100" d="100"/>
        <a:sy n="100" d="100"/>
      </p:scale>
      <p:origin x="0" y="0"/>
    </p:cViewPr>
  </p:notesTextViewPr>
  <p:sorterViewPr>
    <p:cViewPr>
      <p:scale>
        <a:sx n="100" d="100"/>
        <a:sy n="100" d="100"/>
      </p:scale>
      <p:origin x="0" y="6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urukawa:Documents:m2014:linac:rep:LinacHistory82-13.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77777777778"/>
          <c:y val="0.202702702702703"/>
          <c:w val="0.558333333333333"/>
          <c:h val="0.608108108108108"/>
        </c:manualLayout>
      </c:layout>
      <c:lineChart>
        <c:grouping val="standard"/>
        <c:varyColors val="0"/>
        <c:ser>
          <c:idx val="1"/>
          <c:order val="0"/>
          <c:tx>
            <c:strRef>
              <c:f>'82-11'!$C$1</c:f>
              <c:strCache>
                <c:ptCount val="1"/>
                <c:pt idx="0">
                  <c:v>Operation Time / year [hrs]</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cat>
            <c:numRef>
              <c:f>'82-11'!$B$2:$B$33</c:f>
              <c:numCache>
                <c:formatCode>General</c:formatCode>
                <c:ptCount val="32"/>
                <c:pt idx="0">
                  <c:v>1982.0</c:v>
                </c:pt>
                <c:pt idx="1">
                  <c:v>1983.0</c:v>
                </c:pt>
                <c:pt idx="2">
                  <c:v>1984.0</c:v>
                </c:pt>
                <c:pt idx="3">
                  <c:v>1985.0</c:v>
                </c:pt>
                <c:pt idx="4">
                  <c:v>1986.0</c:v>
                </c:pt>
                <c:pt idx="5">
                  <c:v>1987.0</c:v>
                </c:pt>
                <c:pt idx="6">
                  <c:v>1988.0</c:v>
                </c:pt>
                <c:pt idx="7">
                  <c:v>1989.0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pt idx="30">
                  <c:v>2012.0</c:v>
                </c:pt>
                <c:pt idx="31">
                  <c:v>2013.0</c:v>
                </c:pt>
              </c:numCache>
            </c:numRef>
          </c:cat>
          <c:val>
            <c:numRef>
              <c:f>'82-11'!$C$2:$C$33</c:f>
              <c:numCache>
                <c:formatCode>General</c:formatCode>
                <c:ptCount val="32"/>
                <c:pt idx="0">
                  <c:v>2100.0</c:v>
                </c:pt>
                <c:pt idx="1">
                  <c:v>2100.0</c:v>
                </c:pt>
                <c:pt idx="2">
                  <c:v>2800.0</c:v>
                </c:pt>
                <c:pt idx="3">
                  <c:v>2824.0</c:v>
                </c:pt>
                <c:pt idx="4">
                  <c:v>3443.0</c:v>
                </c:pt>
                <c:pt idx="5">
                  <c:v>4487.0</c:v>
                </c:pt>
                <c:pt idx="6">
                  <c:v>5110.0</c:v>
                </c:pt>
                <c:pt idx="7">
                  <c:v>4542.0</c:v>
                </c:pt>
                <c:pt idx="8">
                  <c:v>5303.0</c:v>
                </c:pt>
                <c:pt idx="9">
                  <c:v>5234.0</c:v>
                </c:pt>
                <c:pt idx="10">
                  <c:v>5117.0</c:v>
                </c:pt>
                <c:pt idx="11">
                  <c:v>5299.0</c:v>
                </c:pt>
                <c:pt idx="12">
                  <c:v>5070.0</c:v>
                </c:pt>
                <c:pt idx="13">
                  <c:v>4563.0</c:v>
                </c:pt>
                <c:pt idx="14">
                  <c:v>4123.0</c:v>
                </c:pt>
                <c:pt idx="15">
                  <c:v>3828.0</c:v>
                </c:pt>
                <c:pt idx="16">
                  <c:v>5906.0</c:v>
                </c:pt>
                <c:pt idx="17">
                  <c:v>7297.0</c:v>
                </c:pt>
                <c:pt idx="18">
                  <c:v>7203.0</c:v>
                </c:pt>
                <c:pt idx="19">
                  <c:v>7239.0</c:v>
                </c:pt>
                <c:pt idx="20">
                  <c:v>7086.0</c:v>
                </c:pt>
                <c:pt idx="21">
                  <c:v>6815.0</c:v>
                </c:pt>
                <c:pt idx="22">
                  <c:v>7117.0</c:v>
                </c:pt>
                <c:pt idx="23">
                  <c:v>6988.0</c:v>
                </c:pt>
                <c:pt idx="24">
                  <c:v>6927.0</c:v>
                </c:pt>
                <c:pt idx="25">
                  <c:v>6322.0</c:v>
                </c:pt>
                <c:pt idx="26">
                  <c:v>6556.0</c:v>
                </c:pt>
                <c:pt idx="27">
                  <c:v>6362.0</c:v>
                </c:pt>
                <c:pt idx="28">
                  <c:v>5847.0</c:v>
                </c:pt>
                <c:pt idx="29">
                  <c:v>5492.0</c:v>
                </c:pt>
                <c:pt idx="30">
                  <c:v>5331.0</c:v>
                </c:pt>
                <c:pt idx="31">
                  <c:v>5315.0</c:v>
                </c:pt>
              </c:numCache>
            </c:numRef>
          </c:val>
          <c:smooth val="0"/>
        </c:ser>
        <c:ser>
          <c:idx val="2"/>
          <c:order val="2"/>
          <c:tx>
            <c:v>Total Operation Time [hrs]</c:v>
          </c:tx>
          <c:spPr>
            <a:ln w="12700">
              <a:solidFill>
                <a:srgbClr val="008080"/>
              </a:solidFill>
              <a:prstDash val="solid"/>
            </a:ln>
          </c:spPr>
          <c:marker>
            <c:symbol val="triangle"/>
            <c:size val="5"/>
            <c:spPr>
              <a:solidFill>
                <a:srgbClr val="008080"/>
              </a:solidFill>
              <a:ln>
                <a:solidFill>
                  <a:srgbClr val="008080"/>
                </a:solidFill>
                <a:prstDash val="solid"/>
              </a:ln>
            </c:spPr>
          </c:marker>
          <c:cat>
            <c:numRef>
              <c:f>'82-11'!$B$2:$B$33</c:f>
              <c:numCache>
                <c:formatCode>General</c:formatCode>
                <c:ptCount val="32"/>
                <c:pt idx="0">
                  <c:v>1982.0</c:v>
                </c:pt>
                <c:pt idx="1">
                  <c:v>1983.0</c:v>
                </c:pt>
                <c:pt idx="2">
                  <c:v>1984.0</c:v>
                </c:pt>
                <c:pt idx="3">
                  <c:v>1985.0</c:v>
                </c:pt>
                <c:pt idx="4">
                  <c:v>1986.0</c:v>
                </c:pt>
                <c:pt idx="5">
                  <c:v>1987.0</c:v>
                </c:pt>
                <c:pt idx="6">
                  <c:v>1988.0</c:v>
                </c:pt>
                <c:pt idx="7">
                  <c:v>1989.0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pt idx="30">
                  <c:v>2012.0</c:v>
                </c:pt>
                <c:pt idx="31">
                  <c:v>2013.0</c:v>
                </c:pt>
              </c:numCache>
            </c:numRef>
          </c:cat>
          <c:val>
            <c:numRef>
              <c:f>'82-11'!$G$2:$G$33</c:f>
              <c:numCache>
                <c:formatCode>General</c:formatCode>
                <c:ptCount val="32"/>
                <c:pt idx="0">
                  <c:v>210.0</c:v>
                </c:pt>
                <c:pt idx="1">
                  <c:v>420.0</c:v>
                </c:pt>
                <c:pt idx="2">
                  <c:v>700.0</c:v>
                </c:pt>
                <c:pt idx="3">
                  <c:v>982.4</c:v>
                </c:pt>
                <c:pt idx="4">
                  <c:v>1326.7</c:v>
                </c:pt>
                <c:pt idx="5">
                  <c:v>1775.4</c:v>
                </c:pt>
                <c:pt idx="6">
                  <c:v>2286.4</c:v>
                </c:pt>
                <c:pt idx="7">
                  <c:v>2740.6</c:v>
                </c:pt>
                <c:pt idx="8">
                  <c:v>3270.9</c:v>
                </c:pt>
                <c:pt idx="9">
                  <c:v>3794.3</c:v>
                </c:pt>
                <c:pt idx="10">
                  <c:v>4306.0</c:v>
                </c:pt>
                <c:pt idx="11">
                  <c:v>4835.9</c:v>
                </c:pt>
                <c:pt idx="12">
                  <c:v>5342.9</c:v>
                </c:pt>
                <c:pt idx="13">
                  <c:v>5799.2</c:v>
                </c:pt>
                <c:pt idx="14">
                  <c:v>6211.5</c:v>
                </c:pt>
                <c:pt idx="15">
                  <c:v>6594.3</c:v>
                </c:pt>
                <c:pt idx="16">
                  <c:v>7184.9</c:v>
                </c:pt>
                <c:pt idx="17">
                  <c:v>7914.6</c:v>
                </c:pt>
                <c:pt idx="18">
                  <c:v>8634.9</c:v>
                </c:pt>
                <c:pt idx="19">
                  <c:v>9358.799999999988</c:v>
                </c:pt>
                <c:pt idx="20">
                  <c:v>10067.4</c:v>
                </c:pt>
                <c:pt idx="21">
                  <c:v>10748.9</c:v>
                </c:pt>
                <c:pt idx="22">
                  <c:v>11460.6</c:v>
                </c:pt>
                <c:pt idx="23">
                  <c:v>12159.4</c:v>
                </c:pt>
                <c:pt idx="24">
                  <c:v>12852.1</c:v>
                </c:pt>
                <c:pt idx="25">
                  <c:v>13484.3</c:v>
                </c:pt>
                <c:pt idx="26">
                  <c:v>14139.9</c:v>
                </c:pt>
                <c:pt idx="27">
                  <c:v>14776.1</c:v>
                </c:pt>
                <c:pt idx="28">
                  <c:v>15360.8</c:v>
                </c:pt>
                <c:pt idx="29">
                  <c:v>15910.0</c:v>
                </c:pt>
                <c:pt idx="30">
                  <c:v>16443.1</c:v>
                </c:pt>
                <c:pt idx="31">
                  <c:v>16974.6</c:v>
                </c:pt>
              </c:numCache>
            </c:numRef>
          </c:val>
          <c:smooth val="0"/>
        </c:ser>
        <c:dLbls>
          <c:showLegendKey val="0"/>
          <c:showVal val="0"/>
          <c:showCatName val="0"/>
          <c:showSerName val="0"/>
          <c:showPercent val="0"/>
          <c:showBubbleSize val="0"/>
        </c:dLbls>
        <c:marker val="1"/>
        <c:smooth val="0"/>
        <c:axId val="-2107626040"/>
        <c:axId val="-2084918088"/>
      </c:lineChart>
      <c:lineChart>
        <c:grouping val="standard"/>
        <c:varyColors val="0"/>
        <c:ser>
          <c:idx val="0"/>
          <c:order val="1"/>
          <c:tx>
            <c:strRef>
              <c:f>'82-11'!$D$1</c:f>
              <c:strCache>
                <c:ptCount val="1"/>
                <c:pt idx="0">
                  <c:v>Machine Failure [%]</c:v>
                </c:pt>
              </c:strCache>
            </c:strRef>
          </c:tx>
          <c:spPr>
            <a:ln w="12700">
              <a:solidFill>
                <a:srgbClr val="000090"/>
              </a:solidFill>
              <a:prstDash val="solid"/>
            </a:ln>
          </c:spPr>
          <c:marker>
            <c:symbol val="diamond"/>
            <c:size val="5"/>
            <c:spPr>
              <a:solidFill>
                <a:srgbClr val="000090"/>
              </a:solidFill>
              <a:ln>
                <a:solidFill>
                  <a:srgbClr val="000090"/>
                </a:solidFill>
                <a:prstDash val="solid"/>
              </a:ln>
            </c:spPr>
          </c:marker>
          <c:cat>
            <c:numRef>
              <c:f>'82-11'!$B$2:$B$33</c:f>
              <c:numCache>
                <c:formatCode>General</c:formatCode>
                <c:ptCount val="32"/>
                <c:pt idx="0">
                  <c:v>1982.0</c:v>
                </c:pt>
                <c:pt idx="1">
                  <c:v>1983.0</c:v>
                </c:pt>
                <c:pt idx="2">
                  <c:v>1984.0</c:v>
                </c:pt>
                <c:pt idx="3">
                  <c:v>1985.0</c:v>
                </c:pt>
                <c:pt idx="4">
                  <c:v>1986.0</c:v>
                </c:pt>
                <c:pt idx="5">
                  <c:v>1987.0</c:v>
                </c:pt>
                <c:pt idx="6">
                  <c:v>1988.0</c:v>
                </c:pt>
                <c:pt idx="7">
                  <c:v>1989.0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pt idx="30">
                  <c:v>2012.0</c:v>
                </c:pt>
                <c:pt idx="31">
                  <c:v>2013.0</c:v>
                </c:pt>
              </c:numCache>
            </c:numRef>
          </c:cat>
          <c:val>
            <c:numRef>
              <c:f>'82-11'!$D$2:$D$33</c:f>
              <c:numCache>
                <c:formatCode>General</c:formatCode>
                <c:ptCount val="32"/>
                <c:pt idx="3" formatCode="0.00_ ">
                  <c:v>0.74</c:v>
                </c:pt>
                <c:pt idx="4" formatCode="0.00_ ">
                  <c:v>0.37</c:v>
                </c:pt>
                <c:pt idx="5" formatCode="0.00_ ">
                  <c:v>3.9</c:v>
                </c:pt>
                <c:pt idx="6" formatCode="0.00_ ">
                  <c:v>4.6</c:v>
                </c:pt>
                <c:pt idx="7" formatCode="0.00_ ">
                  <c:v>1.3</c:v>
                </c:pt>
                <c:pt idx="8" formatCode="0.00_ ">
                  <c:v>1.7</c:v>
                </c:pt>
                <c:pt idx="9" formatCode="0.00_ ">
                  <c:v>2.0</c:v>
                </c:pt>
                <c:pt idx="10" formatCode="0.00_ ">
                  <c:v>1.4</c:v>
                </c:pt>
                <c:pt idx="11" formatCode="0.00_ ">
                  <c:v>0.9</c:v>
                </c:pt>
                <c:pt idx="12" formatCode="0.00_ ">
                  <c:v>0.8</c:v>
                </c:pt>
                <c:pt idx="13" formatCode="0.00_ ">
                  <c:v>0.7</c:v>
                </c:pt>
                <c:pt idx="14" formatCode="0.00_ ">
                  <c:v>0.6</c:v>
                </c:pt>
                <c:pt idx="15" formatCode="0.00_ ">
                  <c:v>2.9</c:v>
                </c:pt>
                <c:pt idx="16" formatCode="0.00_ ">
                  <c:v>7.1</c:v>
                </c:pt>
                <c:pt idx="17" formatCode="0.00_ ">
                  <c:v>7.4</c:v>
                </c:pt>
                <c:pt idx="18" formatCode="0.00_ ">
                  <c:v>6.5</c:v>
                </c:pt>
                <c:pt idx="19" formatCode="0.00_ ">
                  <c:v>4.3</c:v>
                </c:pt>
                <c:pt idx="20" formatCode="0.00_ ">
                  <c:v>2.9</c:v>
                </c:pt>
                <c:pt idx="21" formatCode="0.00_ ">
                  <c:v>3.7</c:v>
                </c:pt>
                <c:pt idx="22" formatCode="0.00_ ">
                  <c:v>1.8</c:v>
                </c:pt>
                <c:pt idx="23" formatCode="0.00_ ">
                  <c:v>1.2</c:v>
                </c:pt>
                <c:pt idx="24" formatCode="0.00_ ">
                  <c:v>1.37</c:v>
                </c:pt>
                <c:pt idx="25" formatCode="0.00_ ">
                  <c:v>1.9</c:v>
                </c:pt>
                <c:pt idx="26" formatCode="0.00_ ">
                  <c:v>1.78</c:v>
                </c:pt>
                <c:pt idx="27" formatCode="0.00_ ">
                  <c:v>1.7</c:v>
                </c:pt>
                <c:pt idx="28" formatCode="0.00_ ">
                  <c:v>1.52</c:v>
                </c:pt>
                <c:pt idx="29" formatCode="0.00_ ">
                  <c:v>1.06</c:v>
                </c:pt>
                <c:pt idx="30" formatCode="0.00_ ">
                  <c:v>1.29</c:v>
                </c:pt>
                <c:pt idx="31" formatCode="0.00_ ">
                  <c:v>0.43</c:v>
                </c:pt>
              </c:numCache>
            </c:numRef>
          </c:val>
          <c:smooth val="0"/>
        </c:ser>
        <c:dLbls>
          <c:showLegendKey val="0"/>
          <c:showVal val="0"/>
          <c:showCatName val="0"/>
          <c:showSerName val="0"/>
          <c:showPercent val="0"/>
          <c:showBubbleSize val="0"/>
        </c:dLbls>
        <c:marker val="1"/>
        <c:smooth val="0"/>
        <c:axId val="-2086321368"/>
        <c:axId val="2102679688"/>
      </c:lineChart>
      <c:catAx>
        <c:axId val="-2107626040"/>
        <c:scaling>
          <c:orientation val="minMax"/>
        </c:scaling>
        <c:delete val="0"/>
        <c:axPos val="b"/>
        <c:title>
          <c:tx>
            <c:rich>
              <a:bodyPr/>
              <a:lstStyle/>
              <a:p>
                <a:pPr>
                  <a:defRPr/>
                </a:pPr>
                <a:r>
                  <a:rPr lang="en-US" dirty="0"/>
                  <a:t>FY</a:t>
                </a:r>
              </a:p>
            </c:rich>
          </c:tx>
          <c:layout>
            <c:manualLayout>
              <c:xMode val="edge"/>
              <c:yMode val="edge"/>
              <c:x val="0.618055601131449"/>
              <c:y val="0.932432418047968"/>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5400000" vert="horz" anchor="b" anchorCtr="0"/>
          <a:lstStyle/>
          <a:p>
            <a:pPr algn="ctr">
              <a:defRPr sz="1400" baseline="0"/>
            </a:pPr>
            <a:endParaRPr lang="ja-JP"/>
          </a:p>
        </c:txPr>
        <c:crossAx val="-2084918088"/>
        <c:crosses val="autoZero"/>
        <c:auto val="0"/>
        <c:lblAlgn val="ctr"/>
        <c:lblOffset val="100"/>
        <c:tickLblSkip val="1"/>
        <c:tickMarkSkip val="1"/>
        <c:noMultiLvlLbl val="0"/>
      </c:catAx>
      <c:valAx>
        <c:axId val="-2084918088"/>
        <c:scaling>
          <c:orientation val="minMax"/>
        </c:scaling>
        <c:delete val="0"/>
        <c:axPos val="l"/>
        <c:title>
          <c:tx>
            <c:rich>
              <a:bodyPr/>
              <a:lstStyle/>
              <a:p>
                <a:pPr>
                  <a:defRPr>
                    <a:solidFill>
                      <a:srgbClr val="FF00FF"/>
                    </a:solidFill>
                  </a:defRPr>
                </a:pPr>
                <a:r>
                  <a:rPr lang="en-US" dirty="0">
                    <a:solidFill>
                      <a:srgbClr val="FF00FF"/>
                    </a:solidFill>
                  </a:rPr>
                  <a:t>Operation Time / year [hrs]</a:t>
                </a:r>
              </a:p>
            </c:rich>
          </c:tx>
          <c:layout>
            <c:manualLayout>
              <c:xMode val="edge"/>
              <c:yMode val="edge"/>
              <c:x val="0.231944398868551"/>
              <c:y val="0.261261174954477"/>
            </c:manualLayout>
          </c:layout>
          <c:overlay val="0"/>
          <c:spPr>
            <a:noFill/>
            <a:ln w="25400">
              <a:noFill/>
            </a:ln>
          </c:spPr>
        </c:title>
        <c:numFmt formatCode="General" sourceLinked="0"/>
        <c:majorTickMark val="in"/>
        <c:minorTickMark val="none"/>
        <c:tickLblPos val="nextTo"/>
        <c:spPr>
          <a:ln w="3175">
            <a:solidFill>
              <a:srgbClr val="000000"/>
            </a:solidFill>
            <a:prstDash val="solid"/>
          </a:ln>
        </c:spPr>
        <c:txPr>
          <a:bodyPr rot="0" vert="horz"/>
          <a:lstStyle/>
          <a:p>
            <a:pPr>
              <a:defRPr sz="1400"/>
            </a:pPr>
            <a:endParaRPr lang="ja-JP"/>
          </a:p>
        </c:txPr>
        <c:crossAx val="-2107626040"/>
        <c:crosses val="autoZero"/>
        <c:crossBetween val="between"/>
      </c:valAx>
      <c:catAx>
        <c:axId val="-2086321368"/>
        <c:scaling>
          <c:orientation val="minMax"/>
        </c:scaling>
        <c:delete val="1"/>
        <c:axPos val="b"/>
        <c:numFmt formatCode="General" sourceLinked="1"/>
        <c:majorTickMark val="out"/>
        <c:minorTickMark val="none"/>
        <c:tickLblPos val="nextTo"/>
        <c:crossAx val="2102679688"/>
        <c:crosses val="autoZero"/>
        <c:auto val="1"/>
        <c:lblAlgn val="ctr"/>
        <c:lblOffset val="100"/>
        <c:noMultiLvlLbl val="0"/>
      </c:catAx>
      <c:valAx>
        <c:axId val="2102679688"/>
        <c:scaling>
          <c:orientation val="minMax"/>
        </c:scaling>
        <c:delete val="0"/>
        <c:axPos val="r"/>
        <c:title>
          <c:tx>
            <c:rich>
              <a:bodyPr rot="5400000" vert="horz"/>
              <a:lstStyle/>
              <a:p>
                <a:pPr algn="ctr">
                  <a:defRPr/>
                </a:pPr>
                <a:r>
                  <a:rPr lang="en-US" dirty="0"/>
                  <a:t>Machine Failure [%]</a:t>
                </a:r>
              </a:p>
            </c:rich>
          </c:tx>
          <c:layout>
            <c:manualLayout>
              <c:xMode val="edge"/>
              <c:yMode val="edge"/>
              <c:x val="0.95"/>
              <c:y val="0.317567581952032"/>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a:pPr>
            <a:endParaRPr lang="ja-JP"/>
          </a:p>
        </c:txPr>
        <c:crossAx val="-2086321368"/>
        <c:crosses val="max"/>
        <c:crossBetween val="between"/>
      </c:valAx>
      <c:spPr>
        <a:solidFill>
          <a:srgbClr val="C0C0C0"/>
        </a:solidFill>
        <a:ln w="12700">
          <a:solidFill>
            <a:srgbClr val="808080"/>
          </a:solidFill>
          <a:prstDash val="solid"/>
        </a:ln>
      </c:spPr>
    </c:plotArea>
    <c:legend>
      <c:legendPos val="r"/>
      <c:legendEntry>
        <c:idx val="0"/>
        <c:txPr>
          <a:bodyPr/>
          <a:lstStyle/>
          <a:p>
            <a:pPr>
              <a:defRPr sz="1200" baseline="0"/>
            </a:pPr>
            <a:endParaRPr lang="ja-JP"/>
          </a:p>
        </c:txPr>
      </c:legendEntry>
      <c:legendEntry>
        <c:idx val="1"/>
        <c:txPr>
          <a:bodyPr/>
          <a:lstStyle/>
          <a:p>
            <a:pPr>
              <a:defRPr sz="1200" baseline="0"/>
            </a:pPr>
            <a:endParaRPr lang="ja-JP"/>
          </a:p>
        </c:txPr>
      </c:legendEntry>
      <c:legendEntry>
        <c:idx val="2"/>
        <c:txPr>
          <a:bodyPr/>
          <a:lstStyle/>
          <a:p>
            <a:pPr>
              <a:defRPr sz="1200" baseline="0"/>
            </a:pPr>
            <a:endParaRPr lang="ja-JP"/>
          </a:p>
        </c:txPr>
      </c:legendEntry>
      <c:layout>
        <c:manualLayout>
          <c:xMode val="edge"/>
          <c:yMode val="edge"/>
          <c:x val="0.356944453559623"/>
          <c:y val="0.213963920810572"/>
          <c:w val="0.274961388461394"/>
          <c:h val="0.141891939840105"/>
        </c:manualLayout>
      </c:layout>
      <c:overlay val="0"/>
      <c:spPr>
        <a:solidFill>
          <a:schemeClr val="bg1"/>
        </a:solidFill>
      </c:spPr>
      <c:txPr>
        <a:bodyPr/>
        <a:lstStyle/>
        <a:p>
          <a:pPr>
            <a:defRPr sz="1200" baseline="0"/>
          </a:pPr>
          <a:endParaRPr lang="ja-JP"/>
        </a:p>
      </c:txPr>
    </c:legend>
    <c:plotVisOnly val="1"/>
    <c:dispBlanksAs val="gap"/>
    <c:showDLblsOverMax val="0"/>
  </c:chart>
  <c:spPr>
    <a:noFill/>
    <a:ln w="9525">
      <a:noFill/>
    </a:ln>
  </c:spPr>
  <c:txPr>
    <a:bodyPr anchor="ctr"/>
    <a:lstStyle/>
    <a:p>
      <a:pPr>
        <a:defRPr sz="1600" b="0" i="0" u="none" strike="noStrike" baseline="0">
          <a:solidFill>
            <a:srgbClr val="000000"/>
          </a:solidFill>
          <a:latin typeface="Arial Rounded MT Bold"/>
          <a:ea typeface="Times"/>
          <a:cs typeface="Times"/>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0.63556</cdr:x>
      <cdr:y>0.78241</cdr:y>
    </cdr:from>
    <cdr:to>
      <cdr:x>0.85344</cdr:x>
      <cdr:y>0.78395</cdr:y>
    </cdr:to>
    <cdr:sp macro="" textlink="">
      <cdr:nvSpPr>
        <cdr:cNvPr id="39938" name="Line 2"/>
        <cdr:cNvSpPr>
          <a:spLocks xmlns:a="http://schemas.openxmlformats.org/drawingml/2006/main" noChangeShapeType="1"/>
        </cdr:cNvSpPr>
      </cdr:nvSpPr>
      <cdr:spPr bwMode="auto">
        <a:xfrm xmlns:a="http://schemas.openxmlformats.org/drawingml/2006/main" flipV="1">
          <a:off x="5799434" y="4410220"/>
          <a:ext cx="1988125" cy="8680"/>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0.724</cdr:x>
      <cdr:y>0.74724</cdr:y>
    </cdr:from>
    <cdr:to>
      <cdr:x>0.78782</cdr:x>
      <cdr:y>0.79299</cdr:y>
    </cdr:to>
    <cdr:sp macro="" textlink="">
      <cdr:nvSpPr>
        <cdr:cNvPr id="39939" name="Text Box 3"/>
        <cdr:cNvSpPr txBox="1">
          <a:spLocks xmlns:a="http://schemas.openxmlformats.org/drawingml/2006/main" noChangeArrowheads="1"/>
        </cdr:cNvSpPr>
      </cdr:nvSpPr>
      <cdr:spPr bwMode="auto">
        <a:xfrm xmlns:a="http://schemas.openxmlformats.org/drawingml/2006/main">
          <a:off x="6619007" y="4211982"/>
          <a:ext cx="583459" cy="257879"/>
        </a:xfrm>
        <a:prstGeom xmlns:a="http://schemas.openxmlformats.org/drawingml/2006/main" prst="rect">
          <a:avLst/>
        </a:prstGeom>
        <a:solidFill xmlns:a="http://schemas.openxmlformats.org/drawingml/2006/main">
          <a:srgbClr val="93CDDD"/>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dirty="0">
              <a:solidFill>
                <a:srgbClr val="000000"/>
              </a:solidFill>
              <a:latin typeface="Times"/>
              <a:ea typeface="Times"/>
              <a:cs typeface="Times"/>
            </a:rPr>
            <a:t>KEKB</a:t>
          </a:r>
        </a:p>
      </cdr:txBody>
    </cdr:sp>
  </cdr:relSizeAnchor>
  <cdr:relSizeAnchor xmlns:cdr="http://schemas.openxmlformats.org/drawingml/2006/chartDrawing">
    <cdr:from>
      <cdr:x>0.43763</cdr:x>
      <cdr:y>0.78275</cdr:y>
    </cdr:from>
    <cdr:to>
      <cdr:x>0.62226</cdr:x>
      <cdr:y>0.78395</cdr:y>
    </cdr:to>
    <cdr:sp macro="" textlink="">
      <cdr:nvSpPr>
        <cdr:cNvPr id="39940" name="Line 4"/>
        <cdr:cNvSpPr>
          <a:spLocks xmlns:a="http://schemas.openxmlformats.org/drawingml/2006/main" noChangeShapeType="1"/>
        </cdr:cNvSpPr>
      </cdr:nvSpPr>
      <cdr:spPr bwMode="auto">
        <a:xfrm xmlns:a="http://schemas.openxmlformats.org/drawingml/2006/main">
          <a:off x="4000935" y="4412137"/>
          <a:ext cx="1687970" cy="6767"/>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0.50824</cdr:x>
      <cdr:y>0.75463</cdr:y>
    </cdr:from>
    <cdr:to>
      <cdr:x>0.59467</cdr:x>
      <cdr:y>0.79454</cdr:y>
    </cdr:to>
    <cdr:sp macro="" textlink="">
      <cdr:nvSpPr>
        <cdr:cNvPr id="39941" name="Text Box 5"/>
        <cdr:cNvSpPr txBox="1">
          <a:spLocks xmlns:a="http://schemas.openxmlformats.org/drawingml/2006/main" noChangeArrowheads="1"/>
        </cdr:cNvSpPr>
      </cdr:nvSpPr>
      <cdr:spPr bwMode="auto">
        <a:xfrm xmlns:a="http://schemas.openxmlformats.org/drawingml/2006/main">
          <a:off x="4646419" y="4253632"/>
          <a:ext cx="790225" cy="224980"/>
        </a:xfrm>
        <a:prstGeom xmlns:a="http://schemas.openxmlformats.org/drawingml/2006/main" prst="rect">
          <a:avLst/>
        </a:prstGeom>
        <a:solidFill xmlns:a="http://schemas.openxmlformats.org/drawingml/2006/main">
          <a:schemeClr val="accent5">
            <a:lumMod val="60000"/>
            <a:lumOff val="40000"/>
          </a:schemeClr>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dirty="0">
              <a:solidFill>
                <a:srgbClr val="000000"/>
              </a:solidFill>
              <a:latin typeface="Times"/>
              <a:ea typeface="Times"/>
              <a:cs typeface="Times"/>
            </a:rPr>
            <a:t>TRISTAN</a:t>
          </a:r>
        </a:p>
      </cdr:txBody>
    </cdr:sp>
  </cdr:relSizeAnchor>
  <cdr:relSizeAnchor xmlns:cdr="http://schemas.openxmlformats.org/drawingml/2006/chartDrawing">
    <cdr:from>
      <cdr:x>0.36225</cdr:x>
      <cdr:y>0.79675</cdr:y>
    </cdr:from>
    <cdr:to>
      <cdr:x>0.90475</cdr:x>
      <cdr:y>0.79675</cdr:y>
    </cdr:to>
    <cdr:sp macro="" textlink="">
      <cdr:nvSpPr>
        <cdr:cNvPr id="39942" name="Line 6"/>
        <cdr:cNvSpPr>
          <a:spLocks xmlns:a="http://schemas.openxmlformats.org/drawingml/2006/main" noChangeShapeType="1"/>
        </cdr:cNvSpPr>
      </cdr:nvSpPr>
      <cdr:spPr bwMode="auto">
        <a:xfrm xmlns:a="http://schemas.openxmlformats.org/drawingml/2006/main" flipV="1">
          <a:off x="3312414" y="4492714"/>
          <a:ext cx="4960620" cy="0"/>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0.3802</cdr:x>
      <cdr:y>0.7541</cdr:y>
    </cdr:from>
    <cdr:to>
      <cdr:x>0.40888</cdr:x>
      <cdr:y>0.79245</cdr:y>
    </cdr:to>
    <cdr:sp macro="" textlink="">
      <cdr:nvSpPr>
        <cdr:cNvPr id="39943" name="Text Box 7"/>
        <cdr:cNvSpPr txBox="1">
          <a:spLocks xmlns:a="http://schemas.openxmlformats.org/drawingml/2006/main" noChangeArrowheads="1"/>
        </cdr:cNvSpPr>
      </cdr:nvSpPr>
      <cdr:spPr bwMode="auto">
        <a:xfrm xmlns:a="http://schemas.openxmlformats.org/drawingml/2006/main">
          <a:off x="3469236" y="4250672"/>
          <a:ext cx="261701" cy="216168"/>
        </a:xfrm>
        <a:prstGeom xmlns:a="http://schemas.openxmlformats.org/drawingml/2006/main" prst="rect">
          <a:avLst/>
        </a:prstGeom>
        <a:solidFill xmlns:a="http://schemas.openxmlformats.org/drawingml/2006/main">
          <a:srgbClr val="FAC090"/>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dirty="0">
              <a:solidFill>
                <a:srgbClr val="000000"/>
              </a:solidFill>
              <a:latin typeface="Times"/>
              <a:ea typeface="Times"/>
              <a:cs typeface="Times"/>
            </a:rPr>
            <a:t>PF</a:t>
          </a:r>
        </a:p>
      </cdr:txBody>
    </cdr:sp>
  </cdr:relSizeAnchor>
  <cdr:relSizeAnchor xmlns:cdr="http://schemas.openxmlformats.org/drawingml/2006/chartDrawing">
    <cdr:from>
      <cdr:x>0.1964</cdr:x>
      <cdr:y>0.17747</cdr:y>
    </cdr:from>
    <cdr:to>
      <cdr:x>0.2324</cdr:x>
      <cdr:y>0.82562</cdr:y>
    </cdr:to>
    <cdr:sp macro="" textlink="">
      <cdr:nvSpPr>
        <cdr:cNvPr id="39955" name="Text Box 19"/>
        <cdr:cNvSpPr txBox="1">
          <a:spLocks xmlns:a="http://schemas.openxmlformats.org/drawingml/2006/main" noChangeArrowheads="1"/>
        </cdr:cNvSpPr>
      </cdr:nvSpPr>
      <cdr:spPr bwMode="auto">
        <a:xfrm xmlns:a="http://schemas.openxmlformats.org/drawingml/2006/main">
          <a:off x="1792123" y="1000342"/>
          <a:ext cx="328495" cy="36534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vert270" wrap="square" lIns="0" tIns="27432" rIns="36576" bIns="0" anchor="b" upright="1"/>
        <a:lstStyle xmlns:a="http://schemas.openxmlformats.org/drawingml/2006/main"/>
        <a:p xmlns:a="http://schemas.openxmlformats.org/drawingml/2006/main">
          <a:pPr algn="r" rtl="0">
            <a:defRPr sz="1000"/>
          </a:pPr>
          <a:r>
            <a:rPr lang="en-US" altLang="ja-JP" sz="1600" b="1" i="0" u="none" strike="noStrike" baseline="0" dirty="0">
              <a:solidFill>
                <a:srgbClr val="008080"/>
              </a:solidFill>
              <a:latin typeface="Arial Rounded MT Bold"/>
              <a:ea typeface="Times"/>
              <a:cs typeface="Times"/>
            </a:rPr>
            <a:t>Cumulative Operation Time / 10 [hrs]</a:t>
          </a:r>
        </a:p>
      </cdr:txBody>
    </cdr:sp>
  </cdr:relSizeAnchor>
  <cdr:relSizeAnchor xmlns:cdr="http://schemas.openxmlformats.org/drawingml/2006/chartDrawing">
    <cdr:from>
      <cdr:x>0.50697</cdr:x>
      <cdr:y>0.49514</cdr:y>
    </cdr:from>
    <cdr:to>
      <cdr:x>0.51303</cdr:x>
      <cdr:y>0.55411</cdr:y>
    </cdr:to>
    <cdr:sp macro="" textlink="">
      <cdr:nvSpPr>
        <cdr:cNvPr id="39959" name="Text Box 23"/>
        <cdr:cNvSpPr txBox="1">
          <a:spLocks xmlns:a="http://schemas.openxmlformats.org/drawingml/2006/main" noChangeArrowheads="1"/>
        </cdr:cNvSpPr>
      </cdr:nvSpPr>
      <cdr:spPr bwMode="auto">
        <a:xfrm xmlns:a="http://schemas.openxmlformats.org/drawingml/2006/main">
          <a:off x="4634852" y="2790960"/>
          <a:ext cx="55400" cy="3323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0">
            <a:defRPr sz="1000"/>
          </a:pPr>
          <a:endParaRPr lang="en-US" altLang="ja-JP" sz="1800" b="0" i="0" u="none" strike="noStrike" baseline="0" dirty="0">
            <a:solidFill>
              <a:srgbClr val="000000"/>
            </a:solidFill>
            <a:latin typeface="Times"/>
            <a:ea typeface="Times"/>
            <a:cs typeface="Times"/>
          </a:endParaRPr>
        </a:p>
      </cdr:txBody>
    </cdr:sp>
  </cdr:relSizeAnchor>
  <cdr:relSizeAnchor xmlns:cdr="http://schemas.openxmlformats.org/drawingml/2006/chartDrawing">
    <cdr:from>
      <cdr:x>0.724</cdr:x>
      <cdr:y>0.74724</cdr:y>
    </cdr:from>
    <cdr:to>
      <cdr:x>0.78782</cdr:x>
      <cdr:y>0.79299</cdr:y>
    </cdr:to>
    <cdr:sp macro="" textlink="">
      <cdr:nvSpPr>
        <cdr:cNvPr id="7" name="Text Box 3"/>
        <cdr:cNvSpPr txBox="1">
          <a:spLocks xmlns:a="http://schemas.openxmlformats.org/drawingml/2006/main" noChangeArrowheads="1"/>
        </cdr:cNvSpPr>
      </cdr:nvSpPr>
      <cdr:spPr bwMode="auto">
        <a:xfrm xmlns:a="http://schemas.openxmlformats.org/drawingml/2006/main">
          <a:off x="6619007" y="4211982"/>
          <a:ext cx="583459" cy="257879"/>
        </a:xfrm>
        <a:prstGeom xmlns:a="http://schemas.openxmlformats.org/drawingml/2006/main" prst="rect">
          <a:avLst/>
        </a:prstGeom>
        <a:solidFill xmlns:a="http://schemas.openxmlformats.org/drawingml/2006/main">
          <a:srgbClr val="93CDDD"/>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dirty="0">
              <a:solidFill>
                <a:srgbClr val="000000"/>
              </a:solidFill>
              <a:latin typeface="Times"/>
              <a:ea typeface="Times"/>
              <a:cs typeface="Times"/>
            </a:rPr>
            <a:t>KEKB</a:t>
          </a:r>
        </a:p>
      </cdr:txBody>
    </cdr:sp>
  </cdr:relSizeAnchor>
  <cdr:relSizeAnchor xmlns:cdr="http://schemas.openxmlformats.org/drawingml/2006/chartDrawing">
    <cdr:from>
      <cdr:x>0.43096</cdr:x>
      <cdr:y>0.78275</cdr:y>
    </cdr:from>
    <cdr:to>
      <cdr:x>0.62606</cdr:x>
      <cdr:y>0.78395</cdr:y>
    </cdr:to>
    <cdr:sp macro="" textlink="">
      <cdr:nvSpPr>
        <cdr:cNvPr id="8" name="Line 4"/>
        <cdr:cNvSpPr>
          <a:spLocks xmlns:a="http://schemas.openxmlformats.org/drawingml/2006/main" noChangeShapeType="1"/>
        </cdr:cNvSpPr>
      </cdr:nvSpPr>
      <cdr:spPr bwMode="auto">
        <a:xfrm xmlns:a="http://schemas.openxmlformats.org/drawingml/2006/main">
          <a:off x="3932424" y="4412136"/>
          <a:ext cx="1780261" cy="6764"/>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0.50824</cdr:x>
      <cdr:y>0.75463</cdr:y>
    </cdr:from>
    <cdr:to>
      <cdr:x>0.59467</cdr:x>
      <cdr:y>0.79454</cdr:y>
    </cdr:to>
    <cdr:sp macro="" textlink="">
      <cdr:nvSpPr>
        <cdr:cNvPr id="9" name="Text Box 5"/>
        <cdr:cNvSpPr txBox="1">
          <a:spLocks xmlns:a="http://schemas.openxmlformats.org/drawingml/2006/main" noChangeArrowheads="1"/>
        </cdr:cNvSpPr>
      </cdr:nvSpPr>
      <cdr:spPr bwMode="auto">
        <a:xfrm xmlns:a="http://schemas.openxmlformats.org/drawingml/2006/main">
          <a:off x="4646419" y="4253632"/>
          <a:ext cx="790225" cy="224980"/>
        </a:xfrm>
        <a:prstGeom xmlns:a="http://schemas.openxmlformats.org/drawingml/2006/main" prst="rect">
          <a:avLst/>
        </a:prstGeom>
        <a:solidFill xmlns:a="http://schemas.openxmlformats.org/drawingml/2006/main">
          <a:schemeClr val="accent5">
            <a:lumMod val="60000"/>
            <a:lumOff val="40000"/>
          </a:schemeClr>
        </a:solidFill>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altLang="ja-JP" sz="1400" b="0" i="0" u="none" strike="noStrike" baseline="0" dirty="0">
              <a:solidFill>
                <a:srgbClr val="000000"/>
              </a:solidFill>
              <a:latin typeface="Times"/>
              <a:ea typeface="Times"/>
              <a:cs typeface="Times"/>
            </a:rPr>
            <a:t>TRISTAN</a:t>
          </a:r>
        </a:p>
      </cdr:txBody>
    </cdr:sp>
  </cdr:relSizeAnchor>
  <cdr:relSizeAnchor xmlns:cdr="http://schemas.openxmlformats.org/drawingml/2006/chartDrawing">
    <cdr:from>
      <cdr:x>0.36225</cdr:x>
      <cdr:y>0.79675</cdr:y>
    </cdr:from>
    <cdr:to>
      <cdr:x>0.90475</cdr:x>
      <cdr:y>0.79675</cdr:y>
    </cdr:to>
    <cdr:sp macro="" textlink="">
      <cdr:nvSpPr>
        <cdr:cNvPr id="10" name="Line 6"/>
        <cdr:cNvSpPr>
          <a:spLocks xmlns:a="http://schemas.openxmlformats.org/drawingml/2006/main" noChangeShapeType="1"/>
        </cdr:cNvSpPr>
      </cdr:nvSpPr>
      <cdr:spPr bwMode="auto">
        <a:xfrm xmlns:a="http://schemas.openxmlformats.org/drawingml/2006/main" flipV="1">
          <a:off x="3312414" y="4492714"/>
          <a:ext cx="4960620" cy="0"/>
        </a:xfrm>
        <a:prstGeom xmlns:a="http://schemas.openxmlformats.org/drawingml/2006/main" prst="line">
          <a:avLst/>
        </a:prstGeom>
        <a:ln xmlns:a="http://schemas.openxmlformats.org/drawingml/2006/main">
          <a:headEnd/>
          <a:tailEnd/>
        </a:ln>
        <a:extLst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0.50697</cdr:x>
      <cdr:y>0.49514</cdr:y>
    </cdr:from>
    <cdr:to>
      <cdr:x>0.51303</cdr:x>
      <cdr:y>0.55411</cdr:y>
    </cdr:to>
    <cdr:sp macro="" textlink="">
      <cdr:nvSpPr>
        <cdr:cNvPr id="13" name="Text Box 23"/>
        <cdr:cNvSpPr txBox="1">
          <a:spLocks xmlns:a="http://schemas.openxmlformats.org/drawingml/2006/main" noChangeArrowheads="1"/>
        </cdr:cNvSpPr>
      </cdr:nvSpPr>
      <cdr:spPr bwMode="auto">
        <a:xfrm xmlns:a="http://schemas.openxmlformats.org/drawingml/2006/main">
          <a:off x="4634852" y="2790960"/>
          <a:ext cx="55400" cy="3323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0">
            <a:defRPr sz="1000"/>
          </a:pPr>
          <a:endParaRPr lang="en-US" altLang="ja-JP" sz="1800" b="0" i="0" u="none" strike="noStrike" baseline="0" dirty="0">
            <a:solidFill>
              <a:srgbClr val="000000"/>
            </a:solidFill>
            <a:latin typeface="Times"/>
            <a:ea typeface="Times"/>
            <a:cs typeface="Times"/>
          </a:endParaRPr>
        </a:p>
      </cdr:txBody>
    </cdr:sp>
  </cdr:relSizeAnchor>
  <cdr:relSizeAnchor xmlns:cdr="http://schemas.openxmlformats.org/drawingml/2006/chartDrawing">
    <cdr:from>
      <cdr:x>0.71014</cdr:x>
      <cdr:y>0.93313</cdr:y>
    </cdr:from>
    <cdr:to>
      <cdr:x>0.82431</cdr:x>
      <cdr:y>0.98375</cdr:y>
    </cdr:to>
    <cdr:sp macro="" textlink="">
      <cdr:nvSpPr>
        <cdr:cNvPr id="21" name="正方形/長方形 20"/>
        <cdr:cNvSpPr/>
      </cdr:nvSpPr>
      <cdr:spPr>
        <a:xfrm xmlns:a="http://schemas.openxmlformats.org/drawingml/2006/main">
          <a:off x="8357057" y="6240883"/>
          <a:ext cx="1343537" cy="338554"/>
        </a:xfrm>
        <a:prstGeom xmlns:a="http://schemas.openxmlformats.org/drawingml/2006/main" prst="rect">
          <a:avLst/>
        </a:prstGeom>
        <a:ln xmlns:a="http://schemas.openxmlformats.org/drawingml/2006/main">
          <a:solidFill>
            <a:srgbClr val="FF00FF"/>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it-IT" altLang="ja-JP" sz="1600" b="0" i="0" cap="none" spc="0" dirty="0">
              <a:ln w="12700">
                <a:noFill/>
                <a:prstDash val="solid"/>
              </a:ln>
              <a:solidFill>
                <a:srgbClr val="FF00FF"/>
              </a:solidFill>
              <a:effectLst>
                <a:outerShdw blurRad="41275" dist="20320" dir="1800000" algn="tl" rotWithShape="0">
                  <a:srgbClr val="000000">
                    <a:alpha val="40000"/>
                  </a:srgbClr>
                </a:outerShdw>
              </a:effectLst>
              <a:latin typeface="Arial Rounded MT Bold"/>
              <a:ea typeface="+mn-ea"/>
              <a:cs typeface="Courier"/>
            </a:rPr>
            <a:t>Earthquake</a:t>
          </a:r>
          <a:endParaRPr lang="ja-JP" altLang="en-US" sz="1600" b="0" i="0" cap="none" spc="0" dirty="0">
            <a:ln w="12700">
              <a:noFill/>
              <a:prstDash val="solid"/>
            </a:ln>
            <a:solidFill>
              <a:srgbClr val="FF00FF"/>
            </a:solidFill>
            <a:effectLst>
              <a:outerShdw blurRad="41275" dist="20320" dir="1800000" algn="tl" rotWithShape="0">
                <a:srgbClr val="000000">
                  <a:alpha val="40000"/>
                </a:srgbClr>
              </a:outerShdw>
            </a:effectLst>
            <a:latin typeface="Arial Rounded MT Bold"/>
            <a:ea typeface="+mn-ea"/>
            <a:cs typeface="Courier"/>
          </a:endParaRPr>
        </a:p>
      </cdr:txBody>
    </cdr:sp>
  </cdr:relSizeAnchor>
  <cdr:relSizeAnchor xmlns:cdr="http://schemas.openxmlformats.org/drawingml/2006/chartDrawing">
    <cdr:from>
      <cdr:x>0.82774</cdr:x>
      <cdr:y>0.92438</cdr:y>
    </cdr:from>
    <cdr:to>
      <cdr:x>0.8677</cdr:x>
      <cdr:y>0.97376</cdr:y>
    </cdr:to>
    <cdr:sp macro="" textlink="">
      <cdr:nvSpPr>
        <cdr:cNvPr id="39960" name="屈折矢印 39959"/>
        <cdr:cNvSpPr/>
      </cdr:nvSpPr>
      <cdr:spPr bwMode="auto">
        <a:xfrm xmlns:a="http://schemas.openxmlformats.org/drawingml/2006/main">
          <a:off x="9740959" y="6182381"/>
          <a:ext cx="470254" cy="330260"/>
        </a:xfrm>
        <a:prstGeom xmlns:a="http://schemas.openxmlformats.org/drawingml/2006/main" prst="bentUpArrow">
          <a:avLst/>
        </a:prstGeom>
        <a:solidFill xmlns:a="http://schemas.openxmlformats.org/drawingml/2006/main">
          <a:srgbClr val="FF00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Rounded MT Bold"/>
                <a:ea typeface="ヒラギノ丸ゴ Pro W4"/>
              </a:defRPr>
            </a:lvl1pPr>
          </a:lstStyle>
          <a:p>
            <a:endParaRPr lang="ja-JP" altLang="en-US" dirty="0"/>
          </a:p>
        </p:txBody>
      </p:sp>
      <p:sp>
        <p:nvSpPr>
          <p:cNvPr id="3" name="日付プレースホル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Rounded MT Bold"/>
                <a:ea typeface="ヒラギノ丸ゴ Pro W4"/>
              </a:defRPr>
            </a:lvl1pPr>
          </a:lstStyle>
          <a:p>
            <a:fld id="{9E33E2F4-2526-4743-B798-BF53C297C4F0}" type="datetimeFigureOut">
              <a:rPr lang="ja-JP" altLang="en-US" smtClean="0"/>
              <a:pPr/>
              <a:t>11/6/14</a:t>
            </a:fld>
            <a:endParaRPr lang="ja-JP" altLang="en-US" dirty="0"/>
          </a:p>
        </p:txBody>
      </p:sp>
      <p:sp>
        <p:nvSpPr>
          <p:cNvPr id="4" name="スライド イメージ プレースホルダ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フッター プレースホル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Rounded MT Bold"/>
                <a:ea typeface="ヒラギノ丸ゴ Pro W4"/>
              </a:defRPr>
            </a:lvl1pPr>
          </a:lstStyle>
          <a:p>
            <a:endParaRPr lang="ja-JP" altLang="en-US" dirty="0"/>
          </a:p>
        </p:txBody>
      </p:sp>
      <p:sp>
        <p:nvSpPr>
          <p:cNvPr id="7" name="スライド番号プレースホル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Rounded MT Bold"/>
                <a:ea typeface="ヒラギノ丸ゴ Pro W4"/>
              </a:defRPr>
            </a:lvl1pPr>
          </a:lstStyle>
          <a:p>
            <a:fld id="{2B267216-430B-D547-8DE6-8FEE06FF842D}" type="slidenum">
              <a:rPr lang="ja-JP" altLang="en-US" smtClean="0"/>
              <a:pPr/>
              <a:t>‹#›</a:t>
            </a:fld>
            <a:endParaRPr lang="ja-JP" altLang="en-US" dirty="0"/>
          </a:p>
        </p:txBody>
      </p:sp>
    </p:spTree>
    <p:extLst>
      <p:ext uri="{BB962C8B-B14F-4D97-AF65-F5344CB8AC3E}">
        <p14:creationId xmlns:p14="http://schemas.microsoft.com/office/powerpoint/2010/main" val="429741972"/>
      </p:ext>
    </p:extLst>
  </p:cSld>
  <p:clrMap bg1="lt1" tx1="dk1" bg2="lt2" tx2="dk2" accent1="accent1" accent2="accent2" accent3="accent3" accent4="accent4" accent5="accent5" accent6="accent6" hlink="hlink" folHlink="folHlink"/>
  <p:notesStyle>
    <a:lvl1pPr marL="0" algn="l" defTabSz="521437" rtl="0" eaLnBrk="1" latinLnBrk="0" hangingPunct="1">
      <a:defRPr kumimoji="1" sz="1400" kern="1200">
        <a:solidFill>
          <a:schemeClr val="tx1"/>
        </a:solidFill>
        <a:latin typeface="Arial Rounded MT Bold"/>
        <a:ea typeface="ヒラギノ丸ゴ Pro W4"/>
        <a:cs typeface="+mn-cs"/>
      </a:defRPr>
    </a:lvl1pPr>
    <a:lvl2pPr marL="521437" algn="l" defTabSz="521437" rtl="0" eaLnBrk="1" latinLnBrk="0" hangingPunct="1">
      <a:defRPr kumimoji="1" sz="1400" kern="1200">
        <a:solidFill>
          <a:schemeClr val="tx1"/>
        </a:solidFill>
        <a:latin typeface="Arial Rounded MT Bold"/>
        <a:ea typeface="ヒラギノ丸ゴ Pro W4"/>
        <a:cs typeface="+mn-cs"/>
      </a:defRPr>
    </a:lvl2pPr>
    <a:lvl3pPr marL="1042873" algn="l" defTabSz="521437" rtl="0" eaLnBrk="1" latinLnBrk="0" hangingPunct="1">
      <a:defRPr kumimoji="1" sz="1400" kern="1200">
        <a:solidFill>
          <a:schemeClr val="tx1"/>
        </a:solidFill>
        <a:latin typeface="Arial Rounded MT Bold"/>
        <a:ea typeface="ヒラギノ丸ゴ Pro W4"/>
        <a:cs typeface="+mn-cs"/>
      </a:defRPr>
    </a:lvl3pPr>
    <a:lvl4pPr marL="1564310" algn="l" defTabSz="521437" rtl="0" eaLnBrk="1" latinLnBrk="0" hangingPunct="1">
      <a:defRPr kumimoji="1" sz="1400" kern="1200">
        <a:solidFill>
          <a:schemeClr val="tx1"/>
        </a:solidFill>
        <a:latin typeface="Arial Rounded MT Bold"/>
        <a:ea typeface="ヒラギノ丸ゴ Pro W4"/>
        <a:cs typeface="+mn-cs"/>
      </a:defRPr>
    </a:lvl4pPr>
    <a:lvl5pPr marL="2085746" algn="l" defTabSz="521437" rtl="0" eaLnBrk="1" latinLnBrk="0" hangingPunct="1">
      <a:defRPr kumimoji="1" sz="1400" kern="1200">
        <a:solidFill>
          <a:schemeClr val="tx1"/>
        </a:solidFill>
        <a:latin typeface="Arial Rounded MT Bold"/>
        <a:ea typeface="ヒラギノ丸ゴ Pro W4"/>
        <a:cs typeface="+mn-cs"/>
      </a:defRPr>
    </a:lvl5pPr>
    <a:lvl6pPr marL="2607183" algn="l" defTabSz="521437" rtl="0" eaLnBrk="1" latinLnBrk="0" hangingPunct="1">
      <a:defRPr kumimoji="1" sz="1400" kern="1200">
        <a:solidFill>
          <a:schemeClr val="tx1"/>
        </a:solidFill>
        <a:latin typeface="+mn-lt"/>
        <a:ea typeface="+mn-ea"/>
        <a:cs typeface="+mn-cs"/>
      </a:defRPr>
    </a:lvl6pPr>
    <a:lvl7pPr marL="3128620" algn="l" defTabSz="521437" rtl="0" eaLnBrk="1" latinLnBrk="0" hangingPunct="1">
      <a:defRPr kumimoji="1" sz="1400" kern="1200">
        <a:solidFill>
          <a:schemeClr val="tx1"/>
        </a:solidFill>
        <a:latin typeface="+mn-lt"/>
        <a:ea typeface="+mn-ea"/>
        <a:cs typeface="+mn-cs"/>
      </a:defRPr>
    </a:lvl7pPr>
    <a:lvl8pPr marL="3650056" algn="l" defTabSz="521437" rtl="0" eaLnBrk="1" latinLnBrk="0" hangingPunct="1">
      <a:defRPr kumimoji="1" sz="1400" kern="1200">
        <a:solidFill>
          <a:schemeClr val="tx1"/>
        </a:solidFill>
        <a:latin typeface="+mn-lt"/>
        <a:ea typeface="+mn-ea"/>
        <a:cs typeface="+mn-cs"/>
      </a:defRPr>
    </a:lvl8pPr>
    <a:lvl9pPr marL="4171493" algn="l" defTabSz="521437"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754313" y="514350"/>
            <a:ext cx="3635375" cy="2571750"/>
          </a:xfrm>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2B267216-430B-D547-8DE6-8FEE06FF842D}" type="slidenum">
              <a:rPr lang="ja-JP" altLang="en-US" smtClean="0"/>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62500" lnSpcReduction="20000"/>
          </a:bodyPr>
          <a:lstStyle/>
          <a:p>
            <a:r>
              <a:rPr lang="en-US" altLang="ja-JP" sz="2700" dirty="0" smtClean="0"/>
              <a:t>Higher Injection Beam Current</a:t>
            </a:r>
          </a:p>
          <a:p>
            <a:pPr lvl="1"/>
            <a:r>
              <a:rPr lang="en-US" altLang="ja-JP" sz="2300" dirty="0" smtClean="0"/>
              <a:t>To Meet the larger stored beam current and shorter beam lifetime in the ring</a:t>
            </a:r>
          </a:p>
          <a:p>
            <a:pPr lvl="1"/>
            <a:r>
              <a:rPr lang="en-US" altLang="ja-JP" sz="2300" dirty="0" smtClean="0"/>
              <a:t>4~8-times larger bunch current for electron and positron</a:t>
            </a:r>
          </a:p>
          <a:p>
            <a:pPr lvl="1"/>
            <a:r>
              <a:rPr lang="en-US" altLang="ja-JP" sz="2300" dirty="0" smtClean="0"/>
              <a:t>Reconstruction of positron generator, etc</a:t>
            </a:r>
          </a:p>
          <a:p>
            <a:r>
              <a:rPr lang="en-US" altLang="ja-JP" sz="2700" dirty="0" smtClean="0"/>
              <a:t>Lower-emittance Injection Beam </a:t>
            </a:r>
          </a:p>
          <a:p>
            <a:pPr lvl="1"/>
            <a:r>
              <a:rPr lang="en-US" altLang="ja-JP" sz="2300" dirty="0" smtClean="0"/>
              <a:t>To meet nano-beam scheme in the ring</a:t>
            </a:r>
          </a:p>
          <a:p>
            <a:pPr lvl="1"/>
            <a:r>
              <a:rPr lang="en-US" altLang="ja-JP" sz="2300" dirty="0" smtClean="0"/>
              <a:t>Positron with a damping ring</a:t>
            </a:r>
          </a:p>
          <a:p>
            <a:pPr lvl="1"/>
            <a:r>
              <a:rPr lang="en-US" altLang="ja-JP" sz="2300" dirty="0" smtClean="0"/>
              <a:t>Electron with a photo-cathode RF gun</a:t>
            </a:r>
          </a:p>
          <a:p>
            <a:pPr lvl="1"/>
            <a:r>
              <a:rPr lang="en-US" altLang="ja-JP" sz="2300" dirty="0" smtClean="0"/>
              <a:t>Emittance preservation by alignment and beam instrumentation</a:t>
            </a:r>
          </a:p>
          <a:p>
            <a:r>
              <a:rPr lang="en-US" altLang="ja-JP" sz="2700" dirty="0" smtClean="0"/>
              <a:t>Quasi-simultaneous injections into 4 storage rings</a:t>
            </a:r>
          </a:p>
          <a:p>
            <a:pPr lvl="1"/>
            <a:r>
              <a:rPr lang="en-US" altLang="ja-JP" sz="2300" dirty="0" smtClean="0"/>
              <a:t>SuperKEKB e</a:t>
            </a:r>
            <a:r>
              <a:rPr lang="en-US" altLang="ja-JP" sz="2300" baseline="30000" dirty="0" smtClean="0"/>
              <a:t>–</a:t>
            </a:r>
            <a:r>
              <a:rPr lang="en-US" altLang="ja-JP" sz="2300" dirty="0" smtClean="0"/>
              <a:t>/e</a:t>
            </a:r>
            <a:r>
              <a:rPr lang="en-US" altLang="ja-JP" sz="2300" baseline="30000" dirty="0" smtClean="0"/>
              <a:t>+</a:t>
            </a:r>
            <a:r>
              <a:rPr lang="en-US" altLang="ja-JP" sz="2300" dirty="0" smtClean="0"/>
              <a:t> rings, and light sources of PF and PF-AR</a:t>
            </a:r>
          </a:p>
          <a:p>
            <a:pPr lvl="1"/>
            <a:r>
              <a:rPr lang="en-US" altLang="ja-JP" sz="2400" dirty="0" smtClean="0"/>
              <a:t>Improvements to beam instrumentation, low-level RF, controls, timing, etc </a:t>
            </a:r>
          </a:p>
          <a:p>
            <a:endParaRPr lang="ja-JP" altLang="en-US" dirty="0"/>
          </a:p>
        </p:txBody>
      </p:sp>
      <p:sp>
        <p:nvSpPr>
          <p:cNvPr id="4" name="スライド番号プレースホルダ 3"/>
          <p:cNvSpPr>
            <a:spLocks noGrp="1"/>
          </p:cNvSpPr>
          <p:nvPr>
            <p:ph type="sldNum" sz="quarter" idx="10"/>
          </p:nvPr>
        </p:nvSpPr>
        <p:spPr/>
        <p:txBody>
          <a:bodyPr/>
          <a:lstStyle/>
          <a:p>
            <a:pPr>
              <a:defRPr/>
            </a:pPr>
            <a:fld id="{92887408-D3CD-0349-87E9-C35D7B81E6B5}" type="slidenum">
              <a:rPr lang="en-US" altLang="ja-JP" smtClean="0"/>
              <a:pPr>
                <a:defRPr/>
              </a:pPr>
              <a:t>2</a:t>
            </a:fld>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39A71-ABF0-204D-B2AA-1AC9569CB93B}" type="slidenum">
              <a:rPr lang="en-US" altLang="ja-JP"/>
              <a:pPr/>
              <a:t>7</a:t>
            </a:fld>
            <a:endParaRPr lang="en-US" altLang="ja-JP" dirty="0"/>
          </a:p>
        </p:txBody>
      </p:sp>
      <p:sp>
        <p:nvSpPr>
          <p:cNvPr id="296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1027"/>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3C7AA9F-2D43-0942-9D66-E66884090941}" type="slidenum">
              <a:rPr lang="en-US" altLang="ja-JP">
                <a:latin typeface="Times" charset="0"/>
                <a:ea typeface="Osaka" charset="-128"/>
                <a:cs typeface="Osaka" charset="-128"/>
              </a:rPr>
              <a:pPr/>
              <a:t>37</a:t>
            </a:fld>
            <a:endParaRPr lang="en-US" altLang="ja-JP" dirty="0">
              <a:latin typeface="Times" charset="0"/>
              <a:ea typeface="Osaka" charset="-128"/>
              <a:cs typeface="Osaka" charset="-128"/>
            </a:endParaRPr>
          </a:p>
        </p:txBody>
      </p:sp>
      <p:sp>
        <p:nvSpPr>
          <p:cNvPr id="53251" name="Rectangle 2"/>
          <p:cNvSpPr>
            <a:spLocks noGrp="1" noRot="1" noChangeAspect="1" noChangeArrowheads="1" noTextEdit="1"/>
          </p:cNvSpPr>
          <p:nvPr>
            <p:ph type="sldImg"/>
          </p:nvPr>
        </p:nvSpPr>
        <p:spPr>
          <a:xfrm>
            <a:off x="2755900" y="514350"/>
            <a:ext cx="3632200" cy="2571750"/>
          </a:xfrm>
          <a:ln/>
        </p:spPr>
      </p:sp>
      <p:sp>
        <p:nvSpPr>
          <p:cNvPr id="53252" name="Rectangle 3"/>
          <p:cNvSpPr>
            <a:spLocks noGrp="1" noChangeArrowheads="1"/>
          </p:cNvSpPr>
          <p:nvPr>
            <p:ph type="body" idx="1"/>
          </p:nvPr>
        </p:nvSpPr>
        <p:spPr>
          <a:no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55900" y="514350"/>
            <a:ext cx="3632200" cy="2571750"/>
          </a:xfrm>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AC299B5-282C-4131-B175-18562ED377B0}" type="slidenum">
              <a:rPr lang="ja-JP" altLang="en-US" smtClean="0">
                <a:solidFill>
                  <a:prstClr val="black"/>
                </a:solidFill>
                <a:latin typeface="Calibri"/>
                <a:ea typeface="ＭＳ Ｐゴシック"/>
              </a:rPr>
              <a:pPr/>
              <a:t>44</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60010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648" y="2349386"/>
            <a:ext cx="9085342" cy="162111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603296" y="4285615"/>
            <a:ext cx="7482047" cy="1932728"/>
          </a:xfrm>
        </p:spPr>
        <p:txBody>
          <a:bodyPr/>
          <a:lstStyle>
            <a:lvl1pPr marL="0" indent="0" algn="ctr">
              <a:buNone/>
              <a:defRPr/>
            </a:lvl1pPr>
            <a:lvl2pPr marL="497754" indent="0" algn="ctr">
              <a:buNone/>
              <a:defRPr/>
            </a:lvl2pPr>
            <a:lvl3pPr marL="995507" indent="0" algn="ctr">
              <a:buNone/>
              <a:defRPr/>
            </a:lvl3pPr>
            <a:lvl4pPr marL="1493261" indent="0" algn="ctr">
              <a:buNone/>
              <a:defRPr/>
            </a:lvl4pPr>
            <a:lvl5pPr marL="1991015" indent="0" algn="ctr">
              <a:buNone/>
              <a:defRPr/>
            </a:lvl5pPr>
            <a:lvl6pPr marL="2488768" indent="0" algn="ctr">
              <a:buNone/>
              <a:defRPr/>
            </a:lvl6pPr>
            <a:lvl7pPr marL="2986522" indent="0" algn="ctr">
              <a:buNone/>
              <a:defRPr/>
            </a:lvl7pPr>
            <a:lvl8pPr marL="3484275" indent="0" algn="ctr">
              <a:buNone/>
              <a:defRPr/>
            </a:lvl8pPr>
            <a:lvl9pPr marL="3982029" indent="0" algn="ctr">
              <a:buNone/>
              <a:defRPr/>
            </a:lvl9pPr>
          </a:lstStyle>
          <a:p>
            <a:r>
              <a:rPr lang="ja-JP" altLang="en-US" smtClean="0"/>
              <a:t>マスタ サブタイトルの書式設定</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3E853FE9-5C6C-6548-957D-1A4EE3A3B61B}"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74B4E322-4B46-D54A-9D81-82D8D5854806}"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34258" y="462174"/>
            <a:ext cx="2589939" cy="668051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4441" y="462174"/>
            <a:ext cx="7605377" cy="668051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FAE0852C-B4CE-6044-A8A3-AE7569FA2C55}"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4D221721-5FDC-D445-9F85-7F3CCA7B1AE5}"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44472" y="4859832"/>
            <a:ext cx="9085342" cy="1502066"/>
          </a:xfrm>
        </p:spPr>
        <p:txBody>
          <a:bodyPr anchor="t"/>
          <a:lstStyle>
            <a:lvl1pPr algn="l">
              <a:defRPr sz="4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44472" y="3205459"/>
            <a:ext cx="9085342" cy="1654373"/>
          </a:xfrm>
        </p:spPr>
        <p:txBody>
          <a:bodyPr anchor="b"/>
          <a:lstStyle>
            <a:lvl1pPr marL="0" indent="0">
              <a:buNone/>
              <a:defRPr sz="2200"/>
            </a:lvl1pPr>
            <a:lvl2pPr marL="497754" indent="0">
              <a:buNone/>
              <a:defRPr sz="2000"/>
            </a:lvl2pPr>
            <a:lvl3pPr marL="995507" indent="0">
              <a:buNone/>
              <a:defRPr sz="1700"/>
            </a:lvl3pPr>
            <a:lvl4pPr marL="1493261" indent="0">
              <a:buNone/>
              <a:defRPr sz="1500"/>
            </a:lvl4pPr>
            <a:lvl5pPr marL="1991015" indent="0">
              <a:buNone/>
              <a:defRPr sz="1500"/>
            </a:lvl5pPr>
            <a:lvl6pPr marL="2488768" indent="0">
              <a:buNone/>
              <a:defRPr sz="1500"/>
            </a:lvl6pPr>
            <a:lvl7pPr marL="2986522" indent="0">
              <a:buNone/>
              <a:defRPr sz="1500"/>
            </a:lvl7pPr>
            <a:lvl8pPr marL="3484275" indent="0">
              <a:buNone/>
              <a:defRPr sz="1500"/>
            </a:lvl8pPr>
            <a:lvl9pPr marL="3982029" indent="0">
              <a:buNone/>
              <a:defRPr sz="1500"/>
            </a:lvl9pPr>
          </a:lstStyle>
          <a:p>
            <a:pPr lvl="0"/>
            <a:r>
              <a:rPr lang="ja-JP" altLang="en-US" smtClean="0"/>
              <a:t>マスタ テキストの書式設定</a:t>
            </a:r>
          </a:p>
        </p:txBody>
      </p:sp>
      <p:sp>
        <p:nvSpPr>
          <p:cNvPr id="4" name="Rectangle 21"/>
          <p:cNvSpPr>
            <a:spLocks noGrp="1" noChangeArrowheads="1"/>
          </p:cNvSpPr>
          <p:nvPr>
            <p:ph type="sldNum" sz="quarter" idx="10"/>
          </p:nvPr>
        </p:nvSpPr>
        <p:spPr>
          <a:ln/>
        </p:spPr>
        <p:txBody>
          <a:bodyPr/>
          <a:lstStyle>
            <a:lvl1pPr>
              <a:defRPr/>
            </a:lvl1pPr>
          </a:lstStyle>
          <a:p>
            <a:pPr>
              <a:defRPr/>
            </a:pPr>
            <a:fld id="{564B4DE4-18C0-CA4C-B6F1-505553AAF7C8}"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78144" y="1260475"/>
            <a:ext cx="5039419" cy="588221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382004" y="1260475"/>
            <a:ext cx="5039419" cy="588221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1"/>
          <p:cNvSpPr>
            <a:spLocks noGrp="1" noChangeArrowheads="1"/>
          </p:cNvSpPr>
          <p:nvPr>
            <p:ph type="sldNum" sz="quarter" idx="10"/>
          </p:nvPr>
        </p:nvSpPr>
        <p:spPr>
          <a:ln/>
        </p:spPr>
        <p:txBody>
          <a:bodyPr/>
          <a:lstStyle>
            <a:lvl1pPr>
              <a:defRPr/>
            </a:lvl1pPr>
          </a:lstStyle>
          <a:p>
            <a:pPr>
              <a:defRPr/>
            </a:pPr>
            <a:fld id="{2A440019-2845-704D-8DB1-1F79568350AC}"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432" y="302865"/>
            <a:ext cx="9619774" cy="1260475"/>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34432" y="1692889"/>
            <a:ext cx="4722529"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34432" y="2398404"/>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429966" y="1692889"/>
            <a:ext cx="472424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429966" y="2398404"/>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1"/>
          <p:cNvSpPr>
            <a:spLocks noGrp="1" noChangeArrowheads="1"/>
          </p:cNvSpPr>
          <p:nvPr>
            <p:ph type="sldNum" sz="quarter" idx="10"/>
          </p:nvPr>
        </p:nvSpPr>
        <p:spPr>
          <a:ln/>
        </p:spPr>
        <p:txBody>
          <a:bodyPr/>
          <a:lstStyle>
            <a:lvl1pPr>
              <a:defRPr/>
            </a:lvl1pPr>
          </a:lstStyle>
          <a:p>
            <a:pPr>
              <a:defRPr/>
            </a:pPr>
            <a:fld id="{93622B60-6276-D242-83CB-B0C8473716D1}"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1"/>
          <p:cNvSpPr>
            <a:spLocks noGrp="1" noChangeArrowheads="1"/>
          </p:cNvSpPr>
          <p:nvPr>
            <p:ph type="sldNum" sz="quarter" idx="10"/>
          </p:nvPr>
        </p:nvSpPr>
        <p:spPr>
          <a:ln/>
        </p:spPr>
        <p:txBody>
          <a:bodyPr/>
          <a:lstStyle>
            <a:lvl1pPr>
              <a:defRPr/>
            </a:lvl1pPr>
          </a:lstStyle>
          <a:p>
            <a:pPr>
              <a:defRPr/>
            </a:pPr>
            <a:fld id="{A3F83661-B5AA-2C4C-AEB0-47E793563D5E}"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F6213FF4-2407-AE4D-838C-76990F38DDA4}"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432" y="301113"/>
            <a:ext cx="3516631" cy="1281483"/>
          </a:xfrm>
        </p:spPr>
        <p:txBody>
          <a:bodyPr anchor="b"/>
          <a:lstStyle>
            <a:lvl1pPr algn="l">
              <a:defRPr sz="22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179531" y="301114"/>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34432" y="1582597"/>
            <a:ext cx="3516631"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smtClean="0"/>
              <a:t>マスタ テキストの書式設定</a:t>
            </a:r>
          </a:p>
        </p:txBody>
      </p:sp>
      <p:sp>
        <p:nvSpPr>
          <p:cNvPr id="5" name="Rectangle 21"/>
          <p:cNvSpPr>
            <a:spLocks noGrp="1" noChangeArrowheads="1"/>
          </p:cNvSpPr>
          <p:nvPr>
            <p:ph type="sldNum" sz="quarter" idx="10"/>
          </p:nvPr>
        </p:nvSpPr>
        <p:spPr>
          <a:ln/>
        </p:spPr>
        <p:txBody>
          <a:bodyPr/>
          <a:lstStyle>
            <a:lvl1pPr>
              <a:defRPr/>
            </a:lvl1pPr>
          </a:lstStyle>
          <a:p>
            <a:pPr>
              <a:defRPr/>
            </a:pPr>
            <a:fld id="{636C998A-891B-BF4D-9808-29A40A5F591C}"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4905" y="5293995"/>
            <a:ext cx="6413183" cy="624986"/>
          </a:xfrm>
        </p:spPr>
        <p:txBody>
          <a:bodyPr anchor="b"/>
          <a:lstStyle>
            <a:lvl1pPr algn="l">
              <a:defRPr sz="22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94905"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endParaRPr lang="ja-JP" altLang="en-US" noProof="0" smtClean="0"/>
          </a:p>
        </p:txBody>
      </p:sp>
      <p:sp>
        <p:nvSpPr>
          <p:cNvPr id="4" name="テキスト プレースホルダ 3"/>
          <p:cNvSpPr>
            <a:spLocks noGrp="1"/>
          </p:cNvSpPr>
          <p:nvPr>
            <p:ph type="body" sz="half" idx="2"/>
          </p:nvPr>
        </p:nvSpPr>
        <p:spPr>
          <a:xfrm>
            <a:off x="2094905"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smtClean="0"/>
              <a:t>マスタ テキストの書式設定</a:t>
            </a:r>
          </a:p>
        </p:txBody>
      </p:sp>
      <p:sp>
        <p:nvSpPr>
          <p:cNvPr id="5" name="Rectangle 21"/>
          <p:cNvSpPr>
            <a:spLocks noGrp="1" noChangeArrowheads="1"/>
          </p:cNvSpPr>
          <p:nvPr>
            <p:ph type="sldNum" sz="quarter" idx="10"/>
          </p:nvPr>
        </p:nvSpPr>
        <p:spPr>
          <a:ln/>
        </p:spPr>
        <p:txBody>
          <a:bodyPr/>
          <a:lstStyle>
            <a:lvl1pPr>
              <a:defRPr/>
            </a:lvl1pPr>
          </a:lstStyle>
          <a:p>
            <a:pPr>
              <a:defRPr/>
            </a:pPr>
            <a:fld id="{3CA32A45-E3B9-EF40-9F67-1D5373393C6B}" type="slidenum">
              <a:rPr lang="en-US" altLang="ja-JP"/>
              <a:pPr>
                <a:defRPr/>
              </a:pPr>
              <a:t>‹#›</a:t>
            </a:fld>
            <a:endParaRPr lang="en-US" altLang="ja-JP"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95249" y="293688"/>
            <a:ext cx="10493375" cy="6965950"/>
          </a:xfrm>
          <a:prstGeom prst="rect">
            <a:avLst/>
          </a:prstGeom>
          <a:solidFill>
            <a:srgbClr val="FFFCEB"/>
          </a:solidFill>
          <a:ln w="9525">
            <a:noFill/>
            <a:miter lim="800000"/>
            <a:headEnd/>
            <a:tailEnd/>
          </a:ln>
          <a:effectLst/>
        </p:spPr>
        <p:txBody>
          <a:bodyPr wrap="none" lIns="99551" tIns="49775" rIns="99551" bIns="49775" anchor="ctr">
            <a:prstTxWarp prst="textNoShape">
              <a:avLst/>
            </a:prstTxWarp>
          </a:bodyPr>
          <a:lstStyle/>
          <a:p>
            <a:pPr>
              <a:defRPr/>
            </a:pPr>
            <a:endParaRPr lang="ja-JP" altLang="en-US" dirty="0">
              <a:latin typeface="+mn-lt"/>
              <a:ea typeface="ヒラギノ丸ゴ Pro W4"/>
              <a:cs typeface="ヒラギノ丸ゴ Pro W4"/>
            </a:endParaRPr>
          </a:p>
        </p:txBody>
      </p:sp>
      <p:sp>
        <p:nvSpPr>
          <p:cNvPr id="1027" name="Rectangle 3"/>
          <p:cNvSpPr>
            <a:spLocks noGrp="1" noChangeArrowheads="1"/>
          </p:cNvSpPr>
          <p:nvPr>
            <p:ph type="title"/>
          </p:nvPr>
        </p:nvSpPr>
        <p:spPr bwMode="auto">
          <a:xfrm>
            <a:off x="165100" y="385763"/>
            <a:ext cx="10358438" cy="714375"/>
          </a:xfrm>
          <a:prstGeom prst="rect">
            <a:avLst/>
          </a:prstGeom>
          <a:noFill/>
          <a:ln w="9525">
            <a:noFill/>
            <a:miter lim="800000"/>
            <a:headEnd/>
            <a:tailEnd/>
          </a:ln>
        </p:spPr>
        <p:txBody>
          <a:bodyPr vert="horz" wrap="square" lIns="99538" tIns="49769" rIns="99538" bIns="49769"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28" name="Rectangle 4"/>
          <p:cNvSpPr>
            <a:spLocks noGrp="1" noChangeArrowheads="1"/>
          </p:cNvSpPr>
          <p:nvPr>
            <p:ph type="body" idx="1"/>
          </p:nvPr>
        </p:nvSpPr>
        <p:spPr bwMode="auto">
          <a:xfrm>
            <a:off x="163513" y="1100138"/>
            <a:ext cx="10525125" cy="6159500"/>
          </a:xfrm>
          <a:prstGeom prst="rect">
            <a:avLst/>
          </a:prstGeom>
          <a:noFill/>
          <a:ln w="9525">
            <a:noFill/>
            <a:miter lim="800000"/>
            <a:headEnd/>
            <a:tailEnd/>
          </a:ln>
        </p:spPr>
        <p:txBody>
          <a:bodyPr vert="horz" wrap="square" lIns="99538" tIns="49769" rIns="99538" bIns="49769"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a:t>第</a:t>
            </a:r>
            <a:r>
              <a:rPr lang="en-US" altLang="ja-JP" dirty="0"/>
              <a:t> 4 </a:t>
            </a:r>
            <a:r>
              <a:rPr lang="ja-JP" altLang="en-US" dirty="0"/>
              <a:t>レベル</a:t>
            </a:r>
            <a:endParaRPr lang="en-US" altLang="ja-JP" dirty="0"/>
          </a:p>
          <a:p>
            <a:pPr lvl="4"/>
            <a:r>
              <a:rPr lang="ja-JP" altLang="en-US" dirty="0"/>
              <a:t>第</a:t>
            </a:r>
            <a:r>
              <a:rPr lang="en-US" altLang="ja-JP" dirty="0"/>
              <a:t> 5 </a:t>
            </a:r>
            <a:r>
              <a:rPr lang="ja-JP" altLang="en-US" dirty="0"/>
              <a:t>レベル</a:t>
            </a:r>
          </a:p>
        </p:txBody>
      </p:sp>
      <p:sp>
        <p:nvSpPr>
          <p:cNvPr id="114694" name="Line 6"/>
          <p:cNvSpPr>
            <a:spLocks noChangeShapeType="1"/>
          </p:cNvSpPr>
          <p:nvPr/>
        </p:nvSpPr>
        <p:spPr bwMode="auto">
          <a:xfrm>
            <a:off x="103188" y="293688"/>
            <a:ext cx="10485437" cy="0"/>
          </a:xfrm>
          <a:prstGeom prst="line">
            <a:avLst/>
          </a:prstGeom>
          <a:noFill/>
          <a:ln w="38100">
            <a:solidFill>
              <a:srgbClr val="0000FF"/>
            </a:solidFill>
            <a:round/>
            <a:headEnd/>
            <a:tailEnd/>
          </a:ln>
          <a:effectLst/>
        </p:spPr>
        <p:txBody>
          <a:bodyPr wrap="none" lIns="99551" tIns="49775" rIns="99551" bIns="49775" anchor="ctr">
            <a:prstTxWarp prst="textNoShape">
              <a:avLst/>
            </a:prstTxWarp>
          </a:bodyPr>
          <a:lstStyle/>
          <a:p>
            <a:pPr>
              <a:defRPr/>
            </a:pPr>
            <a:endParaRPr lang="ja-JP" altLang="en-US" dirty="0">
              <a:latin typeface="Times" pitchFamily="-112" charset="0"/>
              <a:ea typeface="ヒラギノ丸ゴ Pro W4"/>
              <a:cs typeface="ヒラギノ丸ゴ Pro W4"/>
            </a:endParaRPr>
          </a:p>
        </p:txBody>
      </p:sp>
      <p:sp>
        <p:nvSpPr>
          <p:cNvPr id="114695" name="Line 7"/>
          <p:cNvSpPr>
            <a:spLocks noChangeShapeType="1"/>
          </p:cNvSpPr>
          <p:nvPr/>
        </p:nvSpPr>
        <p:spPr bwMode="auto">
          <a:xfrm>
            <a:off x="68263" y="7254875"/>
            <a:ext cx="10510837" cy="0"/>
          </a:xfrm>
          <a:prstGeom prst="line">
            <a:avLst/>
          </a:prstGeom>
          <a:noFill/>
          <a:ln w="38100">
            <a:solidFill>
              <a:srgbClr val="0000FF"/>
            </a:solidFill>
            <a:round/>
            <a:headEnd/>
            <a:tailEnd/>
          </a:ln>
          <a:effectLst/>
        </p:spPr>
        <p:txBody>
          <a:bodyPr wrap="none" lIns="99551" tIns="49775" rIns="99551" bIns="49775" anchor="ctr">
            <a:prstTxWarp prst="textNoShape">
              <a:avLst/>
            </a:prstTxWarp>
          </a:bodyPr>
          <a:lstStyle/>
          <a:p>
            <a:pPr>
              <a:defRPr/>
            </a:pPr>
            <a:endParaRPr lang="ja-JP" altLang="en-US" dirty="0">
              <a:latin typeface="Times" pitchFamily="-112" charset="0"/>
              <a:ea typeface="ヒラギノ丸ゴ Pro W4"/>
              <a:cs typeface="ヒラギノ丸ゴ Pro W4"/>
            </a:endParaRPr>
          </a:p>
        </p:txBody>
      </p:sp>
      <p:sp>
        <p:nvSpPr>
          <p:cNvPr id="114704" name="Text Box 16"/>
          <p:cNvSpPr txBox="1">
            <a:spLocks noChangeArrowheads="1"/>
          </p:cNvSpPr>
          <p:nvPr userDrawn="1"/>
        </p:nvSpPr>
        <p:spPr bwMode="auto">
          <a:xfrm>
            <a:off x="7173913" y="7240588"/>
            <a:ext cx="2938462" cy="303212"/>
          </a:xfrm>
          <a:prstGeom prst="rect">
            <a:avLst/>
          </a:prstGeom>
          <a:noFill/>
          <a:ln w="9525">
            <a:noFill/>
            <a:miter lim="800000"/>
            <a:headEnd/>
            <a:tailEnd/>
          </a:ln>
          <a:effectLst/>
        </p:spPr>
        <p:txBody>
          <a:bodyPr lIns="99538" tIns="49769" rIns="99538" bIns="49769">
            <a:prstTxWarp prst="textNoShape">
              <a:avLst/>
            </a:prstTxWarp>
            <a:spAutoFit/>
          </a:bodyPr>
          <a:lstStyle/>
          <a:p>
            <a:pPr algn="r">
              <a:spcBef>
                <a:spcPct val="50000"/>
              </a:spcBef>
              <a:defRPr/>
            </a:pPr>
            <a:r>
              <a:rPr lang="en-US" altLang="ja-JP" sz="1300" i="1" dirty="0" smtClean="0">
                <a:solidFill>
                  <a:srgbClr val="000060"/>
                </a:solidFill>
                <a:latin typeface="Arial Rounded MT Bold" pitchFamily="-112" charset="0"/>
                <a:ea typeface="ヒラギノ丸ゴ Pro W4"/>
                <a:cs typeface="ヒラギノ丸ゴ Pro W4"/>
              </a:rPr>
              <a:t>K.Furukawa, </a:t>
            </a:r>
            <a:r>
              <a:rPr lang="en-US" altLang="ja-JP" sz="1300" i="1" dirty="0">
                <a:solidFill>
                  <a:srgbClr val="000060"/>
                </a:solidFill>
                <a:latin typeface="Arial Rounded MT Bold" pitchFamily="-112" charset="0"/>
                <a:ea typeface="ヒラギノ丸ゴ Pro W4"/>
                <a:cs typeface="ヒラギノ丸ゴ Pro W4"/>
              </a:rPr>
              <a:t>KEK,</a:t>
            </a:r>
            <a:r>
              <a:rPr lang="en-US" altLang="ja-JP" sz="1300" i="1" dirty="0" smtClean="0">
                <a:solidFill>
                  <a:srgbClr val="000060"/>
                </a:solidFill>
                <a:latin typeface="Arial Rounded MT Bold" pitchFamily="-112" charset="0"/>
                <a:ea typeface="ヒラギノ丸ゴ Pro W4"/>
                <a:cs typeface="ヒラギノ丸ゴ Pro W4"/>
              </a:rPr>
              <a:t> Nov.2014.</a:t>
            </a:r>
            <a:endParaRPr lang="en-US" altLang="ja-JP" sz="1300" i="1" dirty="0">
              <a:solidFill>
                <a:srgbClr val="000060"/>
              </a:solidFill>
              <a:latin typeface="Arial Rounded MT Bold" pitchFamily="-112" charset="0"/>
              <a:ea typeface="ヒラギノ丸ゴ Pro W4"/>
              <a:cs typeface="ヒラギノ丸ゴ Pro W4"/>
            </a:endParaRPr>
          </a:p>
        </p:txBody>
      </p:sp>
      <p:sp>
        <p:nvSpPr>
          <p:cNvPr id="114709" name="Rectangle 21"/>
          <p:cNvSpPr>
            <a:spLocks noGrp="1" noChangeArrowheads="1"/>
          </p:cNvSpPr>
          <p:nvPr>
            <p:ph type="sldNum" sz="quarter" idx="4"/>
          </p:nvPr>
        </p:nvSpPr>
        <p:spPr bwMode="auto">
          <a:xfrm>
            <a:off x="9886950" y="7254875"/>
            <a:ext cx="623888" cy="252413"/>
          </a:xfrm>
          <a:prstGeom prst="rect">
            <a:avLst/>
          </a:prstGeom>
          <a:noFill/>
          <a:ln w="9525">
            <a:noFill/>
            <a:miter lim="800000"/>
            <a:headEnd/>
            <a:tailEnd/>
          </a:ln>
          <a:effectLst/>
        </p:spPr>
        <p:txBody>
          <a:bodyPr vert="horz" wrap="square" lIns="99538" tIns="49769" rIns="99538" bIns="49769" numCol="1" anchor="t" anchorCtr="0" compatLnSpc="1">
            <a:prstTxWarp prst="textNoShape">
              <a:avLst/>
            </a:prstTxWarp>
          </a:bodyPr>
          <a:lstStyle>
            <a:lvl1pPr algn="r">
              <a:defRPr sz="1100">
                <a:latin typeface="Arial Rounded MT Bold"/>
                <a:ea typeface="ヒラギノ丸ゴ Pro W4"/>
                <a:cs typeface="ヒラギノ丸ゴ Pro W4"/>
              </a:defRPr>
            </a:lvl1pPr>
          </a:lstStyle>
          <a:p>
            <a:pPr>
              <a:defRPr/>
            </a:pPr>
            <a:fld id="{39DCC287-FB41-514C-BF81-F04C64726B38}" type="slidenum">
              <a:rPr lang="en-US" altLang="ja-JP" smtClean="0"/>
              <a:pPr>
                <a:defRPr/>
              </a:pPr>
              <a:t>‹#›</a:t>
            </a:fld>
            <a:endParaRPr lang="en-US" altLang="ja-JP" dirty="0"/>
          </a:p>
        </p:txBody>
      </p:sp>
      <p:pic>
        <p:nvPicPr>
          <p:cNvPr id="1033" name="図 11" descr="keklogo-a.gif"/>
          <p:cNvPicPr>
            <a:picLocks noChangeAspect="1"/>
          </p:cNvPicPr>
          <p:nvPr userDrawn="1"/>
        </p:nvPicPr>
        <p:blipFill>
          <a:blip r:embed="rId13" cstate="screen">
            <a:alphaModFix amt="70000"/>
            <a:extLst>
              <a:ext uri="{28A0092B-C50C-407E-A947-70E740481C1C}">
                <a14:useLocalDpi xmlns:a14="http://schemas.microsoft.com/office/drawing/2010/main"/>
              </a:ext>
            </a:extLst>
          </a:blip>
          <a:srcRect/>
          <a:stretch>
            <a:fillRect/>
          </a:stretch>
        </p:blipFill>
        <p:spPr bwMode="auto">
          <a:xfrm>
            <a:off x="177799" y="107950"/>
            <a:ext cx="681037" cy="396875"/>
          </a:xfrm>
          <a:prstGeom prst="rect">
            <a:avLst/>
          </a:prstGeom>
          <a:solidFill>
            <a:schemeClr val="bg1">
              <a:alpha val="70195"/>
            </a:schemeClr>
          </a:solidFill>
          <a:ln w="9525">
            <a:noFill/>
            <a:miter lim="800000"/>
            <a:headEnd/>
            <a:tailEnd/>
          </a:ln>
        </p:spPr>
      </p:pic>
      <p:pic>
        <p:nvPicPr>
          <p:cNvPr id="1034" name="図 12" descr="SuperKEKBlogo25.png"/>
          <p:cNvPicPr>
            <a:picLocks noChangeAspect="1"/>
          </p:cNvPicPr>
          <p:nvPr userDrawn="1"/>
        </p:nvPicPr>
        <p:blipFill>
          <a:blip r:embed="rId14">
            <a:alphaModFix amt="75000"/>
          </a:blip>
          <a:srcRect/>
          <a:stretch>
            <a:fillRect/>
          </a:stretch>
        </p:blipFill>
        <p:spPr bwMode="auto">
          <a:xfrm>
            <a:off x="9688513" y="123825"/>
            <a:ext cx="790575" cy="365125"/>
          </a:xfrm>
          <a:prstGeom prst="rect">
            <a:avLst/>
          </a:prstGeom>
          <a:noFill/>
          <a:ln w="9525">
            <a:noFill/>
            <a:miter lim="800000"/>
            <a:headEnd/>
            <a:tailEnd/>
          </a:ln>
        </p:spPr>
      </p:pic>
      <p:sp>
        <p:nvSpPr>
          <p:cNvPr id="14" name="Text Box 16"/>
          <p:cNvSpPr txBox="1">
            <a:spLocks noChangeArrowheads="1"/>
          </p:cNvSpPr>
          <p:nvPr userDrawn="1"/>
        </p:nvSpPr>
        <p:spPr bwMode="auto">
          <a:xfrm>
            <a:off x="163513" y="7250113"/>
            <a:ext cx="3668638" cy="300565"/>
          </a:xfrm>
          <a:prstGeom prst="rect">
            <a:avLst/>
          </a:prstGeom>
          <a:noFill/>
          <a:ln w="9525">
            <a:noFill/>
            <a:miter lim="800000"/>
            <a:headEnd/>
            <a:tailEnd/>
          </a:ln>
          <a:effectLst/>
        </p:spPr>
        <p:txBody>
          <a:bodyPr wrap="square" lIns="99538" tIns="49769" rIns="99538" bIns="49769">
            <a:prstTxWarp prst="textNoShape">
              <a:avLst/>
            </a:prstTxWarp>
            <a:spAutoFit/>
          </a:bodyPr>
          <a:lstStyle/>
          <a:p>
            <a:pPr>
              <a:spcBef>
                <a:spcPct val="50000"/>
              </a:spcBef>
              <a:defRPr/>
            </a:pPr>
            <a:r>
              <a:rPr lang="en-US" altLang="ja-JP" sz="1300" i="1" baseline="0" dirty="0" smtClean="0">
                <a:solidFill>
                  <a:srgbClr val="000090"/>
                </a:solidFill>
                <a:latin typeface="Arial Rounded MT Bold"/>
                <a:ea typeface="ヒラギノ丸ゴ Pro W4"/>
                <a:cs typeface="ヒラギノ丸ゴ Pro W4"/>
              </a:rPr>
              <a:t>Linac Upgrade Status towards SuperKEKB</a:t>
            </a:r>
            <a:endParaRPr lang="en-US" altLang="ja-JP" sz="1300" i="1" dirty="0">
              <a:solidFill>
                <a:srgbClr val="000090"/>
              </a:solidFill>
              <a:latin typeface="Arial Rounded MT Bold"/>
              <a:ea typeface="ヒラギノ丸ゴ Pro W4"/>
              <a:cs typeface="ヒラギノ丸ゴ Pro W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fade/>
  </p:transition>
  <p:hf hdr="0" ftr="0" dt="0"/>
  <p:txStyles>
    <p:titleStyle>
      <a:lvl1pPr algn="ctr" rtl="0" fontAlgn="base">
        <a:spcBef>
          <a:spcPct val="0"/>
        </a:spcBef>
        <a:spcAft>
          <a:spcPct val="0"/>
        </a:spcAft>
        <a:defRPr kumimoji="1" sz="3900" b="1">
          <a:solidFill>
            <a:srgbClr val="4040C0"/>
          </a:solidFill>
          <a:latin typeface="+mj-lt"/>
          <a:ea typeface="+mj-ea"/>
          <a:cs typeface="+mj-cs"/>
        </a:defRPr>
      </a:lvl1pPr>
      <a:lvl2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2pPr>
      <a:lvl3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3pPr>
      <a:lvl4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4pPr>
      <a:lvl5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5pPr>
      <a:lvl6pPr marL="497754"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6pPr>
      <a:lvl7pPr marL="995507"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7pPr>
      <a:lvl8pPr marL="1493261"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8pPr>
      <a:lvl9pPr marL="1991015"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9pPr>
    </p:titleStyle>
    <p:bodyStyle>
      <a:lvl1pPr marL="373063" indent="-373063" algn="l" rtl="0" fontAlgn="base">
        <a:spcBef>
          <a:spcPct val="20000"/>
        </a:spcBef>
        <a:spcAft>
          <a:spcPct val="0"/>
        </a:spcAft>
        <a:buClr>
          <a:srgbClr val="FF0000"/>
        </a:buClr>
        <a:buFont typeface="Wingdings" charset="2"/>
        <a:buChar char="u"/>
        <a:defRPr kumimoji="1" sz="3500" b="1">
          <a:solidFill>
            <a:srgbClr val="000060"/>
          </a:solidFill>
          <a:latin typeface="+mn-lt"/>
          <a:ea typeface="+mn-ea"/>
          <a:cs typeface="+mn-cs"/>
        </a:defRPr>
      </a:lvl1pPr>
      <a:lvl2pPr marL="541338" indent="-269875" algn="l" rtl="0" fontAlgn="base">
        <a:spcBef>
          <a:spcPct val="20000"/>
        </a:spcBef>
        <a:spcAft>
          <a:spcPct val="0"/>
        </a:spcAft>
        <a:buClr>
          <a:srgbClr val="FF3F00"/>
        </a:buClr>
        <a:buFont typeface="Wingdings" charset="2"/>
        <a:buChar char="v"/>
        <a:tabLst/>
        <a:defRPr kumimoji="1" sz="3000" b="1">
          <a:solidFill>
            <a:srgbClr val="600000"/>
          </a:solidFill>
          <a:latin typeface="+mn-lt"/>
          <a:ea typeface="+mn-ea"/>
          <a:cs typeface="+mn-cs"/>
        </a:defRPr>
      </a:lvl2pPr>
      <a:lvl3pPr marL="719138" indent="-269875" algn="l" rtl="0" fontAlgn="base">
        <a:spcBef>
          <a:spcPct val="20000"/>
        </a:spcBef>
        <a:spcAft>
          <a:spcPct val="0"/>
        </a:spcAft>
        <a:buClr>
          <a:srgbClr val="FF7F00"/>
        </a:buClr>
        <a:buFont typeface="Wingdings" charset="2"/>
        <a:buChar char="³"/>
        <a:defRPr kumimoji="1" sz="2600" b="1">
          <a:solidFill>
            <a:srgbClr val="004000"/>
          </a:solidFill>
          <a:latin typeface="+mn-lt"/>
          <a:ea typeface="+mn-ea"/>
          <a:cs typeface="+mn-cs"/>
        </a:defRPr>
      </a:lvl3pPr>
      <a:lvl4pPr marL="804863" indent="-177800" algn="l" rtl="0" fontAlgn="base">
        <a:spcBef>
          <a:spcPct val="20000"/>
        </a:spcBef>
        <a:spcAft>
          <a:spcPct val="0"/>
        </a:spcAft>
        <a:buClr>
          <a:srgbClr val="FFBF00"/>
        </a:buClr>
        <a:buFont typeface="Wingdings" charset="2"/>
        <a:buChar char="w"/>
        <a:defRPr kumimoji="1" sz="2200" b="1">
          <a:solidFill>
            <a:srgbClr val="400040"/>
          </a:solidFill>
          <a:latin typeface="+mn-lt"/>
          <a:ea typeface="+mn-ea"/>
          <a:cs typeface="+mn-cs"/>
        </a:defRPr>
      </a:lvl4pPr>
      <a:lvl5pPr marL="982663" indent="-177800" algn="l" rtl="0" fontAlgn="base">
        <a:spcBef>
          <a:spcPct val="20000"/>
        </a:spcBef>
        <a:spcAft>
          <a:spcPct val="0"/>
        </a:spcAft>
        <a:buChar char="»"/>
        <a:defRPr kumimoji="1" b="1">
          <a:solidFill>
            <a:schemeClr val="tx1"/>
          </a:solidFill>
          <a:latin typeface="+mn-lt"/>
          <a:ea typeface="+mn-ea"/>
          <a:cs typeface="+mn-cs"/>
        </a:defRPr>
      </a:lvl5pPr>
      <a:lvl6pPr marL="1327343" algn="l" rtl="0" fontAlgn="base">
        <a:spcBef>
          <a:spcPct val="20000"/>
        </a:spcBef>
        <a:spcAft>
          <a:spcPct val="0"/>
        </a:spcAft>
        <a:buChar char="»"/>
        <a:defRPr kumimoji="1" b="1">
          <a:solidFill>
            <a:schemeClr val="tx1"/>
          </a:solidFill>
          <a:latin typeface="+mn-lt"/>
          <a:ea typeface="+mn-ea"/>
          <a:cs typeface="+mn-cs"/>
        </a:defRPr>
      </a:lvl6pPr>
      <a:lvl7pPr marL="1825097" algn="l" rtl="0" fontAlgn="base">
        <a:spcBef>
          <a:spcPct val="20000"/>
        </a:spcBef>
        <a:spcAft>
          <a:spcPct val="0"/>
        </a:spcAft>
        <a:buChar char="»"/>
        <a:defRPr kumimoji="1" b="1">
          <a:solidFill>
            <a:schemeClr val="tx1"/>
          </a:solidFill>
          <a:latin typeface="+mn-lt"/>
          <a:ea typeface="+mn-ea"/>
          <a:cs typeface="+mn-cs"/>
        </a:defRPr>
      </a:lvl7pPr>
      <a:lvl8pPr marL="2322850" algn="l" rtl="0" fontAlgn="base">
        <a:spcBef>
          <a:spcPct val="20000"/>
        </a:spcBef>
        <a:spcAft>
          <a:spcPct val="0"/>
        </a:spcAft>
        <a:buChar char="»"/>
        <a:defRPr kumimoji="1" b="1">
          <a:solidFill>
            <a:schemeClr val="tx1"/>
          </a:solidFill>
          <a:latin typeface="+mn-lt"/>
          <a:ea typeface="+mn-ea"/>
          <a:cs typeface="+mn-cs"/>
        </a:defRPr>
      </a:lvl8pPr>
      <a:lvl9pPr marL="2820604" algn="l" rtl="0" fontAlgn="base">
        <a:spcBef>
          <a:spcPct val="20000"/>
        </a:spcBef>
        <a:spcAft>
          <a:spcPct val="0"/>
        </a:spcAft>
        <a:buChar char="»"/>
        <a:defRPr kumimoji="1" b="1">
          <a:solidFill>
            <a:schemeClr val="tx1"/>
          </a:solidFill>
          <a:latin typeface="+mn-lt"/>
          <a:ea typeface="+mn-ea"/>
          <a:cs typeface="+mn-cs"/>
        </a:defRPr>
      </a:lvl9pPr>
    </p:bodyStyle>
    <p:otherStyle>
      <a:defPPr>
        <a:defRPr lang="ja-JP"/>
      </a:defPPr>
      <a:lvl1pPr marL="0" algn="l" defTabSz="497754" rtl="0" eaLnBrk="1" latinLnBrk="0" hangingPunct="1">
        <a:defRPr kumimoji="1" sz="2000" kern="1200">
          <a:solidFill>
            <a:schemeClr val="tx1"/>
          </a:solidFill>
          <a:latin typeface="+mn-lt"/>
          <a:ea typeface="+mn-ea"/>
          <a:cs typeface="+mn-cs"/>
        </a:defRPr>
      </a:lvl1pPr>
      <a:lvl2pPr marL="497754" algn="l" defTabSz="497754" rtl="0" eaLnBrk="1" latinLnBrk="0" hangingPunct="1">
        <a:defRPr kumimoji="1" sz="2000" kern="1200">
          <a:solidFill>
            <a:schemeClr val="tx1"/>
          </a:solidFill>
          <a:latin typeface="+mn-lt"/>
          <a:ea typeface="+mn-ea"/>
          <a:cs typeface="+mn-cs"/>
        </a:defRPr>
      </a:lvl2pPr>
      <a:lvl3pPr marL="995507" algn="l" defTabSz="497754" rtl="0" eaLnBrk="1" latinLnBrk="0" hangingPunct="1">
        <a:defRPr kumimoji="1" sz="2000" kern="1200">
          <a:solidFill>
            <a:schemeClr val="tx1"/>
          </a:solidFill>
          <a:latin typeface="+mn-lt"/>
          <a:ea typeface="+mn-ea"/>
          <a:cs typeface="+mn-cs"/>
        </a:defRPr>
      </a:lvl3pPr>
      <a:lvl4pPr marL="1493261" algn="l" defTabSz="497754" rtl="0" eaLnBrk="1" latinLnBrk="0" hangingPunct="1">
        <a:defRPr kumimoji="1" sz="2000" kern="1200">
          <a:solidFill>
            <a:schemeClr val="tx1"/>
          </a:solidFill>
          <a:latin typeface="+mn-lt"/>
          <a:ea typeface="+mn-ea"/>
          <a:cs typeface="+mn-cs"/>
        </a:defRPr>
      </a:lvl4pPr>
      <a:lvl5pPr marL="1991015" algn="l" defTabSz="497754" rtl="0" eaLnBrk="1" latinLnBrk="0" hangingPunct="1">
        <a:defRPr kumimoji="1" sz="2000" kern="1200">
          <a:solidFill>
            <a:schemeClr val="tx1"/>
          </a:solidFill>
          <a:latin typeface="+mn-lt"/>
          <a:ea typeface="+mn-ea"/>
          <a:cs typeface="+mn-cs"/>
        </a:defRPr>
      </a:lvl5pPr>
      <a:lvl6pPr marL="2488768" algn="l" defTabSz="497754" rtl="0" eaLnBrk="1" latinLnBrk="0" hangingPunct="1">
        <a:defRPr kumimoji="1" sz="2000" kern="1200">
          <a:solidFill>
            <a:schemeClr val="tx1"/>
          </a:solidFill>
          <a:latin typeface="+mn-lt"/>
          <a:ea typeface="+mn-ea"/>
          <a:cs typeface="+mn-cs"/>
        </a:defRPr>
      </a:lvl6pPr>
      <a:lvl7pPr marL="2986522" algn="l" defTabSz="497754" rtl="0" eaLnBrk="1" latinLnBrk="0" hangingPunct="1">
        <a:defRPr kumimoji="1" sz="2000" kern="1200">
          <a:solidFill>
            <a:schemeClr val="tx1"/>
          </a:solidFill>
          <a:latin typeface="+mn-lt"/>
          <a:ea typeface="+mn-ea"/>
          <a:cs typeface="+mn-cs"/>
        </a:defRPr>
      </a:lvl7pPr>
      <a:lvl8pPr marL="3484275" algn="l" defTabSz="497754" rtl="0" eaLnBrk="1" latinLnBrk="0" hangingPunct="1">
        <a:defRPr kumimoji="1" sz="2000" kern="1200">
          <a:solidFill>
            <a:schemeClr val="tx1"/>
          </a:solidFill>
          <a:latin typeface="+mn-lt"/>
          <a:ea typeface="+mn-ea"/>
          <a:cs typeface="+mn-cs"/>
        </a:defRPr>
      </a:lvl8pPr>
      <a:lvl9pPr marL="3982029" algn="l" defTabSz="497754"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Progress of Injector Linac</a:t>
            </a:r>
            <a:endParaRPr lang="ja-JP" altLang="en-US" dirty="0"/>
          </a:p>
        </p:txBody>
      </p:sp>
      <p:sp>
        <p:nvSpPr>
          <p:cNvPr id="3" name="サブタイトル 2"/>
          <p:cNvSpPr>
            <a:spLocks noGrp="1"/>
          </p:cNvSpPr>
          <p:nvPr>
            <p:ph type="subTitle" idx="1"/>
          </p:nvPr>
        </p:nvSpPr>
        <p:spPr/>
        <p:txBody>
          <a:bodyPr/>
          <a:lstStyle/>
          <a:p>
            <a:r>
              <a:rPr lang="en-US" altLang="ja-JP" sz="2400" dirty="0" smtClean="0"/>
              <a:t>Kazuro Furukawa</a:t>
            </a:r>
          </a:p>
          <a:p>
            <a:r>
              <a:rPr lang="en-US" altLang="ja-JP" sz="2400" dirty="0" smtClean="0"/>
              <a:t>for Injector Linac</a:t>
            </a:r>
            <a:endParaRPr lang="ja-JP" altLang="en-US" sz="2400" dirty="0"/>
          </a:p>
        </p:txBody>
      </p:sp>
      <p:sp>
        <p:nvSpPr>
          <p:cNvPr id="4" name="スライド番号プレースホルダ 3"/>
          <p:cNvSpPr>
            <a:spLocks noGrp="1"/>
          </p:cNvSpPr>
          <p:nvPr>
            <p:ph type="sldNum" sz="quarter" idx="10"/>
          </p:nvPr>
        </p:nvSpPr>
        <p:spPr>
          <a:xfrm>
            <a:off x="9886950" y="7254875"/>
            <a:ext cx="623888" cy="252413"/>
          </a:xfrm>
        </p:spPr>
        <p:txBody>
          <a:bodyPr/>
          <a:lstStyle/>
          <a:p>
            <a:pPr>
              <a:defRPr/>
            </a:pPr>
            <a:fld id="{4D221721-5FDC-D445-9F85-7F3CCA7B1AE5}" type="slidenum">
              <a:rPr lang="en-US" altLang="ja-JP" smtClean="0"/>
              <a:pPr>
                <a:defRPr/>
              </a:pPr>
              <a:t>1</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図 29" descr="capture-section-layout-fromVW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25608"/>
            <a:ext cx="10688638" cy="768169"/>
          </a:xfrm>
          <a:prstGeom prst="rect">
            <a:avLst/>
          </a:prstGeom>
        </p:spPr>
      </p:pic>
      <p:sp>
        <p:nvSpPr>
          <p:cNvPr id="2" name="タイトル 1"/>
          <p:cNvSpPr>
            <a:spLocks noGrp="1"/>
          </p:cNvSpPr>
          <p:nvPr>
            <p:ph type="title"/>
          </p:nvPr>
        </p:nvSpPr>
        <p:spPr/>
        <p:txBody>
          <a:bodyPr/>
          <a:lstStyle/>
          <a:p>
            <a:r>
              <a:rPr kumimoji="1" lang="ja-JP" altLang="en-US" dirty="0" smtClean="0"/>
              <a:t>陽電子捕獲部</a:t>
            </a:r>
            <a:r>
              <a:rPr kumimoji="1" lang="en-US" altLang="ja-JP" dirty="0" smtClean="0"/>
              <a:t> (e+ capture section)</a:t>
            </a:r>
            <a:endParaRPr kumimoji="1" lang="ja-JP" altLang="en-US" dirty="0"/>
          </a:p>
        </p:txBody>
      </p:sp>
      <p:sp>
        <p:nvSpPr>
          <p:cNvPr id="5" name="角丸四角形 4"/>
          <p:cNvSpPr/>
          <p:nvPr/>
        </p:nvSpPr>
        <p:spPr>
          <a:xfrm>
            <a:off x="2364485" y="1439828"/>
            <a:ext cx="672038" cy="804307"/>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kumimoji="1" lang="en-US" altLang="ja-JP" sz="1600" dirty="0" smtClean="0"/>
              <a:t>KLY</a:t>
            </a:r>
          </a:p>
          <a:p>
            <a:pPr algn="ctr"/>
            <a:r>
              <a:rPr lang="en-US" altLang="ja-JP" sz="1600" dirty="0" smtClean="0"/>
              <a:t>1-5</a:t>
            </a:r>
            <a:endParaRPr kumimoji="1" lang="ja-JP" altLang="en-US" sz="1600" dirty="0"/>
          </a:p>
        </p:txBody>
      </p:sp>
      <p:sp>
        <p:nvSpPr>
          <p:cNvPr id="7" name="円柱 6"/>
          <p:cNvSpPr/>
          <p:nvPr/>
        </p:nvSpPr>
        <p:spPr>
          <a:xfrm rot="10800000">
            <a:off x="1351417" y="1543916"/>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 name="円柱 8"/>
          <p:cNvSpPr/>
          <p:nvPr/>
        </p:nvSpPr>
        <p:spPr>
          <a:xfrm rot="10800000">
            <a:off x="1343996" y="2021204"/>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22" name="直線コネクタ 21"/>
          <p:cNvCxnSpPr>
            <a:stCxn id="5" idx="0"/>
          </p:cNvCxnSpPr>
          <p:nvPr/>
        </p:nvCxnSpPr>
        <p:spPr>
          <a:xfrm flipV="1">
            <a:off x="2700504" y="1227054"/>
            <a:ext cx="0" cy="212775"/>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flipH="1">
            <a:off x="1199758" y="1260043"/>
            <a:ext cx="1500747"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1210992" y="1227053"/>
            <a:ext cx="0" cy="723749"/>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1199758" y="1946655"/>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1199758" y="2021204"/>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ひし形 33"/>
          <p:cNvSpPr/>
          <p:nvPr/>
        </p:nvSpPr>
        <p:spPr>
          <a:xfrm>
            <a:off x="1290551" y="1946656"/>
            <a:ext cx="121725" cy="74549"/>
          </a:xfrm>
          <a:prstGeom prst="diamond">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43" name="直線コネクタ 42"/>
          <p:cNvCxnSpPr/>
          <p:nvPr/>
        </p:nvCxnSpPr>
        <p:spPr>
          <a:xfrm>
            <a:off x="1214673" y="1663585"/>
            <a:ext cx="0" cy="130045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図形グループ 16"/>
          <p:cNvGrpSpPr/>
          <p:nvPr/>
        </p:nvGrpSpPr>
        <p:grpSpPr>
          <a:xfrm>
            <a:off x="3538137" y="2953425"/>
            <a:ext cx="1598349" cy="450833"/>
            <a:chOff x="3026833" y="3594100"/>
            <a:chExt cx="1367368" cy="408816"/>
          </a:xfrm>
        </p:grpSpPr>
        <p:cxnSp>
          <p:nvCxnSpPr>
            <p:cNvPr id="53" name="直線コネクタ 52"/>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61" name="直線コネクタ 60"/>
          <p:cNvCxnSpPr/>
          <p:nvPr/>
        </p:nvCxnSpPr>
        <p:spPr>
          <a:xfrm flipH="1">
            <a:off x="4334107" y="2682122"/>
            <a:ext cx="4009" cy="303192"/>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flipH="1">
            <a:off x="4309973" y="2710107"/>
            <a:ext cx="3114013"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7412826" y="2700309"/>
            <a:ext cx="533" cy="285004"/>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8" name="角丸四角形 67"/>
          <p:cNvSpPr/>
          <p:nvPr/>
        </p:nvSpPr>
        <p:spPr>
          <a:xfrm>
            <a:off x="7006820" y="1394369"/>
            <a:ext cx="672038" cy="804307"/>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kumimoji="1" lang="en-US" altLang="ja-JP" sz="1600" dirty="0" smtClean="0"/>
              <a:t>KLY</a:t>
            </a:r>
          </a:p>
          <a:p>
            <a:pPr algn="ctr"/>
            <a:r>
              <a:rPr lang="en-US" altLang="ja-JP" sz="1600" dirty="0" smtClean="0"/>
              <a:t>1-6</a:t>
            </a:r>
            <a:endParaRPr kumimoji="1" lang="ja-JP" altLang="en-US" sz="1600" dirty="0"/>
          </a:p>
        </p:txBody>
      </p:sp>
      <p:sp>
        <p:nvSpPr>
          <p:cNvPr id="69" name="円柱 68"/>
          <p:cNvSpPr/>
          <p:nvPr/>
        </p:nvSpPr>
        <p:spPr>
          <a:xfrm rot="10800000">
            <a:off x="5993752" y="1498456"/>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70" name="円柱 69"/>
          <p:cNvSpPr/>
          <p:nvPr/>
        </p:nvSpPr>
        <p:spPr>
          <a:xfrm rot="10800000">
            <a:off x="5986332" y="1975745"/>
            <a:ext cx="310942" cy="406885"/>
          </a:xfrm>
          <a:prstGeom prst="can">
            <a:avLst/>
          </a:prstGeom>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71" name="直線コネクタ 70"/>
          <p:cNvCxnSpPr>
            <a:stCxn id="68" idx="0"/>
          </p:cNvCxnSpPr>
          <p:nvPr/>
        </p:nvCxnSpPr>
        <p:spPr>
          <a:xfrm flipV="1">
            <a:off x="7342839" y="1181594"/>
            <a:ext cx="0" cy="212775"/>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5842094" y="1214583"/>
            <a:ext cx="1500747"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5853328" y="1181593"/>
            <a:ext cx="0" cy="723749"/>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5842093" y="1901196"/>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a:off x="5842093" y="1975744"/>
            <a:ext cx="288474"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6" name="ひし形 75"/>
          <p:cNvSpPr/>
          <p:nvPr/>
        </p:nvSpPr>
        <p:spPr>
          <a:xfrm>
            <a:off x="5932887" y="1901196"/>
            <a:ext cx="121725" cy="74549"/>
          </a:xfrm>
          <a:prstGeom prst="diamond">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77" name="直線コネクタ 76"/>
          <p:cNvCxnSpPr/>
          <p:nvPr/>
        </p:nvCxnSpPr>
        <p:spPr>
          <a:xfrm flipH="1">
            <a:off x="5860277" y="1972805"/>
            <a:ext cx="1001" cy="73199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9" name="正方形/長方形 78"/>
          <p:cNvSpPr/>
          <p:nvPr/>
        </p:nvSpPr>
        <p:spPr>
          <a:xfrm>
            <a:off x="204771" y="3371065"/>
            <a:ext cx="119450" cy="177074"/>
          </a:xfrm>
          <a:prstGeom prst="rect">
            <a:avLst/>
          </a:prstGeom>
          <a:solidFill>
            <a:srgbClr val="00FFFF"/>
          </a:solidFill>
          <a:ln>
            <a:solidFill>
              <a:srgbClr val="00FF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80" name="テキスト ボックス 79"/>
          <p:cNvSpPr txBox="1"/>
          <p:nvPr/>
        </p:nvSpPr>
        <p:spPr>
          <a:xfrm>
            <a:off x="1190553" y="1214399"/>
            <a:ext cx="931868" cy="428472"/>
          </a:xfrm>
          <a:prstGeom prst="rect">
            <a:avLst/>
          </a:prstGeom>
          <a:noFill/>
        </p:spPr>
        <p:txBody>
          <a:bodyPr wrap="none" lIns="104287" tIns="52144" rIns="104287" bIns="52144" rtlCol="0">
            <a:spAutoFit/>
          </a:bodyPr>
          <a:lstStyle/>
          <a:p>
            <a:r>
              <a:rPr lang="en-US" altLang="ja-JP" dirty="0">
                <a:solidFill>
                  <a:schemeClr val="tx2">
                    <a:lumMod val="60000"/>
                    <a:lumOff val="40000"/>
                  </a:schemeClr>
                </a:solidFill>
              </a:rPr>
              <a:t>SLED</a:t>
            </a:r>
            <a:endParaRPr lang="ja-JP" altLang="en-US" dirty="0">
              <a:solidFill>
                <a:schemeClr val="tx2">
                  <a:lumMod val="60000"/>
                  <a:lumOff val="40000"/>
                </a:schemeClr>
              </a:solidFill>
            </a:endParaRPr>
          </a:p>
        </p:txBody>
      </p:sp>
      <p:sp>
        <p:nvSpPr>
          <p:cNvPr id="81" name="テキスト ボックス 80"/>
          <p:cNvSpPr txBox="1"/>
          <p:nvPr/>
        </p:nvSpPr>
        <p:spPr>
          <a:xfrm>
            <a:off x="5842526" y="1164934"/>
            <a:ext cx="931868" cy="428472"/>
          </a:xfrm>
          <a:prstGeom prst="rect">
            <a:avLst/>
          </a:prstGeom>
          <a:noFill/>
        </p:spPr>
        <p:txBody>
          <a:bodyPr wrap="none" lIns="104287" tIns="52144" rIns="104287" bIns="52144" rtlCol="0">
            <a:spAutoFit/>
          </a:bodyPr>
          <a:lstStyle/>
          <a:p>
            <a:r>
              <a:rPr lang="en-US" altLang="ja-JP" dirty="0">
                <a:solidFill>
                  <a:schemeClr val="tx2">
                    <a:lumMod val="60000"/>
                    <a:lumOff val="40000"/>
                  </a:schemeClr>
                </a:solidFill>
              </a:rPr>
              <a:t>SLED</a:t>
            </a:r>
            <a:endParaRPr lang="ja-JP" altLang="en-US" dirty="0">
              <a:solidFill>
                <a:schemeClr val="tx2">
                  <a:lumMod val="60000"/>
                  <a:lumOff val="40000"/>
                </a:schemeClr>
              </a:solidFill>
            </a:endParaRPr>
          </a:p>
        </p:txBody>
      </p:sp>
      <p:sp>
        <p:nvSpPr>
          <p:cNvPr id="10" name="角丸四角形 9"/>
          <p:cNvSpPr/>
          <p:nvPr/>
        </p:nvSpPr>
        <p:spPr>
          <a:xfrm>
            <a:off x="4830523" y="3273254"/>
            <a:ext cx="4489164" cy="352461"/>
          </a:xfrm>
          <a:prstGeom prst="roundRect">
            <a:avLst/>
          </a:prstGeom>
          <a:noFill/>
          <a:ln w="38100" cmpd="sng">
            <a:solidFill>
              <a:srgbClr val="FF00FF"/>
            </a:solidFill>
            <a:prstDash val="sysDot"/>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65" name="直線コネクタ 64"/>
          <p:cNvCxnSpPr/>
          <p:nvPr/>
        </p:nvCxnSpPr>
        <p:spPr>
          <a:xfrm flipH="1">
            <a:off x="260778" y="2709465"/>
            <a:ext cx="57351" cy="594673"/>
          </a:xfrm>
          <a:prstGeom prst="line">
            <a:avLst/>
          </a:prstGeom>
          <a:ln w="12700" cmpd="sng">
            <a:solidFill>
              <a:srgbClr val="00FFFF"/>
            </a:solidFill>
          </a:ln>
          <a:effectLst/>
        </p:spPr>
        <p:style>
          <a:lnRef idx="2">
            <a:schemeClr val="accent1"/>
          </a:lnRef>
          <a:fillRef idx="0">
            <a:schemeClr val="accent1"/>
          </a:fillRef>
          <a:effectRef idx="1">
            <a:schemeClr val="accent1"/>
          </a:effectRef>
          <a:fontRef idx="minor">
            <a:schemeClr val="tx1"/>
          </a:fontRef>
        </p:style>
      </p:cxnSp>
      <p:grpSp>
        <p:nvGrpSpPr>
          <p:cNvPr id="6" name="図形グループ 83"/>
          <p:cNvGrpSpPr/>
          <p:nvPr/>
        </p:nvGrpSpPr>
        <p:grpSpPr>
          <a:xfrm>
            <a:off x="6601224" y="2953668"/>
            <a:ext cx="1598349" cy="450833"/>
            <a:chOff x="3026833" y="3594100"/>
            <a:chExt cx="1367368" cy="408816"/>
          </a:xfrm>
        </p:grpSpPr>
        <p:cxnSp>
          <p:nvCxnSpPr>
            <p:cNvPr id="85" name="直線コネクタ 84"/>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 name="図形グループ 87"/>
          <p:cNvGrpSpPr/>
          <p:nvPr/>
        </p:nvGrpSpPr>
        <p:grpSpPr>
          <a:xfrm>
            <a:off x="467512" y="2957796"/>
            <a:ext cx="1598349" cy="450833"/>
            <a:chOff x="3026833" y="3594100"/>
            <a:chExt cx="1367368" cy="408816"/>
          </a:xfrm>
        </p:grpSpPr>
        <p:cxnSp>
          <p:nvCxnSpPr>
            <p:cNvPr id="89" name="直線コネクタ 88"/>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9" name="正方形/長方形 38"/>
          <p:cNvSpPr/>
          <p:nvPr/>
        </p:nvSpPr>
        <p:spPr>
          <a:xfrm>
            <a:off x="5077104" y="3425573"/>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2" name="正方形/長方形 91"/>
          <p:cNvSpPr/>
          <p:nvPr/>
        </p:nvSpPr>
        <p:spPr>
          <a:xfrm>
            <a:off x="3548035" y="3425573"/>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3" name="正方形/長方形 92"/>
          <p:cNvSpPr/>
          <p:nvPr/>
        </p:nvSpPr>
        <p:spPr>
          <a:xfrm>
            <a:off x="6606173"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4" name="正方形/長方形 93"/>
          <p:cNvSpPr/>
          <p:nvPr/>
        </p:nvSpPr>
        <p:spPr>
          <a:xfrm>
            <a:off x="8135242"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5" name="正方形/長方形 94"/>
          <p:cNvSpPr/>
          <p:nvPr/>
        </p:nvSpPr>
        <p:spPr>
          <a:xfrm>
            <a:off x="2009069"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6" name="正方形/長方形 95"/>
          <p:cNvSpPr/>
          <p:nvPr/>
        </p:nvSpPr>
        <p:spPr>
          <a:xfrm>
            <a:off x="450309" y="3425574"/>
            <a:ext cx="1237110" cy="70026"/>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00" name="テキスト ボックス 99"/>
          <p:cNvSpPr txBox="1"/>
          <p:nvPr/>
        </p:nvSpPr>
        <p:spPr>
          <a:xfrm>
            <a:off x="8266122" y="2404499"/>
            <a:ext cx="1605683" cy="428472"/>
          </a:xfrm>
          <a:prstGeom prst="rect">
            <a:avLst/>
          </a:prstGeom>
          <a:noFill/>
        </p:spPr>
        <p:txBody>
          <a:bodyPr wrap="square" lIns="104287" tIns="52144" rIns="104287" bIns="52144" rtlCol="0">
            <a:spAutoFit/>
          </a:bodyPr>
          <a:lstStyle/>
          <a:p>
            <a:r>
              <a:rPr kumimoji="1" lang="en-US" altLang="ja-JP" b="1" dirty="0" smtClean="0">
                <a:solidFill>
                  <a:schemeClr val="accent5">
                    <a:lumMod val="75000"/>
                  </a:schemeClr>
                </a:solidFill>
                <a:latin typeface="Arial"/>
                <a:cs typeface="Arial"/>
              </a:rPr>
              <a:t>LAS</a:t>
            </a:r>
            <a:r>
              <a:rPr kumimoji="1" lang="ja-JP" altLang="en-US" b="1" dirty="0" smtClean="0">
                <a:solidFill>
                  <a:schemeClr val="accent5">
                    <a:lumMod val="75000"/>
                  </a:schemeClr>
                </a:solidFill>
                <a:latin typeface="Arial"/>
                <a:cs typeface="Arial"/>
              </a:rPr>
              <a:t>加速管</a:t>
            </a:r>
            <a:endParaRPr kumimoji="1" lang="ja-JP" altLang="en-US" b="1" dirty="0">
              <a:solidFill>
                <a:schemeClr val="accent5">
                  <a:lumMod val="75000"/>
                </a:schemeClr>
              </a:solidFill>
              <a:latin typeface="Arial"/>
              <a:cs typeface="Arial"/>
            </a:endParaRPr>
          </a:p>
        </p:txBody>
      </p:sp>
      <p:cxnSp>
        <p:nvCxnSpPr>
          <p:cNvPr id="105" name="直線コネクタ 104"/>
          <p:cNvCxnSpPr>
            <a:endCxn id="94" idx="0"/>
          </p:cNvCxnSpPr>
          <p:nvPr/>
        </p:nvCxnSpPr>
        <p:spPr>
          <a:xfrm flipH="1">
            <a:off x="8753797" y="2796642"/>
            <a:ext cx="189396" cy="628933"/>
          </a:xfrm>
          <a:prstGeom prst="line">
            <a:avLst/>
          </a:prstGeom>
          <a:ln w="127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8" name="図 8" descr="IMG_029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5605" y="4779351"/>
            <a:ext cx="3484383" cy="246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7201348" y="6529957"/>
            <a:ext cx="915932" cy="557738"/>
          </a:xfrm>
          <a:prstGeom prst="rect">
            <a:avLst/>
          </a:prstGeom>
          <a:noFill/>
        </p:spPr>
        <p:txBody>
          <a:bodyPr wrap="none" lIns="104287" tIns="52144" rIns="104287" bIns="52144" rtlCol="0">
            <a:spAutoFit/>
          </a:bodyPr>
          <a:lstStyle/>
          <a:p>
            <a:pPr>
              <a:lnSpc>
                <a:spcPct val="80000"/>
              </a:lnSpc>
            </a:pPr>
            <a:r>
              <a:rPr lang="en-US" altLang="ja-JP" sz="1800" b="1" dirty="0">
                <a:solidFill>
                  <a:srgbClr val="FFFF00"/>
                </a:solidFill>
              </a:rPr>
              <a:t>LAS </a:t>
            </a:r>
          </a:p>
          <a:p>
            <a:pPr>
              <a:lnSpc>
                <a:spcPct val="80000"/>
              </a:lnSpc>
            </a:pPr>
            <a:r>
              <a:rPr lang="ja-JP" altLang="en-US" sz="1800" b="1" dirty="0">
                <a:solidFill>
                  <a:srgbClr val="FFFF00"/>
                </a:solidFill>
              </a:rPr>
              <a:t>加速管</a:t>
            </a:r>
            <a:endParaRPr lang="en-US" altLang="ja-JP" sz="1800" b="1" dirty="0">
              <a:solidFill>
                <a:srgbClr val="FFFF00"/>
              </a:solidFill>
            </a:endParaRPr>
          </a:p>
        </p:txBody>
      </p:sp>
      <p:sp>
        <p:nvSpPr>
          <p:cNvPr id="99" name="テキスト ボックス 98"/>
          <p:cNvSpPr txBox="1"/>
          <p:nvPr/>
        </p:nvSpPr>
        <p:spPr>
          <a:xfrm>
            <a:off x="8472376" y="5125739"/>
            <a:ext cx="1559989" cy="336139"/>
          </a:xfrm>
          <a:prstGeom prst="rect">
            <a:avLst/>
          </a:prstGeom>
          <a:noFill/>
        </p:spPr>
        <p:txBody>
          <a:bodyPr wrap="none" lIns="104287" tIns="52144" rIns="104287" bIns="52144" rtlCol="0">
            <a:spAutoFit/>
          </a:bodyPr>
          <a:lstStyle/>
          <a:p>
            <a:pPr>
              <a:lnSpc>
                <a:spcPct val="80000"/>
              </a:lnSpc>
            </a:pPr>
            <a:r>
              <a:rPr lang="en-US" altLang="ja-JP" sz="1800" b="1" dirty="0">
                <a:solidFill>
                  <a:srgbClr val="FFFF00"/>
                </a:solidFill>
              </a:rPr>
              <a:t>DC solenoid</a:t>
            </a:r>
            <a:endParaRPr lang="ja-JP" altLang="en-US" sz="1800" b="1" dirty="0">
              <a:solidFill>
                <a:srgbClr val="FFFF00"/>
              </a:solidFill>
            </a:endParaRPr>
          </a:p>
        </p:txBody>
      </p:sp>
      <p:cxnSp>
        <p:nvCxnSpPr>
          <p:cNvPr id="12" name="直線矢印コネクタ 11"/>
          <p:cNvCxnSpPr/>
          <p:nvPr/>
        </p:nvCxnSpPr>
        <p:spPr>
          <a:xfrm flipH="1" flipV="1">
            <a:off x="7456354" y="6040229"/>
            <a:ext cx="27321" cy="53268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p:nvPr/>
        </p:nvCxnSpPr>
        <p:spPr>
          <a:xfrm flipH="1">
            <a:off x="8326658" y="5413036"/>
            <a:ext cx="322761" cy="21961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pic>
        <p:nvPicPr>
          <p:cNvPr id="66" name="図 65" descr="LAS-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137" y="4886942"/>
            <a:ext cx="4794697" cy="2322426"/>
          </a:xfrm>
          <a:prstGeom prst="rect">
            <a:avLst/>
          </a:prstGeom>
        </p:spPr>
      </p:pic>
      <p:sp>
        <p:nvSpPr>
          <p:cNvPr id="78" name="テキスト ボックス 77"/>
          <p:cNvSpPr txBox="1"/>
          <p:nvPr/>
        </p:nvSpPr>
        <p:spPr>
          <a:xfrm>
            <a:off x="465735" y="6154637"/>
            <a:ext cx="3343530" cy="1028636"/>
          </a:xfrm>
          <a:prstGeom prst="rect">
            <a:avLst/>
          </a:prstGeom>
          <a:noFill/>
        </p:spPr>
        <p:txBody>
          <a:bodyPr wrap="square" lIns="104287" tIns="52144" rIns="104287" bIns="52144" rtlCol="0">
            <a:spAutoFit/>
          </a:bodyPr>
          <a:lstStyle/>
          <a:p>
            <a:r>
              <a:rPr kumimoji="1" lang="en-US" altLang="ja-JP" b="1" dirty="0" smtClean="0">
                <a:solidFill>
                  <a:srgbClr val="FFFF00"/>
                </a:solidFill>
                <a:latin typeface="Arial"/>
                <a:cs typeface="Arial"/>
              </a:rPr>
              <a:t>LAS : Large Aperture </a:t>
            </a:r>
            <a:br>
              <a:rPr kumimoji="1" lang="en-US" altLang="ja-JP" b="1" dirty="0" smtClean="0">
                <a:solidFill>
                  <a:srgbClr val="FFFF00"/>
                </a:solidFill>
                <a:latin typeface="Arial"/>
                <a:cs typeface="Arial"/>
              </a:rPr>
            </a:br>
            <a:r>
              <a:rPr kumimoji="1" lang="en-US" altLang="ja-JP" b="1" dirty="0" smtClean="0">
                <a:solidFill>
                  <a:srgbClr val="FFFF00"/>
                </a:solidFill>
                <a:latin typeface="Arial"/>
                <a:cs typeface="Arial"/>
              </a:rPr>
              <a:t>          S-band </a:t>
            </a:r>
            <a:r>
              <a:rPr kumimoji="1" lang="ja-JP" altLang="en-US" b="1" dirty="0" smtClean="0">
                <a:solidFill>
                  <a:srgbClr val="FFFF00"/>
                </a:solidFill>
                <a:latin typeface="Arial"/>
                <a:cs typeface="Arial"/>
              </a:rPr>
              <a:t>加速管</a:t>
            </a:r>
            <a:endParaRPr kumimoji="1" lang="en-US" altLang="ja-JP" b="1" dirty="0" smtClean="0">
              <a:solidFill>
                <a:srgbClr val="FFFF00"/>
              </a:solidFill>
              <a:latin typeface="Arial"/>
              <a:cs typeface="Arial"/>
            </a:endParaRPr>
          </a:p>
          <a:p>
            <a:r>
              <a:rPr lang="ja-JP" altLang="en-US" sz="1800" b="1" dirty="0">
                <a:solidFill>
                  <a:srgbClr val="00FFFF"/>
                </a:solidFill>
                <a:cs typeface="Arial"/>
              </a:rPr>
              <a:t>開口直径</a:t>
            </a:r>
            <a:r>
              <a:rPr lang="en-US" altLang="ja-JP" sz="1800" b="1" dirty="0">
                <a:solidFill>
                  <a:srgbClr val="00FFFF"/>
                </a:solidFill>
                <a:cs typeface="Arial"/>
              </a:rPr>
              <a:t>30mm</a:t>
            </a:r>
            <a:r>
              <a:rPr lang="ja-JP" altLang="en-US" sz="1800" b="1" dirty="0">
                <a:solidFill>
                  <a:srgbClr val="00FFFF"/>
                </a:solidFill>
                <a:cs typeface="Arial"/>
              </a:rPr>
              <a:t>：通常の</a:t>
            </a:r>
            <a:r>
              <a:rPr lang="en-US" altLang="ja-JP" sz="1800" b="1" dirty="0">
                <a:solidFill>
                  <a:srgbClr val="00FFFF"/>
                </a:solidFill>
                <a:cs typeface="Arial"/>
              </a:rPr>
              <a:t> 1.5</a:t>
            </a:r>
            <a:r>
              <a:rPr lang="ja-JP" altLang="en-US" sz="1800" b="1" dirty="0">
                <a:solidFill>
                  <a:srgbClr val="00FFFF"/>
                </a:solidFill>
                <a:cs typeface="Arial"/>
              </a:rPr>
              <a:t>倍</a:t>
            </a:r>
          </a:p>
        </p:txBody>
      </p:sp>
      <p:sp>
        <p:nvSpPr>
          <p:cNvPr id="97" name="テキスト ボックス 96"/>
          <p:cNvSpPr txBox="1"/>
          <p:nvPr/>
        </p:nvSpPr>
        <p:spPr>
          <a:xfrm>
            <a:off x="209635" y="3935115"/>
            <a:ext cx="4198882" cy="899370"/>
          </a:xfrm>
          <a:prstGeom prst="rect">
            <a:avLst/>
          </a:prstGeom>
          <a:noFill/>
        </p:spPr>
        <p:txBody>
          <a:bodyPr wrap="none" lIns="104287" tIns="52144" rIns="104287" bIns="52144" rtlCol="0">
            <a:spAutoFit/>
          </a:bodyPr>
          <a:lstStyle/>
          <a:p>
            <a:pPr>
              <a:lnSpc>
                <a:spcPct val="90000"/>
              </a:lnSpc>
            </a:pPr>
            <a:r>
              <a:rPr lang="en-US" altLang="ja-JP" b="1" dirty="0" smtClean="0">
                <a:solidFill>
                  <a:srgbClr val="0000FF"/>
                </a:solidFill>
                <a:latin typeface="Arial"/>
                <a:cs typeface="Arial"/>
              </a:rPr>
              <a:t>  LAS 10 MV/m [SLED off]</a:t>
            </a:r>
          </a:p>
          <a:p>
            <a:pPr>
              <a:lnSpc>
                <a:spcPct val="90000"/>
              </a:lnSpc>
            </a:pPr>
            <a:r>
              <a:rPr lang="ja-JP" altLang="en-US" sz="1800" b="1" dirty="0">
                <a:solidFill>
                  <a:srgbClr val="0000FF"/>
                </a:solidFill>
                <a:latin typeface="Arial"/>
                <a:cs typeface="Arial"/>
              </a:rPr>
              <a:t>　　減速位相</a:t>
            </a:r>
            <a:r>
              <a:rPr lang="en-US" altLang="ja-JP" sz="1800" b="1" dirty="0">
                <a:solidFill>
                  <a:srgbClr val="0000FF"/>
                </a:solidFill>
                <a:latin typeface="Arial"/>
                <a:cs typeface="Arial"/>
              </a:rPr>
              <a:t>capture &amp; </a:t>
            </a:r>
          </a:p>
          <a:p>
            <a:pPr>
              <a:lnSpc>
                <a:spcPct val="90000"/>
              </a:lnSpc>
            </a:pPr>
            <a:r>
              <a:rPr lang="ja-JP" altLang="en-US" sz="1800" b="1" dirty="0">
                <a:solidFill>
                  <a:srgbClr val="0000FF"/>
                </a:solidFill>
                <a:latin typeface="Arial"/>
                <a:cs typeface="Arial"/>
              </a:rPr>
              <a:t>　　</a:t>
            </a:r>
            <a:r>
              <a:rPr lang="en-US" altLang="ja-JP" sz="1800" b="1" dirty="0">
                <a:solidFill>
                  <a:srgbClr val="0000FF"/>
                </a:solidFill>
                <a:latin typeface="Arial"/>
                <a:cs typeface="Arial"/>
              </a:rPr>
              <a:t>RF</a:t>
            </a:r>
            <a:r>
              <a:rPr lang="ja-JP" altLang="en-US" sz="1800" b="1" dirty="0">
                <a:solidFill>
                  <a:srgbClr val="0000FF"/>
                </a:solidFill>
                <a:latin typeface="Arial"/>
                <a:cs typeface="Arial"/>
              </a:rPr>
              <a:t>位相スリップ</a:t>
            </a:r>
            <a:r>
              <a:rPr lang="en-US" altLang="ja-JP" sz="1800" b="1" dirty="0">
                <a:solidFill>
                  <a:srgbClr val="0000FF"/>
                </a:solidFill>
                <a:latin typeface="Arial"/>
                <a:cs typeface="Arial"/>
              </a:rPr>
              <a:t> &amp;</a:t>
            </a:r>
            <a:r>
              <a:rPr lang="ja-JP" altLang="en-US" sz="1800" b="1" dirty="0">
                <a:solidFill>
                  <a:srgbClr val="0000FF"/>
                </a:solidFill>
                <a:latin typeface="Arial"/>
                <a:cs typeface="Arial"/>
              </a:rPr>
              <a:t>加速位相に乗る</a:t>
            </a:r>
          </a:p>
        </p:txBody>
      </p:sp>
      <p:sp>
        <p:nvSpPr>
          <p:cNvPr id="102" name="テキスト ボックス 101"/>
          <p:cNvSpPr txBox="1"/>
          <p:nvPr/>
        </p:nvSpPr>
        <p:spPr>
          <a:xfrm>
            <a:off x="5395935" y="3954001"/>
            <a:ext cx="3292885" cy="692390"/>
          </a:xfrm>
          <a:prstGeom prst="rect">
            <a:avLst/>
          </a:prstGeom>
          <a:noFill/>
        </p:spPr>
        <p:txBody>
          <a:bodyPr wrap="none" lIns="104287" tIns="52144" rIns="104287" bIns="52144" rtlCol="0">
            <a:spAutoFit/>
          </a:bodyPr>
          <a:lstStyle/>
          <a:p>
            <a:pPr>
              <a:lnSpc>
                <a:spcPct val="90000"/>
              </a:lnSpc>
            </a:pPr>
            <a:r>
              <a:rPr lang="en-US" altLang="ja-JP" b="1" dirty="0" smtClean="0">
                <a:solidFill>
                  <a:srgbClr val="FF0000"/>
                </a:solidFill>
                <a:latin typeface="Arial"/>
                <a:cs typeface="Arial"/>
              </a:rPr>
              <a:t>LAS</a:t>
            </a:r>
            <a:r>
              <a:rPr lang="en-US" altLang="ja-JP" b="1" dirty="0">
                <a:solidFill>
                  <a:srgbClr val="FF0000"/>
                </a:solidFill>
                <a:latin typeface="Arial"/>
                <a:cs typeface="Arial"/>
              </a:rPr>
              <a:t> </a:t>
            </a:r>
            <a:r>
              <a:rPr lang="en-US" altLang="ja-JP" b="1" dirty="0" smtClean="0">
                <a:solidFill>
                  <a:srgbClr val="FF0000"/>
                </a:solidFill>
                <a:latin typeface="Arial"/>
                <a:cs typeface="Arial"/>
              </a:rPr>
              <a:t>12 MV/m [SLED on]</a:t>
            </a:r>
          </a:p>
          <a:p>
            <a:pPr>
              <a:lnSpc>
                <a:spcPct val="90000"/>
              </a:lnSpc>
            </a:pPr>
            <a:r>
              <a:rPr lang="ja-JP" altLang="en-US" b="1" dirty="0" smtClean="0">
                <a:solidFill>
                  <a:srgbClr val="FF0000"/>
                </a:solidFill>
                <a:latin typeface="Arial"/>
                <a:cs typeface="Arial"/>
              </a:rPr>
              <a:t>加速位相</a:t>
            </a:r>
            <a:endParaRPr lang="en-US" altLang="ja-JP" b="1" dirty="0" smtClean="0">
              <a:solidFill>
                <a:srgbClr val="FF0000"/>
              </a:solidFill>
              <a:latin typeface="Arial"/>
              <a:cs typeface="Arial"/>
            </a:endParaRPr>
          </a:p>
        </p:txBody>
      </p:sp>
      <p:cxnSp>
        <p:nvCxnSpPr>
          <p:cNvPr id="103" name="直線矢印コネクタ 102"/>
          <p:cNvCxnSpPr/>
          <p:nvPr/>
        </p:nvCxnSpPr>
        <p:spPr>
          <a:xfrm flipV="1">
            <a:off x="3587086" y="4275090"/>
            <a:ext cx="5824705"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4" name="直線矢印コネクタ 103"/>
          <p:cNvCxnSpPr/>
          <p:nvPr/>
        </p:nvCxnSpPr>
        <p:spPr>
          <a:xfrm>
            <a:off x="477263" y="4269433"/>
            <a:ext cx="3109823"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テキスト ボックス 105"/>
          <p:cNvSpPr txBox="1"/>
          <p:nvPr/>
        </p:nvSpPr>
        <p:spPr>
          <a:xfrm>
            <a:off x="4863043" y="3549917"/>
            <a:ext cx="2919567" cy="428472"/>
          </a:xfrm>
          <a:prstGeom prst="rect">
            <a:avLst/>
          </a:prstGeom>
          <a:noFill/>
        </p:spPr>
        <p:txBody>
          <a:bodyPr wrap="none" lIns="104287" tIns="52144" rIns="104287" bIns="52144" rtlCol="0">
            <a:spAutoFit/>
          </a:bodyPr>
          <a:lstStyle/>
          <a:p>
            <a:r>
              <a:rPr lang="en-US" altLang="ja-JP" b="1" dirty="0" smtClean="0">
                <a:solidFill>
                  <a:srgbClr val="FF00FF"/>
                </a:solidFill>
                <a:latin typeface="Arial"/>
                <a:cs typeface="Arial"/>
              </a:rPr>
              <a:t>Solenoids: FC_16_21</a:t>
            </a:r>
          </a:p>
        </p:txBody>
      </p:sp>
      <p:sp>
        <p:nvSpPr>
          <p:cNvPr id="107" name="テキスト ボックス 106"/>
          <p:cNvSpPr txBox="1"/>
          <p:nvPr/>
        </p:nvSpPr>
        <p:spPr>
          <a:xfrm>
            <a:off x="363872" y="3583323"/>
            <a:ext cx="2904708" cy="428472"/>
          </a:xfrm>
          <a:prstGeom prst="rect">
            <a:avLst/>
          </a:prstGeom>
          <a:noFill/>
        </p:spPr>
        <p:txBody>
          <a:bodyPr wrap="none" lIns="104287" tIns="52144" rIns="104287" bIns="52144" rtlCol="0">
            <a:spAutoFit/>
          </a:bodyPr>
          <a:lstStyle/>
          <a:p>
            <a:r>
              <a:rPr lang="en-US" altLang="ja-JP" b="1" dirty="0" smtClean="0">
                <a:solidFill>
                  <a:srgbClr val="00FF00"/>
                </a:solidFill>
                <a:latin typeface="Arial"/>
                <a:cs typeface="Arial"/>
              </a:rPr>
              <a:t>Solenoids: FC_15_11</a:t>
            </a:r>
          </a:p>
        </p:txBody>
      </p:sp>
      <p:sp>
        <p:nvSpPr>
          <p:cNvPr id="108" name="角丸四角形 107"/>
          <p:cNvSpPr/>
          <p:nvPr/>
        </p:nvSpPr>
        <p:spPr>
          <a:xfrm>
            <a:off x="409930" y="3274097"/>
            <a:ext cx="4390328" cy="352461"/>
          </a:xfrm>
          <a:prstGeom prst="roundRect">
            <a:avLst/>
          </a:prstGeom>
          <a:noFill/>
          <a:ln w="38100" cmpd="sng">
            <a:solidFill>
              <a:srgbClr val="00FF00"/>
            </a:solidFill>
            <a:prstDash val="sysDot"/>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09" name="テキスト ボックス 108"/>
          <p:cNvSpPr txBox="1"/>
          <p:nvPr/>
        </p:nvSpPr>
        <p:spPr>
          <a:xfrm>
            <a:off x="-37833" y="1599501"/>
            <a:ext cx="1185237" cy="1090192"/>
          </a:xfrm>
          <a:prstGeom prst="rect">
            <a:avLst/>
          </a:prstGeom>
          <a:noFill/>
        </p:spPr>
        <p:txBody>
          <a:bodyPr wrap="none" lIns="104287" tIns="52144" rIns="104287" bIns="52144" rtlCol="0">
            <a:spAutoFit/>
          </a:bodyPr>
          <a:lstStyle/>
          <a:p>
            <a:r>
              <a:rPr lang="en-US" altLang="ja-JP" sz="1600" b="1" dirty="0">
                <a:solidFill>
                  <a:srgbClr val="00FFFF"/>
                </a:solidFill>
                <a:latin typeface="Arial"/>
                <a:cs typeface="Arial"/>
              </a:rPr>
              <a:t>FC: </a:t>
            </a:r>
          </a:p>
          <a:p>
            <a:r>
              <a:rPr lang="en-US" altLang="ja-JP" sz="1600" b="1" dirty="0">
                <a:solidFill>
                  <a:srgbClr val="00FFFF"/>
                </a:solidFill>
                <a:latin typeface="Arial"/>
                <a:cs typeface="Arial"/>
              </a:rPr>
              <a:t>  FL_15_T</a:t>
            </a:r>
          </a:p>
          <a:p>
            <a:r>
              <a:rPr lang="en-US" altLang="ja-JP" sz="1600" b="1" dirty="0">
                <a:solidFill>
                  <a:srgbClr val="00FFFF"/>
                </a:solidFill>
                <a:latin typeface="Arial"/>
                <a:cs typeface="Arial"/>
              </a:rPr>
              <a:t>BC: </a:t>
            </a:r>
          </a:p>
          <a:p>
            <a:r>
              <a:rPr lang="en-US" altLang="ja-JP" sz="1600" b="1" dirty="0">
                <a:solidFill>
                  <a:srgbClr val="00FFFF"/>
                </a:solidFill>
                <a:latin typeface="Arial"/>
                <a:cs typeface="Arial"/>
              </a:rPr>
              <a:t>  FC_15_T</a:t>
            </a:r>
          </a:p>
        </p:txBody>
      </p:sp>
      <p:sp>
        <p:nvSpPr>
          <p:cNvPr id="82" name="テキスト ボックス 81"/>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882936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陽電子捕獲部</a:t>
            </a:r>
            <a:r>
              <a:rPr kumimoji="1" lang="en-US" altLang="ja-JP" dirty="0" smtClean="0"/>
              <a:t>@Linac</a:t>
            </a:r>
            <a:r>
              <a:rPr kumimoji="1" lang="ja-JP" altLang="en-US" dirty="0" smtClean="0"/>
              <a:t>トンネル</a:t>
            </a:r>
            <a:endParaRPr kumimoji="1" lang="ja-JP" altLang="en-US" dirty="0"/>
          </a:p>
        </p:txBody>
      </p:sp>
      <p:pic>
        <p:nvPicPr>
          <p:cNvPr id="6" name="コンテンツ プレースホルダー 5" descr="IMG_1985.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36" r="-617"/>
          <a:stretch/>
        </p:blipFill>
        <p:spPr>
          <a:xfrm>
            <a:off x="1218114" y="1192261"/>
            <a:ext cx="8311094" cy="5819397"/>
          </a:xfrm>
        </p:spPr>
      </p:pic>
      <p:cxnSp>
        <p:nvCxnSpPr>
          <p:cNvPr id="7" name="直線矢印コネクタ 6"/>
          <p:cNvCxnSpPr/>
          <p:nvPr/>
        </p:nvCxnSpPr>
        <p:spPr>
          <a:xfrm>
            <a:off x="4466420" y="2478054"/>
            <a:ext cx="1306935" cy="993615"/>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2867644" y="1484437"/>
            <a:ext cx="2457752" cy="1074803"/>
          </a:xfrm>
          <a:prstGeom prst="rect">
            <a:avLst/>
          </a:prstGeom>
          <a:solidFill>
            <a:schemeClr val="bg1">
              <a:lumMod val="65000"/>
            </a:schemeClr>
          </a:solidFill>
        </p:spPr>
        <p:txBody>
          <a:bodyPr wrap="none" lIns="104287" tIns="52144" rIns="104287" bIns="52144" rtlCol="0">
            <a:spAutoFit/>
          </a:bodyPr>
          <a:lstStyle/>
          <a:p>
            <a:r>
              <a:rPr kumimoji="1" lang="ja-JP" altLang="en-US" dirty="0" smtClean="0">
                <a:solidFill>
                  <a:srgbClr val="FFFF66"/>
                </a:solidFill>
              </a:rPr>
              <a:t>この中に</a:t>
            </a:r>
            <a:r>
              <a:rPr kumimoji="1" lang="en-US" altLang="ja-JP" dirty="0" smtClean="0">
                <a:solidFill>
                  <a:srgbClr val="FFFF66"/>
                </a:solidFill>
              </a:rPr>
              <a:t>FC</a:t>
            </a:r>
            <a:r>
              <a:rPr kumimoji="1" lang="ja-JP" altLang="en-US" dirty="0" smtClean="0">
                <a:solidFill>
                  <a:srgbClr val="FFFF66"/>
                </a:solidFill>
              </a:rPr>
              <a:t>、標的</a:t>
            </a:r>
            <a:endParaRPr kumimoji="1" lang="en-US" altLang="ja-JP" dirty="0" smtClean="0">
              <a:solidFill>
                <a:srgbClr val="FFFF66"/>
              </a:solidFill>
            </a:endParaRPr>
          </a:p>
          <a:p>
            <a:r>
              <a:rPr lang="ja-JP" altLang="en-US" dirty="0" smtClean="0">
                <a:solidFill>
                  <a:srgbClr val="FFFF66"/>
                </a:solidFill>
              </a:rPr>
              <a:t>ブリッジコイルが</a:t>
            </a:r>
            <a:endParaRPr lang="en-US" altLang="ja-JP" dirty="0" smtClean="0">
              <a:solidFill>
                <a:srgbClr val="FFFF66"/>
              </a:solidFill>
            </a:endParaRPr>
          </a:p>
          <a:p>
            <a:r>
              <a:rPr kumimoji="1" lang="ja-JP" altLang="en-US" dirty="0" smtClean="0">
                <a:solidFill>
                  <a:srgbClr val="FFFF66"/>
                </a:solidFill>
              </a:rPr>
              <a:t>収められている。</a:t>
            </a:r>
            <a:endParaRPr kumimoji="1" lang="ja-JP" altLang="en-US" dirty="0">
              <a:solidFill>
                <a:srgbClr val="FFFF66"/>
              </a:solidFill>
            </a:endParaRPr>
          </a:p>
        </p:txBody>
      </p:sp>
      <p:cxnSp>
        <p:nvCxnSpPr>
          <p:cNvPr id="12" name="直線矢印コネクタ 11"/>
          <p:cNvCxnSpPr/>
          <p:nvPr/>
        </p:nvCxnSpPr>
        <p:spPr>
          <a:xfrm flipV="1">
            <a:off x="1484578" y="4704709"/>
            <a:ext cx="3908117" cy="2226656"/>
          </a:xfrm>
          <a:prstGeom prst="straightConnector1">
            <a:avLst/>
          </a:prstGeom>
          <a:ln w="3810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rot="19947456">
            <a:off x="2895740" y="5019064"/>
            <a:ext cx="1886454" cy="520805"/>
          </a:xfrm>
          <a:prstGeom prst="rect">
            <a:avLst/>
          </a:prstGeom>
          <a:noFill/>
        </p:spPr>
        <p:txBody>
          <a:bodyPr wrap="none" lIns="104287" tIns="52144" rIns="104287" bIns="52144" rtlCol="0">
            <a:spAutoFit/>
          </a:bodyPr>
          <a:lstStyle/>
          <a:p>
            <a:r>
              <a:rPr lang="ja-JP" altLang="en-US" sz="2700" dirty="0">
                <a:solidFill>
                  <a:srgbClr val="00FFFF"/>
                </a:solidFill>
              </a:rPr>
              <a:t>電子ビーム</a:t>
            </a:r>
          </a:p>
        </p:txBody>
      </p:sp>
      <p:sp>
        <p:nvSpPr>
          <p:cNvPr id="14" name="テキスト ボックス 13"/>
          <p:cNvSpPr txBox="1"/>
          <p:nvPr/>
        </p:nvSpPr>
        <p:spPr>
          <a:xfrm>
            <a:off x="6648874" y="5961702"/>
            <a:ext cx="3826985" cy="1213302"/>
          </a:xfrm>
          <a:prstGeom prst="rect">
            <a:avLst/>
          </a:prstGeom>
          <a:solidFill>
            <a:schemeClr val="bg2">
              <a:lumMod val="50000"/>
            </a:schemeClr>
          </a:solidFill>
        </p:spPr>
        <p:txBody>
          <a:bodyPr wrap="none" lIns="104287" tIns="52144" rIns="104287" bIns="52144" rtlCol="0">
            <a:spAutoFit/>
          </a:bodyPr>
          <a:lstStyle/>
          <a:p>
            <a:r>
              <a:rPr kumimoji="1" lang="en-US" altLang="ja-JP" sz="1800" dirty="0" smtClean="0">
                <a:solidFill>
                  <a:srgbClr val="FFFF66"/>
                </a:solidFill>
              </a:rPr>
              <a:t>2014</a:t>
            </a:r>
            <a:r>
              <a:rPr kumimoji="1" lang="ja-JP" altLang="en-US" sz="1800" dirty="0" smtClean="0">
                <a:solidFill>
                  <a:srgbClr val="FFFF66"/>
                </a:solidFill>
              </a:rPr>
              <a:t>年</a:t>
            </a:r>
            <a:r>
              <a:rPr kumimoji="1" lang="en-US" altLang="ja-JP" sz="1800" dirty="0" smtClean="0">
                <a:solidFill>
                  <a:srgbClr val="FFFF66"/>
                </a:solidFill>
              </a:rPr>
              <a:t>4</a:t>
            </a:r>
            <a:r>
              <a:rPr kumimoji="1" lang="ja-JP" altLang="en-US" sz="1800" dirty="0" smtClean="0">
                <a:solidFill>
                  <a:srgbClr val="FFFF66"/>
                </a:solidFill>
              </a:rPr>
              <a:t>月に陽電子</a:t>
            </a:r>
            <a:r>
              <a:rPr lang="ja-JP" altLang="en-US" sz="1800" dirty="0" smtClean="0">
                <a:solidFill>
                  <a:srgbClr val="FFFF66"/>
                </a:solidFill>
              </a:rPr>
              <a:t>捕獲</a:t>
            </a:r>
            <a:r>
              <a:rPr kumimoji="1" lang="ja-JP" altLang="en-US" sz="1800" dirty="0" smtClean="0">
                <a:solidFill>
                  <a:srgbClr val="FFFF66"/>
                </a:solidFill>
              </a:rPr>
              <a:t>部</a:t>
            </a:r>
            <a:endParaRPr kumimoji="1" lang="en-US" altLang="ja-JP" sz="1800" dirty="0" smtClean="0">
              <a:solidFill>
                <a:srgbClr val="FFFF66"/>
              </a:solidFill>
            </a:endParaRPr>
          </a:p>
          <a:p>
            <a:r>
              <a:rPr lang="ja-JP" altLang="en-US" sz="1800" dirty="0" smtClean="0">
                <a:solidFill>
                  <a:srgbClr val="FFFF66"/>
                </a:solidFill>
              </a:rPr>
              <a:t>をビームラインの設置し、</a:t>
            </a:r>
            <a:endParaRPr kumimoji="1" lang="en-US" altLang="ja-JP" sz="1800" dirty="0" smtClean="0">
              <a:solidFill>
                <a:srgbClr val="FFFF66"/>
              </a:solidFill>
            </a:endParaRPr>
          </a:p>
          <a:p>
            <a:r>
              <a:rPr lang="en-US" altLang="ja-JP" sz="1800" dirty="0" smtClean="0">
                <a:solidFill>
                  <a:srgbClr val="FFFF66"/>
                </a:solidFill>
              </a:rPr>
              <a:t>5</a:t>
            </a:r>
            <a:r>
              <a:rPr lang="ja-JP" altLang="en-US" sz="1800" dirty="0" smtClean="0">
                <a:solidFill>
                  <a:srgbClr val="FFFF66"/>
                </a:solidFill>
              </a:rPr>
              <a:t>月より陽電子のコミッショニング</a:t>
            </a:r>
            <a:endParaRPr lang="en-US" altLang="ja-JP" sz="1800" dirty="0" smtClean="0">
              <a:solidFill>
                <a:srgbClr val="FFFF66"/>
              </a:solidFill>
            </a:endParaRPr>
          </a:p>
          <a:p>
            <a:r>
              <a:rPr lang="ja-JP" altLang="en-US" sz="1800" dirty="0" smtClean="0">
                <a:solidFill>
                  <a:srgbClr val="FFFF66"/>
                </a:solidFill>
              </a:rPr>
              <a:t>を開始した。</a:t>
            </a:r>
            <a:endParaRPr lang="en-US" altLang="ja-JP" sz="1800" dirty="0" smtClean="0">
              <a:solidFill>
                <a:srgbClr val="FFFF66"/>
              </a:solidFill>
            </a:endParaRPr>
          </a:p>
        </p:txBody>
      </p:sp>
      <p:sp>
        <p:nvSpPr>
          <p:cNvPr id="15" name="テキスト ボックス 14"/>
          <p:cNvSpPr txBox="1"/>
          <p:nvPr/>
        </p:nvSpPr>
        <p:spPr>
          <a:xfrm>
            <a:off x="6991972" y="2191210"/>
            <a:ext cx="1926207" cy="428472"/>
          </a:xfrm>
          <a:prstGeom prst="rect">
            <a:avLst/>
          </a:prstGeom>
          <a:noFill/>
        </p:spPr>
        <p:txBody>
          <a:bodyPr wrap="none" lIns="104287" tIns="52144" rIns="104287" bIns="52144" rtlCol="0">
            <a:spAutoFit/>
          </a:bodyPr>
          <a:lstStyle/>
          <a:p>
            <a:r>
              <a:rPr kumimoji="1" lang="en-US" altLang="ja-JP" dirty="0" smtClean="0">
                <a:solidFill>
                  <a:srgbClr val="FFFF66"/>
                </a:solidFill>
              </a:rPr>
              <a:t>DC</a:t>
            </a:r>
            <a:r>
              <a:rPr kumimoji="1" lang="ja-JP" altLang="en-US" dirty="0" smtClean="0">
                <a:solidFill>
                  <a:srgbClr val="FFFF66"/>
                </a:solidFill>
              </a:rPr>
              <a:t>ソレノイド</a:t>
            </a:r>
            <a:endParaRPr kumimoji="1" lang="ja-JP" altLang="en-US" dirty="0">
              <a:solidFill>
                <a:srgbClr val="FFFF66"/>
              </a:solidFill>
            </a:endParaRPr>
          </a:p>
        </p:txBody>
      </p:sp>
      <p:cxnSp>
        <p:nvCxnSpPr>
          <p:cNvPr id="17" name="直線矢印コネクタ 16"/>
          <p:cNvCxnSpPr/>
          <p:nvPr/>
        </p:nvCxnSpPr>
        <p:spPr>
          <a:xfrm flipV="1">
            <a:off x="6750385" y="2537910"/>
            <a:ext cx="1751039" cy="239425"/>
          </a:xfrm>
          <a:prstGeom prst="straightConnector1">
            <a:avLst/>
          </a:prstGeom>
          <a:ln w="28575" cmpd="sng">
            <a:solidFill>
              <a:srgbClr val="FFFF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9444115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電子陽電子セパレータ</a:t>
            </a:r>
            <a:endParaRPr kumimoji="1" lang="ja-JP" altLang="en-US" dirty="0"/>
          </a:p>
        </p:txBody>
      </p:sp>
      <p:pic>
        <p:nvPicPr>
          <p:cNvPr id="6" name="図 159"/>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003039" y="1182803"/>
            <a:ext cx="8927049" cy="28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300912" y="4396948"/>
            <a:ext cx="6468734" cy="2936851"/>
          </a:xfrm>
          <a:prstGeom prst="rect">
            <a:avLst/>
          </a:prstGeom>
          <a:noFill/>
        </p:spPr>
        <p:txBody>
          <a:bodyPr wrap="none" lIns="104287" tIns="52144" rIns="104287" bIns="52144" rtlCol="0">
            <a:spAutoFit/>
          </a:bodyPr>
          <a:lstStyle/>
          <a:p>
            <a:pPr marL="391077" indent="-391077">
              <a:buFont typeface="Wingdings" charset="2"/>
              <a:buChar char="n"/>
            </a:pPr>
            <a:r>
              <a:rPr lang="en-US" altLang="ja-JP" sz="2300" dirty="0">
                <a:solidFill>
                  <a:srgbClr val="FF0000"/>
                </a:solidFill>
                <a:latin typeface="Arial"/>
                <a:cs typeface="Arial"/>
              </a:rPr>
              <a:t>FC</a:t>
            </a:r>
            <a:r>
              <a:rPr lang="ja-JP" altLang="en-US" sz="2300" dirty="0">
                <a:solidFill>
                  <a:srgbClr val="FF0000"/>
                </a:solidFill>
                <a:latin typeface="Arial"/>
                <a:cs typeface="Arial"/>
              </a:rPr>
              <a:t>の広いアクセプタンスのため</a:t>
            </a:r>
            <a:r>
              <a:rPr lang="en-US" altLang="ja-JP" sz="2300" dirty="0">
                <a:solidFill>
                  <a:srgbClr val="FF0000"/>
                </a:solidFill>
                <a:latin typeface="Arial"/>
                <a:cs typeface="Arial"/>
              </a:rPr>
              <a:t/>
            </a:r>
            <a:br>
              <a:rPr lang="en-US" altLang="ja-JP" sz="2300" dirty="0">
                <a:solidFill>
                  <a:srgbClr val="FF0000"/>
                </a:solidFill>
                <a:latin typeface="Arial"/>
                <a:cs typeface="Arial"/>
              </a:rPr>
            </a:br>
            <a:r>
              <a:rPr lang="ja-JP" altLang="en-US" sz="2300" dirty="0">
                <a:solidFill>
                  <a:srgbClr val="FF0000"/>
                </a:solidFill>
                <a:latin typeface="Arial"/>
                <a:cs typeface="Arial"/>
              </a:rPr>
              <a:t>捕獲部の出口まで、陽電子とほぼ等量</a:t>
            </a:r>
            <a:r>
              <a:rPr lang="en-US" altLang="ja-JP" sz="2300" dirty="0">
                <a:solidFill>
                  <a:srgbClr val="FF0000"/>
                </a:solidFill>
                <a:latin typeface="Arial"/>
                <a:cs typeface="Arial"/>
              </a:rPr>
              <a:t/>
            </a:r>
            <a:br>
              <a:rPr lang="en-US" altLang="ja-JP" sz="2300" dirty="0">
                <a:solidFill>
                  <a:srgbClr val="FF0000"/>
                </a:solidFill>
                <a:latin typeface="Arial"/>
                <a:cs typeface="Arial"/>
              </a:rPr>
            </a:br>
            <a:r>
              <a:rPr lang="ja-JP" altLang="en-US" sz="2300" dirty="0">
                <a:solidFill>
                  <a:srgbClr val="FF0000"/>
                </a:solidFill>
                <a:latin typeface="Arial"/>
                <a:cs typeface="Arial"/>
              </a:rPr>
              <a:t>の二次電子がやってくる</a:t>
            </a:r>
            <a:endParaRPr lang="en-US" altLang="ja-JP" sz="2300" dirty="0">
              <a:solidFill>
                <a:srgbClr val="FF0000"/>
              </a:solidFill>
              <a:latin typeface="Arial"/>
              <a:cs typeface="Arial"/>
            </a:endParaRPr>
          </a:p>
          <a:p>
            <a:pPr marL="391077" indent="-391077">
              <a:buFont typeface="Wingdings" charset="2"/>
              <a:buChar char="n"/>
            </a:pPr>
            <a:r>
              <a:rPr lang="ja-JP" altLang="en-US" sz="2300" dirty="0">
                <a:solidFill>
                  <a:srgbClr val="0000FF"/>
                </a:solidFill>
                <a:latin typeface="Arial"/>
                <a:cs typeface="Arial"/>
              </a:rPr>
              <a:t>ビーム位置モニターの信号が電子と陽電子</a:t>
            </a:r>
            <a:r>
              <a:rPr lang="en-US" altLang="ja-JP" sz="2300" dirty="0">
                <a:solidFill>
                  <a:srgbClr val="0000FF"/>
                </a:solidFill>
                <a:latin typeface="Arial"/>
                <a:cs typeface="Arial"/>
              </a:rPr>
              <a:t/>
            </a:r>
            <a:br>
              <a:rPr lang="en-US" altLang="ja-JP" sz="2300" dirty="0">
                <a:solidFill>
                  <a:srgbClr val="0000FF"/>
                </a:solidFill>
                <a:latin typeface="Arial"/>
                <a:cs typeface="Arial"/>
              </a:rPr>
            </a:br>
            <a:r>
              <a:rPr lang="ja-JP" altLang="en-US" sz="2300" dirty="0">
                <a:solidFill>
                  <a:srgbClr val="0000FF"/>
                </a:solidFill>
                <a:latin typeface="Arial"/>
                <a:cs typeface="Arial"/>
              </a:rPr>
              <a:t>で混ざってしまい正しい情報が得られない</a:t>
            </a:r>
            <a:endParaRPr lang="en-US" altLang="ja-JP" sz="2300" dirty="0">
              <a:solidFill>
                <a:srgbClr val="0000FF"/>
              </a:solidFill>
              <a:latin typeface="Arial"/>
              <a:cs typeface="Arial"/>
            </a:endParaRPr>
          </a:p>
          <a:p>
            <a:pPr marL="391077" indent="-391077">
              <a:buFont typeface="Wingdings" charset="2"/>
              <a:buChar char="n"/>
            </a:pPr>
            <a:r>
              <a:rPr lang="ja-JP" altLang="en-US" sz="2300" dirty="0">
                <a:solidFill>
                  <a:srgbClr val="0000FF"/>
                </a:solidFill>
                <a:latin typeface="Arial"/>
                <a:cs typeface="Arial"/>
              </a:rPr>
              <a:t>二次電子はシケイン中のストッパブロックで</a:t>
            </a:r>
            <a:r>
              <a:rPr lang="en-US" altLang="ja-JP" sz="2300" dirty="0">
                <a:solidFill>
                  <a:srgbClr val="0000FF"/>
                </a:solidFill>
                <a:latin typeface="Arial"/>
                <a:cs typeface="Arial"/>
              </a:rPr>
              <a:t/>
            </a:r>
            <a:br>
              <a:rPr lang="en-US" altLang="ja-JP" sz="2300" dirty="0">
                <a:solidFill>
                  <a:srgbClr val="0000FF"/>
                </a:solidFill>
                <a:latin typeface="Arial"/>
                <a:cs typeface="Arial"/>
              </a:rPr>
            </a:br>
            <a:r>
              <a:rPr lang="ja-JP" altLang="en-US" sz="2300" dirty="0">
                <a:solidFill>
                  <a:srgbClr val="0000FF"/>
                </a:solidFill>
                <a:latin typeface="Arial"/>
                <a:cs typeface="Arial"/>
              </a:rPr>
              <a:t>止め、陽電子のみ通す。</a:t>
            </a:r>
            <a:endParaRPr lang="en-US" altLang="ja-JP" sz="2300" dirty="0">
              <a:solidFill>
                <a:srgbClr val="0000FF"/>
              </a:solidFill>
              <a:latin typeface="Arial"/>
              <a:cs typeface="Arial"/>
            </a:endParaRPr>
          </a:p>
          <a:p>
            <a:pPr marL="391077" indent="-391077">
              <a:buFont typeface="Wingdings" charset="2"/>
              <a:buChar char="n"/>
            </a:pPr>
            <a:r>
              <a:rPr lang="ja-JP" altLang="en-US" sz="2300" dirty="0">
                <a:solidFill>
                  <a:srgbClr val="0000FF"/>
                </a:solidFill>
                <a:latin typeface="Arial"/>
                <a:cs typeface="Arial"/>
              </a:rPr>
              <a:t>入射電子ビームは真ん中を通る。</a:t>
            </a:r>
            <a:endParaRPr lang="en-US" altLang="ja-JP" sz="2300" dirty="0">
              <a:solidFill>
                <a:srgbClr val="0000FF"/>
              </a:solidFill>
              <a:latin typeface="Arial"/>
              <a:cs typeface="Arial"/>
            </a:endParaRPr>
          </a:p>
        </p:txBody>
      </p:sp>
      <p:sp>
        <p:nvSpPr>
          <p:cNvPr id="10" name="テキスト ボックス 9"/>
          <p:cNvSpPr txBox="1"/>
          <p:nvPr/>
        </p:nvSpPr>
        <p:spPr>
          <a:xfrm>
            <a:off x="5526747" y="3718735"/>
            <a:ext cx="3652322" cy="428472"/>
          </a:xfrm>
          <a:prstGeom prst="rect">
            <a:avLst/>
          </a:prstGeom>
          <a:noFill/>
        </p:spPr>
        <p:txBody>
          <a:bodyPr wrap="none" lIns="104287" tIns="52144" rIns="104287" bIns="52144" rtlCol="0">
            <a:spAutoFit/>
          </a:bodyPr>
          <a:lstStyle/>
          <a:p>
            <a:r>
              <a:rPr kumimoji="1" lang="ja-JP" altLang="en-US" dirty="0" smtClean="0">
                <a:solidFill>
                  <a:srgbClr val="FF6600"/>
                </a:solidFill>
              </a:rPr>
              <a:t>二次電子ストッパーブロック</a:t>
            </a:r>
            <a:endParaRPr kumimoji="1" lang="ja-JP" altLang="en-US" dirty="0">
              <a:solidFill>
                <a:srgbClr val="FF6600"/>
              </a:solidFill>
            </a:endParaRPr>
          </a:p>
        </p:txBody>
      </p:sp>
      <p:cxnSp>
        <p:nvCxnSpPr>
          <p:cNvPr id="12" name="直線矢印コネクタ 11"/>
          <p:cNvCxnSpPr/>
          <p:nvPr/>
        </p:nvCxnSpPr>
        <p:spPr>
          <a:xfrm flipH="1" flipV="1">
            <a:off x="5135562" y="2999592"/>
            <a:ext cx="511550" cy="804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621885" y="2611631"/>
            <a:ext cx="20562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2678116" y="2469695"/>
            <a:ext cx="1283891" cy="1419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3962006" y="2469696"/>
            <a:ext cx="2146504" cy="946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6094008" y="2478934"/>
            <a:ext cx="1298966" cy="1400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7359702" y="2619011"/>
            <a:ext cx="270820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619482" y="2647220"/>
            <a:ext cx="2056230" cy="0"/>
          </a:xfrm>
          <a:prstGeom prst="line">
            <a:avLst/>
          </a:prstGeom>
          <a:ln>
            <a:solidFill>
              <a:srgbClr val="66CCFF"/>
            </a:solidFill>
          </a:ln>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2648024" y="2640019"/>
            <a:ext cx="1374164" cy="141936"/>
          </a:xfrm>
          <a:prstGeom prst="line">
            <a:avLst/>
          </a:prstGeom>
          <a:ln>
            <a:solidFill>
              <a:srgbClr val="66CCFF"/>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V="1">
            <a:off x="3985971" y="2774953"/>
            <a:ext cx="996526" cy="5095"/>
          </a:xfrm>
          <a:prstGeom prst="line">
            <a:avLst/>
          </a:prstGeom>
          <a:ln>
            <a:solidFill>
              <a:srgbClr val="66CCFF"/>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4" name="円/楕円 43"/>
          <p:cNvSpPr/>
          <p:nvPr/>
        </p:nvSpPr>
        <p:spPr>
          <a:xfrm>
            <a:off x="4936072" y="2703019"/>
            <a:ext cx="163299" cy="14005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pic>
        <p:nvPicPr>
          <p:cNvPr id="45" name="図 44" descr="IMG_197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9330" y="4341011"/>
            <a:ext cx="3908188" cy="2765276"/>
          </a:xfrm>
          <a:prstGeom prst="rect">
            <a:avLst/>
          </a:prstGeom>
        </p:spPr>
      </p:pic>
      <p:cxnSp>
        <p:nvCxnSpPr>
          <p:cNvPr id="7" name="直線矢印コネクタ 6"/>
          <p:cNvCxnSpPr/>
          <p:nvPr/>
        </p:nvCxnSpPr>
        <p:spPr>
          <a:xfrm flipV="1">
            <a:off x="596369" y="2627660"/>
            <a:ext cx="6090573" cy="1197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5793712" y="2641780"/>
            <a:ext cx="2052654" cy="428472"/>
          </a:xfrm>
          <a:prstGeom prst="rect">
            <a:avLst/>
          </a:prstGeom>
          <a:noFill/>
        </p:spPr>
        <p:txBody>
          <a:bodyPr wrap="none" lIns="104287" tIns="52144" rIns="104287" bIns="52144" rtlCol="0">
            <a:spAutoFit/>
          </a:bodyPr>
          <a:lstStyle/>
          <a:p>
            <a:r>
              <a:rPr kumimoji="1" lang="ja-JP" altLang="en-US" dirty="0" smtClean="0">
                <a:solidFill>
                  <a:srgbClr val="0000FF"/>
                </a:solidFill>
              </a:rPr>
              <a:t>入射電子ビーム</a:t>
            </a:r>
            <a:endParaRPr kumimoji="1" lang="ja-JP" altLang="en-US" dirty="0">
              <a:solidFill>
                <a:srgbClr val="0000FF"/>
              </a:solidFill>
            </a:endParaRPr>
          </a:p>
        </p:txBody>
      </p:sp>
      <p:sp>
        <p:nvSpPr>
          <p:cNvPr id="24" name="テキスト ボックス 23"/>
          <p:cNvSpPr txBox="1"/>
          <p:nvPr/>
        </p:nvSpPr>
        <p:spPr>
          <a:xfrm>
            <a:off x="7202658" y="2235231"/>
            <a:ext cx="1783349" cy="428472"/>
          </a:xfrm>
          <a:prstGeom prst="rect">
            <a:avLst/>
          </a:prstGeom>
          <a:noFill/>
        </p:spPr>
        <p:txBody>
          <a:bodyPr wrap="none" lIns="104287" tIns="52144" rIns="104287" bIns="52144" rtlCol="0">
            <a:spAutoFit/>
          </a:bodyPr>
          <a:lstStyle/>
          <a:p>
            <a:r>
              <a:rPr kumimoji="1" lang="ja-JP" altLang="en-US" dirty="0" smtClean="0">
                <a:solidFill>
                  <a:srgbClr val="FF0000"/>
                </a:solidFill>
              </a:rPr>
              <a:t>陽電子ビーム</a:t>
            </a:r>
            <a:endParaRPr kumimoji="1" lang="ja-JP" altLang="en-US" dirty="0">
              <a:solidFill>
                <a:srgbClr val="FF0000"/>
              </a:solidFill>
            </a:endParaRPr>
          </a:p>
        </p:txBody>
      </p:sp>
      <p:sp>
        <p:nvSpPr>
          <p:cNvPr id="26" name="テキスト ボックス 25"/>
          <p:cNvSpPr txBox="1"/>
          <p:nvPr/>
        </p:nvSpPr>
        <p:spPr>
          <a:xfrm>
            <a:off x="2177936" y="2738016"/>
            <a:ext cx="2052654" cy="428472"/>
          </a:xfrm>
          <a:prstGeom prst="rect">
            <a:avLst/>
          </a:prstGeom>
          <a:noFill/>
        </p:spPr>
        <p:txBody>
          <a:bodyPr wrap="none" lIns="104287" tIns="52144" rIns="104287" bIns="52144" rtlCol="0">
            <a:spAutoFit/>
          </a:bodyPr>
          <a:lstStyle/>
          <a:p>
            <a:r>
              <a:rPr kumimoji="1" lang="ja-JP" altLang="en-US" dirty="0" smtClean="0">
                <a:solidFill>
                  <a:srgbClr val="66CCFF"/>
                </a:solidFill>
              </a:rPr>
              <a:t>二次電子</a:t>
            </a:r>
            <a:r>
              <a:rPr lang="ja-JP" altLang="en-US" dirty="0" smtClean="0">
                <a:solidFill>
                  <a:srgbClr val="66CCFF"/>
                </a:solidFill>
              </a:rPr>
              <a:t>ビーム</a:t>
            </a:r>
            <a:endParaRPr kumimoji="1" lang="ja-JP" altLang="en-US" dirty="0">
              <a:solidFill>
                <a:srgbClr val="66CCFF"/>
              </a:solidFill>
            </a:endParaRPr>
          </a:p>
        </p:txBody>
      </p:sp>
      <p:sp>
        <p:nvSpPr>
          <p:cNvPr id="13" name="テキスト ボックス 12"/>
          <p:cNvSpPr txBox="1"/>
          <p:nvPr/>
        </p:nvSpPr>
        <p:spPr>
          <a:xfrm>
            <a:off x="659813" y="1197128"/>
            <a:ext cx="1275005" cy="751637"/>
          </a:xfrm>
          <a:prstGeom prst="rect">
            <a:avLst/>
          </a:prstGeom>
          <a:noFill/>
        </p:spPr>
        <p:txBody>
          <a:bodyPr wrap="none" lIns="104287" tIns="52144" rIns="104287" bIns="52144" rtlCol="0">
            <a:spAutoFit/>
          </a:bodyPr>
          <a:lstStyle/>
          <a:p>
            <a:r>
              <a:rPr kumimoji="1" lang="en-US" altLang="ja-JP" b="1" dirty="0" smtClean="0">
                <a:solidFill>
                  <a:srgbClr val="FF6600"/>
                </a:solidFill>
              </a:rPr>
              <a:t>bending</a:t>
            </a:r>
          </a:p>
          <a:p>
            <a:r>
              <a:rPr lang="en-US" altLang="ja-JP" b="1" dirty="0" smtClean="0">
                <a:solidFill>
                  <a:srgbClr val="FF6600"/>
                </a:solidFill>
              </a:rPr>
              <a:t>magnet</a:t>
            </a:r>
            <a:endParaRPr kumimoji="1" lang="ja-JP" altLang="en-US" b="1" dirty="0">
              <a:solidFill>
                <a:srgbClr val="FF6600"/>
              </a:solidFill>
            </a:endParaRPr>
          </a:p>
        </p:txBody>
      </p:sp>
      <p:cxnSp>
        <p:nvCxnSpPr>
          <p:cNvPr id="17" name="直線コネクタ 16"/>
          <p:cNvCxnSpPr/>
          <p:nvPr/>
        </p:nvCxnSpPr>
        <p:spPr>
          <a:xfrm>
            <a:off x="1611465" y="1699921"/>
            <a:ext cx="812076" cy="179569"/>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22794455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a:t>
            </a:r>
            <a:r>
              <a:rPr kumimoji="1" lang="ja-JP" altLang="en-US" dirty="0" smtClean="0"/>
              <a:t>マグネット収束系</a:t>
            </a:r>
            <a:endParaRPr kumimoji="1" lang="ja-JP" altLang="en-US" dirty="0"/>
          </a:p>
        </p:txBody>
      </p:sp>
      <p:pic>
        <p:nvPicPr>
          <p:cNvPr id="6" name="コンテンツ プレースホルダー 5" descr="FODO-small.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59" r="-148"/>
          <a:stretch/>
        </p:blipFill>
        <p:spPr>
          <a:xfrm>
            <a:off x="329906" y="1302789"/>
            <a:ext cx="10011379" cy="5594439"/>
          </a:xfrm>
        </p:spPr>
      </p:pic>
      <p:sp>
        <p:nvSpPr>
          <p:cNvPr id="7" name="テキスト ボックス 6"/>
          <p:cNvSpPr txBox="1"/>
          <p:nvPr/>
        </p:nvSpPr>
        <p:spPr>
          <a:xfrm>
            <a:off x="6560053" y="5387080"/>
            <a:ext cx="3711569" cy="1397968"/>
          </a:xfrm>
          <a:prstGeom prst="rect">
            <a:avLst/>
          </a:prstGeom>
          <a:solidFill>
            <a:schemeClr val="bg2">
              <a:lumMod val="50000"/>
            </a:schemeClr>
          </a:solidFill>
        </p:spPr>
        <p:txBody>
          <a:bodyPr wrap="none" lIns="104287" tIns="52144" rIns="104287" bIns="52144" rtlCol="0">
            <a:spAutoFit/>
          </a:bodyPr>
          <a:lstStyle/>
          <a:p>
            <a:r>
              <a:rPr kumimoji="1" lang="en-US" altLang="ja-JP" dirty="0" smtClean="0">
                <a:solidFill>
                  <a:srgbClr val="FFFF66"/>
                </a:solidFill>
              </a:rPr>
              <a:t>64m</a:t>
            </a:r>
            <a:r>
              <a:rPr kumimoji="1" lang="ja-JP" altLang="en-US" dirty="0" smtClean="0">
                <a:solidFill>
                  <a:srgbClr val="FFFF66"/>
                </a:solidFill>
              </a:rPr>
              <a:t>の領域にわたって、</a:t>
            </a:r>
            <a:endParaRPr kumimoji="1" lang="en-US" altLang="ja-JP" dirty="0" smtClean="0">
              <a:solidFill>
                <a:srgbClr val="FFFF66"/>
              </a:solidFill>
            </a:endParaRPr>
          </a:p>
          <a:p>
            <a:r>
              <a:rPr lang="ja-JP" altLang="en-US" dirty="0" smtClean="0">
                <a:solidFill>
                  <a:srgbClr val="FFFF66"/>
                </a:solidFill>
              </a:rPr>
              <a:t>加速管のレイアウトを変更し</a:t>
            </a:r>
            <a:endParaRPr lang="en-US" altLang="ja-JP" dirty="0" smtClean="0">
              <a:solidFill>
                <a:srgbClr val="FFFF66"/>
              </a:solidFill>
            </a:endParaRPr>
          </a:p>
          <a:p>
            <a:r>
              <a:rPr kumimoji="1" lang="en-US" altLang="ja-JP" dirty="0" smtClean="0">
                <a:solidFill>
                  <a:srgbClr val="FFFF66"/>
                </a:solidFill>
              </a:rPr>
              <a:t>Q</a:t>
            </a:r>
            <a:r>
              <a:rPr kumimoji="1" lang="ja-JP" altLang="en-US" dirty="0" smtClean="0">
                <a:solidFill>
                  <a:srgbClr val="FFFF66"/>
                </a:solidFill>
              </a:rPr>
              <a:t>マグネットを増設して</a:t>
            </a:r>
            <a:endParaRPr kumimoji="1" lang="en-US" altLang="ja-JP" dirty="0" smtClean="0">
              <a:solidFill>
                <a:srgbClr val="FFFF66"/>
              </a:solidFill>
            </a:endParaRPr>
          </a:p>
          <a:p>
            <a:r>
              <a:rPr lang="ja-JP" altLang="en-US" dirty="0" smtClean="0">
                <a:solidFill>
                  <a:srgbClr val="FFFF66"/>
                </a:solidFill>
              </a:rPr>
              <a:t>アクセプタンスを拡張した。</a:t>
            </a:r>
            <a:endParaRPr kumimoji="1" lang="ja-JP" altLang="en-US" dirty="0">
              <a:solidFill>
                <a:srgbClr val="FFFF66"/>
              </a:solidFill>
            </a:endParaRPr>
          </a:p>
        </p:txBody>
      </p:sp>
      <p:sp>
        <p:nvSpPr>
          <p:cNvPr id="8" name="テキスト ボックス 7"/>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5316373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First Positron Observation from </a:t>
            </a:r>
            <a:r>
              <a:rPr lang="en-US" altLang="ja-JP" sz="3200" dirty="0"/>
              <a:t>New </a:t>
            </a:r>
            <a:r>
              <a:rPr lang="en-US" altLang="ja-JP" sz="3200" dirty="0" smtClean="0"/>
              <a:t>Generator</a:t>
            </a:r>
            <a:endParaRPr lang="ja-JP" altLang="en-US" sz="3200" dirty="0"/>
          </a:p>
        </p:txBody>
      </p:sp>
      <p:sp>
        <p:nvSpPr>
          <p:cNvPr id="3" name="コンテンツ プレースホルダ 2"/>
          <p:cNvSpPr>
            <a:spLocks noGrp="1"/>
          </p:cNvSpPr>
          <p:nvPr>
            <p:ph idx="1"/>
          </p:nvPr>
        </p:nvSpPr>
        <p:spPr/>
        <p:txBody>
          <a:bodyPr/>
          <a:lstStyle/>
          <a:p>
            <a:r>
              <a:rPr lang="en-US" altLang="ja-JP" sz="3200" dirty="0" smtClean="0"/>
              <a:t>Devices and primary electron beam studied</a:t>
            </a:r>
          </a:p>
          <a:p>
            <a:r>
              <a:rPr lang="en-US" altLang="ja-JP" sz="3200" dirty="0" smtClean="0"/>
              <a:t>First positron signal confirmed on Jun.5</a:t>
            </a:r>
          </a:p>
          <a:p>
            <a:r>
              <a:rPr lang="en-US" altLang="ja-JP" sz="3200" dirty="0" smtClean="0"/>
              <a:t>Positrons transferred to the beam dump on Jun.6</a:t>
            </a:r>
            <a:endParaRPr lang="en-US" altLang="ja-JP" sz="3200" dirty="0"/>
          </a:p>
          <a:p>
            <a:r>
              <a:rPr lang="en-US" altLang="ja-JP" sz="3200" dirty="0" smtClean="0"/>
              <a:t>Consistent with simulation designs</a:t>
            </a:r>
          </a:p>
          <a:p>
            <a:r>
              <a:rPr lang="en-US" altLang="ja-JP" sz="3200" dirty="0" smtClean="0"/>
              <a:t>Expect design achievement after full constructions</a:t>
            </a:r>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14</a:t>
            </a:fld>
            <a:endParaRPr lang="en-US" altLang="ja-JP" dirty="0"/>
          </a:p>
        </p:txBody>
      </p:sp>
      <p:pic>
        <p:nvPicPr>
          <p:cNvPr id="7" name="図 6" descr="pos-si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92525" y="4327972"/>
            <a:ext cx="5931013" cy="2901503"/>
          </a:xfrm>
          <a:prstGeom prst="rect">
            <a:avLst/>
          </a:prstGeom>
        </p:spPr>
      </p:pic>
      <p:sp>
        <p:nvSpPr>
          <p:cNvPr id="6" name="Text Box 180"/>
          <p:cNvSpPr txBox="1">
            <a:spLocks noChangeAspect="1" noChangeArrowheads="1"/>
          </p:cNvSpPr>
          <p:nvPr/>
        </p:nvSpPr>
        <p:spPr bwMode="auto">
          <a:xfrm>
            <a:off x="5103591" y="6204900"/>
            <a:ext cx="1838155"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Signal from </a:t>
            </a:r>
            <a:br>
              <a:rPr lang="en-US" altLang="ja-JP" sz="1600" dirty="0" smtClean="0">
                <a:solidFill>
                  <a:srgbClr val="000090"/>
                </a:solidFill>
              </a:rPr>
            </a:br>
            <a:r>
              <a:rPr lang="en-US" altLang="ja-JP" sz="1600" dirty="0" smtClean="0">
                <a:solidFill>
                  <a:srgbClr val="000090"/>
                </a:solidFill>
              </a:rPr>
              <a:t>primary electron</a:t>
            </a:r>
            <a:endParaRPr lang="en-US" altLang="ja-JP" sz="1600" dirty="0">
              <a:solidFill>
                <a:srgbClr val="000090"/>
              </a:solidFill>
            </a:endParaRPr>
          </a:p>
        </p:txBody>
      </p:sp>
      <p:sp>
        <p:nvSpPr>
          <p:cNvPr id="8" name="Text Box 180"/>
          <p:cNvSpPr txBox="1">
            <a:spLocks noChangeAspect="1" noChangeArrowheads="1"/>
          </p:cNvSpPr>
          <p:nvPr/>
        </p:nvSpPr>
        <p:spPr bwMode="auto">
          <a:xfrm>
            <a:off x="7300673" y="6189808"/>
            <a:ext cx="2330979"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Signal from positron </a:t>
            </a:r>
            <a:br>
              <a:rPr lang="en-US" altLang="ja-JP" sz="1600" dirty="0" smtClean="0">
                <a:solidFill>
                  <a:srgbClr val="000090"/>
                </a:solidFill>
              </a:rPr>
            </a:br>
            <a:r>
              <a:rPr lang="en-US" altLang="ja-JP" sz="1600" dirty="0" smtClean="0">
                <a:solidFill>
                  <a:srgbClr val="000090"/>
                </a:solidFill>
              </a:rPr>
              <a:t>with</a:t>
            </a:r>
            <a:r>
              <a:rPr lang="en-US" altLang="ja-JP" sz="1600" dirty="0">
                <a:solidFill>
                  <a:srgbClr val="000090"/>
                </a:solidFill>
              </a:rPr>
              <a:t> </a:t>
            </a:r>
            <a:r>
              <a:rPr lang="en-US" altLang="ja-JP" sz="1600" dirty="0" smtClean="0">
                <a:solidFill>
                  <a:srgbClr val="000090"/>
                </a:solidFill>
              </a:rPr>
              <a:t>opposite polarity</a:t>
            </a:r>
            <a:endParaRPr lang="en-US" altLang="ja-JP" sz="1600" dirty="0">
              <a:solidFill>
                <a:srgbClr val="000090"/>
              </a:solidFill>
            </a:endParaRPr>
          </a:p>
        </p:txBody>
      </p:sp>
    </p:spTree>
    <p:extLst>
      <p:ext uri="{BB962C8B-B14F-4D97-AF65-F5344CB8AC3E}">
        <p14:creationId xmlns:p14="http://schemas.microsoft.com/office/powerpoint/2010/main" val="41167029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Positron from New Positron Capture Section</a:t>
            </a:r>
            <a:endParaRPr kumimoji="1" lang="ja-JP" altLang="en-US" sz="3600" dirty="0"/>
          </a:p>
        </p:txBody>
      </p:sp>
      <p:sp>
        <p:nvSpPr>
          <p:cNvPr id="3" name="コンテンツ プレースホルダー 2"/>
          <p:cNvSpPr>
            <a:spLocks noGrp="1"/>
          </p:cNvSpPr>
          <p:nvPr>
            <p:ph idx="1"/>
          </p:nvPr>
        </p:nvSpPr>
        <p:spPr/>
        <p:txBody>
          <a:bodyPr/>
          <a:lstStyle/>
          <a:p>
            <a:r>
              <a:rPr lang="en-US" altLang="ja-JP" sz="2800" dirty="0" smtClean="0"/>
              <a:t>Generated positron ~0.1nC was </a:t>
            </a:r>
            <a:br>
              <a:rPr lang="en-US" altLang="ja-JP" sz="2800" dirty="0" smtClean="0"/>
            </a:br>
            <a:r>
              <a:rPr lang="en-US" altLang="ja-JP" sz="2800" dirty="0" smtClean="0"/>
              <a:t>transferred to the entrance of </a:t>
            </a:r>
            <a:br>
              <a:rPr lang="en-US" altLang="ja-JP" sz="2800" dirty="0" smtClean="0"/>
            </a:br>
            <a:r>
              <a:rPr lang="en-US" altLang="ja-JP" sz="2800" dirty="0" smtClean="0"/>
              <a:t>damping ring </a:t>
            </a:r>
          </a:p>
          <a:p>
            <a:r>
              <a:rPr kumimoji="1" lang="en-US" altLang="ja-JP" sz="2800" dirty="0" smtClean="0"/>
              <a:t>With higher magnetic and electric </a:t>
            </a:r>
            <a:br>
              <a:rPr kumimoji="1" lang="en-US" altLang="ja-JP" sz="2800" dirty="0" smtClean="0"/>
            </a:br>
            <a:r>
              <a:rPr kumimoji="1" lang="en-US" altLang="ja-JP" sz="2800" dirty="0" smtClean="0"/>
              <a:t>field, 4-nC positron will be </a:t>
            </a:r>
            <a:br>
              <a:rPr kumimoji="1" lang="en-US" altLang="ja-JP" sz="2800" dirty="0" smtClean="0"/>
            </a:br>
            <a:r>
              <a:rPr kumimoji="1" lang="en-US" altLang="ja-JP" sz="2800" dirty="0" smtClean="0"/>
              <a:t>generated</a:t>
            </a:r>
          </a:p>
          <a:p>
            <a:r>
              <a:rPr lang="en-US" altLang="ja-JP" sz="2800" dirty="0" smtClean="0"/>
              <a:t>Target shield </a:t>
            </a:r>
            <a:br>
              <a:rPr lang="en-US" altLang="ja-JP" sz="2800" dirty="0" smtClean="0"/>
            </a:br>
            <a:r>
              <a:rPr lang="en-US" altLang="ja-JP" sz="2800" dirty="0" smtClean="0"/>
              <a:t>(40cm x 6m long)</a:t>
            </a:r>
            <a:br>
              <a:rPr lang="en-US" altLang="ja-JP" sz="2800" dirty="0" smtClean="0"/>
            </a:br>
            <a:r>
              <a:rPr lang="en-US" altLang="ja-JP" sz="2800" dirty="0" smtClean="0"/>
              <a:t>will be finalized</a:t>
            </a:r>
            <a:endParaRPr kumimoji="1" lang="en-US" altLang="ja-JP" sz="2800" dirty="0" smtClean="0"/>
          </a:p>
          <a:p>
            <a:r>
              <a:rPr kumimoji="1" lang="en-US" altLang="ja-JP" sz="2800" dirty="0" smtClean="0"/>
              <a:t>Alignment will be</a:t>
            </a:r>
            <a:br>
              <a:rPr kumimoji="1" lang="en-US" altLang="ja-JP" sz="2800" dirty="0" smtClean="0"/>
            </a:br>
            <a:r>
              <a:rPr kumimoji="1" lang="en-US" altLang="ja-JP" sz="2800" dirty="0" smtClean="0"/>
              <a:t>improved </a:t>
            </a:r>
            <a:br>
              <a:rPr kumimoji="1" lang="en-US" altLang="ja-JP" sz="2800" dirty="0" smtClean="0"/>
            </a:br>
            <a:r>
              <a:rPr kumimoji="1" lang="en-US" altLang="ja-JP" sz="2800" dirty="0" smtClean="0"/>
              <a:t>3mm</a:t>
            </a:r>
            <a:r>
              <a:rPr lang="en-US" altLang="ja-JP" sz="2800" dirty="0"/>
              <a:t> </a:t>
            </a:r>
            <a:r>
              <a:rPr kumimoji="1" lang="en-US" altLang="ja-JP" sz="2800" dirty="0" smtClean="0">
                <a:sym typeface="Wingdings"/>
              </a:rPr>
              <a:t> 0.1mm</a:t>
            </a:r>
            <a:endParaRPr kumimoji="1" lang="ja-JP" altLang="en-US" sz="2800" dirty="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15</a:t>
            </a:fld>
            <a:endParaRPr lang="en-US" altLang="ja-JP" dirty="0"/>
          </a:p>
        </p:txBody>
      </p:sp>
      <p:pic>
        <p:nvPicPr>
          <p:cNvPr id="6" name="図 5" descr="pos-orbit.png"/>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3794003" y="4111109"/>
            <a:ext cx="6729535" cy="3087870"/>
          </a:xfrm>
          <a:prstGeom prst="rect">
            <a:avLst/>
          </a:prstGeom>
        </p:spPr>
      </p:pic>
      <p:sp>
        <p:nvSpPr>
          <p:cNvPr id="7" name="Text Box 180"/>
          <p:cNvSpPr txBox="1">
            <a:spLocks noChangeAspect="1" noChangeArrowheads="1"/>
          </p:cNvSpPr>
          <p:nvPr/>
        </p:nvSpPr>
        <p:spPr bwMode="auto">
          <a:xfrm>
            <a:off x="4278091" y="4887050"/>
            <a:ext cx="1212183"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Horizontal</a:t>
            </a:r>
            <a:endParaRPr lang="en-US" altLang="ja-JP" sz="1600" dirty="0">
              <a:solidFill>
                <a:srgbClr val="000090"/>
              </a:solidFill>
            </a:endParaRPr>
          </a:p>
        </p:txBody>
      </p:sp>
      <p:cxnSp>
        <p:nvCxnSpPr>
          <p:cNvPr id="11" name="直線矢印コネクタ 10"/>
          <p:cNvCxnSpPr/>
          <p:nvPr/>
        </p:nvCxnSpPr>
        <p:spPr>
          <a:xfrm flipH="1">
            <a:off x="4178300" y="4343400"/>
            <a:ext cx="4417791" cy="0"/>
          </a:xfrm>
          <a:prstGeom prst="straightConnector1">
            <a:avLst/>
          </a:prstGeom>
          <a:ln w="31750">
            <a:solidFill>
              <a:srgbClr val="008000"/>
            </a:solidFill>
            <a:tailEnd type="arrow" w="lg" len="lg"/>
          </a:ln>
        </p:spPr>
        <p:style>
          <a:lnRef idx="2">
            <a:schemeClr val="accent1"/>
          </a:lnRef>
          <a:fillRef idx="0">
            <a:schemeClr val="accent1"/>
          </a:fillRef>
          <a:effectRef idx="1">
            <a:schemeClr val="accent1"/>
          </a:effectRef>
          <a:fontRef idx="minor">
            <a:schemeClr val="tx1"/>
          </a:fontRef>
        </p:style>
      </p:cxnSp>
      <p:sp>
        <p:nvSpPr>
          <p:cNvPr id="13" name="Text Box 180"/>
          <p:cNvSpPr txBox="1">
            <a:spLocks noChangeAspect="1" noChangeArrowheads="1"/>
          </p:cNvSpPr>
          <p:nvPr/>
        </p:nvSpPr>
        <p:spPr bwMode="auto">
          <a:xfrm>
            <a:off x="8596091" y="4155597"/>
            <a:ext cx="783279"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400 m</a:t>
            </a:r>
            <a:endParaRPr lang="en-US" altLang="ja-JP" sz="1600" dirty="0">
              <a:solidFill>
                <a:srgbClr val="000090"/>
              </a:solidFill>
            </a:endParaRPr>
          </a:p>
        </p:txBody>
      </p:sp>
      <p:sp>
        <p:nvSpPr>
          <p:cNvPr id="15" name="Text Box 180"/>
          <p:cNvSpPr txBox="1">
            <a:spLocks noChangeAspect="1" noChangeArrowheads="1"/>
          </p:cNvSpPr>
          <p:nvPr/>
        </p:nvSpPr>
        <p:spPr bwMode="auto">
          <a:xfrm>
            <a:off x="4278091" y="5674450"/>
            <a:ext cx="957606"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Vertical</a:t>
            </a:r>
            <a:endParaRPr lang="en-US" altLang="ja-JP" sz="1600" dirty="0">
              <a:solidFill>
                <a:srgbClr val="000090"/>
              </a:solidFill>
            </a:endParaRPr>
          </a:p>
        </p:txBody>
      </p:sp>
      <p:sp>
        <p:nvSpPr>
          <p:cNvPr id="16" name="Text Box 180"/>
          <p:cNvSpPr txBox="1">
            <a:spLocks noChangeAspect="1" noChangeArrowheads="1"/>
          </p:cNvSpPr>
          <p:nvPr/>
        </p:nvSpPr>
        <p:spPr bwMode="auto">
          <a:xfrm>
            <a:off x="4278091" y="6449150"/>
            <a:ext cx="1501425"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Beam charge</a:t>
            </a:r>
            <a:endParaRPr lang="en-US" altLang="ja-JP" sz="1600" dirty="0">
              <a:solidFill>
                <a:srgbClr val="000090"/>
              </a:solidFill>
            </a:endParaRPr>
          </a:p>
        </p:txBody>
      </p:sp>
      <p:sp>
        <p:nvSpPr>
          <p:cNvPr id="17" name="Text Box 180"/>
          <p:cNvSpPr txBox="1">
            <a:spLocks noChangeAspect="1" noChangeArrowheads="1"/>
          </p:cNvSpPr>
          <p:nvPr/>
        </p:nvSpPr>
        <p:spPr bwMode="auto">
          <a:xfrm>
            <a:off x="5848217" y="6459400"/>
            <a:ext cx="1861699" cy="338550"/>
          </a:xfrm>
          <a:prstGeom prst="rect">
            <a:avLst/>
          </a:prstGeom>
          <a:noFill/>
          <a:ln w="9525">
            <a:noFill/>
            <a:miter lim="800000"/>
            <a:headEnd/>
            <a:tailEnd/>
          </a:ln>
          <a:effectLst/>
        </p:spPr>
        <p:txBody>
          <a:bodyPr wrap="none" lIns="91436" tIns="45718" rIns="91436" bIns="45718">
            <a:spAutoFit/>
          </a:bodyPr>
          <a:lstStyle/>
          <a:p>
            <a:pPr algn="r">
              <a:defRPr/>
            </a:pPr>
            <a:r>
              <a:rPr lang="en-US" altLang="ja-JP" sz="1600" dirty="0" smtClean="0">
                <a:solidFill>
                  <a:srgbClr val="000090"/>
                </a:solidFill>
              </a:rPr>
              <a:t>Primary Electron</a:t>
            </a:r>
            <a:endParaRPr lang="en-US" altLang="ja-JP" sz="1600" dirty="0">
              <a:solidFill>
                <a:srgbClr val="000090"/>
              </a:solidFill>
            </a:endParaRPr>
          </a:p>
        </p:txBody>
      </p:sp>
      <p:sp>
        <p:nvSpPr>
          <p:cNvPr id="18" name="Text Box 180"/>
          <p:cNvSpPr txBox="1">
            <a:spLocks noChangeAspect="1" noChangeArrowheads="1"/>
          </p:cNvSpPr>
          <p:nvPr/>
        </p:nvSpPr>
        <p:spPr bwMode="auto">
          <a:xfrm>
            <a:off x="4278091" y="4457150"/>
            <a:ext cx="1604017"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Beam position</a:t>
            </a:r>
            <a:endParaRPr lang="en-US" altLang="ja-JP" sz="1600" dirty="0">
              <a:solidFill>
                <a:srgbClr val="000090"/>
              </a:solidFill>
            </a:endParaRPr>
          </a:p>
        </p:txBody>
      </p:sp>
      <p:sp>
        <p:nvSpPr>
          <p:cNvPr id="19" name="Text Box 180"/>
          <p:cNvSpPr txBox="1">
            <a:spLocks noChangeAspect="1" noChangeArrowheads="1"/>
          </p:cNvSpPr>
          <p:nvPr/>
        </p:nvSpPr>
        <p:spPr bwMode="auto">
          <a:xfrm>
            <a:off x="7862316" y="6442525"/>
            <a:ext cx="1006998"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Positron</a:t>
            </a:r>
            <a:endParaRPr lang="en-US" altLang="ja-JP" sz="1600" dirty="0">
              <a:solidFill>
                <a:srgbClr val="000090"/>
              </a:solidFill>
            </a:endParaRPr>
          </a:p>
        </p:txBody>
      </p:sp>
      <p:sp>
        <p:nvSpPr>
          <p:cNvPr id="20" name="Text Box 180"/>
          <p:cNvSpPr txBox="1">
            <a:spLocks noChangeAspect="1" noChangeArrowheads="1"/>
          </p:cNvSpPr>
          <p:nvPr/>
        </p:nvSpPr>
        <p:spPr bwMode="auto">
          <a:xfrm>
            <a:off x="7308017" y="6724200"/>
            <a:ext cx="1043867"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W target</a:t>
            </a:r>
            <a:endParaRPr lang="en-US" altLang="ja-JP" sz="1600" dirty="0">
              <a:solidFill>
                <a:srgbClr val="000090"/>
              </a:solidFill>
            </a:endParaRPr>
          </a:p>
        </p:txBody>
      </p:sp>
      <p:sp>
        <p:nvSpPr>
          <p:cNvPr id="21" name="Text Box 180"/>
          <p:cNvSpPr txBox="1">
            <a:spLocks noChangeAspect="1" noChangeArrowheads="1"/>
          </p:cNvSpPr>
          <p:nvPr/>
        </p:nvSpPr>
        <p:spPr bwMode="auto">
          <a:xfrm>
            <a:off x="8924828" y="5716175"/>
            <a:ext cx="939472" cy="338550"/>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rgbClr val="000090"/>
                </a:solidFill>
              </a:rPr>
              <a:t>~0.1 nC</a:t>
            </a:r>
            <a:endParaRPr lang="en-US" altLang="ja-JP" sz="1600" dirty="0">
              <a:solidFill>
                <a:srgbClr val="000090"/>
              </a:solidFill>
            </a:endParaRPr>
          </a:p>
        </p:txBody>
      </p:sp>
      <p:sp>
        <p:nvSpPr>
          <p:cNvPr id="22" name="Text Box 180"/>
          <p:cNvSpPr txBox="1">
            <a:spLocks noChangeAspect="1" noChangeArrowheads="1"/>
          </p:cNvSpPr>
          <p:nvPr/>
        </p:nvSpPr>
        <p:spPr bwMode="auto">
          <a:xfrm>
            <a:off x="6707188" y="1100138"/>
            <a:ext cx="3066099"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chemeClr val="bg1"/>
                </a:solidFill>
              </a:rPr>
              <a:t>Flux concentrator and </a:t>
            </a:r>
          </a:p>
          <a:p>
            <a:pPr>
              <a:defRPr/>
            </a:pPr>
            <a:r>
              <a:rPr lang="en-US" altLang="ja-JP" sz="1600" dirty="0" smtClean="0">
                <a:solidFill>
                  <a:schemeClr val="bg1"/>
                </a:solidFill>
              </a:rPr>
              <a:t>	following</a:t>
            </a:r>
            <a:r>
              <a:rPr lang="en-US" altLang="ja-JP" sz="1600" dirty="0">
                <a:solidFill>
                  <a:schemeClr val="bg1"/>
                </a:solidFill>
              </a:rPr>
              <a:t> </a:t>
            </a:r>
            <a:r>
              <a:rPr lang="en-US" altLang="ja-JP" sz="1600" dirty="0" smtClean="0">
                <a:solidFill>
                  <a:schemeClr val="bg1"/>
                </a:solidFill>
              </a:rPr>
              <a:t>solenoid/quad</a:t>
            </a:r>
            <a:endParaRPr lang="en-US" altLang="ja-JP" sz="1600" dirty="0">
              <a:solidFill>
                <a:schemeClr val="bg1"/>
              </a:solidFill>
            </a:endParaRPr>
          </a:p>
        </p:txBody>
      </p:sp>
      <p:pic>
        <p:nvPicPr>
          <p:cNvPr id="23" name="図 22" descr="las.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788" y="1100138"/>
            <a:ext cx="3956050" cy="2755900"/>
          </a:xfrm>
          <a:prstGeom prst="rect">
            <a:avLst/>
          </a:prstGeom>
        </p:spPr>
      </p:pic>
      <p:sp>
        <p:nvSpPr>
          <p:cNvPr id="24" name="Text Box 180"/>
          <p:cNvSpPr txBox="1">
            <a:spLocks noChangeAspect="1" noChangeArrowheads="1"/>
          </p:cNvSpPr>
          <p:nvPr/>
        </p:nvSpPr>
        <p:spPr bwMode="auto">
          <a:xfrm>
            <a:off x="6707188" y="1100138"/>
            <a:ext cx="3628309" cy="584771"/>
          </a:xfrm>
          <a:prstGeom prst="rect">
            <a:avLst/>
          </a:prstGeom>
          <a:noFill/>
          <a:ln w="9525">
            <a:noFill/>
            <a:miter lim="800000"/>
            <a:headEnd/>
            <a:tailEnd/>
          </a:ln>
          <a:effectLst/>
        </p:spPr>
        <p:txBody>
          <a:bodyPr wrap="none" lIns="91436" tIns="45718" rIns="91436" bIns="45718">
            <a:spAutoFit/>
          </a:bodyPr>
          <a:lstStyle/>
          <a:p>
            <a:pPr>
              <a:defRPr/>
            </a:pPr>
            <a:r>
              <a:rPr lang="en-US" altLang="ja-JP" sz="1600" dirty="0" smtClean="0">
                <a:solidFill>
                  <a:schemeClr val="bg1"/>
                </a:solidFill>
              </a:rPr>
              <a:t>Large aperture S-band structure </a:t>
            </a:r>
            <a:br>
              <a:rPr lang="en-US" altLang="ja-JP" sz="1600" dirty="0" smtClean="0">
                <a:solidFill>
                  <a:schemeClr val="bg1"/>
                </a:solidFill>
              </a:rPr>
            </a:br>
            <a:r>
              <a:rPr lang="en-US" altLang="ja-JP" sz="1600" dirty="0" smtClean="0">
                <a:solidFill>
                  <a:schemeClr val="bg1"/>
                </a:solidFill>
              </a:rPr>
              <a:t>before solenoid &amp; quad installation</a:t>
            </a:r>
            <a:endParaRPr lang="en-US" altLang="ja-JP" sz="1600" dirty="0">
              <a:solidFill>
                <a:schemeClr val="bg1"/>
              </a:solidFill>
            </a:endParaRPr>
          </a:p>
        </p:txBody>
      </p:sp>
    </p:spTree>
    <p:extLst>
      <p:ext uri="{BB962C8B-B14F-4D97-AF65-F5344CB8AC3E}">
        <p14:creationId xmlns:p14="http://schemas.microsoft.com/office/powerpoint/2010/main" val="33837712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filelist_2014-06-30_14:17:50_415241_zerodataadded_FL15ES.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(1) FC current</a:t>
            </a:r>
            <a:endParaRPr kumimoji="1" lang="ja-JP" altLang="en-US" dirty="0"/>
          </a:p>
        </p:txBody>
      </p:sp>
      <p:sp>
        <p:nvSpPr>
          <p:cNvPr id="7" name="テキスト ボックス 6"/>
          <p:cNvSpPr txBox="1"/>
          <p:nvPr/>
        </p:nvSpPr>
        <p:spPr>
          <a:xfrm>
            <a:off x="5364573" y="3622861"/>
            <a:ext cx="4123912" cy="1767300"/>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6kA</a:t>
            </a:r>
            <a:r>
              <a:rPr lang="ja-JP" altLang="en-US" sz="1800" dirty="0">
                <a:solidFill>
                  <a:srgbClr val="FF6600"/>
                </a:solidFill>
                <a:latin typeface="ヒラギノ丸ゴ ProN W4"/>
                <a:ea typeface="ヒラギノ丸ゴ ProN W4"/>
                <a:cs typeface="ヒラギノ丸ゴ ProN W4"/>
              </a:rPr>
              <a:t>より大きな電流値でもまだ</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en-US" altLang="ja-JP" sz="1800" dirty="0">
                <a:solidFill>
                  <a:srgbClr val="FF6600"/>
                </a:solidFill>
                <a:latin typeface="ヒラギノ丸ゴ ProN W4"/>
                <a:ea typeface="ヒラギノ丸ゴ ProN W4"/>
                <a:cs typeface="ヒラギノ丸ゴ ProN W4"/>
              </a:rPr>
              <a:t>saturation</a:t>
            </a:r>
            <a:r>
              <a:rPr lang="ja-JP" altLang="en-US" sz="1800" dirty="0">
                <a:solidFill>
                  <a:srgbClr val="FF6600"/>
                </a:solidFill>
                <a:latin typeface="ヒラギノ丸ゴ ProN W4"/>
                <a:ea typeface="ヒラギノ丸ゴ ProN W4"/>
                <a:cs typeface="ヒラギノ丸ゴ ProN W4"/>
              </a:rPr>
              <a:t>せずに順調に伸びていくと</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ja-JP" altLang="en-US" sz="1800" dirty="0">
                <a:solidFill>
                  <a:srgbClr val="FF6600"/>
                </a:solidFill>
                <a:latin typeface="ヒラギノ丸ゴ ProN W4"/>
                <a:ea typeface="ヒラギノ丸ゴ ProN W4"/>
                <a:cs typeface="ヒラギノ丸ゴ ProN W4"/>
              </a:rPr>
              <a:t>期待される</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新型電源では</a:t>
            </a:r>
            <a:r>
              <a:rPr lang="en-US" altLang="ja-JP" sz="1800" dirty="0">
                <a:solidFill>
                  <a:srgbClr val="FF6600"/>
                </a:solidFill>
                <a:latin typeface="ヒラギノ丸ゴ ProN W4"/>
                <a:ea typeface="ヒラギノ丸ゴ ProN W4"/>
                <a:cs typeface="ヒラギノ丸ゴ ProN W4"/>
              </a:rPr>
              <a:t>12kA</a:t>
            </a:r>
            <a:r>
              <a:rPr lang="ja-JP" altLang="en-US" sz="1800" dirty="0">
                <a:solidFill>
                  <a:srgbClr val="FF6600"/>
                </a:solidFill>
                <a:latin typeface="ヒラギノ丸ゴ ProN W4"/>
                <a:ea typeface="ヒラギノ丸ゴ ProN W4"/>
                <a:cs typeface="ヒラギノ丸ゴ ProN W4"/>
              </a:rPr>
              <a:t>まで上がる予定。</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snubber</a:t>
            </a:r>
            <a:r>
              <a:rPr lang="ja-JP" altLang="en-US" sz="1800" dirty="0">
                <a:solidFill>
                  <a:srgbClr val="FF6600"/>
                </a:solidFill>
                <a:latin typeface="ヒラギノ丸ゴ ProN W4"/>
                <a:ea typeface="ヒラギノ丸ゴ ProN W4"/>
                <a:cs typeface="ヒラギノ丸ゴ ProN W4"/>
              </a:rPr>
              <a:t>回路無しではさらに上がる</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可能性あり。</a:t>
            </a:r>
          </a:p>
        </p:txBody>
      </p:sp>
      <p:sp>
        <p:nvSpPr>
          <p:cNvPr id="8" name="テキスト ボックス 7"/>
          <p:cNvSpPr txBox="1"/>
          <p:nvPr/>
        </p:nvSpPr>
        <p:spPr>
          <a:xfrm>
            <a:off x="2292636" y="5090081"/>
            <a:ext cx="2106895" cy="1213302"/>
          </a:xfrm>
          <a:prstGeom prst="rect">
            <a:avLst/>
          </a:prstGeom>
          <a:solidFill>
            <a:schemeClr val="accent5">
              <a:lumMod val="20000"/>
              <a:lumOff val="80000"/>
            </a:schemeClr>
          </a:solidFill>
        </p:spPr>
        <p:txBody>
          <a:bodyPr wrap="squar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FC current</a:t>
            </a:r>
            <a:r>
              <a:rPr lang="ja-JP" altLang="en-US" sz="1800" dirty="0">
                <a:solidFill>
                  <a:srgbClr val="FF6600"/>
                </a:solidFill>
                <a:latin typeface="ヒラギノ丸ゴ ProN W4"/>
                <a:ea typeface="ヒラギノ丸ゴ ProN W4"/>
                <a:cs typeface="ヒラギノ丸ゴ ProN W4"/>
              </a:rPr>
              <a:t>が</a:t>
            </a:r>
            <a:r>
              <a:rPr lang="en-US" altLang="ja-JP" sz="1800" dirty="0">
                <a:solidFill>
                  <a:srgbClr val="FF6600"/>
                </a:solidFill>
                <a:latin typeface="ヒラギノ丸ゴ ProN W4"/>
                <a:ea typeface="ヒラギノ丸ゴ ProN W4"/>
                <a:cs typeface="ヒラギノ丸ゴ ProN W4"/>
              </a:rPr>
              <a:t>zero</a:t>
            </a:r>
            <a:r>
              <a:rPr lang="ja-JP" altLang="en-US" sz="1800" dirty="0">
                <a:solidFill>
                  <a:srgbClr val="FF6600"/>
                </a:solidFill>
                <a:latin typeface="ヒラギノ丸ゴ ProN W4"/>
                <a:ea typeface="ヒラギノ丸ゴ ProN W4"/>
                <a:cs typeface="ヒラギノ丸ゴ ProN W4"/>
              </a:rPr>
              <a:t>でも</a:t>
            </a:r>
          </a:p>
          <a:p>
            <a:r>
              <a:rPr lang="ja-JP" altLang="en-US" sz="1800" dirty="0">
                <a:solidFill>
                  <a:srgbClr val="FF6600"/>
                </a:solidFill>
                <a:latin typeface="ヒラギノ丸ゴ ProN W4"/>
                <a:ea typeface="ヒラギノ丸ゴ ProN W4"/>
                <a:cs typeface="ヒラギノ丸ゴ ProN W4"/>
              </a:rPr>
              <a:t>ある程度の</a:t>
            </a:r>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がある</a:t>
            </a:r>
            <a:endParaRPr lang="en-US" altLang="ja-JP" sz="1800" dirty="0">
              <a:solidFill>
                <a:srgbClr val="FF6600"/>
              </a:solidFill>
              <a:latin typeface="ヒラギノ丸ゴ ProN W4"/>
              <a:ea typeface="ヒラギノ丸ゴ ProN W4"/>
              <a:cs typeface="ヒラギノ丸ゴ ProN W4"/>
            </a:endParaRPr>
          </a:p>
        </p:txBody>
      </p:sp>
      <p:sp>
        <p:nvSpPr>
          <p:cNvPr id="3" name="テキスト ボックス 2"/>
          <p:cNvSpPr txBox="1"/>
          <p:nvPr/>
        </p:nvSpPr>
        <p:spPr>
          <a:xfrm>
            <a:off x="5203549" y="6943908"/>
            <a:ext cx="1249357" cy="382305"/>
          </a:xfrm>
          <a:prstGeom prst="rect">
            <a:avLst/>
          </a:prstGeom>
          <a:noFill/>
        </p:spPr>
        <p:txBody>
          <a:bodyPr wrap="none" lIns="104287" tIns="52144" rIns="104287" bIns="52144" rtlCol="0">
            <a:spAutoFit/>
          </a:bodyPr>
          <a:lstStyle/>
          <a:p>
            <a:r>
              <a:rPr lang="en-US" altLang="ja-JP" sz="1800" dirty="0">
                <a:solidFill>
                  <a:srgbClr val="0000FF"/>
                </a:solidFill>
              </a:rPr>
              <a:t>CT</a:t>
            </a:r>
            <a:r>
              <a:rPr lang="ja-JP" altLang="en-US" sz="1800" dirty="0">
                <a:solidFill>
                  <a:srgbClr val="0000FF"/>
                </a:solidFill>
              </a:rPr>
              <a:t>測定値</a:t>
            </a:r>
          </a:p>
        </p:txBody>
      </p:sp>
      <p:sp>
        <p:nvSpPr>
          <p:cNvPr id="9" name="テキスト ボックス 8"/>
          <p:cNvSpPr txBox="1"/>
          <p:nvPr/>
        </p:nvSpPr>
        <p:spPr>
          <a:xfrm>
            <a:off x="7996126" y="5884186"/>
            <a:ext cx="2557908" cy="597749"/>
          </a:xfrm>
          <a:prstGeom prst="rect">
            <a:avLst/>
          </a:prstGeom>
          <a:noFill/>
        </p:spPr>
        <p:txBody>
          <a:bodyPr wrap="none" lIns="104287" tIns="52144" rIns="104287" bIns="52144" rtlCol="0">
            <a:spAutoFit/>
          </a:bodyPr>
          <a:lstStyle/>
          <a:p>
            <a:r>
              <a:rPr lang="en-US" altLang="ja-JP" sz="1600" dirty="0" smtClean="0">
                <a:solidFill>
                  <a:srgbClr val="FF0000"/>
                </a:solidFill>
              </a:rPr>
              <a:t>FC</a:t>
            </a:r>
            <a:r>
              <a:rPr lang="ja-JP" altLang="en-US" sz="1600" dirty="0" smtClean="0">
                <a:solidFill>
                  <a:srgbClr val="FF0000"/>
                </a:solidFill>
              </a:rPr>
              <a:t>での実電流値は</a:t>
            </a:r>
            <a:r>
              <a:rPr lang="en-US" altLang="ja-JP" sz="1600" dirty="0" smtClean="0">
                <a:solidFill>
                  <a:srgbClr val="FF0000"/>
                </a:solidFill>
              </a:rPr>
              <a:t>1.07</a:t>
            </a:r>
            <a:r>
              <a:rPr lang="ja-JP" altLang="en-US" sz="1600" dirty="0" smtClean="0">
                <a:solidFill>
                  <a:srgbClr val="FF0000"/>
                </a:solidFill>
              </a:rPr>
              <a:t>倍</a:t>
            </a:r>
            <a:endParaRPr lang="en-US" altLang="ja-JP" sz="1600" dirty="0" smtClean="0">
              <a:solidFill>
                <a:srgbClr val="FF0000"/>
              </a:solidFill>
            </a:endParaRPr>
          </a:p>
          <a:p>
            <a:r>
              <a:rPr kumimoji="1" lang="en-US" altLang="ja-JP" sz="1600" dirty="0" smtClean="0">
                <a:solidFill>
                  <a:srgbClr val="FF0000"/>
                </a:solidFill>
              </a:rPr>
              <a:t>plot</a:t>
            </a:r>
            <a:r>
              <a:rPr kumimoji="1" lang="ja-JP" altLang="en-US" sz="1600" dirty="0" smtClean="0">
                <a:solidFill>
                  <a:srgbClr val="FF0000"/>
                </a:solidFill>
              </a:rPr>
              <a:t>上の</a:t>
            </a:r>
            <a:r>
              <a:rPr kumimoji="1" lang="en-US" altLang="ja-JP" sz="1600" dirty="0" smtClean="0">
                <a:solidFill>
                  <a:srgbClr val="FF0000"/>
                </a:solidFill>
              </a:rPr>
              <a:t>6kA =&gt; 6.42 kA</a:t>
            </a:r>
            <a:endParaRPr kumimoji="1" lang="ja-JP" altLang="en-US" sz="1600" dirty="0">
              <a:solidFill>
                <a:srgbClr val="FF0000"/>
              </a:solidFill>
            </a:endParaRPr>
          </a:p>
        </p:txBody>
      </p:sp>
      <p:sp>
        <p:nvSpPr>
          <p:cNvPr id="11" name="テキスト ボックス 10"/>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891059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filelist_2014-06-28_13:05:02_452845_BC15CU.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(2) Bridge Coil current</a:t>
            </a:r>
            <a:endParaRPr kumimoji="1" lang="ja-JP" altLang="en-US" dirty="0"/>
          </a:p>
        </p:txBody>
      </p:sp>
      <p:sp>
        <p:nvSpPr>
          <p:cNvPr id="7" name="テキスト ボックス 6"/>
          <p:cNvSpPr txBox="1"/>
          <p:nvPr/>
        </p:nvSpPr>
        <p:spPr>
          <a:xfrm>
            <a:off x="5225632" y="3845122"/>
            <a:ext cx="4237354" cy="2044299"/>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[1] 650A</a:t>
            </a:r>
            <a:r>
              <a:rPr lang="ja-JP" altLang="en-US" sz="1800" dirty="0">
                <a:solidFill>
                  <a:srgbClr val="FF6600"/>
                </a:solidFill>
                <a:latin typeface="ヒラギノ丸ゴ ProN W4"/>
                <a:ea typeface="ヒラギノ丸ゴ ProN W4"/>
                <a:cs typeface="ヒラギノ丸ゴ ProN W4"/>
              </a:rPr>
              <a:t>以上ではほぼ一定。</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電源最大値は</a:t>
            </a:r>
            <a:r>
              <a:rPr lang="en-US" altLang="ja-JP" sz="1800" dirty="0">
                <a:solidFill>
                  <a:srgbClr val="FF6600"/>
                </a:solidFill>
                <a:latin typeface="ヒラギノ丸ゴ ProN W4"/>
                <a:ea typeface="ヒラギノ丸ゴ ProN W4"/>
                <a:cs typeface="ヒラギノ丸ゴ ProN W4"/>
              </a:rPr>
              <a:t>750A</a:t>
            </a:r>
            <a:r>
              <a:rPr lang="ja-JP" altLang="en-US" sz="1800" dirty="0">
                <a:solidFill>
                  <a:srgbClr val="FF6600"/>
                </a:solidFill>
                <a:latin typeface="ヒラギノ丸ゴ ProN W4"/>
                <a:ea typeface="ヒラギノ丸ゴ ProN W4"/>
                <a:cs typeface="ヒラギノ丸ゴ ProN W4"/>
              </a:rPr>
              <a:t>。現在はケーブルの</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発熱より</a:t>
            </a:r>
            <a:r>
              <a:rPr lang="en-US" altLang="ja-JP" sz="1800" dirty="0">
                <a:solidFill>
                  <a:srgbClr val="FF6600"/>
                </a:solidFill>
                <a:latin typeface="ヒラギノ丸ゴ ProN W4"/>
                <a:ea typeface="ヒラギノ丸ゴ ProN W4"/>
                <a:cs typeface="ヒラギノ丸ゴ ProN W4"/>
              </a:rPr>
              <a:t>600A</a:t>
            </a:r>
            <a:r>
              <a:rPr lang="ja-JP" altLang="en-US" sz="1800" dirty="0">
                <a:solidFill>
                  <a:srgbClr val="FF6600"/>
                </a:solidFill>
                <a:latin typeface="ヒラギノ丸ゴ ProN W4"/>
                <a:ea typeface="ヒラギノ丸ゴ ProN W4"/>
                <a:cs typeface="ヒラギノ丸ゴ ProN W4"/>
              </a:rPr>
              <a:t>以下で運転している</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なお、</a:t>
            </a:r>
            <a:r>
              <a:rPr lang="en-US" altLang="ja-JP" sz="1800" dirty="0">
                <a:solidFill>
                  <a:srgbClr val="FF6600"/>
                </a:solidFill>
                <a:latin typeface="ヒラギノ丸ゴ ProN W4"/>
                <a:ea typeface="ヒラギノ丸ゴ ProN W4"/>
                <a:cs typeface="ヒラギノ丸ゴ ProN W4"/>
              </a:rPr>
              <a:t>FC current</a:t>
            </a:r>
            <a:r>
              <a:rPr lang="ja-JP" altLang="en-US" sz="1800" dirty="0">
                <a:solidFill>
                  <a:srgbClr val="FF6600"/>
                </a:solidFill>
                <a:latin typeface="ヒラギノ丸ゴ ProN W4"/>
                <a:ea typeface="ヒラギノ丸ゴ ProN W4"/>
                <a:cs typeface="ヒラギノ丸ゴ ProN W4"/>
              </a:rPr>
              <a:t>に比べて最大到達値</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が低いのは、このデータの方が早い</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時期に取られたがその後チューニング</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により</a:t>
            </a:r>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が向上したためである。</a:t>
            </a:r>
          </a:p>
        </p:txBody>
      </p:sp>
      <p:sp>
        <p:nvSpPr>
          <p:cNvPr id="8" name="テキスト ボックス 7"/>
          <p:cNvSpPr txBox="1"/>
          <p:nvPr/>
        </p:nvSpPr>
        <p:spPr>
          <a:xfrm>
            <a:off x="5225633" y="5981334"/>
            <a:ext cx="3907158" cy="382305"/>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[2] zero current</a:t>
            </a:r>
            <a:r>
              <a:rPr lang="ja-JP" altLang="en-US" sz="1800" dirty="0">
                <a:solidFill>
                  <a:srgbClr val="FF6600"/>
                </a:solidFill>
                <a:latin typeface="ヒラギノ丸ゴ ProN W4"/>
                <a:ea typeface="ヒラギノ丸ゴ ProN W4"/>
                <a:cs typeface="ヒラギノ丸ゴ ProN W4"/>
              </a:rPr>
              <a:t>では</a:t>
            </a:r>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が低い。</a:t>
            </a:r>
            <a:endParaRPr lang="en-US" altLang="ja-JP" sz="1800" dirty="0">
              <a:solidFill>
                <a:srgbClr val="FF6600"/>
              </a:solidFill>
              <a:latin typeface="ヒラギノ丸ゴ ProN W4"/>
              <a:ea typeface="ヒラギノ丸ゴ ProN W4"/>
              <a:cs typeface="ヒラギノ丸ゴ ProN W4"/>
            </a:endParaRPr>
          </a:p>
        </p:txBody>
      </p:sp>
      <p:sp>
        <p:nvSpPr>
          <p:cNvPr id="10" name="テキスト ボックス 9"/>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3819196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filelist_2014-06-28_13:21:04_226694_DCS1511CU.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(3) DC solenoid 1-5 current</a:t>
            </a:r>
            <a:endParaRPr kumimoji="1" lang="ja-JP" altLang="en-US" dirty="0"/>
          </a:p>
        </p:txBody>
      </p:sp>
      <p:sp>
        <p:nvSpPr>
          <p:cNvPr id="7" name="テキスト ボックス 6"/>
          <p:cNvSpPr txBox="1"/>
          <p:nvPr/>
        </p:nvSpPr>
        <p:spPr>
          <a:xfrm>
            <a:off x="2138780" y="1681044"/>
            <a:ext cx="3852634" cy="1767300"/>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がやや</a:t>
            </a:r>
            <a:r>
              <a:rPr lang="en-US" altLang="ja-JP" sz="1800" dirty="0">
                <a:solidFill>
                  <a:srgbClr val="FF6600"/>
                </a:solidFill>
                <a:latin typeface="ヒラギノ丸ゴ ProN W4"/>
                <a:ea typeface="ヒラギノ丸ゴ ProN W4"/>
                <a:cs typeface="ヒラギノ丸ゴ ProN W4"/>
              </a:rPr>
              <a:t>saturation</a:t>
            </a:r>
            <a:r>
              <a:rPr lang="ja-JP" altLang="en-US" sz="1800" dirty="0">
                <a:solidFill>
                  <a:srgbClr val="FF6600"/>
                </a:solidFill>
                <a:latin typeface="ヒラギノ丸ゴ ProN W4"/>
                <a:ea typeface="ヒラギノ丸ゴ ProN W4"/>
                <a:cs typeface="ヒラギノ丸ゴ ProN W4"/>
              </a:rPr>
              <a:t>の傾向？</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FC current</a:t>
            </a:r>
            <a:r>
              <a:rPr lang="ja-JP" altLang="en-US" sz="1800" dirty="0">
                <a:solidFill>
                  <a:srgbClr val="FF6600"/>
                </a:solidFill>
                <a:latin typeface="ヒラギノ丸ゴ ProN W4"/>
                <a:ea typeface="ヒラギノ丸ゴ ProN W4"/>
                <a:cs typeface="ヒラギノ丸ゴ ProN W4"/>
              </a:rPr>
              <a:t>が高くなるとこれも</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ja-JP" altLang="en-US" sz="1800" dirty="0">
                <a:solidFill>
                  <a:srgbClr val="FF6600"/>
                </a:solidFill>
                <a:latin typeface="ヒラギノ丸ゴ ProN W4"/>
                <a:ea typeface="ヒラギノ丸ゴ ProN W4"/>
                <a:cs typeface="ヒラギノ丸ゴ ProN W4"/>
              </a:rPr>
              <a:t>もっと向上するかもしれない</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本来の電源最大値は</a:t>
            </a:r>
            <a:r>
              <a:rPr lang="en-US" altLang="ja-JP" sz="1800" dirty="0">
                <a:solidFill>
                  <a:srgbClr val="FF6600"/>
                </a:solidFill>
                <a:latin typeface="ヒラギノ丸ゴ ProN W4"/>
                <a:ea typeface="ヒラギノ丸ゴ ProN W4"/>
                <a:cs typeface="ヒラギノ丸ゴ ProN W4"/>
              </a:rPr>
              <a:t>650A</a:t>
            </a:r>
            <a:r>
              <a:rPr lang="ja-JP" altLang="en-US" sz="1800" dirty="0">
                <a:solidFill>
                  <a:srgbClr val="FF6600"/>
                </a:solidFill>
                <a:latin typeface="ヒラギノ丸ゴ ProN W4"/>
                <a:ea typeface="ヒラギノ丸ゴ ProN W4"/>
                <a:cs typeface="ヒラギノ丸ゴ ProN W4"/>
              </a:rPr>
              <a:t>であるが</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電力系の制約より</a:t>
            </a:r>
            <a:r>
              <a:rPr lang="en-US" altLang="ja-JP" sz="1800" dirty="0">
                <a:solidFill>
                  <a:srgbClr val="FF6600"/>
                </a:solidFill>
                <a:latin typeface="ヒラギノ丸ゴ ProN W4"/>
                <a:ea typeface="ヒラギノ丸ゴ ProN W4"/>
                <a:cs typeface="ヒラギノ丸ゴ ProN W4"/>
              </a:rPr>
              <a:t>370A</a:t>
            </a:r>
            <a:r>
              <a:rPr lang="ja-JP" altLang="en-US" sz="1800" dirty="0">
                <a:solidFill>
                  <a:srgbClr val="FF6600"/>
                </a:solidFill>
                <a:latin typeface="ヒラギノ丸ゴ ProN W4"/>
                <a:ea typeface="ヒラギノ丸ゴ ProN W4"/>
                <a:cs typeface="ヒラギノ丸ゴ ProN W4"/>
              </a:rPr>
              <a:t>以下で運転</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している。</a:t>
            </a:r>
            <a:r>
              <a:rPr lang="en-US" altLang="ja-JP" sz="1800" dirty="0">
                <a:solidFill>
                  <a:srgbClr val="FF6600"/>
                </a:solidFill>
                <a:latin typeface="ヒラギノ丸ゴ ProN W4"/>
                <a:ea typeface="ヒラギノ丸ゴ ProN W4"/>
                <a:cs typeface="ヒラギノ丸ゴ ProN W4"/>
              </a:rPr>
              <a:t>2014</a:t>
            </a:r>
            <a:r>
              <a:rPr lang="ja-JP" altLang="en-US" sz="1800" dirty="0">
                <a:solidFill>
                  <a:srgbClr val="FF6600"/>
                </a:solidFill>
                <a:latin typeface="ヒラギノ丸ゴ ProN W4"/>
                <a:ea typeface="ヒラギノ丸ゴ ProN W4"/>
                <a:cs typeface="ヒラギノ丸ゴ ProN W4"/>
              </a:rPr>
              <a:t>年秋以降改善予定</a:t>
            </a:r>
          </a:p>
        </p:txBody>
      </p:sp>
      <p:sp>
        <p:nvSpPr>
          <p:cNvPr id="8" name="テキスト ボックス 7"/>
          <p:cNvSpPr txBox="1"/>
          <p:nvPr/>
        </p:nvSpPr>
        <p:spPr>
          <a:xfrm>
            <a:off x="5427682" y="5421823"/>
            <a:ext cx="4070642" cy="936303"/>
          </a:xfrm>
          <a:prstGeom prst="rect">
            <a:avLst/>
          </a:prstGeom>
          <a:solidFill>
            <a:schemeClr val="accent5">
              <a:lumMod val="20000"/>
              <a:lumOff val="80000"/>
            </a:schemeClr>
          </a:solidFill>
        </p:spPr>
        <p:txBody>
          <a:bodyPr wrap="none" lIns="104287" tIns="52144" rIns="104287" bIns="52144" rtlCol="0">
            <a:spAutoFit/>
          </a:bodyPr>
          <a:lstStyle/>
          <a:p>
            <a:r>
              <a:rPr lang="ja-JP" altLang="en-US" sz="1800" dirty="0">
                <a:solidFill>
                  <a:srgbClr val="FF6600"/>
                </a:solidFill>
                <a:latin typeface="ヒラギノ丸ゴ ProN W4"/>
                <a:ea typeface="ヒラギノ丸ゴ ProN W4"/>
                <a:cs typeface="ヒラギノ丸ゴ ProN W4"/>
              </a:rPr>
              <a:t>現在の</a:t>
            </a:r>
            <a:r>
              <a:rPr lang="en-US" altLang="ja-JP" sz="1800" dirty="0">
                <a:solidFill>
                  <a:srgbClr val="FF6600"/>
                </a:solidFill>
                <a:latin typeface="ヒラギノ丸ゴ ProN W4"/>
                <a:ea typeface="ヒラギノ丸ゴ ProN W4"/>
                <a:cs typeface="ヒラギノ丸ゴ ProN W4"/>
              </a:rPr>
              <a:t>BPM</a:t>
            </a:r>
            <a:r>
              <a:rPr lang="ja-JP" altLang="en-US" sz="1800" dirty="0">
                <a:solidFill>
                  <a:srgbClr val="FF6600"/>
                </a:solidFill>
                <a:latin typeface="ヒラギノ丸ゴ ProN W4"/>
                <a:ea typeface="ヒラギノ丸ゴ ProN W4"/>
                <a:cs typeface="ヒラギノ丸ゴ ProN W4"/>
              </a:rPr>
              <a:t>では</a:t>
            </a:r>
            <a:r>
              <a:rPr lang="en-US" altLang="ja-JP" sz="1800" dirty="0">
                <a:solidFill>
                  <a:srgbClr val="FF6600"/>
                </a:solidFill>
                <a:latin typeface="ヒラギノ丸ゴ ProN W4"/>
                <a:ea typeface="ヒラギノ丸ゴ ProN W4"/>
                <a:cs typeface="ヒラギノ丸ゴ ProN W4"/>
              </a:rPr>
              <a:t>0.02nC</a:t>
            </a:r>
            <a:r>
              <a:rPr lang="ja-JP" altLang="en-US" sz="1800" dirty="0">
                <a:solidFill>
                  <a:srgbClr val="FF6600"/>
                </a:solidFill>
                <a:latin typeface="ヒラギノ丸ゴ ProN W4"/>
                <a:ea typeface="ヒラギノ丸ゴ ProN W4"/>
                <a:cs typeface="ヒラギノ丸ゴ ProN W4"/>
              </a:rPr>
              <a:t>以下は</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background</a:t>
            </a:r>
            <a:r>
              <a:rPr lang="ja-JP" altLang="en-US" sz="1800" dirty="0">
                <a:solidFill>
                  <a:srgbClr val="FF6600"/>
                </a:solidFill>
                <a:latin typeface="ヒラギノ丸ゴ ProN W4"/>
                <a:ea typeface="ヒラギノ丸ゴ ProN W4"/>
                <a:cs typeface="ヒラギノ丸ゴ ProN W4"/>
              </a:rPr>
              <a:t>に埋もれて測れないので</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yield</a:t>
            </a:r>
            <a:r>
              <a:rPr lang="ja-JP" altLang="en-US" sz="1800" dirty="0">
                <a:solidFill>
                  <a:srgbClr val="FF6600"/>
                </a:solidFill>
                <a:latin typeface="ヒラギノ丸ゴ ProN W4"/>
                <a:ea typeface="ヒラギノ丸ゴ ProN W4"/>
                <a:cs typeface="ヒラギノ丸ゴ ProN W4"/>
              </a:rPr>
              <a:t>も</a:t>
            </a:r>
            <a:r>
              <a:rPr lang="en-US" altLang="ja-JP" sz="1800" dirty="0">
                <a:solidFill>
                  <a:srgbClr val="FF6600"/>
                </a:solidFill>
                <a:latin typeface="ヒラギノ丸ゴ ProN W4"/>
                <a:ea typeface="ヒラギノ丸ゴ ProN W4"/>
                <a:cs typeface="ヒラギノ丸ゴ ProN W4"/>
              </a:rPr>
              <a:t>0.06</a:t>
            </a:r>
            <a:r>
              <a:rPr lang="ja-JP" altLang="en-US" sz="1800" dirty="0">
                <a:solidFill>
                  <a:srgbClr val="FF6600"/>
                </a:solidFill>
                <a:latin typeface="ヒラギノ丸ゴ ProN W4"/>
                <a:ea typeface="ヒラギノ丸ゴ ProN W4"/>
                <a:cs typeface="ヒラギノ丸ゴ ProN W4"/>
              </a:rPr>
              <a:t>以下は</a:t>
            </a:r>
            <a:r>
              <a:rPr lang="en-US" altLang="ja-JP" sz="1800" dirty="0">
                <a:solidFill>
                  <a:srgbClr val="FF6600"/>
                </a:solidFill>
                <a:latin typeface="ヒラギノ丸ゴ ProN W4"/>
                <a:ea typeface="ヒラギノ丸ゴ ProN W4"/>
                <a:cs typeface="ヒラギノ丸ゴ ProN W4"/>
              </a:rPr>
              <a:t>fake</a:t>
            </a:r>
            <a:r>
              <a:rPr lang="ja-JP" altLang="en-US" sz="1800" dirty="0">
                <a:solidFill>
                  <a:srgbClr val="FF6600"/>
                </a:solidFill>
                <a:latin typeface="ヒラギノ丸ゴ ProN W4"/>
                <a:ea typeface="ヒラギノ丸ゴ ProN W4"/>
                <a:cs typeface="ヒラギノ丸ゴ ProN W4"/>
              </a:rPr>
              <a:t>のゲタ。</a:t>
            </a:r>
            <a:endParaRPr lang="en-US" altLang="ja-JP" sz="1800" dirty="0">
              <a:solidFill>
                <a:srgbClr val="FF6600"/>
              </a:solidFill>
              <a:latin typeface="ヒラギノ丸ゴ ProN W4"/>
              <a:ea typeface="ヒラギノ丸ゴ ProN W4"/>
              <a:cs typeface="ヒラギノ丸ゴ ProN W4"/>
            </a:endParaRPr>
          </a:p>
        </p:txBody>
      </p:sp>
      <p:sp>
        <p:nvSpPr>
          <p:cNvPr id="9" name="テキスト ボックス 8"/>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434824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filelist_2014-06-28_13:39:44_772320_DCS1621CU.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2" name="タイトル 1"/>
          <p:cNvSpPr>
            <a:spLocks noGrp="1"/>
          </p:cNvSpPr>
          <p:nvPr>
            <p:ph type="title"/>
          </p:nvPr>
        </p:nvSpPr>
        <p:spPr/>
        <p:txBody>
          <a:bodyPr/>
          <a:lstStyle/>
          <a:p>
            <a:r>
              <a:rPr kumimoji="1" lang="en-US" altLang="ja-JP" dirty="0" smtClean="0"/>
              <a:t>(4) DC solenoid 1-6 current</a:t>
            </a:r>
            <a:endParaRPr kumimoji="1" lang="ja-JP" altLang="en-US" dirty="0"/>
          </a:p>
        </p:txBody>
      </p:sp>
      <p:sp>
        <p:nvSpPr>
          <p:cNvPr id="7" name="テキスト ボックス 6"/>
          <p:cNvSpPr txBox="1"/>
          <p:nvPr/>
        </p:nvSpPr>
        <p:spPr>
          <a:xfrm>
            <a:off x="5593363" y="4328230"/>
            <a:ext cx="3852634" cy="2044299"/>
          </a:xfrm>
          <a:prstGeom prst="rect">
            <a:avLst/>
          </a:prstGeom>
          <a:solidFill>
            <a:schemeClr val="accent5">
              <a:lumMod val="20000"/>
              <a:lumOff val="80000"/>
            </a:schemeClr>
          </a:solidFill>
        </p:spPr>
        <p:txBody>
          <a:bodyPr wrap="none" lIns="104287" tIns="52144" rIns="104287" bIns="52144" rtlCol="0">
            <a:spAutoFit/>
          </a:bodyPr>
          <a:lstStyle/>
          <a:p>
            <a:r>
              <a:rPr lang="en-US" altLang="ja-JP" sz="1800" dirty="0">
                <a:solidFill>
                  <a:srgbClr val="FF6600"/>
                </a:solidFill>
                <a:latin typeface="ヒラギノ丸ゴ ProN W4"/>
                <a:ea typeface="ヒラギノ丸ゴ ProN W4"/>
                <a:cs typeface="ヒラギノ丸ゴ ProN W4"/>
              </a:rPr>
              <a:t>320A</a:t>
            </a:r>
            <a:r>
              <a:rPr lang="ja-JP" altLang="en-US" sz="1800" dirty="0">
                <a:solidFill>
                  <a:srgbClr val="FF6600"/>
                </a:solidFill>
                <a:latin typeface="ヒラギノ丸ゴ ProN W4"/>
                <a:ea typeface="ヒラギノ丸ゴ ProN W4"/>
                <a:cs typeface="ヒラギノ丸ゴ ProN W4"/>
              </a:rPr>
              <a:t>付近が</a:t>
            </a:r>
            <a:r>
              <a:rPr lang="en-US" altLang="ja-JP" sz="1800" dirty="0">
                <a:solidFill>
                  <a:srgbClr val="FF6600"/>
                </a:solidFill>
                <a:latin typeface="ヒラギノ丸ゴ ProN W4"/>
                <a:ea typeface="ヒラギノ丸ゴ ProN W4"/>
                <a:cs typeface="ヒラギノ丸ゴ ProN W4"/>
              </a:rPr>
              <a:t>optimum</a:t>
            </a:r>
            <a:r>
              <a:rPr lang="ja-JP" altLang="en-US" sz="1800" dirty="0">
                <a:solidFill>
                  <a:srgbClr val="FF6600"/>
                </a:solidFill>
                <a:latin typeface="ヒラギノ丸ゴ ProN W4"/>
                <a:ea typeface="ヒラギノ丸ゴ ProN W4"/>
                <a:cs typeface="ヒラギノ丸ゴ ProN W4"/>
              </a:rPr>
              <a:t>でそれより</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上では悪化する</a:t>
            </a:r>
            <a:endParaRPr lang="en-US" altLang="ja-JP" sz="1800" dirty="0">
              <a:solidFill>
                <a:srgbClr val="FF6600"/>
              </a:solidFill>
              <a:latin typeface="ヒラギノ丸ゴ ProN W4"/>
              <a:ea typeface="ヒラギノ丸ゴ ProN W4"/>
              <a:cs typeface="ヒラギノ丸ゴ ProN W4"/>
            </a:endParaRPr>
          </a:p>
          <a:p>
            <a:r>
              <a:rPr lang="en-US" altLang="ja-JP" sz="1800" dirty="0">
                <a:solidFill>
                  <a:srgbClr val="FF6600"/>
                </a:solidFill>
                <a:latin typeface="ヒラギノ丸ゴ ProN W4"/>
                <a:ea typeface="ヒラギノ丸ゴ ProN W4"/>
                <a:cs typeface="ヒラギノ丸ゴ ProN W4"/>
              </a:rPr>
              <a:t>FC current</a:t>
            </a:r>
            <a:r>
              <a:rPr lang="ja-JP" altLang="en-US" sz="1800" dirty="0">
                <a:solidFill>
                  <a:srgbClr val="FF6600"/>
                </a:solidFill>
                <a:latin typeface="ヒラギノ丸ゴ ProN W4"/>
                <a:ea typeface="ヒラギノ丸ゴ ProN W4"/>
                <a:cs typeface="ヒラギノ丸ゴ ProN W4"/>
              </a:rPr>
              <a:t>が高くなるとこれも</a:t>
            </a:r>
            <a:r>
              <a:rPr lang="en-US" altLang="ja-JP" sz="1800" dirty="0">
                <a:solidFill>
                  <a:srgbClr val="FF6600"/>
                </a:solidFill>
                <a:latin typeface="ヒラギノ丸ゴ ProN W4"/>
                <a:ea typeface="ヒラギノ丸ゴ ProN W4"/>
                <a:cs typeface="ヒラギノ丸ゴ ProN W4"/>
              </a:rPr>
              <a:t/>
            </a:r>
            <a:br>
              <a:rPr lang="en-US" altLang="ja-JP" sz="1800" dirty="0">
                <a:solidFill>
                  <a:srgbClr val="FF6600"/>
                </a:solidFill>
                <a:latin typeface="ヒラギノ丸ゴ ProN W4"/>
                <a:ea typeface="ヒラギノ丸ゴ ProN W4"/>
                <a:cs typeface="ヒラギノ丸ゴ ProN W4"/>
              </a:rPr>
            </a:br>
            <a:r>
              <a:rPr lang="ja-JP" altLang="en-US" sz="1800" dirty="0">
                <a:solidFill>
                  <a:srgbClr val="FF6600"/>
                </a:solidFill>
                <a:latin typeface="ヒラギノ丸ゴ ProN W4"/>
                <a:ea typeface="ヒラギノ丸ゴ ProN W4"/>
                <a:cs typeface="ヒラギノ丸ゴ ProN W4"/>
              </a:rPr>
              <a:t>もっと向上するかもしれない</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本来の電源最大値は</a:t>
            </a:r>
            <a:r>
              <a:rPr lang="en-US" altLang="ja-JP" sz="1800" dirty="0">
                <a:solidFill>
                  <a:srgbClr val="FF6600"/>
                </a:solidFill>
                <a:latin typeface="ヒラギノ丸ゴ ProN W4"/>
                <a:ea typeface="ヒラギノ丸ゴ ProN W4"/>
                <a:cs typeface="ヒラギノ丸ゴ ProN W4"/>
              </a:rPr>
              <a:t>650A</a:t>
            </a:r>
            <a:r>
              <a:rPr lang="ja-JP" altLang="en-US" sz="1800" dirty="0">
                <a:solidFill>
                  <a:srgbClr val="FF6600"/>
                </a:solidFill>
                <a:latin typeface="ヒラギノ丸ゴ ProN W4"/>
                <a:ea typeface="ヒラギノ丸ゴ ProN W4"/>
                <a:cs typeface="ヒラギノ丸ゴ ProN W4"/>
              </a:rPr>
              <a:t>であるが</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電力系の制約より</a:t>
            </a:r>
            <a:r>
              <a:rPr lang="en-US" altLang="ja-JP" sz="1800" dirty="0">
                <a:solidFill>
                  <a:srgbClr val="FF6600"/>
                </a:solidFill>
                <a:latin typeface="ヒラギノ丸ゴ ProN W4"/>
                <a:ea typeface="ヒラギノ丸ゴ ProN W4"/>
                <a:cs typeface="ヒラギノ丸ゴ ProN W4"/>
              </a:rPr>
              <a:t>370A</a:t>
            </a:r>
            <a:r>
              <a:rPr lang="ja-JP" altLang="en-US" sz="1800" dirty="0">
                <a:solidFill>
                  <a:srgbClr val="FF6600"/>
                </a:solidFill>
                <a:latin typeface="ヒラギノ丸ゴ ProN W4"/>
                <a:ea typeface="ヒラギノ丸ゴ ProN W4"/>
                <a:cs typeface="ヒラギノ丸ゴ ProN W4"/>
              </a:rPr>
              <a:t>以下で運転</a:t>
            </a:r>
            <a:endParaRPr lang="en-US" altLang="ja-JP" sz="1800" dirty="0">
              <a:solidFill>
                <a:srgbClr val="FF6600"/>
              </a:solidFill>
              <a:latin typeface="ヒラギノ丸ゴ ProN W4"/>
              <a:ea typeface="ヒラギノ丸ゴ ProN W4"/>
              <a:cs typeface="ヒラギノ丸ゴ ProN W4"/>
            </a:endParaRPr>
          </a:p>
          <a:p>
            <a:r>
              <a:rPr lang="ja-JP" altLang="en-US" sz="1800" dirty="0">
                <a:solidFill>
                  <a:srgbClr val="FF6600"/>
                </a:solidFill>
                <a:latin typeface="ヒラギノ丸ゴ ProN W4"/>
                <a:ea typeface="ヒラギノ丸ゴ ProN W4"/>
                <a:cs typeface="ヒラギノ丸ゴ ProN W4"/>
              </a:rPr>
              <a:t>している。</a:t>
            </a:r>
            <a:r>
              <a:rPr lang="en-US" altLang="ja-JP" sz="1800" dirty="0">
                <a:solidFill>
                  <a:srgbClr val="FF6600"/>
                </a:solidFill>
                <a:latin typeface="ヒラギノ丸ゴ ProN W4"/>
                <a:ea typeface="ヒラギノ丸ゴ ProN W4"/>
                <a:cs typeface="ヒラギノ丸ゴ ProN W4"/>
              </a:rPr>
              <a:t>2014</a:t>
            </a:r>
            <a:r>
              <a:rPr lang="ja-JP" altLang="en-US" sz="1800" dirty="0">
                <a:solidFill>
                  <a:srgbClr val="FF6600"/>
                </a:solidFill>
                <a:latin typeface="ヒラギノ丸ゴ ProN W4"/>
                <a:ea typeface="ヒラギノ丸ゴ ProN W4"/>
                <a:cs typeface="ヒラギノ丸ゴ ProN W4"/>
              </a:rPr>
              <a:t>年秋以降改善予定</a:t>
            </a:r>
          </a:p>
        </p:txBody>
      </p:sp>
      <p:sp>
        <p:nvSpPr>
          <p:cNvPr id="8" name="テキスト ボックス 7"/>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29533449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skekb-nakamura5.png"/>
          <p:cNvPicPr>
            <a:picLocks noChangeAspect="1"/>
          </p:cNvPicPr>
          <p:nvPr/>
        </p:nvPicPr>
        <p:blipFill>
          <a:blip r:embed="rId3"/>
          <a:stretch>
            <a:fillRect/>
          </a:stretch>
        </p:blipFill>
        <p:spPr>
          <a:xfrm>
            <a:off x="4255400" y="3369600"/>
            <a:ext cx="6307455" cy="3778885"/>
          </a:xfrm>
          <a:prstGeom prst="rect">
            <a:avLst/>
          </a:prstGeom>
        </p:spPr>
      </p:pic>
      <p:sp>
        <p:nvSpPr>
          <p:cNvPr id="3" name="コンテンツ プレースホルダ 2"/>
          <p:cNvSpPr>
            <a:spLocks noGrp="1"/>
          </p:cNvSpPr>
          <p:nvPr>
            <p:ph idx="1"/>
          </p:nvPr>
        </p:nvSpPr>
        <p:spPr>
          <a:xfrm>
            <a:off x="177799" y="962025"/>
            <a:ext cx="10510839" cy="6221413"/>
          </a:xfrm>
          <a:effectLst/>
        </p:spPr>
        <p:txBody>
          <a:bodyPr/>
          <a:lstStyle/>
          <a:p>
            <a:r>
              <a:rPr lang="en-US" altLang="ja-JP" sz="2800" dirty="0" smtClean="0"/>
              <a:t>40-times higher Luminosity</a:t>
            </a:r>
          </a:p>
          <a:p>
            <a:pPr lvl="1"/>
            <a:r>
              <a:rPr lang="en-US" altLang="ja-JP" sz="2400" dirty="0" smtClean="0"/>
              <a:t>Twice larger storage beam		</a:t>
            </a:r>
            <a:r>
              <a:rPr lang="ja-JP" altLang="en-US" sz="2400" dirty="0" smtClean="0">
                <a:solidFill>
                  <a:srgbClr val="004000"/>
                </a:solidFill>
                <a:sym typeface="Wingdings"/>
              </a:rPr>
              <a:t></a:t>
            </a:r>
            <a:r>
              <a:rPr lang="en-US" altLang="ja-JP" sz="2400" dirty="0" smtClean="0">
                <a:solidFill>
                  <a:srgbClr val="004000"/>
                </a:solidFill>
                <a:sym typeface="Wingdings"/>
              </a:rPr>
              <a:t> </a:t>
            </a:r>
            <a:r>
              <a:rPr lang="en-US" altLang="ja-JP" sz="2400" dirty="0" smtClean="0">
                <a:solidFill>
                  <a:srgbClr val="0000FF"/>
                </a:solidFill>
                <a:sym typeface="Wingdings"/>
              </a:rPr>
              <a:t>Higher beam current </a:t>
            </a:r>
            <a:r>
              <a:rPr lang="en-US" altLang="ja-JP" sz="2400" dirty="0" smtClean="0">
                <a:solidFill>
                  <a:srgbClr val="004000"/>
                </a:solidFill>
                <a:sym typeface="Wingdings"/>
              </a:rPr>
              <a:t>at Linac</a:t>
            </a:r>
            <a:endParaRPr lang="en-US" altLang="ja-JP" sz="2400" dirty="0" smtClean="0">
              <a:sym typeface="Wingdings"/>
            </a:endParaRPr>
          </a:p>
          <a:p>
            <a:pPr lvl="1"/>
            <a:r>
              <a:rPr lang="en-US" altLang="ja-JP" sz="2400" dirty="0" smtClean="0">
                <a:sym typeface="Wingdings"/>
              </a:rPr>
              <a:t>20-times higher collision rate with nano-beam scheme </a:t>
            </a:r>
            <a:r>
              <a:rPr lang="ja-JP" altLang="en-US" sz="2400" dirty="0" smtClean="0">
                <a:sym typeface="Wingdings"/>
              </a:rPr>
              <a:t>　</a:t>
            </a:r>
            <a:endParaRPr lang="en-US" altLang="ja-JP" sz="2400" dirty="0" smtClean="0">
              <a:sym typeface="Wingdings"/>
            </a:endParaRPr>
          </a:p>
          <a:p>
            <a:pPr lvl="2"/>
            <a:r>
              <a:rPr lang="ja-JP" altLang="en-US" sz="2000" dirty="0" smtClean="0">
                <a:sym typeface="Wingdings"/>
              </a:rPr>
              <a:t></a:t>
            </a:r>
            <a:r>
              <a:rPr lang="en-US" altLang="ja-JP" sz="2000" dirty="0" smtClean="0">
                <a:sym typeface="Wingdings"/>
              </a:rPr>
              <a:t> Low-emittance even at first turn	</a:t>
            </a:r>
            <a:r>
              <a:rPr lang="ja-JP" altLang="en-US" sz="2000" dirty="0" smtClean="0">
                <a:sym typeface="Wingdings"/>
              </a:rPr>
              <a:t></a:t>
            </a:r>
            <a:r>
              <a:rPr lang="en-US" altLang="ja-JP" sz="2000" dirty="0" smtClean="0">
                <a:sym typeface="Wingdings"/>
              </a:rPr>
              <a:t> </a:t>
            </a:r>
            <a:r>
              <a:rPr lang="en-US" altLang="ja-JP" sz="2000" dirty="0" smtClean="0">
                <a:solidFill>
                  <a:srgbClr val="0000FF"/>
                </a:solidFill>
                <a:sym typeface="Wingdings"/>
              </a:rPr>
              <a:t>Low-emittance beam </a:t>
            </a:r>
            <a:r>
              <a:rPr lang="en-US" altLang="ja-JP" sz="2000" dirty="0" smtClean="0">
                <a:sym typeface="Wingdings"/>
              </a:rPr>
              <a:t>from Linac</a:t>
            </a:r>
          </a:p>
          <a:p>
            <a:pPr lvl="2"/>
            <a:r>
              <a:rPr lang="ja-JP" altLang="en-US" sz="2000" dirty="0" smtClean="0">
                <a:sym typeface="Wingdings"/>
              </a:rPr>
              <a:t></a:t>
            </a:r>
            <a:r>
              <a:rPr lang="en-US" altLang="ja-JP" sz="2000" dirty="0" smtClean="0">
                <a:sym typeface="Wingdings"/>
              </a:rPr>
              <a:t> Shorter storage lifetime		</a:t>
            </a:r>
            <a:r>
              <a:rPr lang="ja-JP" altLang="en-US" sz="2000" dirty="0" smtClean="0">
                <a:sym typeface="Wingdings"/>
              </a:rPr>
              <a:t></a:t>
            </a:r>
            <a:r>
              <a:rPr lang="en-US" altLang="ja-JP" sz="2000" dirty="0" smtClean="0">
                <a:sym typeface="Wingdings"/>
              </a:rPr>
              <a:t> Higher Linac beam current</a:t>
            </a:r>
            <a:endParaRPr lang="en-US" altLang="ja-JP" sz="1200" dirty="0" smtClean="0">
              <a:sym typeface="Wingdings"/>
            </a:endParaRPr>
          </a:p>
          <a:p>
            <a:r>
              <a:rPr lang="en-US" altLang="ja-JP" sz="2900" dirty="0" smtClean="0">
                <a:sym typeface="Wingdings"/>
              </a:rPr>
              <a:t>Linac challenges</a:t>
            </a:r>
          </a:p>
          <a:p>
            <a:pPr lvl="1"/>
            <a:r>
              <a:rPr lang="en-US" altLang="ja-JP" sz="2400" dirty="0" smtClean="0">
                <a:sym typeface="Wingdings"/>
              </a:rPr>
              <a:t>Low emittance e-</a:t>
            </a:r>
          </a:p>
          <a:p>
            <a:pPr lvl="2"/>
            <a:r>
              <a:rPr lang="en-US" altLang="ja-JP" sz="2000" dirty="0" smtClean="0">
                <a:sym typeface="Wingdings"/>
              </a:rPr>
              <a:t>with high-charge RF-gun</a:t>
            </a:r>
          </a:p>
          <a:p>
            <a:pPr lvl="1"/>
            <a:r>
              <a:rPr lang="en-US" altLang="ja-JP" sz="2400" dirty="0" smtClean="0"/>
              <a:t>Low emittance e+</a:t>
            </a:r>
          </a:p>
          <a:p>
            <a:pPr lvl="2"/>
            <a:r>
              <a:rPr lang="en-US" altLang="ja-JP" sz="2000" dirty="0" smtClean="0"/>
              <a:t>with damping ring</a:t>
            </a:r>
            <a:endParaRPr lang="en-US" altLang="ja-JP" sz="2400" dirty="0" smtClean="0"/>
          </a:p>
          <a:p>
            <a:pPr lvl="1"/>
            <a:r>
              <a:rPr lang="en-US" altLang="ja-JP" sz="2400" dirty="0" smtClean="0"/>
              <a:t>Higher e+ beam current</a:t>
            </a:r>
          </a:p>
          <a:p>
            <a:pPr lvl="2"/>
            <a:r>
              <a:rPr lang="en-US" altLang="ja-JP" sz="2000" dirty="0" smtClean="0"/>
              <a:t>with new capture section</a:t>
            </a:r>
          </a:p>
          <a:p>
            <a:pPr lvl="1"/>
            <a:r>
              <a:rPr lang="en-US" altLang="ja-JP" sz="2400" dirty="0" smtClean="0"/>
              <a:t>Emittance preservation</a:t>
            </a:r>
          </a:p>
          <a:p>
            <a:pPr lvl="2"/>
            <a:r>
              <a:rPr lang="en-US" altLang="ja-JP" sz="2000" dirty="0" smtClean="0"/>
              <a:t>with precise beam control</a:t>
            </a:r>
          </a:p>
          <a:p>
            <a:pPr lvl="1"/>
            <a:r>
              <a:rPr lang="en-US" altLang="ja-JP" sz="2400" dirty="0" smtClean="0"/>
              <a:t>4+1 ring simultaneous injection</a:t>
            </a:r>
          </a:p>
        </p:txBody>
      </p:sp>
      <p:sp>
        <p:nvSpPr>
          <p:cNvPr id="2" name="タイトル 1"/>
          <p:cNvSpPr>
            <a:spLocks noGrp="1"/>
          </p:cNvSpPr>
          <p:nvPr>
            <p:ph type="title"/>
          </p:nvPr>
        </p:nvSpPr>
        <p:spPr>
          <a:xfrm>
            <a:off x="165100" y="397493"/>
            <a:ext cx="10358438" cy="576262"/>
          </a:xfrm>
          <a:effectLst/>
        </p:spPr>
        <p:txBody>
          <a:bodyPr/>
          <a:lstStyle/>
          <a:p>
            <a:r>
              <a:rPr lang="en-US" altLang="ja-JP" sz="3200" dirty="0" smtClean="0"/>
              <a:t>Mission of electron/positron Injector in SuperKEKB</a:t>
            </a:r>
            <a:endParaRPr lang="ja-JP" altLang="en-US" sz="32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a:t>
            </a:fld>
            <a:endParaRPr lang="en-US" altLang="ja-JP" dirty="0"/>
          </a:p>
        </p:txBody>
      </p:sp>
      <p:sp>
        <p:nvSpPr>
          <p:cNvPr id="11" name="Text Box 16"/>
          <p:cNvSpPr txBox="1">
            <a:spLocks noChangeArrowheads="1"/>
          </p:cNvSpPr>
          <p:nvPr/>
        </p:nvSpPr>
        <p:spPr bwMode="auto">
          <a:xfrm>
            <a:off x="5942881" y="-5483"/>
            <a:ext cx="3668638" cy="300565"/>
          </a:xfrm>
          <a:prstGeom prst="rect">
            <a:avLst/>
          </a:prstGeom>
          <a:noFill/>
          <a:ln w="9525">
            <a:noFill/>
            <a:miter lim="800000"/>
            <a:headEnd/>
            <a:tailEnd/>
          </a:ln>
          <a:effectLst/>
        </p:spPr>
        <p:txBody>
          <a:bodyPr wrap="square" lIns="99538" tIns="49769" rIns="99538" bIns="49769">
            <a:prstTxWarp prst="textNoShape">
              <a:avLst/>
            </a:prstTxWarp>
            <a:spAutoFit/>
          </a:bodyPr>
          <a:lstStyle/>
          <a:p>
            <a:pPr algn="r">
              <a:spcBef>
                <a:spcPct val="50000"/>
              </a:spcBef>
              <a:defRPr/>
            </a:pPr>
            <a:r>
              <a:rPr lang="en-US" altLang="ja-JP" sz="1300" i="1" dirty="0" smtClean="0">
                <a:solidFill>
                  <a:srgbClr val="000090"/>
                </a:solidFill>
                <a:latin typeface="Arial Rounded MT Bold"/>
              </a:rPr>
              <a:t>Linac Overview</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r>
              <a:rPr lang="en-US" altLang="ja-JP" dirty="0" smtClean="0"/>
              <a:t>(5) </a:t>
            </a:r>
            <a:r>
              <a:rPr lang="en-US" altLang="ja-JP" dirty="0"/>
              <a:t>e+ RF phase </a:t>
            </a:r>
            <a:r>
              <a:rPr lang="en-US" altLang="ja-JP" sz="2700" dirty="0"/>
              <a:t>[1-5</a:t>
            </a:r>
            <a:r>
              <a:rPr lang="ja-JP" altLang="en-US" sz="2700" dirty="0"/>
              <a:t>と</a:t>
            </a:r>
            <a:r>
              <a:rPr lang="en-US" altLang="ja-JP" sz="2700" dirty="0"/>
              <a:t>1-6</a:t>
            </a:r>
            <a:r>
              <a:rPr lang="ja-JP" altLang="en-US" sz="2700" dirty="0"/>
              <a:t>の位相関係は固定</a:t>
            </a:r>
            <a:r>
              <a:rPr lang="en-US" altLang="ja-JP" sz="2700" dirty="0"/>
              <a:t>]</a:t>
            </a:r>
            <a:endParaRPr lang="ja-JP" altLang="en-US" sz="2700" dirty="0">
              <a:latin typeface="Arial" charset="0"/>
              <a:ea typeface="ＭＳ Ｐゴシック" charset="0"/>
              <a:cs typeface="Verdana" charset="0"/>
            </a:endParaRPr>
          </a:p>
        </p:txBody>
      </p:sp>
      <p:pic>
        <p:nvPicPr>
          <p:cNvPr id="3" name="コンテンツ プレースホルダー 2" descr="RFphase.pn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4" r="-1020"/>
          <a:stretch/>
        </p:blipFill>
        <p:spPr>
          <a:xfrm>
            <a:off x="1256180" y="1325250"/>
            <a:ext cx="8311094" cy="5819193"/>
          </a:xfrm>
        </p:spPr>
      </p:pic>
      <p:sp>
        <p:nvSpPr>
          <p:cNvPr id="2" name="テキスト ボックス 1"/>
          <p:cNvSpPr txBox="1"/>
          <p:nvPr/>
        </p:nvSpPr>
        <p:spPr>
          <a:xfrm>
            <a:off x="2867645" y="1975259"/>
            <a:ext cx="1300653" cy="428472"/>
          </a:xfrm>
          <a:prstGeom prst="rect">
            <a:avLst/>
          </a:prstGeom>
          <a:noFill/>
        </p:spPr>
        <p:txBody>
          <a:bodyPr wrap="none" lIns="104287" tIns="52144" rIns="104287" bIns="52144" rtlCol="0">
            <a:spAutoFit/>
          </a:bodyPr>
          <a:lstStyle/>
          <a:p>
            <a:r>
              <a:rPr kumimoji="1" lang="ja-JP" altLang="en-US" dirty="0" smtClean="0">
                <a:solidFill>
                  <a:srgbClr val="FF0000"/>
                </a:solidFill>
              </a:rPr>
              <a:t>減速捕獲</a:t>
            </a:r>
            <a:endParaRPr kumimoji="1" lang="ja-JP" altLang="en-US" dirty="0">
              <a:solidFill>
                <a:srgbClr val="FF0000"/>
              </a:solidFill>
            </a:endParaRPr>
          </a:p>
        </p:txBody>
      </p:sp>
      <p:sp>
        <p:nvSpPr>
          <p:cNvPr id="7" name="テキスト ボックス 6"/>
          <p:cNvSpPr txBox="1"/>
          <p:nvPr/>
        </p:nvSpPr>
        <p:spPr>
          <a:xfrm>
            <a:off x="5507397" y="1951782"/>
            <a:ext cx="1300653" cy="428472"/>
          </a:xfrm>
          <a:prstGeom prst="rect">
            <a:avLst/>
          </a:prstGeom>
          <a:noFill/>
        </p:spPr>
        <p:txBody>
          <a:bodyPr wrap="none" lIns="104287" tIns="52144" rIns="104287" bIns="52144" rtlCol="0">
            <a:spAutoFit/>
          </a:bodyPr>
          <a:lstStyle/>
          <a:p>
            <a:r>
              <a:rPr kumimoji="1" lang="ja-JP" altLang="en-US" dirty="0" smtClean="0">
                <a:solidFill>
                  <a:srgbClr val="00FFFF"/>
                </a:solidFill>
              </a:rPr>
              <a:t>加速捕獲</a:t>
            </a:r>
            <a:endParaRPr kumimoji="1" lang="ja-JP" altLang="en-US" dirty="0">
              <a:solidFill>
                <a:srgbClr val="00FFFF"/>
              </a:solidFill>
            </a:endParaRPr>
          </a:p>
        </p:txBody>
      </p:sp>
      <p:sp>
        <p:nvSpPr>
          <p:cNvPr id="6" name="テキスト ボックス 5"/>
          <p:cNvSpPr txBox="1"/>
          <p:nvPr/>
        </p:nvSpPr>
        <p:spPr>
          <a:xfrm>
            <a:off x="406039" y="1017559"/>
            <a:ext cx="9435431" cy="751637"/>
          </a:xfrm>
          <a:prstGeom prst="rect">
            <a:avLst/>
          </a:prstGeom>
          <a:solidFill>
            <a:schemeClr val="accent5">
              <a:lumMod val="20000"/>
              <a:lumOff val="80000"/>
            </a:schemeClr>
          </a:solidFill>
        </p:spPr>
        <p:txBody>
          <a:bodyPr wrap="none" lIns="104287" tIns="52144" rIns="104287" bIns="52144" rtlCol="0">
            <a:spAutoFit/>
          </a:bodyPr>
          <a:lstStyle/>
          <a:p>
            <a:r>
              <a:rPr kumimoji="1" lang="en-US" altLang="ja-JP" dirty="0" smtClean="0">
                <a:solidFill>
                  <a:srgbClr val="FF6600"/>
                </a:solidFill>
              </a:rPr>
              <a:t>FC</a:t>
            </a:r>
            <a:r>
              <a:rPr kumimoji="1" lang="ja-JP" altLang="en-US" dirty="0" smtClean="0">
                <a:solidFill>
                  <a:srgbClr val="FF6600"/>
                </a:solidFill>
              </a:rPr>
              <a:t>の広いアクセプタンスのおかげで減速捕獲でもほぼ同じ収量が得られる。</a:t>
            </a:r>
            <a:endParaRPr kumimoji="1" lang="en-US" altLang="ja-JP" dirty="0" smtClean="0">
              <a:solidFill>
                <a:srgbClr val="FF6600"/>
              </a:solidFill>
            </a:endParaRPr>
          </a:p>
          <a:p>
            <a:r>
              <a:rPr lang="ja-JP" altLang="en-US" dirty="0" smtClean="0">
                <a:solidFill>
                  <a:srgbClr val="FF6600"/>
                </a:solidFill>
              </a:rPr>
              <a:t>減速捕獲の方が陽電子のバンチ長、エネルギー広がりが小さい。</a:t>
            </a:r>
            <a:endParaRPr kumimoji="1" lang="ja-JP" altLang="en-US" dirty="0">
              <a:solidFill>
                <a:srgbClr val="FF6600"/>
              </a:solidFill>
            </a:endParaRPr>
          </a:p>
        </p:txBody>
      </p:sp>
      <p:sp>
        <p:nvSpPr>
          <p:cNvPr id="8" name="テキスト ボックス 7"/>
          <p:cNvSpPr txBox="1"/>
          <p:nvPr/>
        </p:nvSpPr>
        <p:spPr>
          <a:xfrm>
            <a:off x="2994532" y="5363129"/>
            <a:ext cx="5047320" cy="1074803"/>
          </a:xfrm>
          <a:prstGeom prst="rect">
            <a:avLst/>
          </a:prstGeom>
          <a:solidFill>
            <a:schemeClr val="accent5">
              <a:lumMod val="20000"/>
              <a:lumOff val="80000"/>
            </a:schemeClr>
          </a:solidFill>
        </p:spPr>
        <p:txBody>
          <a:bodyPr wrap="none" lIns="104287" tIns="52144" rIns="104287" bIns="52144" rtlCol="0">
            <a:spAutoFit/>
          </a:bodyPr>
          <a:lstStyle/>
          <a:p>
            <a:r>
              <a:rPr kumimoji="1" lang="ja-JP" altLang="en-US" dirty="0" smtClean="0">
                <a:solidFill>
                  <a:srgbClr val="FF6600"/>
                </a:solidFill>
              </a:rPr>
              <a:t>シミュレーションに比べて絶対値には</a:t>
            </a:r>
            <a:endParaRPr kumimoji="1" lang="en-US" altLang="ja-JP" dirty="0" smtClean="0">
              <a:solidFill>
                <a:srgbClr val="FF6600"/>
              </a:solidFill>
            </a:endParaRPr>
          </a:p>
          <a:p>
            <a:r>
              <a:rPr lang="ja-JP" altLang="en-US" dirty="0" smtClean="0">
                <a:solidFill>
                  <a:srgbClr val="FF6600"/>
                </a:solidFill>
              </a:rPr>
              <a:t>すこしズレがあるが位相依存性について</a:t>
            </a:r>
            <a:endParaRPr lang="en-US" altLang="ja-JP" dirty="0" smtClean="0">
              <a:solidFill>
                <a:srgbClr val="FF6600"/>
              </a:solidFill>
            </a:endParaRPr>
          </a:p>
          <a:p>
            <a:r>
              <a:rPr kumimoji="1" lang="ja-JP" altLang="en-US" dirty="0" smtClean="0">
                <a:solidFill>
                  <a:srgbClr val="FF6600"/>
                </a:solidFill>
              </a:rPr>
              <a:t>はよく再現されている。</a:t>
            </a:r>
            <a:endParaRPr kumimoji="1" lang="ja-JP" altLang="en-US" dirty="0">
              <a:solidFill>
                <a:srgbClr val="FF6600"/>
              </a:solidFill>
            </a:endParaRPr>
          </a:p>
        </p:txBody>
      </p:sp>
      <p:sp>
        <p:nvSpPr>
          <p:cNvPr id="9" name="テキスト ボックス 8"/>
          <p:cNvSpPr txBox="1"/>
          <p:nvPr/>
        </p:nvSpPr>
        <p:spPr>
          <a:xfrm>
            <a:off x="6674252" y="2490023"/>
            <a:ext cx="1095468" cy="459249"/>
          </a:xfrm>
          <a:prstGeom prst="rect">
            <a:avLst/>
          </a:prstGeom>
          <a:noFill/>
        </p:spPr>
        <p:txBody>
          <a:bodyPr wrap="none" lIns="104287" tIns="52144" rIns="104287" bIns="52144" rtlCol="0">
            <a:spAutoFit/>
          </a:bodyPr>
          <a:lstStyle/>
          <a:p>
            <a:r>
              <a:rPr lang="ja-JP" altLang="en-US" sz="2300" dirty="0">
                <a:solidFill>
                  <a:srgbClr val="0000FF"/>
                </a:solidFill>
              </a:rPr>
              <a:t>測定値</a:t>
            </a:r>
          </a:p>
        </p:txBody>
      </p:sp>
      <p:sp>
        <p:nvSpPr>
          <p:cNvPr id="11" name="テキスト ボックス 10"/>
          <p:cNvSpPr txBox="1"/>
          <p:nvPr/>
        </p:nvSpPr>
        <p:spPr>
          <a:xfrm>
            <a:off x="5862678" y="3962956"/>
            <a:ext cx="1674140" cy="459249"/>
          </a:xfrm>
          <a:prstGeom prst="rect">
            <a:avLst/>
          </a:prstGeom>
          <a:noFill/>
        </p:spPr>
        <p:txBody>
          <a:bodyPr wrap="none" lIns="104287" tIns="52144" rIns="104287" bIns="52144" rtlCol="0">
            <a:spAutoFit/>
          </a:bodyPr>
          <a:lstStyle/>
          <a:p>
            <a:r>
              <a:rPr lang="en-US" altLang="ja-JP" sz="2300" b="1" dirty="0">
                <a:solidFill>
                  <a:srgbClr val="008000"/>
                </a:solidFill>
              </a:rPr>
              <a:t>simulation</a:t>
            </a:r>
            <a:endParaRPr lang="ja-JP" altLang="en-US" sz="2300" b="1" dirty="0">
              <a:solidFill>
                <a:srgbClr val="008000"/>
              </a:solidFill>
            </a:endParaRPr>
          </a:p>
        </p:txBody>
      </p:sp>
      <p:sp>
        <p:nvSpPr>
          <p:cNvPr id="12" name="テキスト ボックス 11"/>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35101981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lang="en-US" altLang="ja-JP" dirty="0"/>
              <a:t>6</a:t>
            </a:r>
            <a:r>
              <a:rPr kumimoji="1" lang="en-US" altLang="ja-JP" dirty="0" smtClean="0"/>
              <a:t>) Acc-field grad./phase at 1-5</a:t>
            </a:r>
            <a:endParaRPr kumimoji="1" lang="ja-JP" altLang="en-US" dirty="0"/>
          </a:p>
        </p:txBody>
      </p:sp>
      <p:pic>
        <p:nvPicPr>
          <p:cNvPr id="6" name="コンテンツ プレースホルダー 5" descr="filelist_2014-06-28_17:05:41_200472_KL15PH.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7" name="テキスト ボックス 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8655368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(6-2) </a:t>
            </a:r>
            <a:r>
              <a:rPr lang="en-US" altLang="ja-JP" dirty="0"/>
              <a:t>Acc-field grad. </a:t>
            </a:r>
            <a:r>
              <a:rPr lang="en-US" altLang="ja-JP" sz="2700" dirty="0"/>
              <a:t>[MV/m]</a:t>
            </a:r>
            <a:r>
              <a:rPr lang="en-US" altLang="ja-JP" dirty="0" smtClean="0"/>
              <a:t> </a:t>
            </a:r>
            <a:r>
              <a:rPr lang="en-US" altLang="ja-JP" dirty="0"/>
              <a:t>at </a:t>
            </a:r>
            <a:r>
              <a:rPr lang="en-US" altLang="ja-JP" dirty="0" smtClean="0"/>
              <a:t>1</a:t>
            </a:r>
            <a:r>
              <a:rPr lang="en-US" altLang="ja-JP" dirty="0"/>
              <a:t>-5</a:t>
            </a:r>
            <a:endParaRPr kumimoji="1" lang="ja-JP" altLang="en-US" dirty="0"/>
          </a:p>
        </p:txBody>
      </p:sp>
      <p:pic>
        <p:nvPicPr>
          <p:cNvPr id="9" name="コンテンツ プレースホルダー 8" descr="resultfile_2014-06-28_KL15_PHES_dependence2.png"/>
          <p:cNvPicPr>
            <a:picLocks noGrp="1" noChangeAspect="1"/>
          </p:cNvPicPr>
          <p:nvPr>
            <p:ph idx="1"/>
          </p:nvPr>
        </p:nvPicPr>
        <p:blipFill>
          <a:blip r:embed="rId2" cstate="screen">
            <a:extLst>
              <a:ext uri="{28A0092B-C50C-407E-A947-70E740481C1C}">
                <a14:useLocalDpi xmlns:a14="http://schemas.microsoft.com/office/drawing/2010/main"/>
              </a:ext>
            </a:extLst>
          </a:blip>
          <a:srcRect l="-7268" r="-7268"/>
          <a:stretch>
            <a:fillRect/>
          </a:stretch>
        </p:blipFill>
        <p:spPr/>
      </p:pic>
      <p:sp>
        <p:nvSpPr>
          <p:cNvPr id="6" name="テキスト ボックス 5"/>
          <p:cNvSpPr txBox="1"/>
          <p:nvPr/>
        </p:nvSpPr>
        <p:spPr>
          <a:xfrm>
            <a:off x="5415563" y="5674430"/>
            <a:ext cx="3982437" cy="659304"/>
          </a:xfrm>
          <a:prstGeom prst="rect">
            <a:avLst/>
          </a:prstGeom>
          <a:solidFill>
            <a:schemeClr val="accent5">
              <a:lumMod val="20000"/>
              <a:lumOff val="80000"/>
            </a:schemeClr>
          </a:solidFill>
        </p:spPr>
        <p:txBody>
          <a:bodyPr wrap="square" lIns="104287" tIns="52144" rIns="104287" bIns="52144" rtlCol="0">
            <a:spAutoFit/>
          </a:bodyPr>
          <a:lstStyle/>
          <a:p>
            <a:r>
              <a:rPr lang="en-US" altLang="ja-JP" sz="1800" dirty="0" smtClean="0">
                <a:solidFill>
                  <a:srgbClr val="FF6600"/>
                </a:solidFill>
                <a:latin typeface="ヒラギノ丸ゴ ProN W4"/>
                <a:ea typeface="ヒラギノ丸ゴ ProN W4"/>
                <a:cs typeface="ヒラギノ丸ゴ ProN W4"/>
              </a:rPr>
              <a:t>SLED </a:t>
            </a:r>
            <a:r>
              <a:rPr lang="ja-JP" altLang="en-US" sz="1800" dirty="0" smtClean="0">
                <a:solidFill>
                  <a:srgbClr val="FF6600"/>
                </a:solidFill>
                <a:latin typeface="ヒラギノ丸ゴ ProN W4"/>
                <a:ea typeface="ヒラギノ丸ゴ ProN W4"/>
                <a:cs typeface="ヒラギノ丸ゴ ProN W4"/>
              </a:rPr>
              <a:t>を使用し、</a:t>
            </a:r>
            <a:r>
              <a:rPr lang="en-US" altLang="ja-JP" sz="1800" dirty="0" smtClean="0">
                <a:solidFill>
                  <a:srgbClr val="FF6600"/>
                </a:solidFill>
                <a:latin typeface="ヒラギノ丸ゴ ProN W4"/>
                <a:ea typeface="ヒラギノ丸ゴ ProN W4"/>
                <a:cs typeface="ヒラギノ丸ゴ ProN W4"/>
              </a:rPr>
              <a:t>14MV/m </a:t>
            </a:r>
            <a:r>
              <a:rPr lang="ja-JP" altLang="en-US" sz="1800" dirty="0" smtClean="0">
                <a:solidFill>
                  <a:srgbClr val="FF6600"/>
                </a:solidFill>
                <a:latin typeface="ヒラギノ丸ゴ ProN W4"/>
                <a:ea typeface="ヒラギノ丸ゴ ProN W4"/>
                <a:cs typeface="ヒラギノ丸ゴ ProN W4"/>
              </a:rPr>
              <a:t>程度まで向上する予定</a:t>
            </a:r>
            <a:endParaRPr lang="ja-JP" altLang="en-US" sz="1800" dirty="0">
              <a:solidFill>
                <a:srgbClr val="FF6600"/>
              </a:solidFill>
              <a:latin typeface="ヒラギノ丸ゴ ProN W4"/>
              <a:ea typeface="ヒラギノ丸ゴ ProN W4"/>
              <a:cs typeface="ヒラギノ丸ゴ ProN W4"/>
            </a:endParaRPr>
          </a:p>
        </p:txBody>
      </p:sp>
      <p:sp>
        <p:nvSpPr>
          <p:cNvPr id="7" name="テキスト ボックス 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11360357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Positron Generation</a:t>
            </a:r>
            <a:endParaRPr kumimoji="1" lang="ja-JP" altLang="en-US" dirty="0"/>
          </a:p>
        </p:txBody>
      </p:sp>
      <p:sp>
        <p:nvSpPr>
          <p:cNvPr id="3" name="コンテンツ プレースホルダー 2"/>
          <p:cNvSpPr>
            <a:spLocks noGrp="1"/>
          </p:cNvSpPr>
          <p:nvPr>
            <p:ph idx="1"/>
          </p:nvPr>
        </p:nvSpPr>
        <p:spPr>
          <a:xfrm>
            <a:off x="318956" y="1025789"/>
            <a:ext cx="10050454" cy="6264104"/>
          </a:xfrm>
        </p:spPr>
        <p:txBody>
          <a:bodyPr>
            <a:noAutofit/>
          </a:bodyPr>
          <a:lstStyle/>
          <a:p>
            <a:pPr marL="521437" indent="-521437">
              <a:buSzPct val="100000"/>
              <a:buFont typeface="+mj-lt"/>
              <a:buAutoNum type="arabicParenR"/>
            </a:pPr>
            <a:r>
              <a:rPr lang="en-US" altLang="ja-JP" sz="2400" b="1" dirty="0" smtClean="0">
                <a:solidFill>
                  <a:srgbClr val="0000FF"/>
                </a:solidFill>
                <a:latin typeface="+mn-lt"/>
              </a:rPr>
              <a:t>Installation of </a:t>
            </a:r>
            <a:r>
              <a:rPr lang="en-US" altLang="ja-JP" sz="2400" dirty="0" smtClean="0">
                <a:solidFill>
                  <a:srgbClr val="0000FF"/>
                </a:solidFill>
              </a:rPr>
              <a:t>positron generator for </a:t>
            </a:r>
            <a:r>
              <a:rPr lang="en-US" altLang="ja-JP" sz="2400" b="1" dirty="0" smtClean="0">
                <a:solidFill>
                  <a:srgbClr val="0000FF"/>
                </a:solidFill>
                <a:latin typeface="+mn-lt"/>
              </a:rPr>
              <a:t>SuperKEKB in April 2014</a:t>
            </a:r>
            <a:r>
              <a:rPr kumimoji="1" lang="en-US" altLang="ja-JP" sz="1800" b="1" dirty="0" smtClean="0">
                <a:solidFill>
                  <a:srgbClr val="0000FF"/>
                </a:solidFill>
                <a:latin typeface="+mn-lt"/>
              </a:rPr>
              <a:t/>
            </a:r>
            <a:br>
              <a:rPr kumimoji="1" lang="en-US" altLang="ja-JP" sz="1800" b="1" dirty="0" smtClean="0">
                <a:solidFill>
                  <a:srgbClr val="0000FF"/>
                </a:solidFill>
                <a:latin typeface="+mn-lt"/>
              </a:rPr>
            </a:br>
            <a:r>
              <a:rPr kumimoji="1" lang="en-US" altLang="ja-JP" sz="1800" b="1" dirty="0" smtClean="0">
                <a:solidFill>
                  <a:srgbClr val="0000FF"/>
                </a:solidFill>
                <a:latin typeface="+mn-lt"/>
              </a:rPr>
              <a:t>	(Beamline construction since summer 2013)</a:t>
            </a:r>
            <a:r>
              <a:rPr lang="en-US" altLang="ja-JP" sz="1800" dirty="0">
                <a:solidFill>
                  <a:srgbClr val="0000FF"/>
                </a:solidFill>
              </a:rPr>
              <a:t/>
            </a:r>
            <a:br>
              <a:rPr lang="en-US" altLang="ja-JP" sz="1800" dirty="0">
                <a:solidFill>
                  <a:srgbClr val="0000FF"/>
                </a:solidFill>
              </a:rPr>
            </a:br>
            <a:r>
              <a:rPr lang="en-US" altLang="ja-JP" sz="1400" dirty="0" smtClean="0"/>
              <a:t>(positron target, spoiler, Flux </a:t>
            </a:r>
            <a:r>
              <a:rPr lang="en-US" altLang="ja-JP" sz="1400" dirty="0"/>
              <a:t>Concentrator, </a:t>
            </a:r>
            <a:r>
              <a:rPr lang="en-US" altLang="ja-JP" sz="1400" dirty="0" smtClean="0"/>
              <a:t>bridge coils, LAS structures [x6], DC solenoids [16+13], </a:t>
            </a:r>
            <a:br>
              <a:rPr lang="en-US" altLang="ja-JP" sz="1400" dirty="0" smtClean="0"/>
            </a:br>
            <a:r>
              <a:rPr lang="en-US" altLang="ja-JP" sz="1400" dirty="0" smtClean="0"/>
              <a:t>	e+/e- separator, quads [&gt;90]</a:t>
            </a:r>
            <a:r>
              <a:rPr lang="en-US" altLang="ja-JP" sz="1400" dirty="0"/>
              <a:t>)</a:t>
            </a:r>
          </a:p>
          <a:p>
            <a:pPr marL="521437" indent="-521437">
              <a:buSzPct val="100000"/>
              <a:buFont typeface="+mj-lt"/>
              <a:buAutoNum type="arabicParenR"/>
            </a:pPr>
            <a:r>
              <a:rPr kumimoji="1" lang="en-US" altLang="ja-JP" sz="2400" b="1" dirty="0" smtClean="0">
                <a:solidFill>
                  <a:srgbClr val="0000FF"/>
                </a:solidFill>
              </a:rPr>
              <a:t>Commissioning of positron beam, observation of the first positron after reconstruction for SuperKEKB, further improvements </a:t>
            </a:r>
            <a:r>
              <a:rPr lang="en-US" altLang="ja-JP" sz="2400" dirty="0" smtClean="0">
                <a:solidFill>
                  <a:srgbClr val="0000FF"/>
                </a:solidFill>
              </a:rPr>
              <a:t>expected</a:t>
            </a:r>
            <a:endParaRPr lang="en-US" altLang="ja-JP" sz="2400" b="1" dirty="0" smtClean="0">
              <a:solidFill>
                <a:srgbClr val="0000FF"/>
              </a:solidFill>
            </a:endParaRPr>
          </a:p>
          <a:p>
            <a:pPr marL="521437" indent="-521437">
              <a:buSzPct val="100000"/>
              <a:buFont typeface="+mj-lt"/>
              <a:buAutoNum type="arabicParenR"/>
            </a:pPr>
            <a:endParaRPr lang="en-US" altLang="ja-JP" sz="2800" b="1" dirty="0">
              <a:solidFill>
                <a:srgbClr val="0000FF"/>
              </a:solidFill>
            </a:endParaRPr>
          </a:p>
          <a:p>
            <a:pPr marL="521437" indent="-521437">
              <a:buSzPct val="100000"/>
              <a:buFont typeface="+mj-lt"/>
              <a:buAutoNum type="arabicParenR"/>
            </a:pPr>
            <a:endParaRPr lang="en-US" altLang="ja-JP" sz="2800" b="1" dirty="0" smtClean="0">
              <a:solidFill>
                <a:srgbClr val="0000FF"/>
              </a:solidFill>
            </a:endParaRPr>
          </a:p>
          <a:p>
            <a:pPr marL="521437" indent="-521437">
              <a:buSzPct val="100000"/>
              <a:buFont typeface="+mj-lt"/>
              <a:buAutoNum type="arabicParenR"/>
            </a:pPr>
            <a:endParaRPr lang="en-US" altLang="ja-JP" sz="2800" b="1" dirty="0">
              <a:solidFill>
                <a:srgbClr val="0000FF"/>
              </a:solidFill>
            </a:endParaRPr>
          </a:p>
          <a:p>
            <a:pPr marL="521437" indent="-521437">
              <a:buSzPct val="100000"/>
              <a:buFont typeface="+mj-lt"/>
              <a:buAutoNum type="arabicParenR"/>
            </a:pPr>
            <a:endParaRPr lang="en-US" altLang="ja-JP" sz="2800" b="1" dirty="0" smtClean="0">
              <a:solidFill>
                <a:srgbClr val="0000FF"/>
              </a:solidFill>
            </a:endParaRPr>
          </a:p>
          <a:p>
            <a:pPr marL="521437" indent="-521437">
              <a:buSzPct val="100000"/>
              <a:buFont typeface="+mj-lt"/>
              <a:buAutoNum type="arabicParenR"/>
            </a:pPr>
            <a:endParaRPr lang="en-US" altLang="ja-JP" sz="2800" b="1" dirty="0" smtClean="0">
              <a:solidFill>
                <a:srgbClr val="0000FF"/>
              </a:solidFill>
            </a:endParaRPr>
          </a:p>
          <a:p>
            <a:pPr marL="506952" indent="-506952">
              <a:buSzPct val="100000"/>
              <a:buFont typeface="+mj-lt"/>
              <a:buAutoNum type="arabicParenR"/>
            </a:pPr>
            <a:endParaRPr lang="en-US" altLang="ja-JP" sz="1800" dirty="0" smtClean="0">
              <a:solidFill>
                <a:srgbClr val="008000"/>
              </a:solidFill>
            </a:endParaRPr>
          </a:p>
          <a:p>
            <a:pPr marL="506952" indent="-506952">
              <a:buSzPct val="100000"/>
              <a:buFont typeface="+mj-lt"/>
              <a:buAutoNum type="arabicParenR"/>
            </a:pPr>
            <a:r>
              <a:rPr lang="en-US" altLang="ja-JP" sz="1800" dirty="0" smtClean="0">
                <a:solidFill>
                  <a:srgbClr val="008000"/>
                </a:solidFill>
              </a:rPr>
              <a:t>Oct.~Dec.2014 : Linac commissioning</a:t>
            </a:r>
            <a:r>
              <a:rPr lang="en-US" altLang="ja-JP" sz="1800" dirty="0">
                <a:solidFill>
                  <a:srgbClr val="008000"/>
                </a:solidFill>
              </a:rPr>
              <a:t/>
            </a:r>
            <a:br>
              <a:rPr lang="en-US" altLang="ja-JP" sz="1800" dirty="0">
                <a:solidFill>
                  <a:srgbClr val="008000"/>
                </a:solidFill>
              </a:rPr>
            </a:br>
            <a:r>
              <a:rPr lang="en-US" altLang="ja-JP" sz="1800" dirty="0" smtClean="0">
                <a:solidFill>
                  <a:srgbClr val="008000"/>
                </a:solidFill>
              </a:rPr>
              <a:t>Jan.~Mar.2015 : Construction		Apr.~Jun. : Linac commissioning</a:t>
            </a:r>
            <a:r>
              <a:rPr lang="en-US" altLang="ja-JP" sz="1800" dirty="0">
                <a:solidFill>
                  <a:srgbClr val="008000"/>
                </a:solidFill>
              </a:rPr>
              <a:t/>
            </a:r>
            <a:br>
              <a:rPr lang="en-US" altLang="ja-JP" sz="1800" dirty="0">
                <a:solidFill>
                  <a:srgbClr val="008000"/>
                </a:solidFill>
              </a:rPr>
            </a:br>
            <a:r>
              <a:rPr lang="en-US" altLang="ja-JP" sz="1800" dirty="0" smtClean="0">
                <a:solidFill>
                  <a:srgbClr val="008000"/>
                </a:solidFill>
              </a:rPr>
              <a:t>Jul.~Sep.2015 : Construction		Oct. : </a:t>
            </a:r>
            <a:r>
              <a:rPr lang="en-US" altLang="ja-JP" sz="1800" dirty="0" smtClean="0">
                <a:solidFill>
                  <a:srgbClr val="FF0000"/>
                </a:solidFill>
              </a:rPr>
              <a:t>LER injection</a:t>
            </a:r>
            <a:endParaRPr lang="en-US" altLang="ja-JP" sz="1800" dirty="0">
              <a:solidFill>
                <a:srgbClr val="FF0000"/>
              </a:solidFill>
            </a:endParaRPr>
          </a:p>
        </p:txBody>
      </p:sp>
      <p:sp>
        <p:nvSpPr>
          <p:cNvPr id="19" name="テキスト ボックス 18"/>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43282033"/>
              </p:ext>
            </p:extLst>
          </p:nvPr>
        </p:nvGraphicFramePr>
        <p:xfrm>
          <a:off x="965609" y="3519453"/>
          <a:ext cx="9403801" cy="2456102"/>
        </p:xfrm>
        <a:graphic>
          <a:graphicData uri="http://schemas.openxmlformats.org/drawingml/2006/table">
            <a:tbl>
              <a:tblPr firstRow="1" bandRow="1">
                <a:tableStyleId>{5C22544A-7EE6-4342-B048-85BDC9FD1C3A}</a:tableStyleId>
              </a:tblPr>
              <a:tblGrid>
                <a:gridCol w="1655749"/>
                <a:gridCol w="1869495"/>
                <a:gridCol w="1676450"/>
                <a:gridCol w="1483404"/>
                <a:gridCol w="2718703"/>
              </a:tblGrid>
              <a:tr h="587971">
                <a:tc>
                  <a:txBody>
                    <a:bodyPr/>
                    <a:lstStyle/>
                    <a:p>
                      <a:pPr algn="ctr"/>
                      <a:endParaRPr kumimoji="1" lang="ja-JP" altLang="en-US" sz="1800" dirty="0"/>
                    </a:p>
                  </a:txBody>
                  <a:tcPr anchor="ctr" anchorCtr="1"/>
                </a:tc>
                <a:tc>
                  <a:txBody>
                    <a:bodyPr/>
                    <a:lstStyle/>
                    <a:p>
                      <a:pPr algn="ctr"/>
                      <a:r>
                        <a:rPr kumimoji="1" lang="en-US" altLang="ja-JP" sz="1800" dirty="0" smtClean="0"/>
                        <a:t>Primary e-</a:t>
                      </a:r>
                      <a:r>
                        <a:rPr kumimoji="1" lang="en-US" altLang="ja-JP" sz="1800" baseline="0" dirty="0" smtClean="0"/>
                        <a:t> [nC]</a:t>
                      </a:r>
                      <a:endParaRPr kumimoji="1" lang="ja-JP" altLang="en-US" sz="1800" dirty="0"/>
                    </a:p>
                  </a:txBody>
                  <a:tcPr anchor="ctr" anchorCtr="1"/>
                </a:tc>
                <a:tc>
                  <a:txBody>
                    <a:bodyPr/>
                    <a:lstStyle/>
                    <a:p>
                      <a:pPr algn="ctr"/>
                      <a:r>
                        <a:rPr kumimoji="1" lang="en-US" altLang="ja-JP" sz="1800" dirty="0" smtClean="0"/>
                        <a:t>Positron [nC]</a:t>
                      </a:r>
                      <a:endParaRPr kumimoji="1" lang="ja-JP" altLang="en-US" sz="1800" dirty="0"/>
                    </a:p>
                  </a:txBody>
                  <a:tcPr anchor="ctr" anchorCtr="1"/>
                </a:tc>
                <a:tc>
                  <a:txBody>
                    <a:bodyPr/>
                    <a:lstStyle/>
                    <a:p>
                      <a:pPr algn="ctr"/>
                      <a:r>
                        <a:rPr kumimoji="1" lang="en-US" altLang="ja-JP" sz="1800" dirty="0" smtClean="0"/>
                        <a:t>Efficiency</a:t>
                      </a:r>
                      <a:endParaRPr kumimoji="1" lang="ja-JP" altLang="en-US" sz="1800" dirty="0"/>
                    </a:p>
                  </a:txBody>
                  <a:tcPr anchor="ctr" anchorCtr="1"/>
                </a:tc>
                <a:tc>
                  <a:txBody>
                    <a:bodyPr/>
                    <a:lstStyle/>
                    <a:p>
                      <a:pPr algn="ctr"/>
                      <a:r>
                        <a:rPr kumimoji="1" lang="en-US" altLang="ja-JP" sz="1800" dirty="0" smtClean="0"/>
                        <a:t>Parameters</a:t>
                      </a:r>
                      <a:endParaRPr kumimoji="1" lang="ja-JP" altLang="en-US" sz="1800" dirty="0"/>
                    </a:p>
                  </a:txBody>
                  <a:tcPr anchor="ctr" anchorCtr="1"/>
                </a:tc>
              </a:tr>
              <a:tr h="587971">
                <a:tc>
                  <a:txBody>
                    <a:bodyPr/>
                    <a:lstStyle/>
                    <a:p>
                      <a:pPr algn="ctr"/>
                      <a:r>
                        <a:rPr kumimoji="1" lang="en-US" altLang="ja-JP" sz="1800" dirty="0" smtClean="0"/>
                        <a:t>June 2014</a:t>
                      </a:r>
                      <a:endParaRPr kumimoji="1" lang="ja-JP" altLang="en-US" sz="1800" dirty="0"/>
                    </a:p>
                  </a:txBody>
                  <a:tcPr anchor="ctr" anchorCtr="1"/>
                </a:tc>
                <a:tc>
                  <a:txBody>
                    <a:bodyPr/>
                    <a:lstStyle/>
                    <a:p>
                      <a:pPr algn="ctr"/>
                      <a:r>
                        <a:rPr kumimoji="1" lang="en-US" altLang="ja-JP" sz="1800" dirty="0" smtClean="0"/>
                        <a:t>0.6</a:t>
                      </a:r>
                      <a:endParaRPr kumimoji="1" lang="ja-JP" altLang="en-US" sz="1800" dirty="0"/>
                    </a:p>
                  </a:txBody>
                  <a:tcPr anchor="ctr" anchorCtr="1"/>
                </a:tc>
                <a:tc>
                  <a:txBody>
                    <a:bodyPr/>
                    <a:lstStyle/>
                    <a:p>
                      <a:pPr algn="ctr"/>
                      <a:r>
                        <a:rPr kumimoji="1" lang="en-US" altLang="ja-JP" sz="1800" dirty="0" smtClean="0"/>
                        <a:t>0.12</a:t>
                      </a:r>
                      <a:endParaRPr kumimoji="1" lang="ja-JP" altLang="en-US" sz="1800" dirty="0"/>
                    </a:p>
                  </a:txBody>
                  <a:tcPr anchor="ctr" anchorCtr="1"/>
                </a:tc>
                <a:tc>
                  <a:txBody>
                    <a:bodyPr/>
                    <a:lstStyle/>
                    <a:p>
                      <a:pPr algn="ctr"/>
                      <a:r>
                        <a:rPr kumimoji="1" lang="en-US" altLang="ja-JP" sz="1800" dirty="0" smtClean="0"/>
                        <a:t>20%</a:t>
                      </a:r>
                      <a:endParaRPr kumimoji="1" lang="ja-JP" altLang="en-US" sz="1800" dirty="0"/>
                    </a:p>
                  </a:txBody>
                  <a:tcPr anchor="ctr" anchorCtr="1"/>
                </a:tc>
                <a:tc>
                  <a:txBody>
                    <a:bodyPr/>
                    <a:lstStyle/>
                    <a:p>
                      <a:pPr algn="ctr"/>
                      <a:r>
                        <a:rPr kumimoji="1" lang="en-US" altLang="ja-JP" sz="1400" dirty="0" smtClean="0"/>
                        <a:t>FC 6.4kA, Solenoids 370A, </a:t>
                      </a:r>
                      <a:br>
                        <a:rPr kumimoji="1" lang="en-US" altLang="ja-JP" sz="1400" dirty="0" smtClean="0"/>
                      </a:br>
                      <a:r>
                        <a:rPr kumimoji="1" lang="en-US" altLang="ja-JP" sz="1400" dirty="0" smtClean="0"/>
                        <a:t>LAS capture field 10 MV/m</a:t>
                      </a:r>
                      <a:endParaRPr kumimoji="1" lang="ja-JP" altLang="en-US" sz="1400" dirty="0"/>
                    </a:p>
                  </a:txBody>
                  <a:tcPr anchor="ctr" anchorCtr="1"/>
                </a:tc>
              </a:tr>
              <a:tr h="619594">
                <a:tc>
                  <a:txBody>
                    <a:bodyPr/>
                    <a:lstStyle/>
                    <a:p>
                      <a:pPr algn="ctr"/>
                      <a:r>
                        <a:rPr kumimoji="1" lang="en-US" altLang="ja-JP" sz="1800" dirty="0" smtClean="0"/>
                        <a:t>Specification</a:t>
                      </a:r>
                      <a:br>
                        <a:rPr kumimoji="1" lang="en-US" altLang="ja-JP" sz="1800" dirty="0" smtClean="0"/>
                      </a:br>
                      <a:r>
                        <a:rPr kumimoji="1" lang="en-US" altLang="ja-JP" sz="1800" dirty="0" smtClean="0"/>
                        <a:t>(at SY2)</a:t>
                      </a:r>
                      <a:endParaRPr kumimoji="1" lang="ja-JP" altLang="en-US" sz="1800" dirty="0"/>
                    </a:p>
                  </a:txBody>
                  <a:tcPr anchor="ctr" anchorCtr="1"/>
                </a:tc>
                <a:tc>
                  <a:txBody>
                    <a:bodyPr/>
                    <a:lstStyle/>
                    <a:p>
                      <a:pPr algn="ctr"/>
                      <a:r>
                        <a:rPr kumimoji="1" lang="en-US" altLang="ja-JP" sz="1800" dirty="0" smtClean="0"/>
                        <a:t>10.0</a:t>
                      </a:r>
                      <a:endParaRPr kumimoji="1" lang="ja-JP" altLang="en-US" sz="1800" dirty="0"/>
                    </a:p>
                  </a:txBody>
                  <a:tcPr anchor="ctr" anchorCtr="1"/>
                </a:tc>
                <a:tc>
                  <a:txBody>
                    <a:bodyPr/>
                    <a:lstStyle/>
                    <a:p>
                      <a:pPr algn="ctr"/>
                      <a:r>
                        <a:rPr kumimoji="1" lang="en-US" altLang="ja-JP" sz="1800" dirty="0" smtClean="0"/>
                        <a:t>5.0</a:t>
                      </a:r>
                      <a:endParaRPr kumimoji="1" lang="ja-JP" altLang="en-US" sz="1800" dirty="0"/>
                    </a:p>
                  </a:txBody>
                  <a:tcPr anchor="ctr" anchorCtr="1"/>
                </a:tc>
                <a:tc>
                  <a:txBody>
                    <a:bodyPr/>
                    <a:lstStyle/>
                    <a:p>
                      <a:pPr algn="ctr"/>
                      <a:r>
                        <a:rPr kumimoji="1" lang="en-US" altLang="ja-JP" sz="1800" dirty="0" smtClean="0"/>
                        <a:t>50%</a:t>
                      </a:r>
                      <a:endParaRPr kumimoji="1" lang="ja-JP" altLang="en-US" sz="1800" dirty="0"/>
                    </a:p>
                  </a:txBody>
                  <a:tcPr anchor="ctr" anchorCtr="1"/>
                </a:tc>
                <a:tc>
                  <a:txBody>
                    <a:bodyPr/>
                    <a:lstStyle/>
                    <a:p>
                      <a:pPr marL="0" marR="0" indent="0" algn="ctr" defTabSz="497754" rtl="0" eaLnBrk="1" fontAlgn="auto" latinLnBrk="0" hangingPunct="1">
                        <a:lnSpc>
                          <a:spcPct val="100000"/>
                        </a:lnSpc>
                        <a:spcBef>
                          <a:spcPts val="0"/>
                        </a:spcBef>
                        <a:spcAft>
                          <a:spcPts val="0"/>
                        </a:spcAft>
                        <a:buClrTx/>
                        <a:buSzTx/>
                        <a:buFontTx/>
                        <a:buNone/>
                        <a:tabLst/>
                        <a:defRPr/>
                      </a:pPr>
                      <a:r>
                        <a:rPr kumimoji="1" lang="en-US" altLang="ja-JP" sz="1400" dirty="0" smtClean="0"/>
                        <a:t>FC 12kA, Solenoids 650A, </a:t>
                      </a:r>
                      <a:br>
                        <a:rPr kumimoji="1" lang="en-US" altLang="ja-JP" sz="1400" dirty="0" smtClean="0"/>
                      </a:br>
                      <a:r>
                        <a:rPr kumimoji="1" lang="en-US" altLang="ja-JP" sz="1400" dirty="0" smtClean="0"/>
                        <a:t>LAS capture field 14 MV/m</a:t>
                      </a:r>
                      <a:endParaRPr kumimoji="1" lang="ja-JP" altLang="en-US" sz="1400" dirty="0" smtClean="0"/>
                    </a:p>
                  </a:txBody>
                  <a:tcPr anchor="ctr" anchorCtr="1"/>
                </a:tc>
              </a:tr>
              <a:tr h="587971">
                <a:tc>
                  <a:txBody>
                    <a:bodyPr/>
                    <a:lstStyle/>
                    <a:p>
                      <a:pPr algn="ctr"/>
                      <a:r>
                        <a:rPr kumimoji="1" lang="en-US" altLang="ja-JP" sz="1800" dirty="0" smtClean="0"/>
                        <a:t>DR injection</a:t>
                      </a:r>
                    </a:p>
                    <a:p>
                      <a:pPr algn="ctr"/>
                      <a:r>
                        <a:rPr kumimoji="1" lang="en-US" altLang="ja-JP" sz="1800" dirty="0" smtClean="0"/>
                        <a:t>(2016?)</a:t>
                      </a:r>
                      <a:endParaRPr kumimoji="1" lang="ja-JP" altLang="en-US" sz="1800" dirty="0"/>
                    </a:p>
                  </a:txBody>
                  <a:tcPr anchor="ctr" anchorCtr="1"/>
                </a:tc>
                <a:tc>
                  <a:txBody>
                    <a:bodyPr/>
                    <a:lstStyle/>
                    <a:p>
                      <a:pPr algn="ctr"/>
                      <a:endParaRPr kumimoji="1" lang="ja-JP" altLang="en-US" sz="1800" dirty="0"/>
                    </a:p>
                  </a:txBody>
                  <a:tcPr anchor="ctr" anchorCtr="1"/>
                </a:tc>
                <a:tc>
                  <a:txBody>
                    <a:bodyPr/>
                    <a:lstStyle/>
                    <a:p>
                      <a:pPr algn="ctr"/>
                      <a:r>
                        <a:rPr kumimoji="1" lang="en-US" altLang="ja-JP" sz="1800" dirty="0" smtClean="0"/>
                        <a:t>4.0</a:t>
                      </a:r>
                      <a:endParaRPr kumimoji="1" lang="ja-JP" altLang="en-US" sz="1800" dirty="0"/>
                    </a:p>
                  </a:txBody>
                  <a:tcPr anchor="ctr" anchorCtr="1"/>
                </a:tc>
                <a:tc>
                  <a:txBody>
                    <a:bodyPr/>
                    <a:lstStyle/>
                    <a:p>
                      <a:pPr algn="ctr"/>
                      <a:r>
                        <a:rPr kumimoji="1" lang="en-US" altLang="ja-JP" sz="1800" dirty="0" smtClean="0"/>
                        <a:t>40%</a:t>
                      </a:r>
                      <a:endParaRPr kumimoji="1" lang="ja-JP" altLang="en-US" sz="1800" dirty="0"/>
                    </a:p>
                  </a:txBody>
                  <a:tcPr anchor="ctr" anchorCtr="1"/>
                </a:tc>
                <a:tc>
                  <a:txBody>
                    <a:bodyPr/>
                    <a:lstStyle/>
                    <a:p>
                      <a:pPr marL="0" marR="0" indent="0" algn="ctr" defTabSz="497754" rtl="0" eaLnBrk="1" fontAlgn="auto" latinLnBrk="0" hangingPunct="1">
                        <a:lnSpc>
                          <a:spcPct val="100000"/>
                        </a:lnSpc>
                        <a:spcBef>
                          <a:spcPts val="0"/>
                        </a:spcBef>
                        <a:spcAft>
                          <a:spcPts val="0"/>
                        </a:spcAft>
                        <a:buClrTx/>
                        <a:buSzTx/>
                        <a:buFontTx/>
                        <a:buNone/>
                        <a:tabLst/>
                        <a:defRPr/>
                      </a:pPr>
                      <a:r>
                        <a:rPr kumimoji="1" lang="en-US" altLang="ja-JP" sz="1400" dirty="0" smtClean="0"/>
                        <a:t>Energy spread acceptance 0.5%</a:t>
                      </a:r>
                      <a:endParaRPr kumimoji="1" lang="ja-JP" altLang="en-US" sz="1400" dirty="0" smtClean="0"/>
                    </a:p>
                  </a:txBody>
                  <a:tcPr anchor="ctr" anchorCtr="1"/>
                </a:tc>
              </a:tr>
            </a:tbl>
          </a:graphicData>
        </a:graphic>
      </p:graphicFrame>
      <p:sp>
        <p:nvSpPr>
          <p:cNvPr id="6" name="下矢印 5"/>
          <p:cNvSpPr/>
          <p:nvPr/>
        </p:nvSpPr>
        <p:spPr>
          <a:xfrm>
            <a:off x="3245136" y="4591287"/>
            <a:ext cx="435591" cy="343862"/>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1" name="テキスト ボックス 10"/>
          <p:cNvSpPr txBox="1"/>
          <p:nvPr/>
        </p:nvSpPr>
        <p:spPr>
          <a:xfrm>
            <a:off x="3712245" y="4583180"/>
            <a:ext cx="534368" cy="323165"/>
          </a:xfrm>
          <a:prstGeom prst="rect">
            <a:avLst/>
          </a:prstGeom>
          <a:solidFill>
            <a:srgbClr val="FFFF66"/>
          </a:solidFill>
        </p:spPr>
        <p:txBody>
          <a:bodyPr wrap="none" lIns="36000" tIns="0" rIns="36000" bIns="0" rtlCol="0" anchor="ctr" anchorCtr="0">
            <a:spAutoFit/>
          </a:bodyPr>
          <a:lstStyle/>
          <a:p>
            <a:r>
              <a:rPr kumimoji="1" lang="en-US" altLang="ja-JP" b="1" dirty="0" smtClean="0">
                <a:solidFill>
                  <a:srgbClr val="008000"/>
                </a:solidFill>
              </a:rPr>
              <a:t>x17</a:t>
            </a:r>
            <a:endParaRPr kumimoji="1" lang="ja-JP" altLang="en-US" b="1" dirty="0">
              <a:solidFill>
                <a:srgbClr val="008000"/>
              </a:solidFill>
            </a:endParaRPr>
          </a:p>
        </p:txBody>
      </p:sp>
      <p:sp>
        <p:nvSpPr>
          <p:cNvPr id="13" name="下矢印 12"/>
          <p:cNvSpPr/>
          <p:nvPr/>
        </p:nvSpPr>
        <p:spPr>
          <a:xfrm>
            <a:off x="5060121" y="4571433"/>
            <a:ext cx="435591" cy="343862"/>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4" name="下矢印 13"/>
          <p:cNvSpPr/>
          <p:nvPr/>
        </p:nvSpPr>
        <p:spPr>
          <a:xfrm>
            <a:off x="6611037" y="4556305"/>
            <a:ext cx="435591" cy="343862"/>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5" name="テキスト ボックス 14"/>
          <p:cNvSpPr txBox="1"/>
          <p:nvPr/>
        </p:nvSpPr>
        <p:spPr>
          <a:xfrm>
            <a:off x="5514542" y="4583647"/>
            <a:ext cx="547192" cy="323165"/>
          </a:xfrm>
          <a:prstGeom prst="rect">
            <a:avLst/>
          </a:prstGeom>
          <a:solidFill>
            <a:srgbClr val="FFFF66"/>
          </a:solidFill>
        </p:spPr>
        <p:txBody>
          <a:bodyPr wrap="none" lIns="36000" tIns="0" rIns="36000" bIns="0" rtlCol="0" anchor="ctr" anchorCtr="0">
            <a:spAutoFit/>
          </a:bodyPr>
          <a:lstStyle/>
          <a:p>
            <a:r>
              <a:rPr kumimoji="1" lang="en-US" altLang="ja-JP" b="1" dirty="0" smtClean="0">
                <a:solidFill>
                  <a:srgbClr val="008000"/>
                </a:solidFill>
              </a:rPr>
              <a:t>x42</a:t>
            </a:r>
            <a:endParaRPr kumimoji="1" lang="ja-JP" altLang="en-US" b="1" dirty="0">
              <a:solidFill>
                <a:srgbClr val="008000"/>
              </a:solidFill>
            </a:endParaRPr>
          </a:p>
        </p:txBody>
      </p:sp>
      <p:sp>
        <p:nvSpPr>
          <p:cNvPr id="16" name="テキスト ボックス 15"/>
          <p:cNvSpPr txBox="1"/>
          <p:nvPr/>
        </p:nvSpPr>
        <p:spPr>
          <a:xfrm>
            <a:off x="7116212" y="4596083"/>
            <a:ext cx="624136" cy="323165"/>
          </a:xfrm>
          <a:prstGeom prst="rect">
            <a:avLst/>
          </a:prstGeom>
          <a:solidFill>
            <a:srgbClr val="FFFF66"/>
          </a:solidFill>
        </p:spPr>
        <p:txBody>
          <a:bodyPr wrap="none" lIns="36000" tIns="0" rIns="36000" bIns="0" rtlCol="0" anchor="ctr" anchorCtr="0">
            <a:spAutoFit/>
          </a:bodyPr>
          <a:lstStyle/>
          <a:p>
            <a:r>
              <a:rPr kumimoji="1" lang="en-US" altLang="ja-JP" b="1" dirty="0" smtClean="0">
                <a:solidFill>
                  <a:srgbClr val="008000"/>
                </a:solidFill>
              </a:rPr>
              <a:t>x2.5</a:t>
            </a:r>
            <a:endParaRPr kumimoji="1" lang="ja-JP" altLang="en-US" b="1" dirty="0">
              <a:solidFill>
                <a:srgbClr val="008000"/>
              </a:solidFill>
            </a:endParaRPr>
          </a:p>
        </p:txBody>
      </p:sp>
    </p:spTree>
    <p:extLst>
      <p:ext uri="{BB962C8B-B14F-4D97-AF65-F5344CB8AC3E}">
        <p14:creationId xmlns:p14="http://schemas.microsoft.com/office/powerpoint/2010/main" val="3792077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641219" y="267458"/>
            <a:ext cx="9619774" cy="560739"/>
          </a:xfrm>
        </p:spPr>
        <p:txBody>
          <a:bodyPr>
            <a:normAutofit fontScale="90000"/>
          </a:bodyPr>
          <a:lstStyle/>
          <a:p>
            <a:r>
              <a:rPr lang="en-US" altLang="ja-JP" sz="3200" dirty="0"/>
              <a:t>Facility for Electric Power and Cooling Water</a:t>
            </a:r>
            <a:endParaRPr lang="ja-JP" altLang="en-US" sz="3200" dirty="0"/>
          </a:p>
        </p:txBody>
      </p:sp>
      <p:sp>
        <p:nvSpPr>
          <p:cNvPr id="19" name="AutoShape 15"/>
          <p:cNvSpPr>
            <a:spLocks noChangeArrowheads="1"/>
          </p:cNvSpPr>
          <p:nvPr/>
        </p:nvSpPr>
        <p:spPr bwMode="auto">
          <a:xfrm rot="-3615307">
            <a:off x="1690688" y="5274707"/>
            <a:ext cx="1060900" cy="486185"/>
          </a:xfrm>
          <a:prstGeom prst="rightArrow">
            <a:avLst>
              <a:gd name="adj1" fmla="val 27593"/>
              <a:gd name="adj2" fmla="val 71959"/>
            </a:avLst>
          </a:prstGeom>
          <a:solidFill>
            <a:srgbClr val="FFFFFF"/>
          </a:solidFill>
          <a:ln w="9525">
            <a:solidFill>
              <a:srgbClr val="000000"/>
            </a:solidFill>
            <a:miter lim="800000"/>
            <a:headEnd/>
            <a:tailEnd/>
          </a:ln>
          <a:effectLst>
            <a:outerShdw blurRad="50800" dist="38100" dir="2700000" algn="tl" rotWithShape="0">
              <a:schemeClr val="bg1">
                <a:lumMod val="65000"/>
                <a:alpha val="43000"/>
              </a:schemeClr>
            </a:outerShdw>
          </a:effectLst>
        </p:spPr>
        <p:txBody>
          <a:bodyPr vert="horz" wrap="square" lIns="84733" tIns="10139" rIns="84733" bIns="10139" numCol="1" anchor="t" anchorCtr="0" compatLnSpc="1">
            <a:prstTxWarp prst="textNoShape">
              <a:avLst/>
            </a:prstTxWarp>
          </a:bodyPr>
          <a:lstStyle/>
          <a:p>
            <a:endParaRPr lang="ja-JP" altLang="en-US"/>
          </a:p>
        </p:txBody>
      </p:sp>
      <p:sp>
        <p:nvSpPr>
          <p:cNvPr id="20" name="AutoShape 14"/>
          <p:cNvSpPr>
            <a:spLocks noChangeArrowheads="1"/>
          </p:cNvSpPr>
          <p:nvPr/>
        </p:nvSpPr>
        <p:spPr bwMode="auto">
          <a:xfrm rot="-3615307">
            <a:off x="8032906" y="5277269"/>
            <a:ext cx="1060900" cy="486185"/>
          </a:xfrm>
          <a:prstGeom prst="rightArrow">
            <a:avLst>
              <a:gd name="adj1" fmla="val 27593"/>
              <a:gd name="adj2" fmla="val 71959"/>
            </a:avLst>
          </a:prstGeom>
          <a:solidFill>
            <a:srgbClr val="FFFFFF"/>
          </a:solidFill>
          <a:ln w="9525">
            <a:solidFill>
              <a:srgbClr val="000000"/>
            </a:solidFill>
            <a:miter lim="800000"/>
            <a:headEnd/>
            <a:tailEnd/>
          </a:ln>
          <a:effectLst>
            <a:outerShdw blurRad="50800" dist="38100" dir="2700000" algn="tl" rotWithShape="0">
              <a:schemeClr val="bg1">
                <a:lumMod val="65000"/>
                <a:alpha val="43000"/>
              </a:schemeClr>
            </a:outerShdw>
          </a:effectLst>
        </p:spPr>
        <p:txBody>
          <a:bodyPr vert="horz" wrap="square" lIns="84733" tIns="10139" rIns="84733" bIns="10139" numCol="1" anchor="t" anchorCtr="0" compatLnSpc="1">
            <a:prstTxWarp prst="textNoShape">
              <a:avLst/>
            </a:prstTxWarp>
          </a:bodyPr>
          <a:lstStyle/>
          <a:p>
            <a:endParaRPr lang="ja-JP" altLang="en-US"/>
          </a:p>
        </p:txBody>
      </p:sp>
      <p:sp>
        <p:nvSpPr>
          <p:cNvPr id="21" name="AutoShape 13"/>
          <p:cNvSpPr>
            <a:spLocks noChangeArrowheads="1"/>
          </p:cNvSpPr>
          <p:nvPr/>
        </p:nvSpPr>
        <p:spPr bwMode="auto">
          <a:xfrm rot="-7303718">
            <a:off x="4648169" y="5274707"/>
            <a:ext cx="1060900" cy="486185"/>
          </a:xfrm>
          <a:prstGeom prst="rightArrow">
            <a:avLst>
              <a:gd name="adj1" fmla="val 27593"/>
              <a:gd name="adj2" fmla="val 71959"/>
            </a:avLst>
          </a:prstGeom>
          <a:solidFill>
            <a:srgbClr val="FFFFFF"/>
          </a:solidFill>
          <a:ln w="9525">
            <a:solidFill>
              <a:srgbClr val="000000"/>
            </a:solidFill>
            <a:miter lim="800000"/>
            <a:headEnd/>
            <a:tailEnd/>
          </a:ln>
          <a:effectLst>
            <a:outerShdw blurRad="50800" dist="38100" dir="2700000" algn="tl" rotWithShape="0">
              <a:schemeClr val="bg1">
                <a:lumMod val="65000"/>
                <a:alpha val="43000"/>
              </a:schemeClr>
            </a:outerShdw>
          </a:effectLst>
        </p:spPr>
        <p:txBody>
          <a:bodyPr vert="horz" wrap="square" lIns="84733" tIns="10139" rIns="84733" bIns="10139" numCol="1" anchor="t" anchorCtr="0" compatLnSpc="1">
            <a:prstTxWarp prst="textNoShape">
              <a:avLst/>
            </a:prstTxWarp>
          </a:bodyPr>
          <a:lstStyle/>
          <a:p>
            <a:endParaRPr lang="ja-JP" altLang="en-US"/>
          </a:p>
        </p:txBody>
      </p:sp>
      <p:sp>
        <p:nvSpPr>
          <p:cNvPr id="22" name="Rectangle 20"/>
          <p:cNvSpPr>
            <a:spLocks noChangeArrowheads="1"/>
          </p:cNvSpPr>
          <p:nvPr/>
        </p:nvSpPr>
        <p:spPr bwMode="auto">
          <a:xfrm>
            <a:off x="0" y="37859"/>
            <a:ext cx="210611"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4287" tIns="52144" rIns="104287" bIns="52144" numCol="1" anchor="ctr" anchorCtr="0" compatLnSpc="1">
            <a:prstTxWarp prst="textNoShape">
              <a:avLst/>
            </a:prstTxWarp>
            <a:spAutoFit/>
          </a:bodyPr>
          <a:lstStyle/>
          <a:p>
            <a:endParaRPr lang="ja-JP" altLang="en-US"/>
          </a:p>
        </p:txBody>
      </p:sp>
      <p:sp>
        <p:nvSpPr>
          <p:cNvPr id="23" name="Rectangle 24"/>
          <p:cNvSpPr>
            <a:spLocks noChangeArrowheads="1"/>
          </p:cNvSpPr>
          <p:nvPr/>
        </p:nvSpPr>
        <p:spPr bwMode="auto">
          <a:xfrm>
            <a:off x="0" y="289954"/>
            <a:ext cx="210611"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4287" tIns="52144" rIns="104287" bIns="52144" numCol="1" anchor="ctr" anchorCtr="0" compatLnSpc="1">
            <a:prstTxWarp prst="textNoShape">
              <a:avLst/>
            </a:prstTxWarp>
            <a:spAutoFit/>
          </a:bodyPr>
          <a:lstStyle/>
          <a:p>
            <a:pPr defTabSz="1042873" fontAlgn="base">
              <a:spcBef>
                <a:spcPct val="0"/>
              </a:spcBef>
              <a:spcAft>
                <a:spcPct val="0"/>
              </a:spcAft>
            </a:pPr>
            <a:endParaRPr lang="ja-JP" altLang="ja-JP">
              <a:latin typeface="Arial" pitchFamily="34" charset="0"/>
              <a:ea typeface="ＭＳ Ｐゴシック" pitchFamily="50" charset="-128"/>
              <a:cs typeface="ＭＳ Ｐゴシック" pitchFamily="50" charset="-128"/>
            </a:endParaRPr>
          </a:p>
        </p:txBody>
      </p:sp>
      <p:pic>
        <p:nvPicPr>
          <p:cNvPr id="13" name="図 243" descr="SKB-DR-layout.png"/>
          <p:cNvPicPr>
            <a:picLocks noChangeAspect="1"/>
          </p:cNvPicPr>
          <p:nvPr/>
        </p:nvPicPr>
        <p:blipFill>
          <a:blip r:embed="rId2">
            <a:extLst>
              <a:ext uri="{28A0092B-C50C-407E-A947-70E740481C1C}">
                <a14:useLocalDpi xmlns:a14="http://schemas.microsoft.com/office/drawing/2010/main" val="0"/>
              </a:ext>
            </a:extLst>
          </a:blip>
          <a:srcRect l="65739" r="1974" b="8899"/>
          <a:stretch>
            <a:fillRect/>
          </a:stretch>
        </p:blipFill>
        <p:spPr bwMode="auto">
          <a:xfrm>
            <a:off x="4695133" y="2654299"/>
            <a:ext cx="1248863" cy="202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1"/>
          <p:cNvSpPr>
            <a:spLocks noChangeArrowheads="1"/>
          </p:cNvSpPr>
          <p:nvPr/>
        </p:nvSpPr>
        <p:spPr bwMode="auto">
          <a:xfrm>
            <a:off x="7307911" y="4797106"/>
            <a:ext cx="46391"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16" name="Rectangle 115"/>
          <p:cNvSpPr>
            <a:spLocks noChangeArrowheads="1"/>
          </p:cNvSpPr>
          <p:nvPr/>
        </p:nvSpPr>
        <p:spPr bwMode="auto">
          <a:xfrm>
            <a:off x="3509362" y="4800607"/>
            <a:ext cx="87217"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24" name="Line 91"/>
          <p:cNvSpPr>
            <a:spLocks noChangeShapeType="1"/>
          </p:cNvSpPr>
          <p:nvPr/>
        </p:nvSpPr>
        <p:spPr bwMode="auto">
          <a:xfrm>
            <a:off x="965244" y="4856629"/>
            <a:ext cx="9257919" cy="1751"/>
          </a:xfrm>
          <a:prstGeom prst="line">
            <a:avLst/>
          </a:prstGeom>
          <a:noFill/>
          <a:ln w="25560">
            <a:solidFill>
              <a:srgbClr val="BBE0E3"/>
            </a:solidFill>
            <a:miter lim="800000"/>
            <a:headEnd/>
            <a:tailEnd type="triangle" w="med" len="med"/>
          </a:ln>
          <a:effectLst>
            <a:outerShdw blurRad="63500" dist="20160" dir="5400000" algn="ctr" rotWithShape="0">
              <a:srgbClr val="000000">
                <a:alpha val="38034"/>
              </a:srgbClr>
            </a:outerShdw>
          </a:effectLst>
        </p:spPr>
        <p:txBody>
          <a:bodyPr lIns="104287" tIns="52144" rIns="104287" bIns="52144"/>
          <a:lstStyle/>
          <a:p>
            <a:pPr>
              <a:defRPr/>
            </a:pPr>
            <a:endParaRPr lang="ja-JP" altLang="en-US">
              <a:latin typeface="Arial"/>
              <a:ea typeface="ＭＳ Ｐゴシック" pitchFamily="-112" charset="-128"/>
              <a:cs typeface="Arial"/>
            </a:endParaRPr>
          </a:p>
        </p:txBody>
      </p:sp>
      <p:sp>
        <p:nvSpPr>
          <p:cNvPr id="25" name="Rectangle 108"/>
          <p:cNvSpPr>
            <a:spLocks noChangeArrowheads="1"/>
          </p:cNvSpPr>
          <p:nvPr/>
        </p:nvSpPr>
        <p:spPr bwMode="auto">
          <a:xfrm>
            <a:off x="1993283"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26" name="Line 87"/>
          <p:cNvSpPr>
            <a:spLocks noChangeShapeType="1"/>
          </p:cNvSpPr>
          <p:nvPr/>
        </p:nvSpPr>
        <p:spPr bwMode="auto">
          <a:xfrm>
            <a:off x="965244" y="3268781"/>
            <a:ext cx="1961439" cy="1750"/>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104287" tIns="52144" rIns="104287" bIns="52144"/>
          <a:lstStyle/>
          <a:p>
            <a:pPr>
              <a:defRPr/>
            </a:pPr>
            <a:endParaRPr lang="ja-JP" altLang="en-US">
              <a:latin typeface="Arial"/>
              <a:ea typeface="ＭＳ Ｐゴシック" pitchFamily="-112" charset="-128"/>
              <a:cs typeface="Arial"/>
            </a:endParaRPr>
          </a:p>
        </p:txBody>
      </p:sp>
      <p:sp>
        <p:nvSpPr>
          <p:cNvPr id="27" name="AutoShape 88"/>
          <p:cNvSpPr>
            <a:spLocks/>
          </p:cNvSpPr>
          <p:nvPr/>
        </p:nvSpPr>
        <p:spPr bwMode="auto">
          <a:xfrm flipH="1">
            <a:off x="163595" y="3268781"/>
            <a:ext cx="1683089" cy="1587848"/>
          </a:xfrm>
          <a:custGeom>
            <a:avLst/>
            <a:gdLst>
              <a:gd name="T0" fmla="*/ 719931 w 1439862"/>
              <a:gd name="T1" fmla="*/ 0 h 1439863"/>
              <a:gd name="T2" fmla="*/ 719931 w 1439862"/>
              <a:gd name="T3" fmla="*/ 719932 h 1439863"/>
              <a:gd name="T4" fmla="*/ 1439402 w 1439862"/>
              <a:gd name="T5" fmla="*/ 694206 h 1439863"/>
              <a:gd name="T6" fmla="*/ 719931 w 1439862"/>
              <a:gd name="T7" fmla="*/ 0 h 1439863"/>
              <a:gd name="T8" fmla="*/ 1439402 w 1439862"/>
              <a:gd name="T9" fmla="*/ 694206 h 1439863"/>
            </a:gdLst>
            <a:ahLst/>
            <a:cxnLst>
              <a:cxn ang="0">
                <a:pos x="T0" y="T1"/>
              </a:cxn>
              <a:cxn ang="0">
                <a:pos x="T2" y="T3"/>
              </a:cxn>
              <a:cxn ang="0">
                <a:pos x="T4" y="T5"/>
              </a:cxn>
            </a:cxnLst>
            <a:rect l="T6" t="T7" r="T8" b="T9"/>
            <a:pathLst>
              <a:path w="1439862" h="1439863" stroke="0">
                <a:moveTo>
                  <a:pt x="719931" y="0"/>
                </a:moveTo>
                <a:lnTo>
                  <a:pt x="719931" y="-1"/>
                </a:lnTo>
                <a:cubicBezTo>
                  <a:pt x="1107526" y="-1"/>
                  <a:pt x="1425552" y="306858"/>
                  <a:pt x="1439402" y="694206"/>
                </a:cubicBezTo>
                <a:lnTo>
                  <a:pt x="719931" y="719932"/>
                </a:lnTo>
                <a:close/>
              </a:path>
              <a:path w="1439862" h="1439863" fill="none">
                <a:moveTo>
                  <a:pt x="719931" y="0"/>
                </a:moveTo>
                <a:lnTo>
                  <a:pt x="719931" y="-1"/>
                </a:lnTo>
                <a:cubicBezTo>
                  <a:pt x="1107526" y="-1"/>
                  <a:pt x="1425552" y="306858"/>
                  <a:pt x="1439402" y="694206"/>
                </a:cubicBezTo>
              </a:path>
            </a:pathLst>
          </a:custGeom>
          <a:noFill/>
          <a:ln w="25560">
            <a:solidFill>
              <a:srgbClr val="BBE0E3"/>
            </a:solidFill>
            <a:miter lim="800000"/>
            <a:headEnd/>
            <a:tailEnd type="triangle" w="med" len="med"/>
          </a:ln>
          <a:effectLst>
            <a:outerShdw blurRad="63500" dist="20160" dir="5400000" algn="ctr" rotWithShape="0">
              <a:srgbClr val="000000">
                <a:alpha val="38034"/>
              </a:srgbClr>
            </a:outerShdw>
          </a:effectLst>
        </p:spPr>
        <p:txBody>
          <a:bodyPr wrap="none" lIns="104287" tIns="52144" rIns="104287" bIns="52144" anchor="ctr"/>
          <a:lstStyle/>
          <a:p>
            <a:pPr>
              <a:defRPr/>
            </a:pPr>
            <a:endParaRPr lang="ja-JP" altLang="en-US">
              <a:cs typeface="Arial" charset="0"/>
            </a:endParaRPr>
          </a:p>
        </p:txBody>
      </p:sp>
      <p:sp>
        <p:nvSpPr>
          <p:cNvPr id="28" name="AutoShape 89"/>
          <p:cNvSpPr>
            <a:spLocks noChangeArrowheads="1"/>
          </p:cNvSpPr>
          <p:nvPr/>
        </p:nvSpPr>
        <p:spPr bwMode="auto">
          <a:xfrm rot="16200000" flipH="1">
            <a:off x="214927" y="3221160"/>
            <a:ext cx="1587848" cy="1683089"/>
          </a:xfrm>
          <a:custGeom>
            <a:avLst/>
            <a:gdLst>
              <a:gd name="T0" fmla="*/ 719931 w 1439863"/>
              <a:gd name="T1" fmla="*/ 0 h 1439862"/>
              <a:gd name="T2" fmla="*/ 719932 w 1439863"/>
              <a:gd name="T3" fmla="*/ 719931 h 1439862"/>
              <a:gd name="T4" fmla="*/ 1439403 w 1439863"/>
              <a:gd name="T5" fmla="*/ 694206 h 1439862"/>
              <a:gd name="T6" fmla="*/ 719931 w 1439863"/>
              <a:gd name="T7" fmla="*/ 0 h 1439862"/>
              <a:gd name="T8" fmla="*/ 1439403 w 1439863"/>
              <a:gd name="T9" fmla="*/ 694206 h 1439862"/>
            </a:gdLst>
            <a:ahLst/>
            <a:cxnLst>
              <a:cxn ang="0">
                <a:pos x="T0" y="T1"/>
              </a:cxn>
              <a:cxn ang="0">
                <a:pos x="T2" y="T3"/>
              </a:cxn>
              <a:cxn ang="0">
                <a:pos x="T4" y="T5"/>
              </a:cxn>
            </a:cxnLst>
            <a:rect l="T6" t="T7" r="T8" b="T9"/>
            <a:pathLst>
              <a:path w="1439863" h="1439862" stroke="0">
                <a:moveTo>
                  <a:pt x="719931" y="0"/>
                </a:moveTo>
                <a:lnTo>
                  <a:pt x="719931" y="-1"/>
                </a:lnTo>
                <a:cubicBezTo>
                  <a:pt x="1107526" y="-1"/>
                  <a:pt x="1425552" y="306857"/>
                  <a:pt x="1439403" y="694204"/>
                </a:cubicBezTo>
                <a:lnTo>
                  <a:pt x="719932" y="719931"/>
                </a:lnTo>
                <a:close/>
              </a:path>
              <a:path w="1439863" h="1439862" fill="none">
                <a:moveTo>
                  <a:pt x="719931" y="0"/>
                </a:moveTo>
                <a:lnTo>
                  <a:pt x="719931" y="-1"/>
                </a:lnTo>
                <a:cubicBezTo>
                  <a:pt x="1107526" y="-1"/>
                  <a:pt x="1425552" y="306857"/>
                  <a:pt x="1439403" y="694204"/>
                </a:cubicBezTo>
              </a:path>
            </a:pathLst>
          </a:custGeom>
          <a:noFill/>
          <a:ln w="25560">
            <a:solidFill>
              <a:srgbClr val="BBE0E3"/>
            </a:solidFill>
            <a:miter lim="800000"/>
            <a:headEnd/>
            <a:tailEnd/>
          </a:ln>
          <a:effectLst>
            <a:outerShdw blurRad="63500" dist="20160" dir="5400000" algn="ctr" rotWithShape="0">
              <a:srgbClr val="000000">
                <a:alpha val="38034"/>
              </a:srgbClr>
            </a:outerShdw>
          </a:effectLst>
        </p:spPr>
        <p:txBody>
          <a:bodyPr wrap="none" lIns="104287" tIns="52144" rIns="104287" bIns="52144" anchor="ctr"/>
          <a:lstStyle/>
          <a:p>
            <a:pPr>
              <a:defRPr/>
            </a:pPr>
            <a:endParaRPr lang="ja-JP" altLang="en-US">
              <a:cs typeface="Arial" charset="0"/>
            </a:endParaRPr>
          </a:p>
        </p:txBody>
      </p:sp>
      <p:sp>
        <p:nvSpPr>
          <p:cNvPr id="29" name="Line 90"/>
          <p:cNvSpPr>
            <a:spLocks noChangeShapeType="1"/>
          </p:cNvSpPr>
          <p:nvPr/>
        </p:nvSpPr>
        <p:spPr bwMode="auto">
          <a:xfrm>
            <a:off x="163596" y="4000556"/>
            <a:ext cx="1855" cy="68275"/>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104287" tIns="52144" rIns="104287" bIns="52144"/>
          <a:lstStyle/>
          <a:p>
            <a:pPr>
              <a:defRPr/>
            </a:pPr>
            <a:endParaRPr lang="ja-JP" altLang="en-US">
              <a:latin typeface="Arial"/>
              <a:ea typeface="ＭＳ Ｐゴシック" pitchFamily="-112" charset="-128"/>
              <a:cs typeface="Arial"/>
            </a:endParaRPr>
          </a:p>
        </p:txBody>
      </p:sp>
      <p:sp>
        <p:nvSpPr>
          <p:cNvPr id="30" name="AutoShape 92"/>
          <p:cNvSpPr>
            <a:spLocks noChangeArrowheads="1"/>
          </p:cNvSpPr>
          <p:nvPr/>
        </p:nvSpPr>
        <p:spPr bwMode="auto">
          <a:xfrm>
            <a:off x="965243" y="3100717"/>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1" name="Rectangle 93"/>
          <p:cNvSpPr>
            <a:spLocks noChangeArrowheads="1"/>
          </p:cNvSpPr>
          <p:nvPr/>
        </p:nvSpPr>
        <p:spPr bwMode="auto">
          <a:xfrm>
            <a:off x="1054315" y="320925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2" name="Rectangle 94"/>
          <p:cNvSpPr>
            <a:spLocks noChangeArrowheads="1"/>
          </p:cNvSpPr>
          <p:nvPr/>
        </p:nvSpPr>
        <p:spPr bwMode="auto">
          <a:xfrm>
            <a:off x="1187923" y="320925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3" name="Rectangle 95"/>
          <p:cNvSpPr>
            <a:spLocks noChangeArrowheads="1"/>
          </p:cNvSpPr>
          <p:nvPr/>
        </p:nvSpPr>
        <p:spPr bwMode="auto">
          <a:xfrm>
            <a:off x="1321531" y="320925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4" name="Rectangle 96"/>
          <p:cNvSpPr>
            <a:spLocks noChangeArrowheads="1"/>
          </p:cNvSpPr>
          <p:nvPr/>
        </p:nvSpPr>
        <p:spPr bwMode="auto">
          <a:xfrm>
            <a:off x="1456995" y="3209258"/>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5" name="Rectangle 97"/>
          <p:cNvSpPr>
            <a:spLocks noChangeArrowheads="1"/>
          </p:cNvSpPr>
          <p:nvPr/>
        </p:nvSpPr>
        <p:spPr bwMode="auto">
          <a:xfrm>
            <a:off x="1590603" y="3211008"/>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6" name="Rectangle 98"/>
          <p:cNvSpPr>
            <a:spLocks noChangeArrowheads="1"/>
          </p:cNvSpPr>
          <p:nvPr/>
        </p:nvSpPr>
        <p:spPr bwMode="auto">
          <a:xfrm>
            <a:off x="1724210" y="320925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7" name="Rectangle 99"/>
          <p:cNvSpPr>
            <a:spLocks noChangeArrowheads="1"/>
          </p:cNvSpPr>
          <p:nvPr/>
        </p:nvSpPr>
        <p:spPr bwMode="auto">
          <a:xfrm>
            <a:off x="1857818" y="321100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8" name="Rectangle 100"/>
          <p:cNvSpPr>
            <a:spLocks noChangeArrowheads="1"/>
          </p:cNvSpPr>
          <p:nvPr/>
        </p:nvSpPr>
        <p:spPr bwMode="auto">
          <a:xfrm>
            <a:off x="1991426" y="321100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39" name="AutoShape 101"/>
          <p:cNvSpPr>
            <a:spLocks noChangeArrowheads="1"/>
          </p:cNvSpPr>
          <p:nvPr/>
        </p:nvSpPr>
        <p:spPr bwMode="auto">
          <a:xfrm>
            <a:off x="967099" y="4688565"/>
            <a:ext cx="1334225"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0" name="Rectangle 102"/>
          <p:cNvSpPr>
            <a:spLocks noChangeArrowheads="1"/>
          </p:cNvSpPr>
          <p:nvPr/>
        </p:nvSpPr>
        <p:spPr bwMode="auto">
          <a:xfrm>
            <a:off x="1056171" y="479710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1" name="Rectangle 103"/>
          <p:cNvSpPr>
            <a:spLocks noChangeArrowheads="1"/>
          </p:cNvSpPr>
          <p:nvPr/>
        </p:nvSpPr>
        <p:spPr bwMode="auto">
          <a:xfrm>
            <a:off x="1189778"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2" name="Rectangle 104"/>
          <p:cNvSpPr>
            <a:spLocks noChangeArrowheads="1"/>
          </p:cNvSpPr>
          <p:nvPr/>
        </p:nvSpPr>
        <p:spPr bwMode="auto">
          <a:xfrm>
            <a:off x="1323386"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3" name="Rectangle 105"/>
          <p:cNvSpPr>
            <a:spLocks noChangeArrowheads="1"/>
          </p:cNvSpPr>
          <p:nvPr/>
        </p:nvSpPr>
        <p:spPr bwMode="auto">
          <a:xfrm>
            <a:off x="1456994"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4" name="Rectangle 106"/>
          <p:cNvSpPr>
            <a:spLocks noChangeArrowheads="1"/>
          </p:cNvSpPr>
          <p:nvPr/>
        </p:nvSpPr>
        <p:spPr bwMode="auto">
          <a:xfrm>
            <a:off x="1592458" y="4798857"/>
            <a:ext cx="87216"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5" name="Rectangle 107"/>
          <p:cNvSpPr>
            <a:spLocks noChangeArrowheads="1"/>
          </p:cNvSpPr>
          <p:nvPr/>
        </p:nvSpPr>
        <p:spPr bwMode="auto">
          <a:xfrm>
            <a:off x="1726066" y="4797106"/>
            <a:ext cx="87216"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6" name="Rectangle 108"/>
          <p:cNvSpPr>
            <a:spLocks noChangeArrowheads="1"/>
          </p:cNvSpPr>
          <p:nvPr/>
        </p:nvSpPr>
        <p:spPr bwMode="auto">
          <a:xfrm>
            <a:off x="1859675"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7" name="AutoShape 110"/>
          <p:cNvSpPr>
            <a:spLocks noChangeArrowheads="1"/>
          </p:cNvSpPr>
          <p:nvPr/>
        </p:nvSpPr>
        <p:spPr bwMode="auto">
          <a:xfrm>
            <a:off x="2479467" y="4690316"/>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8" name="Rectangle 111"/>
          <p:cNvSpPr>
            <a:spLocks noChangeArrowheads="1"/>
          </p:cNvSpPr>
          <p:nvPr/>
        </p:nvSpPr>
        <p:spPr bwMode="auto">
          <a:xfrm>
            <a:off x="2568539"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49" name="Rectangle 112"/>
          <p:cNvSpPr>
            <a:spLocks noChangeArrowheads="1"/>
          </p:cNvSpPr>
          <p:nvPr/>
        </p:nvSpPr>
        <p:spPr bwMode="auto">
          <a:xfrm>
            <a:off x="2702147"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0" name="Rectangle 113"/>
          <p:cNvSpPr>
            <a:spLocks noChangeArrowheads="1"/>
          </p:cNvSpPr>
          <p:nvPr/>
        </p:nvSpPr>
        <p:spPr bwMode="auto">
          <a:xfrm>
            <a:off x="2835755"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1" name="Rectangle 114"/>
          <p:cNvSpPr>
            <a:spLocks noChangeArrowheads="1"/>
          </p:cNvSpPr>
          <p:nvPr/>
        </p:nvSpPr>
        <p:spPr bwMode="auto">
          <a:xfrm>
            <a:off x="2971219" y="479885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2" name="Rectangle 115"/>
          <p:cNvSpPr>
            <a:spLocks noChangeArrowheads="1"/>
          </p:cNvSpPr>
          <p:nvPr/>
        </p:nvSpPr>
        <p:spPr bwMode="auto">
          <a:xfrm>
            <a:off x="3104827" y="4800607"/>
            <a:ext cx="87217" cy="119045"/>
          </a:xfrm>
          <a:prstGeom prst="rect">
            <a:avLst/>
          </a:prstGeom>
          <a:solidFill>
            <a:srgbClr val="FF0000"/>
          </a:solidFill>
          <a:ln w="9360">
            <a:solidFill>
              <a:srgbClr val="FF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3" name="Rectangle 116"/>
          <p:cNvSpPr>
            <a:spLocks noChangeArrowheads="1"/>
          </p:cNvSpPr>
          <p:nvPr/>
        </p:nvSpPr>
        <p:spPr bwMode="auto">
          <a:xfrm>
            <a:off x="3238434" y="4798857"/>
            <a:ext cx="89072"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4" name="Rectangle 117"/>
          <p:cNvSpPr>
            <a:spLocks noChangeArrowheads="1"/>
          </p:cNvSpPr>
          <p:nvPr/>
        </p:nvSpPr>
        <p:spPr bwMode="auto">
          <a:xfrm>
            <a:off x="3372042" y="4800607"/>
            <a:ext cx="89072"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5" name="AutoShape 119"/>
          <p:cNvSpPr>
            <a:spLocks noChangeArrowheads="1"/>
          </p:cNvSpPr>
          <p:nvPr/>
        </p:nvSpPr>
        <p:spPr bwMode="auto">
          <a:xfrm>
            <a:off x="3904619" y="4690316"/>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6" name="Rectangle 120"/>
          <p:cNvSpPr>
            <a:spLocks noChangeArrowheads="1"/>
          </p:cNvSpPr>
          <p:nvPr/>
        </p:nvSpPr>
        <p:spPr bwMode="auto">
          <a:xfrm>
            <a:off x="3993691" y="4798857"/>
            <a:ext cx="89072" cy="119045"/>
          </a:xfrm>
          <a:prstGeom prst="rect">
            <a:avLst/>
          </a:prstGeom>
          <a:solidFill>
            <a:schemeClr val="tx1"/>
          </a:solidFill>
          <a:ln w="9360">
            <a:solidFill>
              <a:schemeClr val="tx1"/>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7" name="Rectangle 121"/>
          <p:cNvSpPr>
            <a:spLocks noChangeArrowheads="1"/>
          </p:cNvSpPr>
          <p:nvPr/>
        </p:nvSpPr>
        <p:spPr bwMode="auto">
          <a:xfrm>
            <a:off x="4127299"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8" name="Rectangle 122"/>
          <p:cNvSpPr>
            <a:spLocks noChangeArrowheads="1"/>
          </p:cNvSpPr>
          <p:nvPr/>
        </p:nvSpPr>
        <p:spPr bwMode="auto">
          <a:xfrm>
            <a:off x="4260907"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59" name="Rectangle 123"/>
          <p:cNvSpPr>
            <a:spLocks noChangeArrowheads="1"/>
          </p:cNvSpPr>
          <p:nvPr/>
        </p:nvSpPr>
        <p:spPr bwMode="auto">
          <a:xfrm>
            <a:off x="4396370" y="479885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0" name="Rectangle 124"/>
          <p:cNvSpPr>
            <a:spLocks noChangeArrowheads="1"/>
          </p:cNvSpPr>
          <p:nvPr/>
        </p:nvSpPr>
        <p:spPr bwMode="auto">
          <a:xfrm>
            <a:off x="4529978" y="4800607"/>
            <a:ext cx="87217" cy="119045"/>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1" name="Rectangle 125"/>
          <p:cNvSpPr>
            <a:spLocks noChangeArrowheads="1"/>
          </p:cNvSpPr>
          <p:nvPr/>
        </p:nvSpPr>
        <p:spPr bwMode="auto">
          <a:xfrm>
            <a:off x="4663586"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2" name="Rectangle 126"/>
          <p:cNvSpPr>
            <a:spLocks noChangeArrowheads="1"/>
          </p:cNvSpPr>
          <p:nvPr/>
        </p:nvSpPr>
        <p:spPr bwMode="auto">
          <a:xfrm>
            <a:off x="4797194" y="480060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3" name="Rectangle 127"/>
          <p:cNvSpPr>
            <a:spLocks noChangeArrowheads="1"/>
          </p:cNvSpPr>
          <p:nvPr/>
        </p:nvSpPr>
        <p:spPr bwMode="auto">
          <a:xfrm>
            <a:off x="4930802" y="480060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4" name="AutoShape 128"/>
          <p:cNvSpPr>
            <a:spLocks noChangeArrowheads="1"/>
          </p:cNvSpPr>
          <p:nvPr/>
        </p:nvSpPr>
        <p:spPr bwMode="auto">
          <a:xfrm>
            <a:off x="5329770" y="4690316"/>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5" name="Rectangle 130"/>
          <p:cNvSpPr>
            <a:spLocks noChangeArrowheads="1"/>
          </p:cNvSpPr>
          <p:nvPr/>
        </p:nvSpPr>
        <p:spPr bwMode="auto">
          <a:xfrm>
            <a:off x="5552451"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6" name="Rectangle 131"/>
          <p:cNvSpPr>
            <a:spLocks noChangeArrowheads="1"/>
          </p:cNvSpPr>
          <p:nvPr/>
        </p:nvSpPr>
        <p:spPr bwMode="auto">
          <a:xfrm>
            <a:off x="5686059"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7" name="Rectangle 132"/>
          <p:cNvSpPr>
            <a:spLocks noChangeArrowheads="1"/>
          </p:cNvSpPr>
          <p:nvPr/>
        </p:nvSpPr>
        <p:spPr bwMode="auto">
          <a:xfrm>
            <a:off x="5821522" y="479885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8" name="Rectangle 133"/>
          <p:cNvSpPr>
            <a:spLocks noChangeArrowheads="1"/>
          </p:cNvSpPr>
          <p:nvPr/>
        </p:nvSpPr>
        <p:spPr bwMode="auto">
          <a:xfrm>
            <a:off x="5955130" y="480060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69" name="Rectangle 134"/>
          <p:cNvSpPr>
            <a:spLocks noChangeArrowheads="1"/>
          </p:cNvSpPr>
          <p:nvPr/>
        </p:nvSpPr>
        <p:spPr bwMode="auto">
          <a:xfrm>
            <a:off x="6088738"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0" name="Rectangle 135"/>
          <p:cNvSpPr>
            <a:spLocks noChangeArrowheads="1"/>
          </p:cNvSpPr>
          <p:nvPr/>
        </p:nvSpPr>
        <p:spPr bwMode="auto">
          <a:xfrm>
            <a:off x="6222345" y="480060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1" name="Rectangle 136"/>
          <p:cNvSpPr>
            <a:spLocks noChangeArrowheads="1"/>
          </p:cNvSpPr>
          <p:nvPr/>
        </p:nvSpPr>
        <p:spPr bwMode="auto">
          <a:xfrm>
            <a:off x="6355953" y="480060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2" name="AutoShape 137"/>
          <p:cNvSpPr>
            <a:spLocks noChangeArrowheads="1"/>
          </p:cNvSpPr>
          <p:nvPr/>
        </p:nvSpPr>
        <p:spPr bwMode="auto">
          <a:xfrm>
            <a:off x="6754922" y="4688565"/>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3" name="Rectangle 138"/>
          <p:cNvSpPr>
            <a:spLocks noChangeArrowheads="1"/>
          </p:cNvSpPr>
          <p:nvPr/>
        </p:nvSpPr>
        <p:spPr bwMode="auto">
          <a:xfrm>
            <a:off x="6843994"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4" name="Rectangle 139"/>
          <p:cNvSpPr>
            <a:spLocks noChangeArrowheads="1"/>
          </p:cNvSpPr>
          <p:nvPr/>
        </p:nvSpPr>
        <p:spPr bwMode="auto">
          <a:xfrm>
            <a:off x="6977602"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5" name="Rectangle 140"/>
          <p:cNvSpPr>
            <a:spLocks noChangeArrowheads="1"/>
          </p:cNvSpPr>
          <p:nvPr/>
        </p:nvSpPr>
        <p:spPr bwMode="auto">
          <a:xfrm>
            <a:off x="7111210"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6" name="Rectangle 141"/>
          <p:cNvSpPr>
            <a:spLocks noChangeArrowheads="1"/>
          </p:cNvSpPr>
          <p:nvPr/>
        </p:nvSpPr>
        <p:spPr bwMode="auto">
          <a:xfrm>
            <a:off x="7231828" y="4797106"/>
            <a:ext cx="46392"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7" name="Rectangle 142"/>
          <p:cNvSpPr>
            <a:spLocks noChangeArrowheads="1"/>
          </p:cNvSpPr>
          <p:nvPr/>
        </p:nvSpPr>
        <p:spPr bwMode="auto">
          <a:xfrm>
            <a:off x="7380282" y="479885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8" name="Rectangle 143"/>
          <p:cNvSpPr>
            <a:spLocks noChangeArrowheads="1"/>
          </p:cNvSpPr>
          <p:nvPr/>
        </p:nvSpPr>
        <p:spPr bwMode="auto">
          <a:xfrm>
            <a:off x="7513889"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79" name="Rectangle 144"/>
          <p:cNvSpPr>
            <a:spLocks noChangeArrowheads="1"/>
          </p:cNvSpPr>
          <p:nvPr/>
        </p:nvSpPr>
        <p:spPr bwMode="auto">
          <a:xfrm>
            <a:off x="7647497"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0" name="Rectangle 145"/>
          <p:cNvSpPr>
            <a:spLocks noChangeArrowheads="1"/>
          </p:cNvSpPr>
          <p:nvPr/>
        </p:nvSpPr>
        <p:spPr bwMode="auto">
          <a:xfrm>
            <a:off x="7781105"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1" name="AutoShape 146"/>
          <p:cNvSpPr>
            <a:spLocks noChangeArrowheads="1"/>
          </p:cNvSpPr>
          <p:nvPr/>
        </p:nvSpPr>
        <p:spPr bwMode="auto">
          <a:xfrm>
            <a:off x="8180074" y="4690316"/>
            <a:ext cx="1118966"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2" name="Rectangle 147"/>
          <p:cNvSpPr>
            <a:spLocks noChangeArrowheads="1"/>
          </p:cNvSpPr>
          <p:nvPr/>
        </p:nvSpPr>
        <p:spPr bwMode="auto">
          <a:xfrm>
            <a:off x="8269146"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3" name="Rectangle 148"/>
          <p:cNvSpPr>
            <a:spLocks noChangeArrowheads="1"/>
          </p:cNvSpPr>
          <p:nvPr/>
        </p:nvSpPr>
        <p:spPr bwMode="auto">
          <a:xfrm>
            <a:off x="8402754"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4" name="Rectangle 149"/>
          <p:cNvSpPr>
            <a:spLocks noChangeArrowheads="1"/>
          </p:cNvSpPr>
          <p:nvPr/>
        </p:nvSpPr>
        <p:spPr bwMode="auto">
          <a:xfrm>
            <a:off x="8536362"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5" name="Rectangle 150"/>
          <p:cNvSpPr>
            <a:spLocks noChangeArrowheads="1"/>
          </p:cNvSpPr>
          <p:nvPr/>
        </p:nvSpPr>
        <p:spPr bwMode="auto">
          <a:xfrm>
            <a:off x="8671826" y="479885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6" name="Rectangle 151"/>
          <p:cNvSpPr>
            <a:spLocks noChangeArrowheads="1"/>
          </p:cNvSpPr>
          <p:nvPr/>
        </p:nvSpPr>
        <p:spPr bwMode="auto">
          <a:xfrm>
            <a:off x="8805434" y="480060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7" name="Rectangle 152"/>
          <p:cNvSpPr>
            <a:spLocks noChangeArrowheads="1"/>
          </p:cNvSpPr>
          <p:nvPr/>
        </p:nvSpPr>
        <p:spPr bwMode="auto">
          <a:xfrm>
            <a:off x="8939041" y="479885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8" name="Rectangle 153"/>
          <p:cNvSpPr>
            <a:spLocks noChangeArrowheads="1"/>
          </p:cNvSpPr>
          <p:nvPr/>
        </p:nvSpPr>
        <p:spPr bwMode="auto">
          <a:xfrm>
            <a:off x="9072649" y="480060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89" name="Rectangle 154"/>
          <p:cNvSpPr>
            <a:spLocks noChangeArrowheads="1"/>
          </p:cNvSpPr>
          <p:nvPr/>
        </p:nvSpPr>
        <p:spPr bwMode="auto">
          <a:xfrm>
            <a:off x="9206257" y="4800607"/>
            <a:ext cx="89072" cy="119045"/>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90" name="AutoShape 155"/>
          <p:cNvSpPr>
            <a:spLocks noChangeArrowheads="1"/>
          </p:cNvSpPr>
          <p:nvPr/>
        </p:nvSpPr>
        <p:spPr bwMode="auto">
          <a:xfrm>
            <a:off x="2434932" y="3102467"/>
            <a:ext cx="669895"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91" name="Rectangle 156"/>
          <p:cNvSpPr>
            <a:spLocks noChangeArrowheads="1"/>
          </p:cNvSpPr>
          <p:nvPr/>
        </p:nvSpPr>
        <p:spPr bwMode="auto">
          <a:xfrm>
            <a:off x="2524003" y="321100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92" name="Rectangle 157"/>
          <p:cNvSpPr>
            <a:spLocks noChangeArrowheads="1"/>
          </p:cNvSpPr>
          <p:nvPr/>
        </p:nvSpPr>
        <p:spPr bwMode="auto">
          <a:xfrm>
            <a:off x="2657611" y="3211008"/>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93" name="Rectangle 158"/>
          <p:cNvSpPr>
            <a:spLocks noChangeArrowheads="1"/>
          </p:cNvSpPr>
          <p:nvPr/>
        </p:nvSpPr>
        <p:spPr bwMode="auto">
          <a:xfrm>
            <a:off x="2793075" y="3211008"/>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94" name="Rectangle 168"/>
          <p:cNvSpPr>
            <a:spLocks noChangeArrowheads="1"/>
          </p:cNvSpPr>
          <p:nvPr/>
        </p:nvSpPr>
        <p:spPr bwMode="auto">
          <a:xfrm>
            <a:off x="2126891" y="479710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95" name="Line 169"/>
          <p:cNvSpPr>
            <a:spLocks noChangeShapeType="1"/>
          </p:cNvSpPr>
          <p:nvPr/>
        </p:nvSpPr>
        <p:spPr bwMode="auto">
          <a:xfrm flipV="1">
            <a:off x="5185029" y="4671059"/>
            <a:ext cx="224535" cy="190822"/>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lIns="104287" tIns="52144" rIns="104287" bIns="52144"/>
          <a:lstStyle/>
          <a:p>
            <a:pPr>
              <a:defRPr/>
            </a:pPr>
            <a:endParaRPr lang="ja-JP" altLang="en-US">
              <a:latin typeface="Arial"/>
              <a:ea typeface="ＭＳ Ｐゴシック" pitchFamily="-112" charset="-128"/>
              <a:cs typeface="Arial"/>
            </a:endParaRPr>
          </a:p>
        </p:txBody>
      </p:sp>
      <p:sp>
        <p:nvSpPr>
          <p:cNvPr id="96" name="Line 176"/>
          <p:cNvSpPr>
            <a:spLocks noChangeShapeType="1"/>
          </p:cNvSpPr>
          <p:nvPr/>
        </p:nvSpPr>
        <p:spPr bwMode="auto">
          <a:xfrm>
            <a:off x="746275" y="3268781"/>
            <a:ext cx="2208243" cy="1750"/>
          </a:xfrm>
          <a:prstGeom prst="line">
            <a:avLst/>
          </a:prstGeom>
          <a:noFill/>
          <a:ln w="57023">
            <a:solidFill>
              <a:srgbClr val="4597A0"/>
            </a:solidFill>
            <a:miter lim="800000"/>
            <a:headEnd type="triangle" w="med" len="med"/>
            <a:tailEn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97" name="AutoShape 177"/>
          <p:cNvSpPr>
            <a:spLocks/>
          </p:cNvSpPr>
          <p:nvPr/>
        </p:nvSpPr>
        <p:spPr bwMode="auto">
          <a:xfrm>
            <a:off x="176585" y="3361565"/>
            <a:ext cx="1219173" cy="1379520"/>
          </a:xfrm>
          <a:custGeom>
            <a:avLst/>
            <a:gdLst>
              <a:gd name="T0" fmla="*/ 175447 w 1042988"/>
              <a:gd name="T1" fmla="*/ 1093403 h 1250950"/>
              <a:gd name="T2" fmla="*/ 521494 w 1042988"/>
              <a:gd name="T3" fmla="*/ 625475 h 1250950"/>
              <a:gd name="T4" fmla="*/ 71582 w 1042988"/>
              <a:gd name="T5" fmla="*/ 309201 h 1250950"/>
              <a:gd name="T6" fmla="*/ 0 w 1042988"/>
              <a:gd name="T7" fmla="*/ 309201 h 1250950"/>
              <a:gd name="T8" fmla="*/ 175447 w 1042988"/>
              <a:gd name="T9" fmla="*/ 1093403 h 1250950"/>
            </a:gdLst>
            <a:ahLst/>
            <a:cxnLst>
              <a:cxn ang="0">
                <a:pos x="T0" y="T1"/>
              </a:cxn>
              <a:cxn ang="0">
                <a:pos x="T2" y="T3"/>
              </a:cxn>
              <a:cxn ang="0">
                <a:pos x="T4" y="T5"/>
              </a:cxn>
            </a:cxnLst>
            <a:rect l="T6" t="T7" r="T8" b="T9"/>
            <a:pathLst>
              <a:path w="1042988" h="1250950" stroke="0">
                <a:moveTo>
                  <a:pt x="175447" y="1093403"/>
                </a:moveTo>
                <a:lnTo>
                  <a:pt x="175447" y="1093402"/>
                </a:lnTo>
                <a:cubicBezTo>
                  <a:pt x="63864" y="974696"/>
                  <a:pt x="0" y="804366"/>
                  <a:pt x="0" y="625475"/>
                </a:cubicBezTo>
                <a:cubicBezTo>
                  <a:pt x="0" y="514293"/>
                  <a:pt x="24708" y="405121"/>
                  <a:pt x="71582" y="309201"/>
                </a:cubicBezTo>
                <a:lnTo>
                  <a:pt x="521494" y="625475"/>
                </a:lnTo>
                <a:close/>
              </a:path>
              <a:path w="1042988" h="1250950" fill="none">
                <a:moveTo>
                  <a:pt x="175447" y="1093403"/>
                </a:moveTo>
                <a:lnTo>
                  <a:pt x="175447" y="1093402"/>
                </a:lnTo>
                <a:cubicBezTo>
                  <a:pt x="63864" y="974696"/>
                  <a:pt x="0" y="804366"/>
                  <a:pt x="0" y="625475"/>
                </a:cubicBezTo>
                <a:cubicBezTo>
                  <a:pt x="0" y="514293"/>
                  <a:pt x="24708" y="405121"/>
                  <a:pt x="71582" y="309201"/>
                </a:cubicBezTo>
              </a:path>
            </a:pathLst>
          </a:custGeom>
          <a:noFill/>
          <a:ln w="57023">
            <a:solidFill>
              <a:srgbClr val="31859C"/>
            </a:solidFill>
            <a:round/>
            <a:headEnd type="triangle" w="med" len="med"/>
            <a:tailEnd/>
          </a:ln>
          <a:effectLst>
            <a:outerShdw blurRad="63500" dist="20160" dir="5400000" algn="ctr" rotWithShape="0">
              <a:srgbClr val="000000">
                <a:alpha val="38034"/>
              </a:srgbClr>
            </a:outerShdw>
          </a:effectLst>
        </p:spPr>
        <p:txBody>
          <a:bodyPr wrap="none" lIns="104287" tIns="52144" rIns="104287" bIns="52144" anchor="ctr"/>
          <a:lstStyle/>
          <a:p>
            <a:pPr>
              <a:defRPr/>
            </a:pPr>
            <a:endParaRPr lang="ja-JP" altLang="en-US">
              <a:cs typeface="Arial" charset="0"/>
            </a:endParaRPr>
          </a:p>
        </p:txBody>
      </p:sp>
      <p:sp>
        <p:nvSpPr>
          <p:cNvPr id="98" name="Line 179"/>
          <p:cNvSpPr>
            <a:spLocks noChangeShapeType="1"/>
          </p:cNvSpPr>
          <p:nvPr/>
        </p:nvSpPr>
        <p:spPr bwMode="auto">
          <a:xfrm flipV="1">
            <a:off x="3180910" y="4856629"/>
            <a:ext cx="2035665" cy="5253"/>
          </a:xfrm>
          <a:prstGeom prst="line">
            <a:avLst/>
          </a:prstGeom>
          <a:noFill/>
          <a:ln w="57240">
            <a:solidFill>
              <a:srgbClr val="FF66FF"/>
            </a:solidFill>
            <a:miter lim="800000"/>
            <a:headEnd/>
            <a:tailEnd type="triangle" w="med" len="me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99" name="Line 178"/>
          <p:cNvSpPr>
            <a:spLocks noChangeShapeType="1"/>
          </p:cNvSpPr>
          <p:nvPr/>
        </p:nvSpPr>
        <p:spPr bwMode="auto">
          <a:xfrm>
            <a:off x="1022769" y="4856629"/>
            <a:ext cx="2104326" cy="1751"/>
          </a:xfrm>
          <a:prstGeom prst="line">
            <a:avLst/>
          </a:prstGeom>
          <a:noFill/>
          <a:ln w="57023">
            <a:solidFill>
              <a:srgbClr val="4597A0"/>
            </a:solidFill>
            <a:miter lim="800000"/>
            <a:headEnd/>
            <a:tailEnd type="triangle" w="med" len="me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100" name="Line 180"/>
          <p:cNvSpPr>
            <a:spLocks noChangeShapeType="1"/>
          </p:cNvSpPr>
          <p:nvPr/>
        </p:nvSpPr>
        <p:spPr bwMode="auto">
          <a:xfrm>
            <a:off x="5415131" y="4856629"/>
            <a:ext cx="4169682" cy="1751"/>
          </a:xfrm>
          <a:prstGeom prst="line">
            <a:avLst/>
          </a:prstGeom>
          <a:noFill/>
          <a:ln w="57240">
            <a:solidFill>
              <a:srgbClr val="FF66FF"/>
            </a:solidFill>
            <a:miter lim="800000"/>
            <a:headEnd/>
            <a:tailEn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101" name="テキスト ボックス 199"/>
          <p:cNvSpPr txBox="1">
            <a:spLocks noChangeArrowheads="1"/>
          </p:cNvSpPr>
          <p:nvPr/>
        </p:nvSpPr>
        <p:spPr bwMode="auto">
          <a:xfrm>
            <a:off x="9380690" y="4166869"/>
            <a:ext cx="1254366" cy="59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b="1" dirty="0">
                <a:solidFill>
                  <a:srgbClr val="FF0000"/>
                </a:solidFill>
                <a:cs typeface="Arial" charset="0"/>
              </a:rPr>
              <a:t>4.0 GeV e+</a:t>
            </a:r>
          </a:p>
          <a:p>
            <a:r>
              <a:rPr lang="en-US" altLang="ja-JP" sz="1600" b="1" dirty="0">
                <a:solidFill>
                  <a:srgbClr val="FF0000"/>
                </a:solidFill>
                <a:cs typeface="Arial" charset="0"/>
              </a:rPr>
              <a:t>4nC x 2</a:t>
            </a:r>
            <a:endParaRPr lang="ja-JP" altLang="en-US" sz="1600" b="1">
              <a:solidFill>
                <a:srgbClr val="FF0000"/>
              </a:solidFill>
              <a:cs typeface="Arial" charset="0"/>
            </a:endParaRPr>
          </a:p>
        </p:txBody>
      </p:sp>
      <p:sp>
        <p:nvSpPr>
          <p:cNvPr id="102" name="円/楕円 101"/>
          <p:cNvSpPr/>
          <p:nvPr/>
        </p:nvSpPr>
        <p:spPr>
          <a:xfrm>
            <a:off x="2318023" y="4744586"/>
            <a:ext cx="252371" cy="23809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rgbClr val="FFFFFF"/>
              </a:solidFill>
              <a:latin typeface="Arial" charset="0"/>
              <a:ea typeface="ＭＳ Ｐゴシック" charset="0"/>
              <a:cs typeface="Arial" charset="0"/>
            </a:endParaRPr>
          </a:p>
        </p:txBody>
      </p:sp>
      <p:sp>
        <p:nvSpPr>
          <p:cNvPr id="103" name="テキスト ボックス 202"/>
          <p:cNvSpPr txBox="1">
            <a:spLocks noChangeArrowheads="1"/>
          </p:cNvSpPr>
          <p:nvPr/>
        </p:nvSpPr>
        <p:spPr bwMode="auto">
          <a:xfrm>
            <a:off x="1579468" y="3998805"/>
            <a:ext cx="1778732" cy="66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90000"/>
              </a:lnSpc>
            </a:pPr>
            <a:r>
              <a:rPr lang="en-US" altLang="ja-JP" sz="1600" b="1" dirty="0">
                <a:solidFill>
                  <a:srgbClr val="0000FF"/>
                </a:solidFill>
                <a:cs typeface="Arial" charset="0"/>
              </a:rPr>
              <a:t>3.5 GeV</a:t>
            </a:r>
          </a:p>
          <a:p>
            <a:pPr>
              <a:lnSpc>
                <a:spcPct val="90000"/>
              </a:lnSpc>
            </a:pPr>
            <a:r>
              <a:rPr lang="en-US" altLang="ja-JP" sz="1600" b="1" dirty="0">
                <a:solidFill>
                  <a:srgbClr val="0000FF"/>
                </a:solidFill>
                <a:cs typeface="Arial" charset="0"/>
              </a:rPr>
              <a:t>10nC x 2 (prim. e-)</a:t>
            </a:r>
          </a:p>
          <a:p>
            <a:pPr>
              <a:lnSpc>
                <a:spcPct val="90000"/>
              </a:lnSpc>
            </a:pPr>
            <a:r>
              <a:rPr lang="en-US" altLang="ja-JP" sz="1600" b="1" dirty="0">
                <a:solidFill>
                  <a:srgbClr val="0000FF"/>
                </a:solidFill>
                <a:cs typeface="Arial" charset="0"/>
              </a:rPr>
              <a:t>5nC x 2 (inj. e-)</a:t>
            </a:r>
            <a:endParaRPr lang="ja-JP" altLang="en-US" sz="1600" b="1">
              <a:solidFill>
                <a:srgbClr val="0000FF"/>
              </a:solidFill>
              <a:cs typeface="Arial" charset="0"/>
            </a:endParaRPr>
          </a:p>
        </p:txBody>
      </p:sp>
      <p:sp>
        <p:nvSpPr>
          <p:cNvPr id="104" name="Line 180"/>
          <p:cNvSpPr>
            <a:spLocks noChangeShapeType="1"/>
          </p:cNvSpPr>
          <p:nvPr/>
        </p:nvSpPr>
        <p:spPr bwMode="auto">
          <a:xfrm>
            <a:off x="9831618" y="4853127"/>
            <a:ext cx="825771" cy="1751"/>
          </a:xfrm>
          <a:prstGeom prst="line">
            <a:avLst/>
          </a:prstGeom>
          <a:noFill/>
          <a:ln w="57240">
            <a:solidFill>
              <a:srgbClr val="FF66FF"/>
            </a:solidFill>
            <a:miter lim="800000"/>
            <a:headEnd/>
            <a:tailEnd type="triangle" w="med" len="me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105" name="アーチ 104"/>
          <p:cNvSpPr/>
          <p:nvPr/>
        </p:nvSpPr>
        <p:spPr>
          <a:xfrm>
            <a:off x="9543989" y="4784852"/>
            <a:ext cx="295052" cy="154058"/>
          </a:xfrm>
          <a:prstGeom prst="blockArc">
            <a:avLst/>
          </a:prstGeom>
          <a:solidFill>
            <a:srgbClr val="800000"/>
          </a:solidFill>
          <a:ln w="25400">
            <a:solidFill>
              <a:srgbClr val="80000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rgbClr val="FF8000"/>
              </a:solidFill>
              <a:latin typeface="Arial" charset="0"/>
              <a:ea typeface="ＭＳ Ｐゴシック" charset="0"/>
              <a:cs typeface="Arial" charset="0"/>
            </a:endParaRPr>
          </a:p>
        </p:txBody>
      </p:sp>
      <p:sp>
        <p:nvSpPr>
          <p:cNvPr id="106" name="円/楕円 105"/>
          <p:cNvSpPr/>
          <p:nvPr/>
        </p:nvSpPr>
        <p:spPr>
          <a:xfrm>
            <a:off x="10241719" y="4790103"/>
            <a:ext cx="148453" cy="14005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rgbClr val="FF0080"/>
              </a:solidFill>
              <a:latin typeface="Arial" charset="0"/>
              <a:ea typeface="ＭＳ Ｐゴシック" charset="0"/>
              <a:cs typeface="Arial" charset="0"/>
            </a:endParaRPr>
          </a:p>
        </p:txBody>
      </p:sp>
      <p:sp>
        <p:nvSpPr>
          <p:cNvPr id="107" name="円/楕円 106"/>
          <p:cNvSpPr/>
          <p:nvPr/>
        </p:nvSpPr>
        <p:spPr>
          <a:xfrm>
            <a:off x="10026462" y="4790103"/>
            <a:ext cx="148453" cy="14005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rgbClr val="FF0080"/>
              </a:solidFill>
              <a:latin typeface="Arial" charset="0"/>
              <a:ea typeface="ＭＳ Ｐゴシック" charset="0"/>
              <a:cs typeface="Arial" charset="0"/>
            </a:endParaRPr>
          </a:p>
        </p:txBody>
      </p:sp>
      <p:sp>
        <p:nvSpPr>
          <p:cNvPr id="108" name="テキスト ボックス 212"/>
          <p:cNvSpPr txBox="1">
            <a:spLocks noChangeArrowheads="1"/>
          </p:cNvSpPr>
          <p:nvPr/>
        </p:nvSpPr>
        <p:spPr bwMode="auto">
          <a:xfrm>
            <a:off x="5854924" y="2906393"/>
            <a:ext cx="1601216" cy="70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0000"/>
              </a:lnSpc>
            </a:pPr>
            <a:r>
              <a:rPr lang="en-US" altLang="ja-JP" sz="1600" b="1" dirty="0">
                <a:solidFill>
                  <a:srgbClr val="FF0000"/>
                </a:solidFill>
                <a:cs typeface="Arial" charset="0"/>
              </a:rPr>
              <a:t>1.1 GeV </a:t>
            </a:r>
          </a:p>
          <a:p>
            <a:pPr>
              <a:lnSpc>
                <a:spcPct val="80000"/>
              </a:lnSpc>
            </a:pPr>
            <a:r>
              <a:rPr lang="en-US" altLang="ja-JP" sz="1600" b="1" dirty="0">
                <a:solidFill>
                  <a:srgbClr val="FF0000"/>
                </a:solidFill>
                <a:cs typeface="Arial" charset="0"/>
              </a:rPr>
              <a:t>Damping Ring</a:t>
            </a:r>
          </a:p>
          <a:p>
            <a:pPr>
              <a:lnSpc>
                <a:spcPct val="80000"/>
              </a:lnSpc>
            </a:pPr>
            <a:r>
              <a:rPr lang="en-US" altLang="ja-JP" sz="1600" b="1" dirty="0">
                <a:solidFill>
                  <a:srgbClr val="FF0000"/>
                </a:solidFill>
                <a:cs typeface="Arial" charset="0"/>
              </a:rPr>
              <a:t>circ. 136 m</a:t>
            </a:r>
            <a:endParaRPr lang="ja-JP" altLang="en-US" sz="1600" b="1">
              <a:solidFill>
                <a:srgbClr val="FF0000"/>
              </a:solidFill>
              <a:cs typeface="Arial" charset="0"/>
            </a:endParaRPr>
          </a:p>
        </p:txBody>
      </p:sp>
      <p:sp>
        <p:nvSpPr>
          <p:cNvPr id="109" name="テキスト ボックス 214"/>
          <p:cNvSpPr txBox="1">
            <a:spLocks noChangeArrowheads="1"/>
          </p:cNvSpPr>
          <p:nvPr/>
        </p:nvSpPr>
        <p:spPr bwMode="auto">
          <a:xfrm>
            <a:off x="9685019" y="4839122"/>
            <a:ext cx="445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400" b="1" dirty="0">
                <a:solidFill>
                  <a:srgbClr val="800000"/>
                </a:solidFill>
                <a:cs typeface="Arial" charset="0"/>
              </a:rPr>
              <a:t>ECS</a:t>
            </a:r>
            <a:endParaRPr lang="ja-JP" altLang="en-US" sz="1400" b="1">
              <a:solidFill>
                <a:srgbClr val="800000"/>
              </a:solidFill>
              <a:cs typeface="Arial" charset="0"/>
            </a:endParaRPr>
          </a:p>
        </p:txBody>
      </p:sp>
      <p:sp>
        <p:nvSpPr>
          <p:cNvPr id="110" name="Line 1"/>
          <p:cNvSpPr>
            <a:spLocks noChangeShapeType="1"/>
          </p:cNvSpPr>
          <p:nvPr/>
        </p:nvSpPr>
        <p:spPr bwMode="auto">
          <a:xfrm flipH="1" flipV="1">
            <a:off x="5231420" y="4671059"/>
            <a:ext cx="224536" cy="201326"/>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lIns="104287" tIns="52144" rIns="104287" bIns="52144"/>
          <a:lstStyle/>
          <a:p>
            <a:pPr>
              <a:defRPr/>
            </a:pPr>
            <a:endParaRPr lang="ja-JP" altLang="en-US">
              <a:latin typeface="Arial"/>
              <a:ea typeface="ＭＳ Ｐゴシック" pitchFamily="-112" charset="-128"/>
              <a:cs typeface="Arial"/>
            </a:endParaRPr>
          </a:p>
        </p:txBody>
      </p:sp>
      <p:sp>
        <p:nvSpPr>
          <p:cNvPr id="111" name="円/楕円 110"/>
          <p:cNvSpPr/>
          <p:nvPr/>
        </p:nvSpPr>
        <p:spPr>
          <a:xfrm>
            <a:off x="2644621" y="4744586"/>
            <a:ext cx="252371" cy="23809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rgbClr val="FFFFFF"/>
              </a:solidFill>
              <a:latin typeface="Arial" charset="0"/>
              <a:ea typeface="ＭＳ Ｐゴシック" charset="0"/>
              <a:cs typeface="Arial" charset="0"/>
            </a:endParaRPr>
          </a:p>
        </p:txBody>
      </p:sp>
      <p:cxnSp>
        <p:nvCxnSpPr>
          <p:cNvPr id="112" name="直線コネクタ 111"/>
          <p:cNvCxnSpPr/>
          <p:nvPr/>
        </p:nvCxnSpPr>
        <p:spPr>
          <a:xfrm rot="5400000">
            <a:off x="5492017" y="4305767"/>
            <a:ext cx="150557" cy="40825"/>
          </a:xfrm>
          <a:prstGeom prst="line">
            <a:avLst/>
          </a:prstGeom>
          <a:ln w="762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13" name="直線コネクタ 112"/>
          <p:cNvCxnSpPr/>
          <p:nvPr/>
        </p:nvCxnSpPr>
        <p:spPr>
          <a:xfrm>
            <a:off x="4846556" y="3998805"/>
            <a:ext cx="16700" cy="154058"/>
          </a:xfrm>
          <a:prstGeom prst="line">
            <a:avLst/>
          </a:prstGeom>
          <a:ln w="76200">
            <a:solidFill>
              <a:srgbClr val="800000"/>
            </a:solidFill>
          </a:ln>
        </p:spPr>
        <p:style>
          <a:lnRef idx="2">
            <a:schemeClr val="accent1"/>
          </a:lnRef>
          <a:fillRef idx="0">
            <a:schemeClr val="accent1"/>
          </a:fillRef>
          <a:effectRef idx="1">
            <a:schemeClr val="accent1"/>
          </a:effectRef>
          <a:fontRef idx="minor">
            <a:schemeClr val="tx1"/>
          </a:fontRef>
        </p:style>
      </p:cxnSp>
      <p:sp>
        <p:nvSpPr>
          <p:cNvPr id="114" name="テキスト ボックス 233"/>
          <p:cNvSpPr txBox="1">
            <a:spLocks noChangeArrowheads="1"/>
          </p:cNvSpPr>
          <p:nvPr/>
        </p:nvSpPr>
        <p:spPr bwMode="auto">
          <a:xfrm>
            <a:off x="5755336" y="4020983"/>
            <a:ext cx="1835864" cy="351891"/>
          </a:xfrm>
          <a:prstGeom prst="rect">
            <a:avLst/>
          </a:prstGeom>
          <a:solidFill>
            <a:schemeClr val="bg1"/>
          </a:solidFill>
          <a:ln>
            <a:noFill/>
          </a:ln>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0000"/>
              </a:lnSpc>
            </a:pPr>
            <a:r>
              <a:rPr lang="en-US" altLang="ja-JP" sz="1400" b="1" dirty="0">
                <a:solidFill>
                  <a:srgbClr val="800000"/>
                </a:solidFill>
                <a:cs typeface="Arial" charset="0"/>
              </a:rPr>
              <a:t>Energy-spread</a:t>
            </a:r>
          </a:p>
          <a:p>
            <a:pPr>
              <a:lnSpc>
                <a:spcPct val="80000"/>
              </a:lnSpc>
            </a:pPr>
            <a:r>
              <a:rPr lang="en-US" altLang="ja-JP" sz="1400" b="1" dirty="0">
                <a:solidFill>
                  <a:srgbClr val="800000"/>
                </a:solidFill>
                <a:cs typeface="Arial" charset="0"/>
              </a:rPr>
              <a:t>Compression System</a:t>
            </a:r>
            <a:endParaRPr lang="ja-JP" altLang="en-US" sz="1400" b="1" dirty="0">
              <a:solidFill>
                <a:srgbClr val="800000"/>
              </a:solidFill>
              <a:cs typeface="Arial" charset="0"/>
            </a:endParaRPr>
          </a:p>
        </p:txBody>
      </p:sp>
      <p:sp>
        <p:nvSpPr>
          <p:cNvPr id="115" name="テキスト ボックス 114"/>
          <p:cNvSpPr txBox="1"/>
          <p:nvPr/>
        </p:nvSpPr>
        <p:spPr>
          <a:xfrm>
            <a:off x="3628125" y="3830743"/>
            <a:ext cx="1064394" cy="351891"/>
          </a:xfrm>
          <a:prstGeom prst="rect">
            <a:avLst/>
          </a:prstGeom>
          <a:noFill/>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nSpc>
                <a:spcPct val="80000"/>
              </a:lnSpc>
              <a:defRPr/>
            </a:pPr>
            <a:r>
              <a:rPr lang="en-US" altLang="ja-JP" sz="1400" b="1" dirty="0">
                <a:solidFill>
                  <a:srgbClr val="800000"/>
                </a:solidFill>
                <a:cs typeface="Arial" charset="0"/>
              </a:rPr>
              <a:t>Bunch</a:t>
            </a:r>
          </a:p>
          <a:p>
            <a:pPr>
              <a:lnSpc>
                <a:spcPct val="80000"/>
              </a:lnSpc>
              <a:defRPr/>
            </a:pPr>
            <a:r>
              <a:rPr lang="en-US" altLang="ja-JP" sz="1400" b="1" dirty="0">
                <a:solidFill>
                  <a:srgbClr val="800000"/>
                </a:solidFill>
                <a:cs typeface="Arial" charset="0"/>
              </a:rPr>
              <a:t>Compressor</a:t>
            </a:r>
            <a:endParaRPr lang="ja-JP" altLang="en-US" sz="1400" b="1" dirty="0">
              <a:solidFill>
                <a:srgbClr val="800000"/>
              </a:solidFill>
              <a:cs typeface="Arial" charset="0"/>
            </a:endParaRPr>
          </a:p>
        </p:txBody>
      </p:sp>
      <p:sp>
        <p:nvSpPr>
          <p:cNvPr id="116" name="Line 178"/>
          <p:cNvSpPr>
            <a:spLocks noChangeShapeType="1"/>
          </p:cNvSpPr>
          <p:nvPr/>
        </p:nvSpPr>
        <p:spPr bwMode="auto">
          <a:xfrm>
            <a:off x="3255136" y="4928406"/>
            <a:ext cx="6324111" cy="0"/>
          </a:xfrm>
          <a:prstGeom prst="line">
            <a:avLst/>
          </a:prstGeom>
          <a:noFill/>
          <a:ln w="57023">
            <a:solidFill>
              <a:srgbClr val="4597A0"/>
            </a:solidFill>
            <a:miter lim="800000"/>
            <a:headEnd/>
            <a:tailEnd type="triangle" w="med" len="me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117" name="Line 178"/>
          <p:cNvSpPr>
            <a:spLocks noChangeShapeType="1"/>
          </p:cNvSpPr>
          <p:nvPr/>
        </p:nvSpPr>
        <p:spPr bwMode="auto">
          <a:xfrm>
            <a:off x="9490174" y="4928406"/>
            <a:ext cx="1068864" cy="420158"/>
          </a:xfrm>
          <a:prstGeom prst="line">
            <a:avLst/>
          </a:prstGeom>
          <a:noFill/>
          <a:ln w="57023">
            <a:solidFill>
              <a:srgbClr val="4597A0"/>
            </a:solidFill>
            <a:miter lim="800000"/>
            <a:headEnd/>
            <a:tailEnd type="triangle" w="med" len="me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118" name="テキスト ボックス 199"/>
          <p:cNvSpPr txBox="1">
            <a:spLocks noChangeArrowheads="1"/>
          </p:cNvSpPr>
          <p:nvPr/>
        </p:nvSpPr>
        <p:spPr bwMode="auto">
          <a:xfrm>
            <a:off x="8813623" y="5185211"/>
            <a:ext cx="1202870" cy="59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b="1" dirty="0">
                <a:solidFill>
                  <a:srgbClr val="0000FF"/>
                </a:solidFill>
                <a:cs typeface="Arial" charset="0"/>
              </a:rPr>
              <a:t>7.0 GeV e-</a:t>
            </a:r>
          </a:p>
          <a:p>
            <a:r>
              <a:rPr lang="en-US" altLang="ja-JP" sz="1600" b="1" dirty="0">
                <a:solidFill>
                  <a:srgbClr val="0000FF"/>
                </a:solidFill>
                <a:cs typeface="Arial" charset="0"/>
              </a:rPr>
              <a:t>5nC x 2</a:t>
            </a:r>
            <a:endParaRPr lang="ja-JP" altLang="en-US" sz="1600" b="1" dirty="0">
              <a:solidFill>
                <a:srgbClr val="0000FF"/>
              </a:solidFill>
              <a:cs typeface="Arial" charset="0"/>
            </a:endParaRPr>
          </a:p>
        </p:txBody>
      </p:sp>
      <p:sp>
        <p:nvSpPr>
          <p:cNvPr id="119" name="円/楕円 118"/>
          <p:cNvSpPr/>
          <p:nvPr/>
        </p:nvSpPr>
        <p:spPr>
          <a:xfrm>
            <a:off x="9852029" y="5007185"/>
            <a:ext cx="148453" cy="140053"/>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rgbClr val="FF0080"/>
              </a:solidFill>
              <a:latin typeface="Arial" charset="0"/>
              <a:ea typeface="ＭＳ Ｐゴシック" charset="0"/>
              <a:cs typeface="Arial" charset="0"/>
            </a:endParaRPr>
          </a:p>
        </p:txBody>
      </p:sp>
      <p:sp>
        <p:nvSpPr>
          <p:cNvPr id="120" name="円/楕円 119"/>
          <p:cNvSpPr/>
          <p:nvPr/>
        </p:nvSpPr>
        <p:spPr>
          <a:xfrm>
            <a:off x="10030173" y="5091217"/>
            <a:ext cx="148453" cy="140053"/>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rgbClr val="FF0080"/>
              </a:solidFill>
              <a:latin typeface="Arial" charset="0"/>
              <a:ea typeface="ＭＳ Ｐゴシック" charset="0"/>
              <a:cs typeface="Arial" charset="0"/>
            </a:endParaRPr>
          </a:p>
        </p:txBody>
      </p:sp>
      <p:sp>
        <p:nvSpPr>
          <p:cNvPr id="121" name="アーチ 120"/>
          <p:cNvSpPr/>
          <p:nvPr/>
        </p:nvSpPr>
        <p:spPr>
          <a:xfrm rot="10800000">
            <a:off x="2993487" y="4755091"/>
            <a:ext cx="293195" cy="255596"/>
          </a:xfrm>
          <a:prstGeom prst="blockArc">
            <a:avLst/>
          </a:prstGeom>
          <a:solidFill>
            <a:schemeClr val="accent5">
              <a:lumMod val="75000"/>
            </a:schemeClr>
          </a:solidFill>
          <a:ln w="1905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ja-JP" altLang="en-US">
              <a:solidFill>
                <a:schemeClr val="tx1"/>
              </a:solidFill>
              <a:latin typeface="Arial" charset="0"/>
              <a:ea typeface="ＭＳ Ｐゴシック" charset="0"/>
              <a:cs typeface="Arial" charset="0"/>
            </a:endParaRPr>
          </a:p>
        </p:txBody>
      </p:sp>
      <p:sp>
        <p:nvSpPr>
          <p:cNvPr id="122" name="テキスト ボックス 215"/>
          <p:cNvSpPr txBox="1">
            <a:spLocks noChangeArrowheads="1"/>
          </p:cNvSpPr>
          <p:nvPr/>
        </p:nvSpPr>
        <p:spPr bwMode="auto">
          <a:xfrm>
            <a:off x="3150290" y="3052574"/>
            <a:ext cx="1356842"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90000"/>
              </a:lnSpc>
            </a:pPr>
            <a:r>
              <a:rPr lang="en-US" altLang="ja-JP" sz="1600" b="1" dirty="0">
                <a:solidFill>
                  <a:srgbClr val="00FF00"/>
                </a:solidFill>
                <a:cs typeface="Arial" charset="0"/>
              </a:rPr>
              <a:t>low emittance</a:t>
            </a:r>
          </a:p>
          <a:p>
            <a:pPr>
              <a:lnSpc>
                <a:spcPct val="90000"/>
              </a:lnSpc>
            </a:pPr>
            <a:r>
              <a:rPr lang="en-US" altLang="ja-JP" sz="1600" b="1" dirty="0">
                <a:solidFill>
                  <a:srgbClr val="00FF00"/>
                </a:solidFill>
                <a:cs typeface="Arial" charset="0"/>
              </a:rPr>
              <a:t>RF gun</a:t>
            </a:r>
            <a:endParaRPr lang="ja-JP" altLang="en-US" sz="1600" b="1" dirty="0">
              <a:solidFill>
                <a:srgbClr val="00FF00"/>
              </a:solidFill>
              <a:cs typeface="Arial" charset="0"/>
            </a:endParaRPr>
          </a:p>
        </p:txBody>
      </p:sp>
      <p:sp>
        <p:nvSpPr>
          <p:cNvPr id="123" name="テキスト ボックス 152"/>
          <p:cNvSpPr txBox="1">
            <a:spLocks noChangeArrowheads="1"/>
          </p:cNvSpPr>
          <p:nvPr/>
        </p:nvSpPr>
        <p:spPr bwMode="auto">
          <a:xfrm>
            <a:off x="65245" y="2570267"/>
            <a:ext cx="2788240" cy="428472"/>
          </a:xfrm>
          <a:prstGeom prst="rect">
            <a:avLst/>
          </a:prstGeom>
          <a:solidFill>
            <a:srgbClr val="FF00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100" b="1" dirty="0">
                <a:solidFill>
                  <a:schemeClr val="bg1"/>
                </a:solidFill>
              </a:rPr>
              <a:t>SuperKEKB injector</a:t>
            </a:r>
            <a:endParaRPr lang="ja-JP" altLang="en-US" sz="2100" b="1" dirty="0">
              <a:solidFill>
                <a:schemeClr val="bg1"/>
              </a:solidFill>
            </a:endParaRPr>
          </a:p>
        </p:txBody>
      </p:sp>
      <p:sp>
        <p:nvSpPr>
          <p:cNvPr id="124" name="テキスト ボックス 212"/>
          <p:cNvSpPr txBox="1">
            <a:spLocks noChangeArrowheads="1"/>
          </p:cNvSpPr>
          <p:nvPr/>
        </p:nvSpPr>
        <p:spPr bwMode="auto">
          <a:xfrm>
            <a:off x="2559261" y="5095019"/>
            <a:ext cx="2194527" cy="50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0000"/>
              </a:lnSpc>
            </a:pPr>
            <a:r>
              <a:rPr lang="en-US" altLang="ja-JP" sz="1600" b="1" dirty="0">
                <a:solidFill>
                  <a:srgbClr val="FF0000"/>
                </a:solidFill>
                <a:cs typeface="Arial" charset="0"/>
              </a:rPr>
              <a:t>e+ target &amp; </a:t>
            </a:r>
          </a:p>
          <a:p>
            <a:pPr>
              <a:lnSpc>
                <a:spcPct val="80000"/>
              </a:lnSpc>
            </a:pPr>
            <a:r>
              <a:rPr lang="en-US" altLang="ja-JP" sz="1600" b="1" dirty="0">
                <a:solidFill>
                  <a:srgbClr val="FF0000"/>
                </a:solidFill>
                <a:cs typeface="Arial" charset="0"/>
              </a:rPr>
              <a:t>LAS capture section</a:t>
            </a:r>
            <a:endParaRPr lang="ja-JP" altLang="en-US" sz="1600" b="1" dirty="0">
              <a:solidFill>
                <a:srgbClr val="FF0000"/>
              </a:solidFill>
              <a:cs typeface="Arial" charset="0"/>
            </a:endParaRPr>
          </a:p>
        </p:txBody>
      </p:sp>
      <p:sp>
        <p:nvSpPr>
          <p:cNvPr id="125" name="テキスト ボックス 246"/>
          <p:cNvSpPr txBox="1">
            <a:spLocks noChangeArrowheads="1"/>
          </p:cNvSpPr>
          <p:nvPr/>
        </p:nvSpPr>
        <p:spPr bwMode="auto">
          <a:xfrm>
            <a:off x="8855761" y="2521307"/>
            <a:ext cx="1761015" cy="84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b="1" dirty="0">
                <a:solidFill>
                  <a:srgbClr val="008000"/>
                </a:solidFill>
              </a:rPr>
              <a:t>50 Hz (e+ or e-)</a:t>
            </a:r>
          </a:p>
          <a:p>
            <a:r>
              <a:rPr lang="en-US" altLang="ja-JP" sz="1600" b="1" dirty="0">
                <a:solidFill>
                  <a:srgbClr val="008000"/>
                </a:solidFill>
              </a:rPr>
              <a:t>pulse-by-pulse</a:t>
            </a:r>
          </a:p>
          <a:p>
            <a:r>
              <a:rPr lang="en-US" altLang="ja-JP" sz="1600" b="1" dirty="0">
                <a:solidFill>
                  <a:srgbClr val="008000"/>
                </a:solidFill>
              </a:rPr>
              <a:t>mode switching </a:t>
            </a:r>
            <a:endParaRPr lang="ja-JP" altLang="en-US" sz="1600" b="1" dirty="0">
              <a:solidFill>
                <a:srgbClr val="008000"/>
              </a:solidFill>
            </a:endParaRPr>
          </a:p>
        </p:txBody>
      </p:sp>
      <p:sp>
        <p:nvSpPr>
          <p:cNvPr id="126" name="テキスト ボックス 212"/>
          <p:cNvSpPr txBox="1">
            <a:spLocks noChangeArrowheads="1"/>
          </p:cNvSpPr>
          <p:nvPr/>
        </p:nvSpPr>
        <p:spPr bwMode="auto">
          <a:xfrm>
            <a:off x="3806268" y="4250900"/>
            <a:ext cx="905913" cy="50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0000"/>
              </a:lnSpc>
            </a:pPr>
            <a:r>
              <a:rPr lang="en-US" altLang="ja-JP" sz="1600" b="1" dirty="0">
                <a:solidFill>
                  <a:srgbClr val="FF0000"/>
                </a:solidFill>
                <a:cs typeface="Arial" charset="0"/>
              </a:rPr>
              <a:t>S-band</a:t>
            </a:r>
          </a:p>
          <a:p>
            <a:pPr>
              <a:lnSpc>
                <a:spcPct val="80000"/>
              </a:lnSpc>
            </a:pPr>
            <a:r>
              <a:rPr lang="en-US" altLang="ja-JP" sz="1600" b="1" dirty="0">
                <a:solidFill>
                  <a:srgbClr val="FF0000"/>
                </a:solidFill>
                <a:cs typeface="Arial" charset="0"/>
              </a:rPr>
              <a:t>linac</a:t>
            </a:r>
            <a:endParaRPr lang="ja-JP" altLang="en-US" sz="1600" b="1" dirty="0">
              <a:solidFill>
                <a:srgbClr val="FF0000"/>
              </a:solidFill>
              <a:cs typeface="Arial" charset="0"/>
            </a:endParaRPr>
          </a:p>
        </p:txBody>
      </p:sp>
      <p:sp>
        <p:nvSpPr>
          <p:cNvPr id="127" name="Line 178"/>
          <p:cNvSpPr>
            <a:spLocks noChangeShapeType="1"/>
          </p:cNvSpPr>
          <p:nvPr/>
        </p:nvSpPr>
        <p:spPr bwMode="auto">
          <a:xfrm flipV="1">
            <a:off x="9208732" y="3998805"/>
            <a:ext cx="86597" cy="906258"/>
          </a:xfrm>
          <a:prstGeom prst="line">
            <a:avLst/>
          </a:prstGeom>
          <a:noFill/>
          <a:ln w="57023">
            <a:solidFill>
              <a:srgbClr val="4597A0"/>
            </a:solidFill>
            <a:miter lim="800000"/>
            <a:headEnd/>
            <a:tailEnd type="triangle" w="med" len="me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128" name="テキスト ボックス 199"/>
          <p:cNvSpPr txBox="1">
            <a:spLocks noChangeArrowheads="1"/>
          </p:cNvSpPr>
          <p:nvPr/>
        </p:nvSpPr>
        <p:spPr bwMode="auto">
          <a:xfrm>
            <a:off x="8350678" y="3506871"/>
            <a:ext cx="1202870" cy="59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b="1" dirty="0">
                <a:solidFill>
                  <a:srgbClr val="0000FF"/>
                </a:solidFill>
                <a:cs typeface="Arial" charset="0"/>
              </a:rPr>
              <a:t>2.5 GeV e-</a:t>
            </a:r>
          </a:p>
          <a:p>
            <a:r>
              <a:rPr lang="en-US" altLang="ja-JP" sz="1600" b="1" dirty="0">
                <a:solidFill>
                  <a:srgbClr val="0000FF"/>
                </a:solidFill>
                <a:cs typeface="Arial" charset="0"/>
              </a:rPr>
              <a:t>0.1nC x 1</a:t>
            </a:r>
            <a:endParaRPr lang="ja-JP" altLang="en-US" sz="1600" b="1" dirty="0">
              <a:solidFill>
                <a:srgbClr val="0000FF"/>
              </a:solidFill>
              <a:cs typeface="Arial" charset="0"/>
            </a:endParaRPr>
          </a:p>
        </p:txBody>
      </p:sp>
      <p:sp>
        <p:nvSpPr>
          <p:cNvPr id="129" name="テキスト ボックス 128"/>
          <p:cNvSpPr txBox="1"/>
          <p:nvPr/>
        </p:nvSpPr>
        <p:spPr>
          <a:xfrm>
            <a:off x="8417595" y="3225739"/>
            <a:ext cx="554737" cy="428472"/>
          </a:xfrm>
          <a:prstGeom prst="rect">
            <a:avLst/>
          </a:prstGeom>
          <a:noFill/>
        </p:spPr>
        <p:txBody>
          <a:bodyPr wrap="none" lIns="104287" tIns="52144" rIns="104287" bIns="52144" rtlCol="0">
            <a:spAutoFit/>
          </a:bodyPr>
          <a:lstStyle/>
          <a:p>
            <a:r>
              <a:rPr kumimoji="1" lang="en-US" altLang="ja-JP" b="1" dirty="0" smtClean="0">
                <a:solidFill>
                  <a:srgbClr val="0000FF"/>
                </a:solidFill>
                <a:latin typeface="Arial"/>
                <a:cs typeface="Arial"/>
              </a:rPr>
              <a:t>PF</a:t>
            </a:r>
            <a:endParaRPr kumimoji="1" lang="ja-JP" altLang="en-US" b="1" dirty="0">
              <a:solidFill>
                <a:srgbClr val="0000FF"/>
              </a:solidFill>
              <a:latin typeface="Arial"/>
              <a:cs typeface="Arial"/>
            </a:endParaRPr>
          </a:p>
        </p:txBody>
      </p:sp>
      <p:sp>
        <p:nvSpPr>
          <p:cNvPr id="130" name="テキスト ボックス 129"/>
          <p:cNvSpPr txBox="1"/>
          <p:nvPr/>
        </p:nvSpPr>
        <p:spPr>
          <a:xfrm>
            <a:off x="8787746" y="4953927"/>
            <a:ext cx="779201" cy="428472"/>
          </a:xfrm>
          <a:prstGeom prst="rect">
            <a:avLst/>
          </a:prstGeom>
          <a:noFill/>
        </p:spPr>
        <p:txBody>
          <a:bodyPr wrap="none" lIns="104287" tIns="52144" rIns="104287" bIns="52144" rtlCol="0">
            <a:spAutoFit/>
          </a:bodyPr>
          <a:lstStyle/>
          <a:p>
            <a:r>
              <a:rPr kumimoji="1" lang="en-US" altLang="ja-JP" b="1" dirty="0" smtClean="0">
                <a:solidFill>
                  <a:srgbClr val="0000FF"/>
                </a:solidFill>
                <a:latin typeface="Arial"/>
                <a:cs typeface="Arial"/>
              </a:rPr>
              <a:t>HER</a:t>
            </a:r>
            <a:endParaRPr kumimoji="1" lang="ja-JP" altLang="en-US" b="1" dirty="0">
              <a:solidFill>
                <a:srgbClr val="0000FF"/>
              </a:solidFill>
              <a:latin typeface="Arial"/>
              <a:cs typeface="Arial"/>
            </a:endParaRPr>
          </a:p>
        </p:txBody>
      </p:sp>
      <p:sp>
        <p:nvSpPr>
          <p:cNvPr id="131" name="テキスト ボックス 130"/>
          <p:cNvSpPr txBox="1"/>
          <p:nvPr/>
        </p:nvSpPr>
        <p:spPr>
          <a:xfrm>
            <a:off x="9407895" y="3892034"/>
            <a:ext cx="749220" cy="428472"/>
          </a:xfrm>
          <a:prstGeom prst="rect">
            <a:avLst/>
          </a:prstGeom>
          <a:noFill/>
        </p:spPr>
        <p:txBody>
          <a:bodyPr wrap="none" lIns="104287" tIns="52144" rIns="104287" bIns="52144" rtlCol="0">
            <a:spAutoFit/>
          </a:bodyPr>
          <a:lstStyle/>
          <a:p>
            <a:r>
              <a:rPr kumimoji="1" lang="en-US" altLang="ja-JP" b="1" dirty="0" smtClean="0">
                <a:solidFill>
                  <a:srgbClr val="FF0000"/>
                </a:solidFill>
                <a:latin typeface="Arial"/>
                <a:cs typeface="Arial"/>
              </a:rPr>
              <a:t>LER</a:t>
            </a:r>
            <a:endParaRPr kumimoji="1" lang="ja-JP" altLang="en-US" b="1" dirty="0">
              <a:solidFill>
                <a:srgbClr val="FF0000"/>
              </a:solidFill>
              <a:latin typeface="Arial"/>
              <a:cs typeface="Arial"/>
            </a:endParaRPr>
          </a:p>
        </p:txBody>
      </p:sp>
      <p:sp>
        <p:nvSpPr>
          <p:cNvPr id="132" name="テキスト ボックス 246"/>
          <p:cNvSpPr txBox="1">
            <a:spLocks noChangeArrowheads="1"/>
          </p:cNvSpPr>
          <p:nvPr/>
        </p:nvSpPr>
        <p:spPr bwMode="auto">
          <a:xfrm>
            <a:off x="9517208" y="3339729"/>
            <a:ext cx="1202870" cy="62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1" dirty="0">
                <a:solidFill>
                  <a:srgbClr val="0000FF"/>
                </a:solidFill>
              </a:rPr>
              <a:t>AR</a:t>
            </a:r>
          </a:p>
          <a:p>
            <a:r>
              <a:rPr lang="en-US" altLang="ja-JP" sz="1600" b="1" dirty="0">
                <a:solidFill>
                  <a:srgbClr val="0000FF"/>
                </a:solidFill>
              </a:rPr>
              <a:t>6.5 GeV e-</a:t>
            </a:r>
            <a:r>
              <a:rPr lang="en-US" altLang="ja-JP" sz="1600" b="1" dirty="0"/>
              <a:t> </a:t>
            </a:r>
            <a:endParaRPr lang="ja-JP" altLang="en-US" sz="1600" b="1" dirty="0"/>
          </a:p>
        </p:txBody>
      </p:sp>
      <p:sp>
        <p:nvSpPr>
          <p:cNvPr id="133" name="角丸四角形 132"/>
          <p:cNvSpPr/>
          <p:nvPr/>
        </p:nvSpPr>
        <p:spPr>
          <a:xfrm>
            <a:off x="2911838" y="4482903"/>
            <a:ext cx="2304764" cy="664335"/>
          </a:xfrm>
          <a:prstGeom prst="roundRect">
            <a:avLst/>
          </a:prstGeom>
          <a:noFill/>
          <a:ln w="19050" cmpd="sng">
            <a:solidFill>
              <a:srgbClr val="FF00FF"/>
            </a:solidFill>
            <a:prstDash val="sysDash"/>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34" name="Rectangle 190"/>
          <p:cNvSpPr>
            <a:spLocks noChangeArrowheads="1"/>
          </p:cNvSpPr>
          <p:nvPr/>
        </p:nvSpPr>
        <p:spPr bwMode="auto">
          <a:xfrm rot="19860000">
            <a:off x="5538535" y="4623761"/>
            <a:ext cx="63093"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135" name="Line 191"/>
          <p:cNvSpPr>
            <a:spLocks noChangeShapeType="1"/>
          </p:cNvSpPr>
          <p:nvPr/>
        </p:nvSpPr>
        <p:spPr bwMode="auto">
          <a:xfrm flipH="1" flipV="1">
            <a:off x="5585890" y="4702570"/>
            <a:ext cx="64948" cy="105040"/>
          </a:xfrm>
          <a:prstGeom prst="line">
            <a:avLst/>
          </a:prstGeom>
          <a:noFill/>
          <a:ln w="28440">
            <a:solidFill>
              <a:srgbClr val="00FF00"/>
            </a:solidFill>
            <a:miter lim="800000"/>
            <a:headEnd/>
            <a:tailEnd/>
          </a:ln>
          <a:extLst>
            <a:ext uri="{909E8E84-426E-40dd-AFC4-6F175D3DCCD1}">
              <a14:hiddenFill xmlns:a14="http://schemas.microsoft.com/office/drawing/2010/main">
                <a:noFill/>
              </a14:hiddenFill>
            </a:ext>
          </a:extLst>
        </p:spPr>
        <p:txBody>
          <a:bodyPr lIns="104287" tIns="52144" rIns="104287" bIns="52144"/>
          <a:lstStyle/>
          <a:p>
            <a:endParaRPr lang="ja-JP" altLang="en-US"/>
          </a:p>
        </p:txBody>
      </p:sp>
      <p:sp>
        <p:nvSpPr>
          <p:cNvPr id="136" name="テキスト ボックス 215"/>
          <p:cNvSpPr txBox="1">
            <a:spLocks noChangeArrowheads="1"/>
          </p:cNvSpPr>
          <p:nvPr/>
        </p:nvSpPr>
        <p:spPr bwMode="auto">
          <a:xfrm>
            <a:off x="5671214" y="4341939"/>
            <a:ext cx="618208" cy="351891"/>
          </a:xfrm>
          <a:prstGeom prst="rect">
            <a:avLst/>
          </a:prstGeom>
          <a:solidFill>
            <a:schemeClr val="bg1"/>
          </a:solidFill>
          <a:ln>
            <a:noFill/>
          </a:ln>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0000"/>
              </a:lnSpc>
            </a:pPr>
            <a:r>
              <a:rPr lang="en-US" altLang="ja-JP" sz="1400" b="1" dirty="0">
                <a:solidFill>
                  <a:srgbClr val="00FF00"/>
                </a:solidFill>
                <a:cs typeface="Arial" charset="0"/>
              </a:rPr>
              <a:t>3T</a:t>
            </a:r>
          </a:p>
          <a:p>
            <a:pPr>
              <a:lnSpc>
                <a:spcPct val="80000"/>
              </a:lnSpc>
            </a:pPr>
            <a:r>
              <a:rPr lang="en-US" altLang="ja-JP" sz="1400" b="1" dirty="0">
                <a:solidFill>
                  <a:srgbClr val="00FF00"/>
                </a:solidFill>
                <a:cs typeface="Arial" charset="0"/>
              </a:rPr>
              <a:t>RF gun</a:t>
            </a:r>
            <a:endParaRPr lang="ja-JP" altLang="en-US" sz="1400" b="1" dirty="0">
              <a:solidFill>
                <a:srgbClr val="00FF00"/>
              </a:solidFill>
              <a:cs typeface="Arial" charset="0"/>
            </a:endParaRPr>
          </a:p>
        </p:txBody>
      </p:sp>
      <p:sp>
        <p:nvSpPr>
          <p:cNvPr id="137" name="Rectangle 159"/>
          <p:cNvSpPr>
            <a:spLocks noChangeArrowheads="1"/>
          </p:cNvSpPr>
          <p:nvPr/>
        </p:nvSpPr>
        <p:spPr bwMode="auto">
          <a:xfrm>
            <a:off x="2926683" y="3211008"/>
            <a:ext cx="63093"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287" tIns="52144" rIns="104287" bIns="52144" anchor="ctr"/>
          <a:lstStyle/>
          <a:p>
            <a:pPr>
              <a:defRPr/>
            </a:pPr>
            <a:endParaRPr lang="ja-JP" altLang="en-US">
              <a:cs typeface="Arial" charset="0"/>
            </a:endParaRPr>
          </a:p>
        </p:txBody>
      </p:sp>
      <p:sp>
        <p:nvSpPr>
          <p:cNvPr id="14" name="Text Box 18"/>
          <p:cNvSpPr txBox="1">
            <a:spLocks noChangeArrowheads="1"/>
          </p:cNvSpPr>
          <p:nvPr/>
        </p:nvSpPr>
        <p:spPr bwMode="auto">
          <a:xfrm>
            <a:off x="1111900" y="5856477"/>
            <a:ext cx="2578476" cy="1364400"/>
          </a:xfrm>
          <a:prstGeom prst="rect">
            <a:avLst/>
          </a:prstGeom>
          <a:solidFill>
            <a:schemeClr val="bg1"/>
          </a:solidFill>
          <a:ln w="9525">
            <a:solidFill>
              <a:srgbClr val="000000"/>
            </a:solidFill>
            <a:miter lim="800000"/>
            <a:headEnd/>
            <a:tailEnd/>
          </a:ln>
        </p:spPr>
        <p:txBody>
          <a:bodyPr vert="horz" wrap="square" lIns="104287" tIns="52144" rIns="104287" bIns="52144" numCol="1" anchor="t" anchorCtr="0" compatLnSpc="1">
            <a:prstTxWarp prst="textNoShape">
              <a:avLst/>
            </a:prstTxWarp>
          </a:bodyPr>
          <a:lstStyle>
            <a:lvl1pPr indent="420688"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algn="ctr" defTabSz="1042873"/>
            <a:r>
              <a:rPr lang="en-US" altLang="ja-JP" sz="1600" b="1" dirty="0" smtClean="0">
                <a:latin typeface="+mn-lt"/>
                <a:ea typeface="ヒラギノ角ゴ ProN W3"/>
                <a:cs typeface="ヒラギノ角ゴ ProN W3"/>
              </a:rPr>
              <a:t>[1] Sector 1,2</a:t>
            </a:r>
            <a:endParaRPr lang="ja-JP" altLang="en-US" sz="1600" b="1" dirty="0">
              <a:latin typeface="+mn-lt"/>
              <a:ea typeface="ヒラギノ角ゴ ProN W3"/>
              <a:cs typeface="ヒラギノ角ゴ ProN W3"/>
            </a:endParaRPr>
          </a:p>
          <a:p>
            <a:pPr indent="0" algn="ctr" defTabSz="1042873" eaLnBrk="0" hangingPunct="0"/>
            <a:r>
              <a:rPr lang="en-US" altLang="ja-JP" sz="1600" b="1" dirty="0" smtClean="0">
                <a:latin typeface="+mn-lt"/>
                <a:ea typeface="ヒラギノ角ゴ ProN W3"/>
                <a:cs typeface="ヒラギノ角ゴ ProN W3"/>
              </a:rPr>
              <a:t>Electricity and cooling water addition for new positron generator</a:t>
            </a:r>
          </a:p>
          <a:p>
            <a:pPr indent="0" algn="ctr" defTabSz="1042873" eaLnBrk="0" hangingPunct="0"/>
            <a:r>
              <a:rPr lang="en-US" altLang="ja-JP" sz="1600" b="1" dirty="0" smtClean="0">
                <a:latin typeface="+mn-lt"/>
                <a:ea typeface="ヒラギノ角ゴ ProN W3"/>
                <a:cs typeface="ヒラギノ角ゴ ProN W3"/>
              </a:rPr>
              <a:t>+920 kVA, +900 L/min</a:t>
            </a:r>
            <a:endParaRPr lang="en-US" altLang="ja-JP" sz="1600" b="1" dirty="0">
              <a:latin typeface="+mn-lt"/>
              <a:ea typeface="ヒラギノ角ゴ ProN W3"/>
              <a:cs typeface="ヒラギノ角ゴ ProN W3"/>
            </a:endParaRPr>
          </a:p>
        </p:txBody>
      </p:sp>
      <p:sp>
        <p:nvSpPr>
          <p:cNvPr id="17" name="Text Box 17"/>
          <p:cNvSpPr txBox="1">
            <a:spLocks noChangeArrowheads="1"/>
          </p:cNvSpPr>
          <p:nvPr/>
        </p:nvSpPr>
        <p:spPr bwMode="auto">
          <a:xfrm>
            <a:off x="4057914" y="5856478"/>
            <a:ext cx="2566956" cy="1364400"/>
          </a:xfrm>
          <a:prstGeom prst="rect">
            <a:avLst/>
          </a:prstGeom>
          <a:solidFill>
            <a:schemeClr val="bg1"/>
          </a:solidFill>
          <a:ln w="9525">
            <a:solidFill>
              <a:srgbClr val="000000"/>
            </a:solidFill>
            <a:miter lim="800000"/>
            <a:headEnd/>
            <a:tailEnd/>
          </a:ln>
        </p:spPr>
        <p:txBody>
          <a:bodyPr vert="horz" wrap="square" lIns="123174" tIns="52144" rIns="123174" bIns="52144" numCol="1" anchor="t" anchorCtr="0" compatLnSpc="1">
            <a:prstTxWarp prst="textNoShape">
              <a:avLst/>
            </a:prstTxWarp>
          </a:bodyPr>
          <a:lstStyle>
            <a:lvl1pPr indent="560388"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algn="ctr" defTabSz="1042873" eaLnBrk="0" hangingPunct="0"/>
            <a:r>
              <a:rPr lang="en-US" altLang="ja-JP" sz="1600" b="1" dirty="0" smtClean="0">
                <a:latin typeface="+mn-lt"/>
                <a:ea typeface="ヒラギノ角ゴ ProN W3"/>
                <a:cs typeface="ヒラギノ角ゴ ProN W3"/>
              </a:rPr>
              <a:t>[2] Sector 2,3</a:t>
            </a:r>
            <a:endParaRPr lang="en-US" altLang="ja-JP" sz="1600" b="1" dirty="0">
              <a:latin typeface="+mn-lt"/>
              <a:ea typeface="ヒラギノ角ゴ ProN W3"/>
              <a:cs typeface="ヒラギノ角ゴ ProN W3"/>
            </a:endParaRPr>
          </a:p>
          <a:p>
            <a:pPr indent="0" algn="ctr" defTabSz="1042873" eaLnBrk="0" hangingPunct="0"/>
            <a:r>
              <a:rPr lang="en-US" altLang="ja-JP" sz="1600" b="1" dirty="0" smtClean="0">
                <a:latin typeface="+mn-lt"/>
                <a:ea typeface="ヒラギノ角ゴ ProN W3"/>
                <a:cs typeface="ヒラギノ角ゴ ProN W3"/>
              </a:rPr>
              <a:t>Electricity addition for new damping ring</a:t>
            </a:r>
          </a:p>
          <a:p>
            <a:pPr indent="0" algn="ctr" defTabSz="1042873" eaLnBrk="0" hangingPunct="0"/>
            <a:endParaRPr lang="en-US" altLang="ja-JP" sz="1600" b="1" dirty="0" smtClean="0">
              <a:latin typeface="+mn-lt"/>
              <a:ea typeface="ヒラギノ角ゴ ProN W3"/>
              <a:cs typeface="ヒラギノ角ゴ ProN W3"/>
            </a:endParaRPr>
          </a:p>
          <a:p>
            <a:pPr indent="0" algn="ctr" defTabSz="1042873" eaLnBrk="0" hangingPunct="0"/>
            <a:r>
              <a:rPr lang="en-US" altLang="ja-JP" sz="1600" b="1" dirty="0" smtClean="0">
                <a:latin typeface="+mn-lt"/>
                <a:ea typeface="ヒラギノ角ゴ ProN W3"/>
                <a:cs typeface="ヒラギノ角ゴ ProN W3"/>
              </a:rPr>
              <a:t>+310 kVA</a:t>
            </a:r>
            <a:endParaRPr lang="en-US" altLang="ja-JP" sz="1600" b="1" dirty="0">
              <a:latin typeface="+mn-lt"/>
              <a:ea typeface="ヒラギノ角ゴ ProN W3"/>
              <a:cs typeface="ヒラギノ角ゴ ProN W3"/>
            </a:endParaRPr>
          </a:p>
        </p:txBody>
      </p:sp>
      <p:sp>
        <p:nvSpPr>
          <p:cNvPr id="18" name="Text Box 16"/>
          <p:cNvSpPr txBox="1">
            <a:spLocks noChangeArrowheads="1"/>
          </p:cNvSpPr>
          <p:nvPr/>
        </p:nvSpPr>
        <p:spPr bwMode="auto">
          <a:xfrm>
            <a:off x="7027208" y="5856477"/>
            <a:ext cx="3531830" cy="1364400"/>
          </a:xfrm>
          <a:prstGeom prst="rect">
            <a:avLst/>
          </a:prstGeom>
          <a:solidFill>
            <a:schemeClr val="bg1"/>
          </a:solidFill>
          <a:ln w="9525">
            <a:solidFill>
              <a:srgbClr val="000000"/>
            </a:solidFill>
            <a:miter lim="800000"/>
            <a:headEnd/>
            <a:tailEnd/>
          </a:ln>
        </p:spPr>
        <p:txBody>
          <a:bodyPr vert="horz" wrap="square" lIns="104287" tIns="52144" rIns="104287" bIns="52144" numCol="1" anchor="t" anchorCtr="0" compatLnSpc="1">
            <a:prstTxWarp prst="textNoShape">
              <a:avLst/>
            </a:prstTxWarp>
          </a:bodyPr>
          <a:lstStyle>
            <a:lvl1pPr indent="420688"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algn="ctr" defTabSz="1042873"/>
            <a:r>
              <a:rPr lang="en-US" altLang="ja-JP" sz="1600" b="1" dirty="0" smtClean="0">
                <a:latin typeface="+mn-lt"/>
                <a:ea typeface="ヒラギノ角ゴ ProN W3"/>
                <a:cs typeface="ヒラギノ角ゴ ProN W3"/>
              </a:rPr>
              <a:t>[3] Sector 5</a:t>
            </a:r>
          </a:p>
          <a:p>
            <a:pPr indent="0" algn="ctr" defTabSz="1042873"/>
            <a:r>
              <a:rPr lang="en-US" altLang="ja-JP" sz="1600" b="1" dirty="0" smtClean="0">
                <a:latin typeface="+mn-lt"/>
                <a:ea typeface="ヒラギノ角ゴ ProN W3"/>
                <a:cs typeface="ヒラギノ角ゴ ProN W3"/>
              </a:rPr>
              <a:t>Electricity and cooling water addition for energy compression, beam diag., injection beamlines</a:t>
            </a:r>
          </a:p>
          <a:p>
            <a:pPr indent="0" algn="ctr" defTabSz="1042873"/>
            <a:r>
              <a:rPr lang="en-US" altLang="ja-JP" sz="1600" b="1" dirty="0" smtClean="0">
                <a:latin typeface="+mn-lt"/>
                <a:ea typeface="ヒラギノ角ゴ ProN W3"/>
                <a:cs typeface="ヒラギノ角ゴ ProN W3"/>
              </a:rPr>
              <a:t>+300 kVA, +460L/min</a:t>
            </a:r>
            <a:endParaRPr lang="en-US" altLang="ja-JP" sz="1600" b="1" dirty="0">
              <a:latin typeface="+mn-lt"/>
              <a:ea typeface="ヒラギノ角ゴ ProN W3"/>
              <a:cs typeface="ヒラギノ角ゴ ProN W3"/>
            </a:endParaRPr>
          </a:p>
        </p:txBody>
      </p:sp>
      <p:sp>
        <p:nvSpPr>
          <p:cNvPr id="138" name="コンテンツ プレースホルダ 2"/>
          <p:cNvSpPr>
            <a:spLocks noGrp="1"/>
          </p:cNvSpPr>
          <p:nvPr>
            <p:ph idx="1"/>
          </p:nvPr>
        </p:nvSpPr>
        <p:spPr>
          <a:xfrm>
            <a:off x="163513" y="828197"/>
            <a:ext cx="10525125" cy="6431441"/>
          </a:xfrm>
        </p:spPr>
        <p:txBody>
          <a:bodyPr/>
          <a:lstStyle/>
          <a:p>
            <a:r>
              <a:rPr lang="en-US" altLang="ja-JP" sz="2400" dirty="0" smtClean="0"/>
              <a:t>Linac needs electricity and cooling water extensions, especially for positron generator upgrade, that was planned in FY2012</a:t>
            </a:r>
          </a:p>
          <a:p>
            <a:r>
              <a:rPr lang="en-US" altLang="ja-JP" sz="2400" dirty="0" smtClean="0"/>
              <a:t>Separate building construction in FY2013 not to impact PF/PF-AR </a:t>
            </a:r>
          </a:p>
          <a:p>
            <a:r>
              <a:rPr lang="en-US" altLang="ja-JP" sz="2400" dirty="0" smtClean="0"/>
              <a:t>Facility extensions performed during summer 2014</a:t>
            </a:r>
          </a:p>
        </p:txBody>
      </p:sp>
    </p:spTree>
    <p:extLst>
      <p:ext uri="{BB962C8B-B14F-4D97-AF65-F5344CB8AC3E}">
        <p14:creationId xmlns:p14="http://schemas.microsoft.com/office/powerpoint/2010/main" val="6696080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11"/>
          <p:cNvSpPr>
            <a:spLocks noGrp="1"/>
          </p:cNvSpPr>
          <p:nvPr>
            <p:ph idx="1"/>
          </p:nvPr>
        </p:nvSpPr>
        <p:spPr>
          <a:xfrm>
            <a:off x="5087938" y="6112576"/>
            <a:ext cx="5600700" cy="1020061"/>
          </a:xfrm>
        </p:spPr>
        <p:txBody>
          <a:bodyPr/>
          <a:lstStyle/>
          <a:p>
            <a:r>
              <a:rPr lang="en-US" altLang="ja-JP" sz="2000" dirty="0" smtClean="0"/>
              <a:t>5.6 nC / bunch was confirmed</a:t>
            </a:r>
          </a:p>
          <a:p>
            <a:r>
              <a:rPr lang="en-US" altLang="ja-JP" sz="2000" dirty="0" smtClean="0"/>
              <a:t>Next step: 50-Hz beam generation &amp;</a:t>
            </a:r>
            <a:br>
              <a:rPr lang="en-US" altLang="ja-JP" sz="2000" dirty="0" smtClean="0"/>
            </a:br>
            <a:r>
              <a:rPr lang="en-US" altLang="ja-JP" sz="2000" dirty="0" smtClean="0"/>
              <a:t>	Radiation control</a:t>
            </a:r>
            <a:endParaRPr lang="ja-JP" altLang="en-US" sz="20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25</a:t>
            </a:fld>
            <a:endParaRPr lang="en-US" altLang="ja-JP" dirty="0"/>
          </a:p>
        </p:txBody>
      </p:sp>
      <p:pic>
        <p:nvPicPr>
          <p:cNvPr id="348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47917" y="829217"/>
            <a:ext cx="3523488" cy="2642616"/>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2672" y="3520761"/>
            <a:ext cx="3523488" cy="2642616"/>
          </a:xfrm>
          <a:prstGeom prst="rect">
            <a:avLst/>
          </a:prstGeom>
          <a:noFill/>
          <a:ln w="9525">
            <a:noFill/>
            <a:miter lim="800000"/>
            <a:headEnd/>
            <a:tailEnd/>
          </a:ln>
          <a:effectLst/>
        </p:spPr>
      </p:pic>
      <p:pic>
        <p:nvPicPr>
          <p:cNvPr id="14" name="図 13" descr="laser-2013.png"/>
          <p:cNvPicPr>
            <a:picLocks noChangeAspect="1"/>
          </p:cNvPicPr>
          <p:nvPr/>
        </p:nvPicPr>
        <p:blipFill>
          <a:blip r:embed="rId4"/>
          <a:stretch>
            <a:fillRect/>
          </a:stretch>
        </p:blipFill>
        <p:spPr>
          <a:xfrm>
            <a:off x="447675" y="740092"/>
            <a:ext cx="4449763" cy="6435726"/>
          </a:xfrm>
          <a:prstGeom prst="rect">
            <a:avLst/>
          </a:prstGeom>
        </p:spPr>
      </p:pic>
      <p:sp>
        <p:nvSpPr>
          <p:cNvPr id="8" name="Text Box 180"/>
          <p:cNvSpPr txBox="1">
            <a:spLocks noChangeAspect="1" noChangeArrowheads="1"/>
          </p:cNvSpPr>
          <p:nvPr/>
        </p:nvSpPr>
        <p:spPr bwMode="auto">
          <a:xfrm>
            <a:off x="5092666" y="3549163"/>
            <a:ext cx="3622056"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smtClean="0">
                <a:solidFill>
                  <a:schemeClr val="bg1"/>
                </a:solidFill>
                <a:latin typeface="+mn-ea"/>
              </a:rPr>
              <a:t>Quasi traveling wave side couple cavity</a:t>
            </a:r>
            <a:endParaRPr lang="en-US" altLang="ja-JP" sz="1400" dirty="0">
              <a:solidFill>
                <a:schemeClr val="bg1"/>
              </a:solidFill>
              <a:latin typeface="+mn-ea"/>
            </a:endParaRPr>
          </a:p>
        </p:txBody>
      </p:sp>
      <p:sp>
        <p:nvSpPr>
          <p:cNvPr id="9" name="Text Box 180"/>
          <p:cNvSpPr txBox="1">
            <a:spLocks noChangeAspect="1" noChangeArrowheads="1"/>
          </p:cNvSpPr>
          <p:nvPr/>
        </p:nvSpPr>
        <p:spPr bwMode="auto">
          <a:xfrm>
            <a:off x="6016307" y="3147801"/>
            <a:ext cx="2813583"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smtClean="0">
                <a:solidFill>
                  <a:schemeClr val="bg1"/>
                </a:solidFill>
                <a:latin typeface="+mn-ea"/>
              </a:rPr>
              <a:t>Cascaded frequency doublers</a:t>
            </a:r>
            <a:endParaRPr lang="en-US" altLang="ja-JP" sz="1400" dirty="0">
              <a:solidFill>
                <a:schemeClr val="bg1"/>
              </a:solidFill>
              <a:latin typeface="+mn-ea"/>
            </a:endParaRPr>
          </a:p>
        </p:txBody>
      </p:sp>
      <p:sp>
        <p:nvSpPr>
          <p:cNvPr id="10" name="Text Box 180"/>
          <p:cNvSpPr txBox="1">
            <a:spLocks noChangeAspect="1" noChangeArrowheads="1"/>
          </p:cNvSpPr>
          <p:nvPr/>
        </p:nvSpPr>
        <p:spPr bwMode="auto">
          <a:xfrm>
            <a:off x="151036" y="3759084"/>
            <a:ext cx="3377840"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smtClean="0">
                <a:solidFill>
                  <a:srgbClr val="000090"/>
                </a:solidFill>
              </a:rPr>
              <a:t>Yb fiber and Yb:YAG think disk laser</a:t>
            </a:r>
            <a:endParaRPr lang="en-US" altLang="ja-JP" sz="1400" dirty="0">
              <a:solidFill>
                <a:srgbClr val="000090"/>
              </a:solidFill>
            </a:endParaRPr>
          </a:p>
        </p:txBody>
      </p:sp>
      <p:sp>
        <p:nvSpPr>
          <p:cNvPr id="11" name="Text Box 180"/>
          <p:cNvSpPr txBox="1">
            <a:spLocks noChangeAspect="1" noChangeArrowheads="1"/>
          </p:cNvSpPr>
          <p:nvPr/>
        </p:nvSpPr>
        <p:spPr bwMode="auto">
          <a:xfrm>
            <a:off x="2955967" y="6893445"/>
            <a:ext cx="1998511" cy="307773"/>
          </a:xfrm>
          <a:prstGeom prst="rect">
            <a:avLst/>
          </a:prstGeom>
          <a:noFill/>
          <a:ln w="9525">
            <a:noFill/>
            <a:miter lim="800000"/>
            <a:headEnd/>
            <a:tailEnd/>
          </a:ln>
          <a:effectLst/>
        </p:spPr>
        <p:txBody>
          <a:bodyPr wrap="none" lIns="91436" tIns="45718" rIns="91436" bIns="45718">
            <a:spAutoFit/>
          </a:bodyPr>
          <a:lstStyle/>
          <a:p>
            <a:pPr>
              <a:defRPr/>
            </a:pPr>
            <a:r>
              <a:rPr lang="en-US" altLang="ja-JP" sz="1400" dirty="0" smtClean="0">
                <a:solidFill>
                  <a:srgbClr val="000090"/>
                </a:solidFill>
              </a:rPr>
              <a:t>Ir5Ce photo cathode</a:t>
            </a:r>
            <a:endParaRPr lang="en-US" altLang="ja-JP" sz="1400" dirty="0">
              <a:solidFill>
                <a:srgbClr val="000090"/>
              </a:solidFill>
            </a:endParaRPr>
          </a:p>
        </p:txBody>
      </p:sp>
      <p:pic>
        <p:nvPicPr>
          <p:cNvPr id="13" name="Picture 175"/>
          <p:cNvPicPr>
            <a:picLocks noChangeAspect="1" noChangeArrowheads="1"/>
          </p:cNvPicPr>
          <p:nvPr/>
        </p:nvPicPr>
        <p:blipFill>
          <a:blip r:embed="rId5"/>
          <a:srcRect/>
          <a:stretch>
            <a:fillRect/>
          </a:stretch>
        </p:blipFill>
        <p:spPr bwMode="auto">
          <a:xfrm>
            <a:off x="8857234" y="4066852"/>
            <a:ext cx="1630510" cy="1509074"/>
          </a:xfrm>
          <a:prstGeom prst="rect">
            <a:avLst/>
          </a:prstGeom>
          <a:noFill/>
          <a:ln w="9525">
            <a:noFill/>
            <a:miter lim="800000"/>
            <a:headEnd/>
            <a:tailEnd/>
          </a:ln>
        </p:spPr>
      </p:pic>
      <p:sp>
        <p:nvSpPr>
          <p:cNvPr id="15" name="Text Box 180"/>
          <p:cNvSpPr txBox="1">
            <a:spLocks noChangeAspect="1" noChangeArrowheads="1"/>
          </p:cNvSpPr>
          <p:nvPr/>
        </p:nvSpPr>
        <p:spPr bwMode="auto">
          <a:xfrm>
            <a:off x="9606538" y="5082858"/>
            <a:ext cx="928451" cy="523216"/>
          </a:xfrm>
          <a:prstGeom prst="rect">
            <a:avLst/>
          </a:prstGeom>
          <a:noFill/>
          <a:ln w="9525">
            <a:noFill/>
            <a:miter lim="800000"/>
            <a:headEnd/>
            <a:tailEnd/>
          </a:ln>
          <a:effectLst/>
        </p:spPr>
        <p:txBody>
          <a:bodyPr wrap="none" lIns="91436" tIns="45718" rIns="91436" bIns="45718">
            <a:spAutoFit/>
          </a:bodyPr>
          <a:lstStyle/>
          <a:p>
            <a:pPr algn="r">
              <a:defRPr/>
            </a:pPr>
            <a:r>
              <a:rPr lang="en-US" altLang="ja-JP" sz="1400" dirty="0" smtClean="0">
                <a:solidFill>
                  <a:schemeClr val="bg1"/>
                </a:solidFill>
                <a:latin typeface="+mn-ea"/>
              </a:rPr>
              <a:t>Ir</a:t>
            </a:r>
            <a:r>
              <a:rPr lang="en-US" altLang="ja-JP" sz="1400" baseline="-25000" dirty="0" smtClean="0">
                <a:solidFill>
                  <a:schemeClr val="bg1"/>
                </a:solidFill>
                <a:latin typeface="+mn-ea"/>
              </a:rPr>
              <a:t>5</a:t>
            </a:r>
            <a:r>
              <a:rPr lang="en-US" altLang="ja-JP" sz="1400" dirty="0" smtClean="0">
                <a:solidFill>
                  <a:schemeClr val="bg1"/>
                </a:solidFill>
                <a:latin typeface="+mn-ea"/>
              </a:rPr>
              <a:t>Ce</a:t>
            </a:r>
            <a:br>
              <a:rPr lang="en-US" altLang="ja-JP" sz="1400" dirty="0" smtClean="0">
                <a:solidFill>
                  <a:schemeClr val="bg1"/>
                </a:solidFill>
                <a:latin typeface="+mn-ea"/>
              </a:rPr>
            </a:br>
            <a:r>
              <a:rPr lang="en-US" altLang="ja-JP" sz="1400" dirty="0" smtClean="0">
                <a:solidFill>
                  <a:schemeClr val="bg1"/>
                </a:solidFill>
                <a:latin typeface="+mn-ea"/>
              </a:rPr>
              <a:t>Cathode</a:t>
            </a:r>
            <a:endParaRPr lang="en-US" altLang="ja-JP" sz="1400" dirty="0">
              <a:solidFill>
                <a:schemeClr val="bg1"/>
              </a:solidFill>
              <a:latin typeface="+mn-ea"/>
            </a:endParaRPr>
          </a:p>
        </p:txBody>
      </p:sp>
      <p:sp>
        <p:nvSpPr>
          <p:cNvPr id="2" name="タイトル 1"/>
          <p:cNvSpPr>
            <a:spLocks noGrp="1"/>
          </p:cNvSpPr>
          <p:nvPr>
            <p:ph type="title"/>
          </p:nvPr>
        </p:nvSpPr>
        <p:spPr>
          <a:xfrm>
            <a:off x="165100" y="182563"/>
            <a:ext cx="10358438" cy="714375"/>
          </a:xfrm>
        </p:spPr>
        <p:txBody>
          <a:bodyPr/>
          <a:lstStyle/>
          <a:p>
            <a:r>
              <a:rPr lang="en-US" altLang="ja-JP" dirty="0" smtClean="0"/>
              <a:t>Photo cathode RF gun development</a:t>
            </a:r>
            <a:endParaRPr lang="ja-JP" alt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Photo cathode RF gun </a:t>
            </a:r>
            <a:r>
              <a:rPr lang="en-US" altLang="ja-JP" dirty="0" smtClean="0"/>
              <a:t>improvement</a:t>
            </a:r>
            <a:endParaRPr lang="ja-JP" altLang="en-US" dirty="0"/>
          </a:p>
        </p:txBody>
      </p:sp>
      <p:sp>
        <p:nvSpPr>
          <p:cNvPr id="3" name="コンテンツ プレースホルダ 2"/>
          <p:cNvSpPr>
            <a:spLocks noGrp="1"/>
          </p:cNvSpPr>
          <p:nvPr>
            <p:ph idx="1"/>
          </p:nvPr>
        </p:nvSpPr>
        <p:spPr/>
        <p:txBody>
          <a:bodyPr/>
          <a:lstStyle/>
          <a:p>
            <a:r>
              <a:rPr lang="en-US" altLang="ja-JP" sz="3200" dirty="0" smtClean="0"/>
              <a:t>Crucial for high-current low-emmittance beam</a:t>
            </a:r>
          </a:p>
          <a:p>
            <a:r>
              <a:rPr lang="en-US" altLang="ja-JP" sz="3200" dirty="0" smtClean="0"/>
              <a:t>New Ir5Ce cathode and new cavity</a:t>
            </a:r>
            <a:r>
              <a:rPr lang="ja-JP" altLang="en-US" sz="3200" dirty="0" smtClean="0"/>
              <a:t> </a:t>
            </a:r>
            <a:r>
              <a:rPr lang="en-US" altLang="ja-JP" sz="3200" dirty="0" smtClean="0"/>
              <a:t>QTWSC were successful</a:t>
            </a:r>
          </a:p>
          <a:p>
            <a:r>
              <a:rPr lang="en-US" altLang="ja-JP" sz="3200" dirty="0" smtClean="0"/>
              <a:t>Basic features were confirmed at 2 ~ 5 Hz</a:t>
            </a:r>
          </a:p>
          <a:p>
            <a:r>
              <a:rPr lang="en-US" altLang="ja-JP" sz="3200" dirty="0" smtClean="0"/>
              <a:t>Expect beam parameter and stability performance at 50 Hz</a:t>
            </a:r>
          </a:p>
          <a:p>
            <a:r>
              <a:rPr lang="en-US" altLang="ja-JP" sz="3200" dirty="0" smtClean="0"/>
              <a:t>Staged laser system improvements with beam measurements</a:t>
            </a:r>
          </a:p>
          <a:p>
            <a:r>
              <a:rPr lang="en-US" altLang="ja-JP" sz="3200" dirty="0" smtClean="0"/>
              <a:t>Regenerative amplifiers were replaced with multi-pass amplifiers for their heat to achieve 25 </a:t>
            </a:r>
            <a:r>
              <a:rPr lang="en-US" altLang="ja-JP" sz="3200" dirty="0"/>
              <a:t>Hz </a:t>
            </a:r>
            <a:r>
              <a:rPr lang="en-US" altLang="ja-JP" sz="3200" dirty="0" smtClean="0"/>
              <a:t>then 50 Hz</a:t>
            </a:r>
            <a:endParaRPr lang="ja-JP" altLang="en-US" sz="32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26</a:t>
            </a:fld>
            <a:endParaRPr lang="en-US" altLang="ja-JP" dirty="0"/>
          </a:p>
        </p:txBody>
      </p:sp>
    </p:spTree>
    <p:extLst>
      <p:ext uri="{BB962C8B-B14F-4D97-AF65-F5344CB8AC3E}">
        <p14:creationId xmlns:p14="http://schemas.microsoft.com/office/powerpoint/2010/main" val="1064445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324368" y="5702306"/>
            <a:ext cx="4568400" cy="1270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en-US" altLang="ja-JP" dirty="0" smtClean="0"/>
              <a:t>Emittance Preservation and Alignment</a:t>
            </a:r>
            <a:endParaRPr lang="ja-JP" altLang="en-US" dirty="0"/>
          </a:p>
        </p:txBody>
      </p:sp>
      <p:sp>
        <p:nvSpPr>
          <p:cNvPr id="3" name="コンテンツ プレースホルダ 2"/>
          <p:cNvSpPr>
            <a:spLocks noGrp="1"/>
          </p:cNvSpPr>
          <p:nvPr>
            <p:ph idx="1"/>
          </p:nvPr>
        </p:nvSpPr>
        <p:spPr>
          <a:xfrm>
            <a:off x="163515" y="1100138"/>
            <a:ext cx="10525125" cy="3332162"/>
          </a:xfrm>
        </p:spPr>
        <p:txBody>
          <a:bodyPr/>
          <a:lstStyle/>
          <a:p>
            <a:r>
              <a:rPr lang="en-US" altLang="ja-JP" sz="2800" dirty="0"/>
              <a:t>If Device is off center of the beam</a:t>
            </a:r>
          </a:p>
          <a:p>
            <a:pPr lvl="1"/>
            <a:r>
              <a:rPr lang="en-US" altLang="ja-JP" sz="2300" dirty="0"/>
              <a:t>Focusing magnet (quad) kicks the beam bunch</a:t>
            </a:r>
          </a:p>
          <a:p>
            <a:pPr lvl="1"/>
            <a:r>
              <a:rPr lang="en-US" altLang="ja-JP" sz="2300" dirty="0"/>
              <a:t>Accelerating structure (cavity) excites wakefield, to bend the tail</a:t>
            </a:r>
          </a:p>
          <a:p>
            <a:r>
              <a:rPr lang="en-US" altLang="ja-JP" sz="2800" dirty="0"/>
              <a:t>Distorted bunch in banana shape</a:t>
            </a:r>
          </a:p>
          <a:p>
            <a:pPr lvl="1"/>
            <a:r>
              <a:rPr lang="en-US" altLang="ja-JP" sz="2300" dirty="0"/>
              <a:t>Emittance dilution or blow-</a:t>
            </a:r>
            <a:r>
              <a:rPr lang="en-US" altLang="ja-JP" sz="2300" dirty="0" smtClean="0"/>
              <a:t>up, even 100 times larger</a:t>
            </a:r>
          </a:p>
          <a:p>
            <a:pPr lvl="2"/>
            <a:r>
              <a:rPr lang="en-US" altLang="ja-JP" sz="1900" dirty="0"/>
              <a:t>Depending on the </a:t>
            </a:r>
            <a:r>
              <a:rPr lang="en-US" altLang="ja-JP" sz="1900" dirty="0" smtClean="0"/>
              <a:t>beam optics </a:t>
            </a:r>
            <a:r>
              <a:rPr lang="en-US" altLang="ja-JP" sz="1900" dirty="0"/>
              <a:t>and the beam charge</a:t>
            </a:r>
            <a:endParaRPr lang="en-US" altLang="ja-JP" sz="1900" dirty="0" smtClean="0"/>
          </a:p>
          <a:p>
            <a:r>
              <a:rPr lang="en-US" altLang="ja-JP" sz="2800" dirty="0" smtClean="0"/>
              <a:t>Alignment and orbit </a:t>
            </a:r>
            <a:r>
              <a:rPr lang="en-US" altLang="ja-JP" sz="2800" dirty="0"/>
              <a:t>correction is crucial to preserve the emittance</a:t>
            </a:r>
            <a:endParaRPr lang="en-US" altLang="ja-JP" sz="24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27</a:t>
            </a:fld>
            <a:endParaRPr lang="en-US" altLang="ja-JP" dirty="0"/>
          </a:p>
        </p:txBody>
      </p:sp>
      <p:sp>
        <p:nvSpPr>
          <p:cNvPr id="6" name="円/楕円 5"/>
          <p:cNvSpPr/>
          <p:nvPr/>
        </p:nvSpPr>
        <p:spPr>
          <a:xfrm>
            <a:off x="414856" y="5651507"/>
            <a:ext cx="431800" cy="114300"/>
          </a:xfrm>
          <a:prstGeom prst="ellipse">
            <a:avLst/>
          </a:prstGeom>
          <a:solidFill>
            <a:srgbClr val="FFFF0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kumimoji="1" lang="ja-JP" altLang="en-US"/>
          </a:p>
        </p:txBody>
      </p:sp>
      <p:sp>
        <p:nvSpPr>
          <p:cNvPr id="9" name="円/楕円 8"/>
          <p:cNvSpPr/>
          <p:nvPr/>
        </p:nvSpPr>
        <p:spPr>
          <a:xfrm>
            <a:off x="1409672" y="5022856"/>
            <a:ext cx="114300" cy="1104900"/>
          </a:xfrm>
          <a:prstGeom prst="ellipse">
            <a:avLst/>
          </a:prstGeom>
          <a:solidFill>
            <a:srgbClr val="00800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kumimoji="1" lang="ja-JP" altLang="en-US"/>
          </a:p>
        </p:txBody>
      </p:sp>
      <p:cxnSp>
        <p:nvCxnSpPr>
          <p:cNvPr id="10" name="直線コネクタ 9"/>
          <p:cNvCxnSpPr/>
          <p:nvPr/>
        </p:nvCxnSpPr>
        <p:spPr>
          <a:xfrm>
            <a:off x="1174720" y="5562606"/>
            <a:ext cx="571500"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668853" y="5702306"/>
            <a:ext cx="571500" cy="0"/>
          </a:xfrm>
          <a:prstGeom prst="line">
            <a:avLst/>
          </a:prstGeom>
          <a:ln w="254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5" name="Text Box 180"/>
          <p:cNvSpPr txBox="1">
            <a:spLocks noChangeAspect="1" noChangeArrowheads="1"/>
          </p:cNvSpPr>
          <p:nvPr/>
        </p:nvSpPr>
        <p:spPr bwMode="auto">
          <a:xfrm>
            <a:off x="919745" y="6181701"/>
            <a:ext cx="1098381" cy="602638"/>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a:solidFill>
                  <a:srgbClr val="008000"/>
                </a:solidFill>
              </a:rPr>
              <a:t>Focusing</a:t>
            </a:r>
            <a:br>
              <a:rPr lang="en-US" altLang="ja-JP" sz="1600" dirty="0">
                <a:solidFill>
                  <a:srgbClr val="008000"/>
                </a:solidFill>
              </a:rPr>
            </a:br>
            <a:r>
              <a:rPr lang="en-US" altLang="ja-JP" sz="1600" dirty="0">
                <a:solidFill>
                  <a:srgbClr val="008000"/>
                </a:solidFill>
              </a:rPr>
              <a:t>Magnet</a:t>
            </a:r>
          </a:p>
        </p:txBody>
      </p:sp>
      <p:sp>
        <p:nvSpPr>
          <p:cNvPr id="26" name="Text Box 180"/>
          <p:cNvSpPr txBox="1">
            <a:spLocks noChangeAspect="1" noChangeArrowheads="1"/>
          </p:cNvSpPr>
          <p:nvPr/>
        </p:nvSpPr>
        <p:spPr bwMode="auto">
          <a:xfrm>
            <a:off x="257117" y="5826103"/>
            <a:ext cx="762619" cy="348082"/>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a:solidFill>
                  <a:srgbClr val="008000"/>
                </a:solidFill>
              </a:rPr>
              <a:t>Beam</a:t>
            </a:r>
          </a:p>
        </p:txBody>
      </p:sp>
      <p:sp>
        <p:nvSpPr>
          <p:cNvPr id="27" name="円柱 26"/>
          <p:cNvSpPr/>
          <p:nvPr/>
        </p:nvSpPr>
        <p:spPr>
          <a:xfrm rot="16200000">
            <a:off x="3053694" y="4944086"/>
            <a:ext cx="568325" cy="1418002"/>
          </a:xfrm>
          <a:prstGeom prst="can">
            <a:avLst/>
          </a:prstGeom>
          <a:solidFill>
            <a:srgbClr val="C0C0FF"/>
          </a:solidFill>
          <a:ln>
            <a:solidFill>
              <a:srgbClr val="000090"/>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kumimoji="1" lang="ja-JP" altLang="en-US"/>
          </a:p>
        </p:txBody>
      </p:sp>
      <p:sp>
        <p:nvSpPr>
          <p:cNvPr id="42" name="円/楕円 41"/>
          <p:cNvSpPr/>
          <p:nvPr/>
        </p:nvSpPr>
        <p:spPr>
          <a:xfrm rot="1800000">
            <a:off x="4503087" y="5441955"/>
            <a:ext cx="431800" cy="114300"/>
          </a:xfrm>
          <a:prstGeom prst="ellipse">
            <a:avLst/>
          </a:prstGeom>
          <a:solidFill>
            <a:srgbClr val="FFFF0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kumimoji="1" lang="ja-JP" altLang="en-US"/>
          </a:p>
        </p:txBody>
      </p:sp>
      <p:pic>
        <p:nvPicPr>
          <p:cNvPr id="43" name="図 42"/>
          <p:cNvPicPr>
            <a:picLocks noChangeAspect="1"/>
          </p:cNvPicPr>
          <p:nvPr/>
        </p:nvPicPr>
        <p:blipFill rotWithShape="1">
          <a:blip r:embed="rId2" cstate="screen">
            <a:extLst>
              <a:ext uri="{28A0092B-C50C-407E-A947-70E740481C1C}">
                <a14:useLocalDpi xmlns:a14="http://schemas.microsoft.com/office/drawing/2010/main"/>
              </a:ext>
            </a:extLst>
          </a:blip>
          <a:srcRect t="2" b="-58"/>
          <a:stretch/>
        </p:blipFill>
        <p:spPr>
          <a:xfrm>
            <a:off x="5920245" y="4791208"/>
            <a:ext cx="4603750" cy="1944000"/>
          </a:xfrm>
          <a:prstGeom prst="rect">
            <a:avLst/>
          </a:prstGeom>
        </p:spPr>
      </p:pic>
      <p:sp>
        <p:nvSpPr>
          <p:cNvPr id="44" name="円/楕円 43"/>
          <p:cNvSpPr/>
          <p:nvPr/>
        </p:nvSpPr>
        <p:spPr>
          <a:xfrm>
            <a:off x="2025620" y="5505468"/>
            <a:ext cx="431800" cy="114300"/>
          </a:xfrm>
          <a:prstGeom prst="ellipse">
            <a:avLst/>
          </a:prstGeom>
          <a:solidFill>
            <a:srgbClr val="FFFF0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kumimoji="1" lang="ja-JP" altLang="en-US"/>
          </a:p>
        </p:txBody>
      </p:sp>
      <p:sp>
        <p:nvSpPr>
          <p:cNvPr id="13" name="円/楕円 12"/>
          <p:cNvSpPr/>
          <p:nvPr/>
        </p:nvSpPr>
        <p:spPr>
          <a:xfrm>
            <a:off x="2757917" y="5505456"/>
            <a:ext cx="431800" cy="114300"/>
          </a:xfrm>
          <a:prstGeom prst="ellipse">
            <a:avLst/>
          </a:prstGeom>
          <a:solidFill>
            <a:srgbClr val="FFFF0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kumimoji="1" lang="ja-JP" altLang="en-US"/>
          </a:p>
        </p:txBody>
      </p:sp>
      <p:sp>
        <p:nvSpPr>
          <p:cNvPr id="40" name="円弧 39"/>
          <p:cNvSpPr/>
          <p:nvPr/>
        </p:nvSpPr>
        <p:spPr>
          <a:xfrm flipV="1">
            <a:off x="1881616" y="5143500"/>
            <a:ext cx="1445783" cy="402174"/>
          </a:xfrm>
          <a:prstGeom prst="arc">
            <a:avLst>
              <a:gd name="adj1" fmla="val 19211624"/>
              <a:gd name="adj2" fmla="val 21388758"/>
            </a:avLst>
          </a:prstGeom>
          <a:noFill/>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lIns="91436" tIns="45718" rIns="91436" bIns="45718" spcCol="0" rtlCol="0" anchor="ctr"/>
          <a:lstStyle/>
          <a:p>
            <a:pPr algn="ctr"/>
            <a:endParaRPr kumimoji="1" lang="ja-JP" altLang="en-US"/>
          </a:p>
        </p:txBody>
      </p:sp>
      <p:cxnSp>
        <p:nvCxnSpPr>
          <p:cNvPr id="41" name="直線コネクタ 40"/>
          <p:cNvCxnSpPr/>
          <p:nvPr/>
        </p:nvCxnSpPr>
        <p:spPr>
          <a:xfrm>
            <a:off x="3135742" y="5579538"/>
            <a:ext cx="571500" cy="0"/>
          </a:xfrm>
          <a:prstGeom prst="line">
            <a:avLst/>
          </a:prstGeom>
          <a:ln w="254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V="1">
            <a:off x="1498570" y="5562608"/>
            <a:ext cx="590550" cy="139701"/>
          </a:xfrm>
          <a:prstGeom prst="line">
            <a:avLst/>
          </a:prstGeom>
          <a:ln w="254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45" name="Text Box 180"/>
          <p:cNvSpPr txBox="1">
            <a:spLocks noChangeAspect="1" noChangeArrowheads="1"/>
          </p:cNvSpPr>
          <p:nvPr/>
        </p:nvSpPr>
        <p:spPr bwMode="auto">
          <a:xfrm>
            <a:off x="2613087" y="6190161"/>
            <a:ext cx="1470628" cy="602638"/>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a:solidFill>
                  <a:srgbClr val="008000"/>
                </a:solidFill>
              </a:rPr>
              <a:t>Accelerating</a:t>
            </a:r>
            <a:br>
              <a:rPr lang="en-US" altLang="ja-JP" sz="1600" dirty="0">
                <a:solidFill>
                  <a:srgbClr val="008000"/>
                </a:solidFill>
              </a:rPr>
            </a:br>
            <a:r>
              <a:rPr lang="en-US" altLang="ja-JP" sz="1600" dirty="0">
                <a:solidFill>
                  <a:srgbClr val="008000"/>
                </a:solidFill>
              </a:rPr>
              <a:t>Structure</a:t>
            </a:r>
          </a:p>
        </p:txBody>
      </p:sp>
      <p:sp>
        <p:nvSpPr>
          <p:cNvPr id="46" name="Text Box 180"/>
          <p:cNvSpPr txBox="1">
            <a:spLocks noChangeAspect="1" noChangeArrowheads="1"/>
          </p:cNvSpPr>
          <p:nvPr/>
        </p:nvSpPr>
        <p:spPr bwMode="auto">
          <a:xfrm>
            <a:off x="5853258" y="6774938"/>
            <a:ext cx="4743899" cy="338550"/>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smtClean="0">
                <a:solidFill>
                  <a:srgbClr val="008000"/>
                </a:solidFill>
              </a:rPr>
              <a:t>Transverse beam </a:t>
            </a:r>
            <a:r>
              <a:rPr lang="en-US" altLang="ja-JP" sz="1600" dirty="0">
                <a:solidFill>
                  <a:srgbClr val="008000"/>
                </a:solidFill>
              </a:rPr>
              <a:t>distribution in time direction</a:t>
            </a:r>
          </a:p>
        </p:txBody>
      </p:sp>
      <p:sp>
        <p:nvSpPr>
          <p:cNvPr id="47" name="Text Box 180"/>
          <p:cNvSpPr txBox="1">
            <a:spLocks noChangeAspect="1" noChangeArrowheads="1"/>
          </p:cNvSpPr>
          <p:nvPr/>
        </p:nvSpPr>
        <p:spPr bwMode="auto">
          <a:xfrm>
            <a:off x="8550608" y="4384645"/>
            <a:ext cx="2041645" cy="400110"/>
          </a:xfrm>
          <a:prstGeom prst="rect">
            <a:avLst/>
          </a:prstGeom>
          <a:noFill/>
          <a:ln w="9525">
            <a:noFill/>
            <a:miter lim="800000"/>
            <a:headEnd/>
            <a:tailEnd/>
          </a:ln>
          <a:effectLst/>
        </p:spPr>
        <p:txBody>
          <a:bodyPr wrap="none" lIns="91436" tIns="45718" rIns="91436" bIns="45718">
            <a:spAutoFit/>
          </a:bodyPr>
          <a:lstStyle/>
          <a:p>
            <a:pPr algn="r">
              <a:defRPr/>
            </a:pPr>
            <a:r>
              <a:rPr lang="en-US" altLang="ja-JP" sz="2000" dirty="0">
                <a:solidFill>
                  <a:srgbClr val="008000"/>
                </a:solidFill>
              </a:rPr>
              <a:t>Sugimoto et al.</a:t>
            </a:r>
          </a:p>
        </p:txBody>
      </p:sp>
    </p:spTree>
    <p:extLst>
      <p:ext uri="{BB962C8B-B14F-4D97-AF65-F5344CB8AC3E}">
        <p14:creationId xmlns:p14="http://schemas.microsoft.com/office/powerpoint/2010/main" val="171896543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Emittance Preservation</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Offset injection may solve the issue</a:t>
            </a:r>
          </a:p>
          <a:p>
            <a:r>
              <a:rPr lang="en-US" altLang="ja-JP" sz="2800" dirty="0" smtClean="0"/>
              <a:t>Orbit have to be maintained precisely</a:t>
            </a:r>
          </a:p>
          <a:p>
            <a:r>
              <a:rPr lang="en-US" altLang="ja-JP" sz="2800" dirty="0" smtClean="0"/>
              <a:t>Mis-alignment should be &lt;0.1mm locally, &lt;0.3mm globally</a:t>
            </a:r>
            <a:endParaRPr kumimoji="1" lang="en-US" altLang="ja-JP" sz="2800" dirty="0" smtClean="0"/>
          </a:p>
          <a:p>
            <a:endParaRPr kumimoji="1" lang="ja-JP" altLang="en-US" sz="2800" dirty="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28</a:t>
            </a:fld>
            <a:endParaRPr lang="en-US" altLang="ja-JP" dirty="0"/>
          </a:p>
        </p:txBody>
      </p:sp>
      <p:pic>
        <p:nvPicPr>
          <p:cNvPr id="6" name="図 5"/>
          <p:cNvPicPr>
            <a:picLocks noChangeAspect="1"/>
          </p:cNvPicPr>
          <p:nvPr/>
        </p:nvPicPr>
        <p:blipFill>
          <a:blip r:embed="rId2"/>
          <a:stretch>
            <a:fillRect/>
          </a:stretch>
        </p:blipFill>
        <p:spPr>
          <a:xfrm>
            <a:off x="760061" y="2998664"/>
            <a:ext cx="4149090" cy="4103370"/>
          </a:xfrm>
          <a:prstGeom prst="rect">
            <a:avLst/>
          </a:prstGeom>
        </p:spPr>
      </p:pic>
      <p:pic>
        <p:nvPicPr>
          <p:cNvPr id="7" name="図 6"/>
          <p:cNvPicPr>
            <a:picLocks noChangeAspect="1"/>
          </p:cNvPicPr>
          <p:nvPr/>
        </p:nvPicPr>
        <p:blipFill>
          <a:blip r:embed="rId3"/>
          <a:stretch>
            <a:fillRect/>
          </a:stretch>
        </p:blipFill>
        <p:spPr>
          <a:xfrm>
            <a:off x="5640928" y="3042642"/>
            <a:ext cx="4308857" cy="3760417"/>
          </a:xfrm>
          <a:prstGeom prst="rect">
            <a:avLst/>
          </a:prstGeom>
        </p:spPr>
      </p:pic>
      <p:sp>
        <p:nvSpPr>
          <p:cNvPr id="5" name="コンテンツ プレースホルダ 2"/>
          <p:cNvSpPr txBox="1">
            <a:spLocks/>
          </p:cNvSpPr>
          <p:nvPr/>
        </p:nvSpPr>
        <p:spPr>
          <a:xfrm>
            <a:off x="3168864" y="6235837"/>
            <a:ext cx="1676787" cy="400905"/>
          </a:xfrm>
          <a:prstGeom prst="rect">
            <a:avLst/>
          </a:prstGeom>
        </p:spPr>
        <p:txBody>
          <a:bodyPr vert="horz" lIns="104281" tIns="52140" rIns="104281" bIns="52140" rtlCol="0">
            <a:normAutofit fontScale="85000" lnSpcReduction="10000"/>
          </a:bodyPr>
          <a:lstStyle/>
          <a:p>
            <a:pPr marL="391053" indent="-391053">
              <a:spcBef>
                <a:spcPct val="20000"/>
              </a:spcBef>
              <a:defRPr/>
            </a:pPr>
            <a:r>
              <a:rPr lang="en-US" altLang="ja-JP" dirty="0">
                <a:cs typeface="Times New Roman"/>
              </a:rPr>
              <a:t> 100 samples</a:t>
            </a:r>
          </a:p>
        </p:txBody>
      </p:sp>
      <p:sp>
        <p:nvSpPr>
          <p:cNvPr id="8" name="Text Box 180"/>
          <p:cNvSpPr txBox="1">
            <a:spLocks noChangeAspect="1" noChangeArrowheads="1"/>
          </p:cNvSpPr>
          <p:nvPr/>
        </p:nvSpPr>
        <p:spPr bwMode="auto">
          <a:xfrm>
            <a:off x="667150" y="2604392"/>
            <a:ext cx="4318101" cy="338550"/>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smtClean="0">
                <a:solidFill>
                  <a:srgbClr val="008000"/>
                </a:solidFill>
              </a:rPr>
              <a:t>Mis-alignment leads to Emittance blow-up</a:t>
            </a:r>
            <a:endParaRPr lang="en-US" altLang="ja-JP" sz="1600" dirty="0">
              <a:solidFill>
                <a:srgbClr val="008000"/>
              </a:solidFill>
            </a:endParaRPr>
          </a:p>
        </p:txBody>
      </p:sp>
      <p:sp>
        <p:nvSpPr>
          <p:cNvPr id="9" name="Text Box 180"/>
          <p:cNvSpPr txBox="1">
            <a:spLocks noChangeAspect="1" noChangeArrowheads="1"/>
          </p:cNvSpPr>
          <p:nvPr/>
        </p:nvSpPr>
        <p:spPr bwMode="auto">
          <a:xfrm>
            <a:off x="8853297" y="6803059"/>
            <a:ext cx="1670241" cy="338550"/>
          </a:xfrm>
          <a:prstGeom prst="rect">
            <a:avLst/>
          </a:prstGeom>
          <a:noFill/>
          <a:ln w="9525">
            <a:noFill/>
            <a:miter lim="800000"/>
            <a:headEnd/>
            <a:tailEnd/>
          </a:ln>
          <a:effectLst/>
        </p:spPr>
        <p:txBody>
          <a:bodyPr wrap="none" lIns="91436" tIns="45718" rIns="91436" bIns="45718">
            <a:spAutoFit/>
          </a:bodyPr>
          <a:lstStyle/>
          <a:p>
            <a:pPr algn="r">
              <a:defRPr/>
            </a:pPr>
            <a:r>
              <a:rPr lang="en-US" altLang="ja-JP" sz="1600" dirty="0">
                <a:solidFill>
                  <a:srgbClr val="008000"/>
                </a:solidFill>
              </a:rPr>
              <a:t>Sugimoto et al.</a:t>
            </a:r>
          </a:p>
        </p:txBody>
      </p:sp>
      <p:sp>
        <p:nvSpPr>
          <p:cNvPr id="10" name="Text Box 180"/>
          <p:cNvSpPr txBox="1">
            <a:spLocks noChangeAspect="1" noChangeArrowheads="1"/>
          </p:cNvSpPr>
          <p:nvPr/>
        </p:nvSpPr>
        <p:spPr bwMode="auto">
          <a:xfrm>
            <a:off x="5974868" y="2604392"/>
            <a:ext cx="3608672" cy="338550"/>
          </a:xfrm>
          <a:prstGeom prst="rect">
            <a:avLst/>
          </a:prstGeom>
          <a:noFill/>
          <a:ln w="9525">
            <a:noFill/>
            <a:miter lim="800000"/>
            <a:headEnd/>
            <a:tailEnd/>
          </a:ln>
          <a:effectLst/>
        </p:spPr>
        <p:txBody>
          <a:bodyPr wrap="none" lIns="91436" tIns="45718" rIns="91436" bIns="45718">
            <a:spAutoFit/>
          </a:bodyPr>
          <a:lstStyle/>
          <a:p>
            <a:pPr algn="ctr">
              <a:defRPr/>
            </a:pPr>
            <a:r>
              <a:rPr lang="en-US" altLang="ja-JP" sz="1600" dirty="0" smtClean="0">
                <a:solidFill>
                  <a:srgbClr val="008000"/>
                </a:solidFill>
              </a:rPr>
              <a:t>Orbit manipulation compensates it </a:t>
            </a:r>
            <a:endParaRPr lang="en-US" altLang="ja-JP" sz="1600" dirty="0">
              <a:solidFill>
                <a:srgbClr val="008000"/>
              </a:solidFill>
            </a:endParaRPr>
          </a:p>
        </p:txBody>
      </p:sp>
    </p:spTree>
    <p:extLst>
      <p:ext uri="{BB962C8B-B14F-4D97-AF65-F5344CB8AC3E}">
        <p14:creationId xmlns:p14="http://schemas.microsoft.com/office/powerpoint/2010/main" val="42428280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Alignment</a:t>
            </a:r>
            <a:endParaRPr lang="ja-JP" altLang="en-US" dirty="0"/>
          </a:p>
        </p:txBody>
      </p:sp>
      <p:sp>
        <p:nvSpPr>
          <p:cNvPr id="3" name="コンテンツ プレースホルダ 2"/>
          <p:cNvSpPr>
            <a:spLocks noGrp="1"/>
          </p:cNvSpPr>
          <p:nvPr>
            <p:ph idx="1"/>
          </p:nvPr>
        </p:nvSpPr>
        <p:spPr/>
        <p:txBody>
          <a:bodyPr/>
          <a:lstStyle/>
          <a:p>
            <a:r>
              <a:rPr lang="en-US" altLang="ja-JP" sz="2400" dirty="0" smtClean="0"/>
              <a:t>High-precision alignment was not necessary in PF and KEKB injections, and it was much damaged by earthquake in 2011.</a:t>
            </a:r>
          </a:p>
          <a:p>
            <a:r>
              <a:rPr lang="en-US" altLang="ja-JP" sz="2400" dirty="0" smtClean="0"/>
              <a:t>Instead of flexible-structure girder before earthquake, rigid-structure was adopted with jack-volts and fixed supports.</a:t>
            </a:r>
          </a:p>
          <a:p>
            <a:r>
              <a:rPr lang="en-US" altLang="ja-JP" sz="2400" dirty="0" smtClean="0"/>
              <a:t>Reflector pedestals are mounted onto quad magnets and accelerating cavities for laser-tracker measurement.</a:t>
            </a:r>
          </a:p>
          <a:p>
            <a:r>
              <a:rPr lang="en-US" altLang="ja-JP" sz="2400" dirty="0" smtClean="0"/>
              <a:t>Iterative measurement and adjustment with 500-m straight laser and position sensors should enable 0.3-mm global alignment.</a:t>
            </a:r>
          </a:p>
          <a:p>
            <a:r>
              <a:rPr lang="en-US" altLang="ja-JP" sz="2400" dirty="0" smtClean="0"/>
              <a:t>Laser tracker should enable 0.1-mm measurement within 10-m girder unit.</a:t>
            </a:r>
          </a:p>
          <a:p>
            <a:r>
              <a:rPr lang="en-US" altLang="ja-JP" sz="2400" dirty="0" smtClean="0"/>
              <a:t>Displacement gauges, hydrostatic leveling, inclinometer are also employed.</a:t>
            </a:r>
          </a:p>
          <a:p>
            <a:r>
              <a:rPr lang="en-US" altLang="ja-JP" sz="2400" dirty="0" smtClean="0"/>
              <a:t>Remote measurement system and girder mover system will be necessary for longer term, and are under development.</a:t>
            </a:r>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29</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8"/>
          <p:cNvGraphicFramePr>
            <a:graphicFrameLocks noGrp="1"/>
          </p:cNvGraphicFramePr>
          <p:nvPr>
            <p:ph idx="1"/>
            <p:extLst>
              <p:ext uri="{D42A27DB-BD31-4B8C-83A1-F6EECF244321}">
                <p14:modId xmlns:p14="http://schemas.microsoft.com/office/powerpoint/2010/main" val="122848663"/>
              </p:ext>
            </p:extLst>
          </p:nvPr>
        </p:nvGraphicFramePr>
        <p:xfrm>
          <a:off x="-1409700" y="571500"/>
          <a:ext cx="11768138" cy="668813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Injector Linac Operational History</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3</a:t>
            </a:fld>
            <a:endParaRPr lang="en-US" altLang="ja-JP" dirty="0"/>
          </a:p>
        </p:txBody>
      </p:sp>
    </p:spTree>
    <p:extLst>
      <p:ext uri="{BB962C8B-B14F-4D97-AF65-F5344CB8AC3E}">
        <p14:creationId xmlns:p14="http://schemas.microsoft.com/office/powerpoint/2010/main" val="18735007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Alignment work at summer 2014</a:t>
            </a:r>
            <a:endParaRPr lang="ja-JP" altLang="en-US" dirty="0"/>
          </a:p>
        </p:txBody>
      </p:sp>
      <p:sp>
        <p:nvSpPr>
          <p:cNvPr id="3" name="コンテンツ プレースホルダ 2"/>
          <p:cNvSpPr>
            <a:spLocks noGrp="1"/>
          </p:cNvSpPr>
          <p:nvPr>
            <p:ph idx="1"/>
          </p:nvPr>
        </p:nvSpPr>
        <p:spPr/>
        <p:txBody>
          <a:bodyPr/>
          <a:lstStyle/>
          <a:p>
            <a:r>
              <a:rPr lang="en-US" altLang="ja-JP" sz="2400" dirty="0" smtClean="0"/>
              <a:t>For the first time at 3-5 sectors</a:t>
            </a:r>
          </a:p>
          <a:p>
            <a:r>
              <a:rPr lang="en-US" altLang="ja-JP" sz="2400" dirty="0" smtClean="0"/>
              <a:t>Horizontal axis: sensor number from sector C, 1-4, to sector 5 (~80 m/sector)</a:t>
            </a:r>
          </a:p>
          <a:p>
            <a:r>
              <a:rPr lang="en-US" altLang="ja-JP" sz="2400" dirty="0" smtClean="0"/>
              <a:t>Vertical axis: voltage (~displacement at 0.25~0.5mm/V)</a:t>
            </a:r>
          </a:p>
          <a:p>
            <a:r>
              <a:rPr lang="en-US" altLang="ja-JP" sz="2400" dirty="0" smtClean="0"/>
              <a:t>Some girders were not yet upgraded</a:t>
            </a:r>
          </a:p>
          <a:p>
            <a:r>
              <a:rPr lang="en-US" altLang="ja-JP" sz="2400" dirty="0" smtClean="0"/>
              <a:t>Moved up to 3 mm not to break vaccuum</a:t>
            </a:r>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30</a:t>
            </a:fld>
            <a:endParaRPr lang="en-US" altLang="ja-JP" dirty="0"/>
          </a:p>
        </p:txBody>
      </p:sp>
      <p:pic>
        <p:nvPicPr>
          <p:cNvPr id="5" name="図 4" descr="align-c-5b.png"/>
          <p:cNvPicPr>
            <a:picLocks noChangeAspect="1"/>
          </p:cNvPicPr>
          <p:nvPr/>
        </p:nvPicPr>
        <p:blipFill>
          <a:blip r:embed="rId2"/>
          <a:stretch>
            <a:fillRect/>
          </a:stretch>
        </p:blipFill>
        <p:spPr>
          <a:xfrm>
            <a:off x="1625611" y="3835679"/>
            <a:ext cx="7334250" cy="32893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Alignment work during summer 2014</a:t>
            </a:r>
            <a:endParaRPr lang="ja-JP" altLang="en-US" dirty="0"/>
          </a:p>
        </p:txBody>
      </p:sp>
      <p:sp>
        <p:nvSpPr>
          <p:cNvPr id="3" name="コンテンツ プレースホルダ 2"/>
          <p:cNvSpPr>
            <a:spLocks noGrp="1"/>
          </p:cNvSpPr>
          <p:nvPr>
            <p:ph idx="1"/>
          </p:nvPr>
        </p:nvSpPr>
        <p:spPr/>
        <p:txBody>
          <a:bodyPr/>
          <a:lstStyle/>
          <a:p>
            <a:r>
              <a:rPr lang="en-US" altLang="ja-JP" sz="2800" dirty="0" smtClean="0"/>
              <a:t>Several measurements during summer</a:t>
            </a:r>
          </a:p>
          <a:p>
            <a:r>
              <a:rPr lang="en-US" altLang="ja-JP" sz="2800" dirty="0" smtClean="0"/>
              <a:t>Measurement reproducibility was confirmed up  to ~0.2 mm</a:t>
            </a:r>
          </a:p>
          <a:p>
            <a:r>
              <a:rPr lang="en-US" altLang="ja-JP" sz="2800" dirty="0" smtClean="0"/>
              <a:t>While there existed </a:t>
            </a:r>
            <a:br>
              <a:rPr lang="en-US" altLang="ja-JP" sz="2800" dirty="0" smtClean="0"/>
            </a:br>
            <a:r>
              <a:rPr lang="en-US" altLang="ja-JP" sz="2800" dirty="0" smtClean="0"/>
              <a:t>many conflicting </a:t>
            </a:r>
            <a:br>
              <a:rPr lang="en-US" altLang="ja-JP" sz="2800" dirty="0" smtClean="0"/>
            </a:br>
            <a:r>
              <a:rPr lang="en-US" altLang="ja-JP" sz="2800" dirty="0" smtClean="0"/>
              <a:t>measurements, </a:t>
            </a:r>
            <a:br>
              <a:rPr lang="en-US" altLang="ja-JP" sz="2800" dirty="0" smtClean="0"/>
            </a:br>
            <a:r>
              <a:rPr lang="en-US" altLang="ja-JP" sz="2800" dirty="0" smtClean="0"/>
              <a:t>consistent scheme </a:t>
            </a:r>
            <a:br>
              <a:rPr lang="en-US" altLang="ja-JP" sz="2800" dirty="0" smtClean="0"/>
            </a:br>
            <a:r>
              <a:rPr lang="en-US" altLang="ja-JP" sz="2800" dirty="0" smtClean="0"/>
              <a:t>has been established</a:t>
            </a:r>
          </a:p>
          <a:p>
            <a:r>
              <a:rPr lang="en-US" altLang="ja-JP" sz="2800" dirty="0" smtClean="0"/>
              <a:t>Movement of tunnel </a:t>
            </a:r>
            <a:br>
              <a:rPr lang="en-US" altLang="ja-JP" sz="2800" dirty="0" smtClean="0"/>
            </a:br>
            <a:r>
              <a:rPr lang="en-US" altLang="ja-JP" sz="2800" dirty="0" smtClean="0"/>
              <a:t>by several 10’s of </a:t>
            </a:r>
            <a:br>
              <a:rPr lang="en-US" altLang="ja-JP" sz="2800" dirty="0" smtClean="0"/>
            </a:br>
            <a:r>
              <a:rPr lang="en-US" altLang="ja-JP" sz="2800" dirty="0" smtClean="0"/>
              <a:t>micrometer was </a:t>
            </a:r>
            <a:br>
              <a:rPr lang="en-US" altLang="ja-JP" sz="2800" dirty="0" smtClean="0"/>
            </a:br>
            <a:r>
              <a:rPr lang="en-US" altLang="ja-JP" sz="2800" dirty="0" smtClean="0"/>
              <a:t>observed (→ mover)</a:t>
            </a:r>
            <a:endParaRPr lang="ja-JP" altLang="en-US" sz="28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31</a:t>
            </a:fld>
            <a:endParaRPr lang="en-US" altLang="ja-JP" dirty="0"/>
          </a:p>
        </p:txBody>
      </p:sp>
      <p:pic>
        <p:nvPicPr>
          <p:cNvPr id="5" name="図 4" descr="align-c-5-jul-sep.png"/>
          <p:cNvPicPr>
            <a:picLocks noChangeAspect="1"/>
          </p:cNvPicPr>
          <p:nvPr/>
        </p:nvPicPr>
        <p:blipFill>
          <a:blip r:embed="rId2"/>
          <a:stretch>
            <a:fillRect/>
          </a:stretch>
        </p:blipFill>
        <p:spPr>
          <a:xfrm>
            <a:off x="4300538" y="2613023"/>
            <a:ext cx="6370320" cy="458914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Instrumentation</a:t>
            </a:r>
            <a:endParaRPr kumimoji="1" lang="ja-JP" altLang="en-US" dirty="0"/>
          </a:p>
        </p:txBody>
      </p:sp>
      <p:sp>
        <p:nvSpPr>
          <p:cNvPr id="3" name="コンテンツ プレースホルダー 2"/>
          <p:cNvSpPr>
            <a:spLocks noGrp="1"/>
          </p:cNvSpPr>
          <p:nvPr>
            <p:ph idx="1"/>
          </p:nvPr>
        </p:nvSpPr>
        <p:spPr/>
        <p:txBody>
          <a:bodyPr/>
          <a:lstStyle/>
          <a:p>
            <a:r>
              <a:rPr lang="en-US" altLang="ja-JP" sz="3200" dirty="0" smtClean="0"/>
              <a:t>RF stability is crucial for the beam</a:t>
            </a:r>
          </a:p>
          <a:p>
            <a:pPr lvl="1"/>
            <a:r>
              <a:rPr lang="en-US" altLang="ja-JP" sz="2800" dirty="0" smtClean="0"/>
              <a:t>LLRF monitor is being developed </a:t>
            </a:r>
          </a:p>
          <a:p>
            <a:pPr lvl="1"/>
            <a:r>
              <a:rPr lang="en-US" altLang="ja-JP" sz="2800" dirty="0" smtClean="0"/>
              <a:t>60 high-power klystrons and 10 middle-power systems</a:t>
            </a:r>
          </a:p>
          <a:p>
            <a:pPr lvl="1"/>
            <a:r>
              <a:rPr lang="en-US" altLang="ja-JP" sz="2800" dirty="0" smtClean="0"/>
              <a:t>50Hz synchronized data acquisition with event (beam-mode) recognition</a:t>
            </a:r>
          </a:p>
          <a:p>
            <a:pPr lvl="1"/>
            <a:r>
              <a:rPr lang="en-US" altLang="ja-JP" sz="2800" dirty="0" smtClean="0"/>
              <a:t>0.1% amplitude and </a:t>
            </a:r>
            <a:br>
              <a:rPr lang="en-US" altLang="ja-JP" sz="2800" dirty="0" smtClean="0"/>
            </a:br>
            <a:r>
              <a:rPr lang="en-US" altLang="ja-JP" sz="2800" dirty="0" smtClean="0"/>
              <a:t>0.1degree phase resolution</a:t>
            </a:r>
          </a:p>
          <a:p>
            <a:r>
              <a:rPr lang="en-US" altLang="ja-JP" sz="3200" dirty="0" smtClean="0"/>
              <a:t>BPM precision improvement</a:t>
            </a:r>
          </a:p>
          <a:p>
            <a:pPr lvl="1"/>
            <a:r>
              <a:rPr lang="en-US" altLang="ja-JP" sz="2800" dirty="0" smtClean="0"/>
              <a:t>100</a:t>
            </a:r>
            <a:r>
              <a:rPr lang="en-US" altLang="ja-JP" sz="2800" b="0" dirty="0" smtClean="0">
                <a:cs typeface="Arial"/>
              </a:rPr>
              <a:t>μ</a:t>
            </a:r>
            <a:r>
              <a:rPr lang="en-US" altLang="ja-JP" sz="2800" dirty="0" smtClean="0"/>
              <a:t>m</a:t>
            </a:r>
            <a:r>
              <a:rPr lang="en-US" altLang="ja-JP" sz="2800" dirty="0"/>
              <a:t> </a:t>
            </a:r>
            <a:r>
              <a:rPr lang="en-US" altLang="ja-JP" sz="2800" dirty="0" smtClean="0">
                <a:sym typeface="Wingdings"/>
              </a:rPr>
              <a:t> 50</a:t>
            </a:r>
            <a:r>
              <a:rPr lang="en-US" altLang="ja-JP" sz="2800" b="0" dirty="0">
                <a:cs typeface="Arial"/>
              </a:rPr>
              <a:t>μ</a:t>
            </a:r>
            <a:r>
              <a:rPr lang="en-US" altLang="ja-JP" sz="2800" dirty="0"/>
              <a:t>m </a:t>
            </a:r>
            <a:r>
              <a:rPr lang="en-US" altLang="ja-JP" sz="2800" dirty="0">
                <a:sym typeface="Wingdings"/>
              </a:rPr>
              <a:t> </a:t>
            </a:r>
            <a:r>
              <a:rPr lang="en-US" altLang="ja-JP" sz="2800" dirty="0" smtClean="0">
                <a:sym typeface="Wingdings"/>
              </a:rPr>
              <a:t>&lt; 10</a:t>
            </a:r>
            <a:r>
              <a:rPr lang="en-US" altLang="ja-JP" sz="2800" b="0" dirty="0" smtClean="0">
                <a:cs typeface="Arial"/>
              </a:rPr>
              <a:t>μ</a:t>
            </a:r>
            <a:r>
              <a:rPr lang="en-US" altLang="ja-JP" sz="2800" dirty="0" smtClean="0"/>
              <a:t>m</a:t>
            </a:r>
          </a:p>
          <a:p>
            <a:pPr lvl="1"/>
            <a:r>
              <a:rPr lang="en-US" altLang="ja-JP" sz="2800" dirty="0" smtClean="0"/>
              <a:t>Event recognition</a:t>
            </a:r>
          </a:p>
          <a:p>
            <a:pPr lvl="1"/>
            <a:r>
              <a:rPr lang="en-US" altLang="ja-JP" sz="2800" dirty="0" smtClean="0"/>
              <a:t>Mass production is underway</a:t>
            </a:r>
          </a:p>
          <a:p>
            <a:r>
              <a:rPr lang="en-US" altLang="ja-JP" sz="3300" dirty="0" smtClean="0"/>
              <a:t>Other beam monitors</a:t>
            </a:r>
          </a:p>
          <a:p>
            <a:pPr lvl="1"/>
            <a:endParaRPr lang="en-US" altLang="ja-JP" sz="2800" dirty="0" smtClean="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32</a:t>
            </a:fld>
            <a:endParaRPr lang="en-US" altLang="ja-JP" dirty="0"/>
          </a:p>
        </p:txBody>
      </p:sp>
      <p:pic>
        <p:nvPicPr>
          <p:cNvPr id="5"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580957" y="3243872"/>
            <a:ext cx="3929881" cy="320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4517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t>Staged Radiation Control License towards SuperKEKB</a:t>
            </a:r>
            <a:endParaRPr lang="ja-JP" altLang="en-US" sz="2800" dirty="0"/>
          </a:p>
        </p:txBody>
      </p:sp>
      <p:sp>
        <p:nvSpPr>
          <p:cNvPr id="3" name="コンテンツ プレースホルダ 2"/>
          <p:cNvSpPr>
            <a:spLocks noGrp="1"/>
          </p:cNvSpPr>
          <p:nvPr>
            <p:ph idx="1"/>
          </p:nvPr>
        </p:nvSpPr>
        <p:spPr/>
        <p:txBody>
          <a:bodyPr/>
          <a:lstStyle/>
          <a:p>
            <a:r>
              <a:rPr lang="en-US" altLang="ja-JP" sz="3000" dirty="0" smtClean="0"/>
              <a:t>Two licenses were approved in June 2014</a:t>
            </a:r>
          </a:p>
          <a:p>
            <a:r>
              <a:rPr lang="en-US" altLang="ja-JP" sz="3000" dirty="0" smtClean="0"/>
              <a:t>[1] Beam diagnostic station at</a:t>
            </a:r>
            <a:r>
              <a:rPr lang="ja-JP" altLang="en-US" sz="3000" dirty="0" smtClean="0"/>
              <a:t> </a:t>
            </a:r>
            <a:r>
              <a:rPr lang="en-US" altLang="ja-JP" sz="3000" dirty="0"/>
              <a:t>#A2 </a:t>
            </a:r>
            <a:r>
              <a:rPr lang="en-US" altLang="ja-JP" sz="3000" dirty="0" smtClean="0"/>
              <a:t>just after gun</a:t>
            </a:r>
          </a:p>
          <a:p>
            <a:pPr lvl="1"/>
            <a:r>
              <a:rPr lang="en-US" altLang="ja-JP" sz="2800" dirty="0" smtClean="0"/>
              <a:t>for 1250nC/s at 50Hz 2bunches</a:t>
            </a:r>
          </a:p>
          <a:p>
            <a:r>
              <a:rPr lang="en-US" altLang="ja-JP" sz="3000" dirty="0" smtClean="0"/>
              <a:t>[2] Beam dump at #28 just before damping ring</a:t>
            </a:r>
          </a:p>
          <a:p>
            <a:pPr lvl="1"/>
            <a:r>
              <a:rPr lang="en-US" altLang="ja-JP" sz="2800" dirty="0" smtClean="0"/>
              <a:t>for 10nC/s with positrons</a:t>
            </a:r>
          </a:p>
          <a:p>
            <a:r>
              <a:rPr lang="en-US" altLang="ja-JP" sz="3000" dirty="0" smtClean="0"/>
              <a:t>Radiation measurements especially at positron generator</a:t>
            </a:r>
          </a:p>
          <a:p>
            <a:pPr lvl="1"/>
            <a:r>
              <a:rPr lang="en-US" altLang="ja-JP" sz="2500" dirty="0" smtClean="0"/>
              <a:t>Indispensable to estimate radiation at &gt;100 times higher beam</a:t>
            </a:r>
          </a:p>
          <a:p>
            <a:r>
              <a:rPr lang="en-US" altLang="ja-JP" sz="3000" dirty="0" smtClean="0"/>
              <a:t>Both approved</a:t>
            </a:r>
          </a:p>
          <a:p>
            <a:r>
              <a:rPr lang="en-US" altLang="ja-JP" sz="3000" dirty="0" smtClean="0"/>
              <a:t>Soon apply for the next license at ~May.2015</a:t>
            </a:r>
            <a:endParaRPr lang="ja-JP" altLang="en-US" sz="30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33</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コンテンツ プレースホルダ 30"/>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163513" y="1613050"/>
            <a:ext cx="10525125" cy="4861078"/>
          </a:xfrm>
        </p:spPr>
      </p:pic>
      <p:sp>
        <p:nvSpPr>
          <p:cNvPr id="2" name="タイトル 1"/>
          <p:cNvSpPr>
            <a:spLocks noGrp="1"/>
          </p:cNvSpPr>
          <p:nvPr>
            <p:ph type="title"/>
          </p:nvPr>
        </p:nvSpPr>
        <p:spPr>
          <a:xfrm>
            <a:off x="165100" y="265604"/>
            <a:ext cx="10358438" cy="714375"/>
          </a:xfrm>
        </p:spPr>
        <p:txBody>
          <a:bodyPr/>
          <a:lstStyle/>
          <a:p>
            <a:r>
              <a:rPr lang="en-US" altLang="ja-JP" sz="3600" dirty="0" smtClean="0"/>
              <a:t>Linac Schedule Overview </a:t>
            </a:r>
            <a:r>
              <a:rPr lang="en-US" altLang="ja-JP" sz="2800" dirty="0" smtClean="0"/>
              <a:t>(as of Mar.2014)</a:t>
            </a:r>
            <a:endParaRPr lang="ja-JP" altLang="en-US" sz="36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34</a:t>
            </a:fld>
            <a:endParaRPr lang="en-US" altLang="ja-JP" dirty="0"/>
          </a:p>
        </p:txBody>
      </p:sp>
      <p:sp>
        <p:nvSpPr>
          <p:cNvPr id="6" name="テキスト ボックス 5"/>
          <p:cNvSpPr txBox="1"/>
          <p:nvPr/>
        </p:nvSpPr>
        <p:spPr>
          <a:xfrm>
            <a:off x="403697" y="837234"/>
            <a:ext cx="1416069" cy="843970"/>
          </a:xfrm>
          <a:prstGeom prst="rect">
            <a:avLst/>
          </a:prstGeom>
          <a:noFill/>
        </p:spPr>
        <p:txBody>
          <a:bodyPr wrap="none" lIns="104287" tIns="52144" rIns="104287" bIns="52144" rtlCol="0">
            <a:spAutoFit/>
          </a:bodyPr>
          <a:lstStyle/>
          <a:p>
            <a:r>
              <a:rPr lang="en-US" altLang="ja-JP" sz="1200" b="1" dirty="0">
                <a:latin typeface="+mn-lt"/>
                <a:cs typeface="Arial"/>
              </a:rPr>
              <a:t>RF-</a:t>
            </a:r>
            <a:r>
              <a:rPr lang="en-US" altLang="ja-JP" sz="1200" b="1" dirty="0" smtClean="0">
                <a:latin typeface="+mn-lt"/>
                <a:cs typeface="Arial"/>
              </a:rPr>
              <a:t>Gun </a:t>
            </a:r>
            <a:r>
              <a:rPr lang="en-US" altLang="ja-JP" sz="1200" b="1" dirty="0" smtClean="0">
                <a:solidFill>
                  <a:srgbClr val="0000FF"/>
                </a:solidFill>
                <a:latin typeface="+mn-lt"/>
                <a:cs typeface="Arial"/>
              </a:rPr>
              <a:t>e- beam</a:t>
            </a:r>
            <a:endParaRPr lang="en-US" altLang="ja-JP" sz="1200" b="1" dirty="0">
              <a:solidFill>
                <a:srgbClr val="0000FF"/>
              </a:solidFill>
              <a:latin typeface="+mn-lt"/>
              <a:cs typeface="Arial"/>
            </a:endParaRPr>
          </a:p>
          <a:p>
            <a:r>
              <a:rPr lang="en-US" altLang="ja-JP" sz="1200" b="1" dirty="0">
                <a:latin typeface="+mn-lt"/>
                <a:cs typeface="Arial"/>
              </a:rPr>
              <a:t>commissioning</a:t>
            </a:r>
          </a:p>
          <a:p>
            <a:r>
              <a:rPr lang="en-US" altLang="ja-JP" sz="1200" b="1" dirty="0">
                <a:latin typeface="+mn-lt"/>
                <a:cs typeface="Arial"/>
              </a:rPr>
              <a:t>at A,B-sector</a:t>
            </a: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sp>
        <p:nvSpPr>
          <p:cNvPr id="8" name="テキスト ボックス 7"/>
          <p:cNvSpPr txBox="1"/>
          <p:nvPr/>
        </p:nvSpPr>
        <p:spPr>
          <a:xfrm>
            <a:off x="1916220" y="828933"/>
            <a:ext cx="1097497" cy="659304"/>
          </a:xfrm>
          <a:prstGeom prst="rect">
            <a:avLst/>
          </a:prstGeom>
          <a:noFill/>
        </p:spPr>
        <p:txBody>
          <a:bodyPr wrap="none" lIns="104287" tIns="52144" rIns="104287" bIns="52144" rtlCol="0">
            <a:spAutoFit/>
          </a:bodyPr>
          <a:lstStyle/>
          <a:p>
            <a:r>
              <a:rPr lang="en-US" altLang="ja-JP" sz="1200" b="1" dirty="0" smtClean="0">
                <a:solidFill>
                  <a:srgbClr val="0000FF"/>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a:t>
            </a:r>
            <a:r>
              <a:rPr lang="en-US" altLang="ja-JP" sz="1200" b="1" dirty="0" smtClean="0">
                <a:latin typeface="+mn-lt"/>
                <a:cs typeface="Arial"/>
              </a:rPr>
              <a:t>B,J,C,1</a:t>
            </a:r>
            <a:endParaRPr lang="en-US" altLang="ja-JP" sz="1200" b="1" dirty="0">
              <a:latin typeface="+mn-lt"/>
              <a:cs typeface="Arial"/>
            </a:endParaRP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cxnSp>
        <p:nvCxnSpPr>
          <p:cNvPr id="9" name="直線矢印コネクタ 8"/>
          <p:cNvCxnSpPr/>
          <p:nvPr/>
        </p:nvCxnSpPr>
        <p:spPr>
          <a:xfrm>
            <a:off x="1919271" y="2205560"/>
            <a:ext cx="9504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3149660" y="2205560"/>
            <a:ext cx="1871989" cy="3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4004706" y="816555"/>
            <a:ext cx="291648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a:t>
            </a:r>
            <a:r>
              <a:rPr lang="en-US" altLang="ja-JP" sz="1200" b="1" dirty="0" smtClean="0">
                <a:solidFill>
                  <a:srgbClr val="FF0000"/>
                </a:solidFill>
                <a:latin typeface="+mn-lt"/>
                <a:cs typeface="Arial"/>
              </a:rPr>
              <a:t>0.5nC</a:t>
            </a:r>
            <a:r>
              <a:rPr lang="en-US" altLang="ja-JP" sz="1100" b="1" dirty="0" smtClean="0">
                <a:solidFill>
                  <a:srgbClr val="008000"/>
                </a:solidFill>
                <a:latin typeface="+mn-lt"/>
                <a:cs typeface="Arial"/>
              </a:rPr>
              <a:t> (FC, DCS, Qe- 50%)</a:t>
            </a: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1,2,3,4,5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2" name="直線コネクタ 11"/>
          <p:cNvCxnSpPr/>
          <p:nvPr/>
        </p:nvCxnSpPr>
        <p:spPr>
          <a:xfrm>
            <a:off x="2381133" y="1488237"/>
            <a:ext cx="0" cy="70674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a:off x="4331711" y="1894800"/>
            <a:ext cx="471188" cy="109589"/>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3932426" y="6397625"/>
            <a:ext cx="2313751" cy="659304"/>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non 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chemeClr val="bg1">
                    <a:lumMod val="75000"/>
                  </a:schemeClr>
                </a:solidFill>
                <a:latin typeface="+mn-lt"/>
                <a:cs typeface="Arial"/>
              </a:rPr>
              <a:t>3,4,5 </a:t>
            </a:r>
            <a:r>
              <a:rPr lang="en-US" altLang="ja-JP" sz="1200" b="1" dirty="0" smtClean="0">
                <a:latin typeface="+mn-lt"/>
                <a:cs typeface="Arial"/>
              </a:rPr>
              <a:t>sectors</a:t>
            </a:r>
            <a:endParaRPr lang="en-US" altLang="ja-JP" sz="1100" b="1" dirty="0" smtClean="0">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commiss.</a:t>
            </a:r>
            <a:r>
              <a:rPr lang="en-US" altLang="ja-JP" sz="1200" b="1" dirty="0">
                <a:solidFill>
                  <a:srgbClr val="00FF00"/>
                </a:solidFill>
                <a:latin typeface="+mn-lt"/>
                <a:cs typeface="Arial"/>
              </a:rPr>
              <a:t> </a:t>
            </a:r>
            <a:r>
              <a:rPr lang="en-US" altLang="ja-JP" sz="1200" b="1" dirty="0" smtClean="0">
                <a:solidFill>
                  <a:srgbClr val="00FF00"/>
                </a:solidFill>
                <a:latin typeface="+mn-lt"/>
                <a:cs typeface="Arial"/>
              </a:rPr>
              <a:t> </a:t>
            </a:r>
            <a:r>
              <a:rPr lang="en-US" altLang="ja-JP" sz="1200" b="1" dirty="0" smtClean="0">
                <a:latin typeface="+mn-lt"/>
                <a:cs typeface="Arial"/>
              </a:rPr>
              <a:t>at A→5 sectors</a:t>
            </a:r>
            <a:endParaRPr lang="ja-JP" altLang="en-US" sz="1200" b="1" dirty="0">
              <a:solidFill>
                <a:srgbClr val="0000FF"/>
              </a:solidFill>
              <a:latin typeface="+mn-lt"/>
              <a:cs typeface="Arial"/>
            </a:endParaRPr>
          </a:p>
        </p:txBody>
      </p:sp>
      <p:cxnSp>
        <p:nvCxnSpPr>
          <p:cNvPr id="15" name="直線矢印コネクタ 14"/>
          <p:cNvCxnSpPr/>
          <p:nvPr/>
        </p:nvCxnSpPr>
        <p:spPr>
          <a:xfrm>
            <a:off x="2151180" y="6383471"/>
            <a:ext cx="406798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7558967" y="6390114"/>
            <a:ext cx="177151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1→5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1</a:t>
            </a:r>
            <a:r>
              <a:rPr lang="en-US" altLang="ja-JP" sz="1200" b="1" dirty="0" smtClean="0">
                <a:solidFill>
                  <a:srgbClr val="FF0000"/>
                </a:solidFill>
                <a:latin typeface="+mn-lt"/>
                <a:cs typeface="Arial"/>
              </a:rPr>
              <a:t>~4nC</a:t>
            </a:r>
            <a:endParaRPr lang="en-US" altLang="ja-JP" sz="1100" b="1" dirty="0" smtClean="0">
              <a:solidFill>
                <a:srgbClr val="008000"/>
              </a:solidFill>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A→5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1</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7" name="直線矢印コネクタ 16"/>
          <p:cNvCxnSpPr/>
          <p:nvPr/>
        </p:nvCxnSpPr>
        <p:spPr>
          <a:xfrm>
            <a:off x="6374145" y="6383472"/>
            <a:ext cx="309598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9497091" y="6381730"/>
            <a:ext cx="920541" cy="474638"/>
          </a:xfrm>
          <a:prstGeom prst="rect">
            <a:avLst/>
          </a:prstGeom>
          <a:noFill/>
        </p:spPr>
        <p:txBody>
          <a:bodyPr wrap="none" lIns="104287" tIns="52144" rIns="104287" bIns="52144" rtlCol="0">
            <a:spAutoFit/>
          </a:bodyPr>
          <a:lstStyle/>
          <a:p>
            <a:r>
              <a:rPr lang="en-US" altLang="ja-JP" sz="1200" b="1" dirty="0" smtClean="0">
                <a:solidFill>
                  <a:srgbClr val="008000"/>
                </a:solidFill>
                <a:latin typeface="+mn-lt"/>
                <a:cs typeface="Arial"/>
              </a:rPr>
              <a:t>PF-AR</a:t>
            </a:r>
            <a:r>
              <a:rPr lang="en-US" altLang="ja-JP" sz="1200" b="1" dirty="0" smtClean="0">
                <a:solidFill>
                  <a:srgbClr val="0000FF"/>
                </a:solidFill>
                <a:latin typeface="+mn-lt"/>
                <a:cs typeface="Arial"/>
              </a:rPr>
              <a:t> e- </a:t>
            </a:r>
          </a:p>
          <a:p>
            <a:r>
              <a:rPr lang="en-US" altLang="ja-JP" sz="1200" b="1" dirty="0" smtClean="0">
                <a:latin typeface="+mn-lt"/>
                <a:cs typeface="Arial"/>
              </a:rPr>
              <a:t>commiss.</a:t>
            </a:r>
            <a:endParaRPr lang="en-US" altLang="ja-JP" sz="1200" b="1" dirty="0">
              <a:latin typeface="+mn-lt"/>
              <a:cs typeface="Arial"/>
            </a:endParaRPr>
          </a:p>
        </p:txBody>
      </p:sp>
      <p:sp>
        <p:nvSpPr>
          <p:cNvPr id="19" name="正方形/長方形 18"/>
          <p:cNvSpPr/>
          <p:nvPr/>
        </p:nvSpPr>
        <p:spPr>
          <a:xfrm>
            <a:off x="543719" y="6550025"/>
            <a:ext cx="152400" cy="1524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96119" y="6473825"/>
            <a:ext cx="941580" cy="289972"/>
          </a:xfrm>
          <a:prstGeom prst="rect">
            <a:avLst/>
          </a:prstGeom>
          <a:noFill/>
        </p:spPr>
        <p:txBody>
          <a:bodyPr wrap="none" lIns="104287" tIns="52144" rIns="104287" bIns="52144" rtlCol="0">
            <a:spAutoFit/>
          </a:bodyPr>
          <a:lstStyle/>
          <a:p>
            <a:r>
              <a:rPr lang="en-US" altLang="ja-JP" sz="1200" b="1" dirty="0" smtClean="0">
                <a:latin typeface="+mn-lt"/>
                <a:cs typeface="Arial"/>
              </a:rPr>
              <a:t>: Electron</a:t>
            </a:r>
            <a:endParaRPr lang="ja-JP" altLang="en-US" sz="1200" b="1" dirty="0">
              <a:solidFill>
                <a:srgbClr val="0000FF"/>
              </a:solidFill>
              <a:latin typeface="+mn-lt"/>
              <a:cs typeface="Arial"/>
            </a:endParaRPr>
          </a:p>
        </p:txBody>
      </p:sp>
      <p:sp>
        <p:nvSpPr>
          <p:cNvPr id="21" name="正方形/長方形 20"/>
          <p:cNvSpPr/>
          <p:nvPr/>
        </p:nvSpPr>
        <p:spPr>
          <a:xfrm>
            <a:off x="543719" y="6778625"/>
            <a:ext cx="152400" cy="15240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96119" y="6702425"/>
            <a:ext cx="928756" cy="289972"/>
          </a:xfrm>
          <a:prstGeom prst="rect">
            <a:avLst/>
          </a:prstGeom>
          <a:noFill/>
        </p:spPr>
        <p:txBody>
          <a:bodyPr wrap="none" lIns="104287" tIns="52144" rIns="104287" bIns="52144" rtlCol="0">
            <a:spAutoFit/>
          </a:bodyPr>
          <a:lstStyle/>
          <a:p>
            <a:r>
              <a:rPr lang="en-US" altLang="ja-JP" sz="1200" b="1" dirty="0" smtClean="0">
                <a:latin typeface="+mn-lt"/>
                <a:cs typeface="Arial"/>
              </a:rPr>
              <a:t>: Positron</a:t>
            </a:r>
            <a:endParaRPr lang="ja-JP" altLang="en-US" sz="1200" b="1" dirty="0">
              <a:solidFill>
                <a:srgbClr val="0000FF"/>
              </a:solidFill>
              <a:latin typeface="+mn-lt"/>
              <a:cs typeface="Arial"/>
            </a:endParaRPr>
          </a:p>
        </p:txBody>
      </p:sp>
      <p:sp>
        <p:nvSpPr>
          <p:cNvPr id="23" name="正方形/長方形 22"/>
          <p:cNvSpPr/>
          <p:nvPr/>
        </p:nvSpPr>
        <p:spPr>
          <a:xfrm>
            <a:off x="543719" y="7007225"/>
            <a:ext cx="152400" cy="152400"/>
          </a:xfrm>
          <a:prstGeom prst="rect">
            <a:avLst/>
          </a:prstGeom>
          <a:solidFill>
            <a:srgbClr val="006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96119" y="6931025"/>
            <a:ext cx="1864910" cy="289972"/>
          </a:xfrm>
          <a:prstGeom prst="rect">
            <a:avLst/>
          </a:prstGeom>
          <a:noFill/>
        </p:spPr>
        <p:txBody>
          <a:bodyPr wrap="none" lIns="104287" tIns="52144" rIns="104287" bIns="52144" rtlCol="0">
            <a:spAutoFit/>
          </a:bodyPr>
          <a:lstStyle/>
          <a:p>
            <a:r>
              <a:rPr lang="en-US" altLang="ja-JP" sz="1200" b="1" dirty="0" smtClean="0">
                <a:latin typeface="+mn-lt"/>
                <a:cs typeface="Arial"/>
              </a:rPr>
              <a:t>: Low current electron</a:t>
            </a:r>
            <a:endParaRPr lang="ja-JP" altLang="en-US" sz="1200" b="1" dirty="0">
              <a:solidFill>
                <a:srgbClr val="0000FF"/>
              </a:solidFill>
              <a:latin typeface="+mn-lt"/>
              <a:cs typeface="Arial"/>
            </a:endParaRPr>
          </a:p>
        </p:txBody>
      </p:sp>
      <p:cxnSp>
        <p:nvCxnSpPr>
          <p:cNvPr id="25" name="直線コネクタ 24"/>
          <p:cNvCxnSpPr/>
          <p:nvPr/>
        </p:nvCxnSpPr>
        <p:spPr>
          <a:xfrm>
            <a:off x="3335867" y="6383472"/>
            <a:ext cx="596559" cy="318953"/>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7315201" y="6397625"/>
            <a:ext cx="323849" cy="30480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062408" y="5004440"/>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2 nC</a:t>
            </a:r>
            <a:endParaRPr lang="ja-JP" altLang="en-US" sz="1200" b="1" dirty="0">
              <a:solidFill>
                <a:schemeClr val="bg1"/>
              </a:solidFill>
              <a:latin typeface="+mn-lt"/>
              <a:cs typeface="Arial"/>
            </a:endParaRPr>
          </a:p>
        </p:txBody>
      </p:sp>
      <p:sp>
        <p:nvSpPr>
          <p:cNvPr id="28" name="テキスト ボックス 27"/>
          <p:cNvSpPr txBox="1"/>
          <p:nvPr/>
        </p:nvSpPr>
        <p:spPr>
          <a:xfrm>
            <a:off x="9993209" y="5000625"/>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4 nC</a:t>
            </a:r>
            <a:endParaRPr lang="ja-JP" altLang="en-US" sz="1200" b="1" dirty="0">
              <a:solidFill>
                <a:schemeClr val="bg1"/>
              </a:solidFill>
              <a:latin typeface="+mn-lt"/>
              <a:cs typeface="Arial"/>
            </a:endParaRPr>
          </a:p>
        </p:txBody>
      </p:sp>
      <p:sp>
        <p:nvSpPr>
          <p:cNvPr id="26" name="テキスト ボックス 25"/>
          <p:cNvSpPr txBox="1"/>
          <p:nvPr/>
        </p:nvSpPr>
        <p:spPr>
          <a:xfrm>
            <a:off x="5943205" y="5002323"/>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1 nC</a:t>
            </a:r>
            <a:endParaRPr lang="ja-JP" altLang="en-US" sz="1200" b="1" dirty="0">
              <a:solidFill>
                <a:schemeClr val="bg1"/>
              </a:solidFill>
              <a:latin typeface="+mn-lt"/>
              <a:cs typeface="Arial"/>
            </a:endParaRPr>
          </a:p>
        </p:txBody>
      </p:sp>
      <p:sp>
        <p:nvSpPr>
          <p:cNvPr id="3" name="正方形/長方形 2"/>
          <p:cNvSpPr/>
          <p:nvPr/>
        </p:nvSpPr>
        <p:spPr>
          <a:xfrm>
            <a:off x="5117919" y="5020006"/>
            <a:ext cx="158418" cy="238970"/>
          </a:xfrm>
          <a:prstGeom prst="rect">
            <a:avLst/>
          </a:prstGeom>
          <a:solidFill>
            <a:srgbClr val="9381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Screen Shot 2014-09-26 at 2.05.29 PM.png"/>
          <p:cNvPicPr>
            <a:picLocks noChangeAspect="1"/>
          </p:cNvPicPr>
          <p:nvPr/>
        </p:nvPicPr>
        <p:blipFill>
          <a:blip r:embed="rId2"/>
          <a:stretch>
            <a:fillRect/>
          </a:stretch>
        </p:blipFill>
        <p:spPr>
          <a:xfrm>
            <a:off x="163511" y="1630343"/>
            <a:ext cx="10526400" cy="4844067"/>
          </a:xfrm>
          <a:prstGeom prst="rect">
            <a:avLst/>
          </a:prstGeom>
        </p:spPr>
      </p:pic>
      <p:sp>
        <p:nvSpPr>
          <p:cNvPr id="2" name="タイトル 1"/>
          <p:cNvSpPr>
            <a:spLocks noGrp="1"/>
          </p:cNvSpPr>
          <p:nvPr>
            <p:ph type="title"/>
          </p:nvPr>
        </p:nvSpPr>
        <p:spPr>
          <a:xfrm>
            <a:off x="165100" y="265604"/>
            <a:ext cx="10358438" cy="714375"/>
          </a:xfrm>
        </p:spPr>
        <p:txBody>
          <a:bodyPr/>
          <a:lstStyle/>
          <a:p>
            <a:r>
              <a:rPr lang="en-US" altLang="ja-JP" sz="3600" dirty="0" smtClean="0"/>
              <a:t>Linac Schedule Overview </a:t>
            </a:r>
            <a:r>
              <a:rPr lang="en-US" altLang="ja-JP" sz="2800" dirty="0" smtClean="0"/>
              <a:t>(Newer)</a:t>
            </a:r>
            <a:endParaRPr lang="ja-JP" altLang="en-US" sz="36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35</a:t>
            </a:fld>
            <a:endParaRPr lang="en-US" altLang="ja-JP" dirty="0"/>
          </a:p>
        </p:txBody>
      </p:sp>
      <p:sp>
        <p:nvSpPr>
          <p:cNvPr id="6" name="テキスト ボックス 5"/>
          <p:cNvSpPr txBox="1"/>
          <p:nvPr/>
        </p:nvSpPr>
        <p:spPr>
          <a:xfrm>
            <a:off x="403697" y="837234"/>
            <a:ext cx="1416069" cy="843970"/>
          </a:xfrm>
          <a:prstGeom prst="rect">
            <a:avLst/>
          </a:prstGeom>
          <a:noFill/>
        </p:spPr>
        <p:txBody>
          <a:bodyPr wrap="none" lIns="104287" tIns="52144" rIns="104287" bIns="52144" rtlCol="0">
            <a:spAutoFit/>
          </a:bodyPr>
          <a:lstStyle/>
          <a:p>
            <a:r>
              <a:rPr lang="en-US" altLang="ja-JP" sz="1200" b="1" dirty="0">
                <a:latin typeface="+mn-lt"/>
                <a:cs typeface="Arial"/>
              </a:rPr>
              <a:t>RF-</a:t>
            </a:r>
            <a:r>
              <a:rPr lang="en-US" altLang="ja-JP" sz="1200" b="1" dirty="0" smtClean="0">
                <a:latin typeface="+mn-lt"/>
                <a:cs typeface="Arial"/>
              </a:rPr>
              <a:t>Gun </a:t>
            </a:r>
            <a:r>
              <a:rPr lang="en-US" altLang="ja-JP" sz="1200" b="1" dirty="0" smtClean="0">
                <a:solidFill>
                  <a:srgbClr val="0000FF"/>
                </a:solidFill>
                <a:latin typeface="+mn-lt"/>
                <a:cs typeface="Arial"/>
              </a:rPr>
              <a:t>e- beam</a:t>
            </a:r>
            <a:endParaRPr lang="en-US" altLang="ja-JP" sz="1200" b="1" dirty="0">
              <a:solidFill>
                <a:srgbClr val="0000FF"/>
              </a:solidFill>
              <a:latin typeface="+mn-lt"/>
              <a:cs typeface="Arial"/>
            </a:endParaRPr>
          </a:p>
          <a:p>
            <a:r>
              <a:rPr lang="en-US" altLang="ja-JP" sz="1200" b="1" dirty="0">
                <a:latin typeface="+mn-lt"/>
                <a:cs typeface="Arial"/>
              </a:rPr>
              <a:t>commissioning</a:t>
            </a:r>
          </a:p>
          <a:p>
            <a:r>
              <a:rPr lang="en-US" altLang="ja-JP" sz="1200" b="1" dirty="0">
                <a:latin typeface="+mn-lt"/>
                <a:cs typeface="Arial"/>
              </a:rPr>
              <a:t>at A,B-sector</a:t>
            </a: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sp>
        <p:nvSpPr>
          <p:cNvPr id="8" name="テキスト ボックス 7"/>
          <p:cNvSpPr txBox="1"/>
          <p:nvPr/>
        </p:nvSpPr>
        <p:spPr>
          <a:xfrm>
            <a:off x="1916220" y="828933"/>
            <a:ext cx="1097497" cy="659304"/>
          </a:xfrm>
          <a:prstGeom prst="rect">
            <a:avLst/>
          </a:prstGeom>
          <a:noFill/>
        </p:spPr>
        <p:txBody>
          <a:bodyPr wrap="none" lIns="104287" tIns="52144" rIns="104287" bIns="52144" rtlCol="0">
            <a:spAutoFit/>
          </a:bodyPr>
          <a:lstStyle/>
          <a:p>
            <a:r>
              <a:rPr lang="en-US" altLang="ja-JP" sz="1200" b="1" dirty="0" smtClean="0">
                <a:solidFill>
                  <a:srgbClr val="0000FF"/>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a:t>
            </a:r>
            <a:r>
              <a:rPr lang="en-US" altLang="ja-JP" sz="1200" b="1" dirty="0" smtClean="0">
                <a:latin typeface="+mn-lt"/>
                <a:cs typeface="Arial"/>
              </a:rPr>
              <a:t>B,J,C,1</a:t>
            </a:r>
            <a:endParaRPr lang="en-US" altLang="ja-JP" sz="1200" b="1" dirty="0">
              <a:latin typeface="+mn-lt"/>
              <a:cs typeface="Arial"/>
            </a:endParaRPr>
          </a:p>
          <a:p>
            <a:r>
              <a:rPr lang="en-US" altLang="ja-JP" sz="1200" b="1" dirty="0">
                <a:solidFill>
                  <a:srgbClr val="0000FF"/>
                </a:solidFill>
                <a:latin typeface="+mn-lt"/>
                <a:cs typeface="Arial"/>
              </a:rPr>
              <a:t>Qe- = 5nC</a:t>
            </a:r>
            <a:endParaRPr lang="ja-JP" altLang="en-US" sz="1200" b="1" dirty="0">
              <a:solidFill>
                <a:srgbClr val="0000FF"/>
              </a:solidFill>
              <a:latin typeface="+mn-lt"/>
              <a:cs typeface="Arial"/>
            </a:endParaRPr>
          </a:p>
        </p:txBody>
      </p:sp>
      <p:cxnSp>
        <p:nvCxnSpPr>
          <p:cNvPr id="9" name="直線矢印コネクタ 8"/>
          <p:cNvCxnSpPr/>
          <p:nvPr/>
        </p:nvCxnSpPr>
        <p:spPr>
          <a:xfrm>
            <a:off x="1919271" y="2205560"/>
            <a:ext cx="9504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3149659" y="2205560"/>
            <a:ext cx="3564000" cy="3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4004706" y="816555"/>
            <a:ext cx="291648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a:t>
            </a:r>
            <a:r>
              <a:rPr lang="en-US" altLang="ja-JP" sz="1200" b="1" dirty="0" smtClean="0">
                <a:solidFill>
                  <a:srgbClr val="FF0000"/>
                </a:solidFill>
                <a:latin typeface="+mn-lt"/>
                <a:cs typeface="Arial"/>
              </a:rPr>
              <a:t>0.5nC</a:t>
            </a:r>
            <a:r>
              <a:rPr lang="en-US" altLang="ja-JP" sz="1100" b="1" dirty="0" smtClean="0">
                <a:solidFill>
                  <a:srgbClr val="008000"/>
                </a:solidFill>
                <a:latin typeface="+mn-lt"/>
                <a:cs typeface="Arial"/>
              </a:rPr>
              <a:t> (FC, DCS, Qe- 50%)</a:t>
            </a: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1,2,3,4,5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2" name="直線コネクタ 11"/>
          <p:cNvCxnSpPr/>
          <p:nvPr/>
        </p:nvCxnSpPr>
        <p:spPr>
          <a:xfrm>
            <a:off x="2381133" y="1488237"/>
            <a:ext cx="0" cy="70674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a:off x="4331711" y="1894800"/>
            <a:ext cx="471188" cy="109589"/>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3932426" y="6397625"/>
            <a:ext cx="2313751" cy="659304"/>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non 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1,2, </a:t>
            </a:r>
            <a:r>
              <a:rPr lang="en-US" altLang="ja-JP" sz="1200" b="1" dirty="0" smtClean="0">
                <a:solidFill>
                  <a:schemeClr val="bg1">
                    <a:lumMod val="75000"/>
                  </a:schemeClr>
                </a:solidFill>
                <a:latin typeface="+mn-lt"/>
                <a:cs typeface="Arial"/>
              </a:rPr>
              <a:t>3,4,5 </a:t>
            </a:r>
            <a:r>
              <a:rPr lang="en-US" altLang="ja-JP" sz="1200" b="1" dirty="0" smtClean="0">
                <a:latin typeface="+mn-lt"/>
                <a:cs typeface="Arial"/>
              </a:rPr>
              <a:t>sectors</a:t>
            </a:r>
            <a:endParaRPr lang="en-US" altLang="ja-JP" sz="1100" b="1" dirty="0" smtClean="0">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commiss.</a:t>
            </a:r>
            <a:r>
              <a:rPr lang="en-US" altLang="ja-JP" sz="1200" b="1" dirty="0">
                <a:solidFill>
                  <a:srgbClr val="00FF00"/>
                </a:solidFill>
                <a:latin typeface="+mn-lt"/>
                <a:cs typeface="Arial"/>
              </a:rPr>
              <a:t> </a:t>
            </a:r>
            <a:r>
              <a:rPr lang="en-US" altLang="ja-JP" sz="1200" b="1" dirty="0" smtClean="0">
                <a:solidFill>
                  <a:srgbClr val="00FF00"/>
                </a:solidFill>
                <a:latin typeface="+mn-lt"/>
                <a:cs typeface="Arial"/>
              </a:rPr>
              <a:t> </a:t>
            </a:r>
            <a:r>
              <a:rPr lang="en-US" altLang="ja-JP" sz="1200" b="1" dirty="0" smtClean="0">
                <a:latin typeface="+mn-lt"/>
                <a:cs typeface="Arial"/>
              </a:rPr>
              <a:t>at A→5 sectors</a:t>
            </a:r>
            <a:endParaRPr lang="ja-JP" altLang="en-US" sz="1200" b="1" dirty="0">
              <a:solidFill>
                <a:srgbClr val="0000FF"/>
              </a:solidFill>
              <a:latin typeface="+mn-lt"/>
              <a:cs typeface="Arial"/>
            </a:endParaRPr>
          </a:p>
        </p:txBody>
      </p:sp>
      <p:cxnSp>
        <p:nvCxnSpPr>
          <p:cNvPr id="15" name="直線矢印コネクタ 14"/>
          <p:cNvCxnSpPr/>
          <p:nvPr/>
        </p:nvCxnSpPr>
        <p:spPr>
          <a:xfrm>
            <a:off x="2151180" y="6383471"/>
            <a:ext cx="4608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7558967" y="6390114"/>
            <a:ext cx="1771510" cy="843970"/>
          </a:xfrm>
          <a:prstGeom prst="rect">
            <a:avLst/>
          </a:prstGeom>
          <a:noFill/>
        </p:spPr>
        <p:txBody>
          <a:bodyPr wrap="none" lIns="104287" tIns="52144" rIns="104287" bIns="52144" rtlCol="0">
            <a:spAutoFit/>
          </a:bodyPr>
          <a:lstStyle/>
          <a:p>
            <a:r>
              <a:rPr lang="en-US" altLang="ja-JP" sz="1200" b="1" dirty="0" smtClean="0">
                <a:solidFill>
                  <a:srgbClr val="FF0000"/>
                </a:solidFill>
                <a:latin typeface="+mn-lt"/>
                <a:cs typeface="Arial"/>
              </a:rPr>
              <a:t>damped e+</a:t>
            </a:r>
            <a:r>
              <a:rPr lang="en-US" altLang="ja-JP" sz="1200" b="1" dirty="0" smtClean="0">
                <a:latin typeface="+mn-lt"/>
                <a:cs typeface="Arial"/>
              </a:rPr>
              <a:t> commiss.</a:t>
            </a:r>
            <a:endParaRPr lang="en-US" altLang="ja-JP" sz="1200" b="1" dirty="0">
              <a:latin typeface="+mn-lt"/>
              <a:cs typeface="Arial"/>
            </a:endParaRPr>
          </a:p>
          <a:p>
            <a:r>
              <a:rPr lang="en-US" altLang="ja-JP" sz="1200" b="1" dirty="0">
                <a:latin typeface="+mn-lt"/>
                <a:cs typeface="Arial"/>
              </a:rPr>
              <a:t>at </a:t>
            </a:r>
            <a:r>
              <a:rPr lang="en-US" altLang="ja-JP" sz="1200" b="1" dirty="0" smtClean="0">
                <a:latin typeface="+mn-lt"/>
                <a:cs typeface="Arial"/>
              </a:rPr>
              <a:t>1→5 </a:t>
            </a:r>
            <a:r>
              <a:rPr lang="en-US" altLang="ja-JP" sz="1200" b="1" dirty="0" smtClean="0">
                <a:solidFill>
                  <a:srgbClr val="FF0000"/>
                </a:solidFill>
                <a:latin typeface="+mn-lt"/>
                <a:cs typeface="Arial"/>
              </a:rPr>
              <a:t>Qe+ </a:t>
            </a:r>
            <a:r>
              <a:rPr lang="en-US" altLang="ja-JP" sz="1200" b="1" dirty="0">
                <a:solidFill>
                  <a:srgbClr val="FF0000"/>
                </a:solidFill>
                <a:latin typeface="+mn-lt"/>
                <a:cs typeface="Arial"/>
              </a:rPr>
              <a:t>= 1</a:t>
            </a:r>
            <a:r>
              <a:rPr lang="en-US" altLang="ja-JP" sz="1200" b="1" dirty="0" smtClean="0">
                <a:solidFill>
                  <a:srgbClr val="FF0000"/>
                </a:solidFill>
                <a:latin typeface="+mn-lt"/>
                <a:cs typeface="Arial"/>
              </a:rPr>
              <a:t>~4nC</a:t>
            </a:r>
            <a:endParaRPr lang="en-US" altLang="ja-JP" sz="1100" b="1" dirty="0" smtClean="0">
              <a:solidFill>
                <a:srgbClr val="008000"/>
              </a:solidFill>
              <a:latin typeface="+mn-lt"/>
              <a:cs typeface="Arial"/>
            </a:endParaRPr>
          </a:p>
          <a:p>
            <a:r>
              <a:rPr lang="en-US" altLang="ja-JP" sz="1200" b="1" dirty="0" smtClean="0">
                <a:solidFill>
                  <a:srgbClr val="0000FF"/>
                </a:solidFill>
                <a:latin typeface="+mn-lt"/>
                <a:cs typeface="Arial"/>
              </a:rPr>
              <a:t>e-</a:t>
            </a:r>
            <a:r>
              <a:rPr lang="en-US" altLang="ja-JP" sz="1200" b="1" dirty="0" smtClean="0">
                <a:latin typeface="+mn-lt"/>
                <a:cs typeface="Arial"/>
              </a:rPr>
              <a:t> </a:t>
            </a:r>
            <a:r>
              <a:rPr lang="en-US" altLang="ja-JP" sz="1200" b="1" dirty="0">
                <a:latin typeface="+mn-lt"/>
                <a:cs typeface="Arial"/>
              </a:rPr>
              <a:t>commiss.</a:t>
            </a:r>
          </a:p>
          <a:p>
            <a:r>
              <a:rPr lang="en-US" altLang="ja-JP" sz="1200" b="1" dirty="0">
                <a:latin typeface="+mn-lt"/>
                <a:cs typeface="Arial"/>
              </a:rPr>
              <a:t>at </a:t>
            </a:r>
            <a:r>
              <a:rPr lang="en-US" altLang="ja-JP" sz="1200" b="1" dirty="0" smtClean="0">
                <a:latin typeface="+mn-lt"/>
                <a:cs typeface="Arial"/>
              </a:rPr>
              <a:t>A→5 </a:t>
            </a:r>
            <a:r>
              <a:rPr lang="en-US" altLang="ja-JP" sz="1200" b="1" dirty="0" smtClean="0">
                <a:solidFill>
                  <a:srgbClr val="0000FF"/>
                </a:solidFill>
                <a:latin typeface="+mn-lt"/>
                <a:cs typeface="Arial"/>
              </a:rPr>
              <a:t>Qe- </a:t>
            </a:r>
            <a:r>
              <a:rPr lang="en-US" altLang="ja-JP" sz="1200" b="1" dirty="0">
                <a:solidFill>
                  <a:srgbClr val="0000FF"/>
                </a:solidFill>
                <a:latin typeface="+mn-lt"/>
                <a:cs typeface="Arial"/>
              </a:rPr>
              <a:t>= 1</a:t>
            </a:r>
            <a:r>
              <a:rPr lang="en-US" altLang="ja-JP" sz="1200" b="1" dirty="0" smtClean="0">
                <a:solidFill>
                  <a:srgbClr val="0000FF"/>
                </a:solidFill>
                <a:latin typeface="+mn-lt"/>
                <a:cs typeface="Arial"/>
              </a:rPr>
              <a:t>~5nC</a:t>
            </a:r>
            <a:endParaRPr lang="ja-JP" altLang="en-US" sz="1200" b="1" dirty="0">
              <a:solidFill>
                <a:srgbClr val="0000FF"/>
              </a:solidFill>
              <a:latin typeface="+mn-lt"/>
              <a:cs typeface="Arial"/>
            </a:endParaRPr>
          </a:p>
        </p:txBody>
      </p:sp>
      <p:cxnSp>
        <p:nvCxnSpPr>
          <p:cNvPr id="17" name="直線矢印コネクタ 16"/>
          <p:cNvCxnSpPr/>
          <p:nvPr/>
        </p:nvCxnSpPr>
        <p:spPr>
          <a:xfrm>
            <a:off x="6856745" y="6383472"/>
            <a:ext cx="2664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9497091" y="6381730"/>
            <a:ext cx="920541" cy="474638"/>
          </a:xfrm>
          <a:prstGeom prst="rect">
            <a:avLst/>
          </a:prstGeom>
          <a:noFill/>
        </p:spPr>
        <p:txBody>
          <a:bodyPr wrap="none" lIns="104287" tIns="52144" rIns="104287" bIns="52144" rtlCol="0">
            <a:spAutoFit/>
          </a:bodyPr>
          <a:lstStyle/>
          <a:p>
            <a:r>
              <a:rPr lang="en-US" altLang="ja-JP" sz="1200" b="1" dirty="0" smtClean="0">
                <a:solidFill>
                  <a:srgbClr val="008000"/>
                </a:solidFill>
                <a:latin typeface="+mn-lt"/>
                <a:cs typeface="Arial"/>
              </a:rPr>
              <a:t>PF-AR</a:t>
            </a:r>
            <a:r>
              <a:rPr lang="en-US" altLang="ja-JP" sz="1200" b="1" dirty="0" smtClean="0">
                <a:solidFill>
                  <a:srgbClr val="0000FF"/>
                </a:solidFill>
                <a:latin typeface="+mn-lt"/>
                <a:cs typeface="Arial"/>
              </a:rPr>
              <a:t> e- </a:t>
            </a:r>
          </a:p>
          <a:p>
            <a:r>
              <a:rPr lang="en-US" altLang="ja-JP" sz="1200" b="1" dirty="0" smtClean="0">
                <a:latin typeface="+mn-lt"/>
                <a:cs typeface="Arial"/>
              </a:rPr>
              <a:t>commiss.</a:t>
            </a:r>
            <a:endParaRPr lang="en-US" altLang="ja-JP" sz="1200" b="1" dirty="0">
              <a:latin typeface="+mn-lt"/>
              <a:cs typeface="Arial"/>
            </a:endParaRPr>
          </a:p>
        </p:txBody>
      </p:sp>
      <p:sp>
        <p:nvSpPr>
          <p:cNvPr id="19" name="正方形/長方形 18"/>
          <p:cNvSpPr/>
          <p:nvPr/>
        </p:nvSpPr>
        <p:spPr>
          <a:xfrm>
            <a:off x="543719" y="6550025"/>
            <a:ext cx="152400" cy="1524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96119" y="6473825"/>
            <a:ext cx="941580" cy="289972"/>
          </a:xfrm>
          <a:prstGeom prst="rect">
            <a:avLst/>
          </a:prstGeom>
          <a:noFill/>
        </p:spPr>
        <p:txBody>
          <a:bodyPr wrap="none" lIns="104287" tIns="52144" rIns="104287" bIns="52144" rtlCol="0">
            <a:spAutoFit/>
          </a:bodyPr>
          <a:lstStyle/>
          <a:p>
            <a:r>
              <a:rPr lang="en-US" altLang="ja-JP" sz="1200" b="1" dirty="0" smtClean="0">
                <a:latin typeface="+mn-lt"/>
                <a:cs typeface="Arial"/>
              </a:rPr>
              <a:t>: Electron</a:t>
            </a:r>
            <a:endParaRPr lang="ja-JP" altLang="en-US" sz="1200" b="1" dirty="0">
              <a:solidFill>
                <a:srgbClr val="0000FF"/>
              </a:solidFill>
              <a:latin typeface="+mn-lt"/>
              <a:cs typeface="Arial"/>
            </a:endParaRPr>
          </a:p>
        </p:txBody>
      </p:sp>
      <p:sp>
        <p:nvSpPr>
          <p:cNvPr id="21" name="正方形/長方形 20"/>
          <p:cNvSpPr/>
          <p:nvPr/>
        </p:nvSpPr>
        <p:spPr>
          <a:xfrm>
            <a:off x="543719" y="6778625"/>
            <a:ext cx="152400" cy="15240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96119" y="6702425"/>
            <a:ext cx="928756" cy="289972"/>
          </a:xfrm>
          <a:prstGeom prst="rect">
            <a:avLst/>
          </a:prstGeom>
          <a:noFill/>
        </p:spPr>
        <p:txBody>
          <a:bodyPr wrap="none" lIns="104287" tIns="52144" rIns="104287" bIns="52144" rtlCol="0">
            <a:spAutoFit/>
          </a:bodyPr>
          <a:lstStyle/>
          <a:p>
            <a:r>
              <a:rPr lang="en-US" altLang="ja-JP" sz="1200" b="1" dirty="0" smtClean="0">
                <a:latin typeface="+mn-lt"/>
                <a:cs typeface="Arial"/>
              </a:rPr>
              <a:t>: Positron</a:t>
            </a:r>
            <a:endParaRPr lang="ja-JP" altLang="en-US" sz="1200" b="1" dirty="0">
              <a:solidFill>
                <a:srgbClr val="0000FF"/>
              </a:solidFill>
              <a:latin typeface="+mn-lt"/>
              <a:cs typeface="Arial"/>
            </a:endParaRPr>
          </a:p>
        </p:txBody>
      </p:sp>
      <p:sp>
        <p:nvSpPr>
          <p:cNvPr id="23" name="正方形/長方形 22"/>
          <p:cNvSpPr/>
          <p:nvPr/>
        </p:nvSpPr>
        <p:spPr>
          <a:xfrm>
            <a:off x="543719" y="7007225"/>
            <a:ext cx="152400" cy="152400"/>
          </a:xfrm>
          <a:prstGeom prst="rect">
            <a:avLst/>
          </a:prstGeom>
          <a:solidFill>
            <a:srgbClr val="006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96119" y="6931025"/>
            <a:ext cx="1864910" cy="289972"/>
          </a:xfrm>
          <a:prstGeom prst="rect">
            <a:avLst/>
          </a:prstGeom>
          <a:noFill/>
        </p:spPr>
        <p:txBody>
          <a:bodyPr wrap="none" lIns="104287" tIns="52144" rIns="104287" bIns="52144" rtlCol="0">
            <a:spAutoFit/>
          </a:bodyPr>
          <a:lstStyle/>
          <a:p>
            <a:r>
              <a:rPr lang="en-US" altLang="ja-JP" sz="1200" b="1" dirty="0" smtClean="0">
                <a:latin typeface="+mn-lt"/>
                <a:cs typeface="Arial"/>
              </a:rPr>
              <a:t>: Low current electron</a:t>
            </a:r>
            <a:endParaRPr lang="ja-JP" altLang="en-US" sz="1200" b="1" dirty="0">
              <a:solidFill>
                <a:srgbClr val="0000FF"/>
              </a:solidFill>
              <a:latin typeface="+mn-lt"/>
              <a:cs typeface="Arial"/>
            </a:endParaRPr>
          </a:p>
        </p:txBody>
      </p:sp>
      <p:cxnSp>
        <p:nvCxnSpPr>
          <p:cNvPr id="25" name="直線コネクタ 24"/>
          <p:cNvCxnSpPr/>
          <p:nvPr/>
        </p:nvCxnSpPr>
        <p:spPr>
          <a:xfrm>
            <a:off x="3335867" y="6383472"/>
            <a:ext cx="596559" cy="318953"/>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7315201" y="6397625"/>
            <a:ext cx="323849" cy="304800"/>
          </a:xfrm>
          <a:prstGeom prst="line">
            <a:avLst/>
          </a:prstGeom>
          <a:ln w="12700" cmpd="sng">
            <a:prstDash val="sysDot"/>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900608" y="5004440"/>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2 nC</a:t>
            </a:r>
            <a:endParaRPr lang="ja-JP" altLang="en-US" sz="1200" b="1" dirty="0">
              <a:solidFill>
                <a:schemeClr val="bg1"/>
              </a:solidFill>
              <a:latin typeface="+mn-lt"/>
              <a:cs typeface="Arial"/>
            </a:endParaRPr>
          </a:p>
        </p:txBody>
      </p:sp>
      <p:sp>
        <p:nvSpPr>
          <p:cNvPr id="28" name="テキスト ボックス 27"/>
          <p:cNvSpPr txBox="1"/>
          <p:nvPr/>
        </p:nvSpPr>
        <p:spPr>
          <a:xfrm>
            <a:off x="9993209" y="5000625"/>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4 nC</a:t>
            </a:r>
            <a:endParaRPr lang="ja-JP" altLang="en-US" sz="1200" b="1" dirty="0">
              <a:solidFill>
                <a:schemeClr val="bg1"/>
              </a:solidFill>
              <a:latin typeface="+mn-lt"/>
              <a:cs typeface="Arial"/>
            </a:endParaRPr>
          </a:p>
        </p:txBody>
      </p:sp>
      <p:sp>
        <p:nvSpPr>
          <p:cNvPr id="26" name="テキスト ボックス 25"/>
          <p:cNvSpPr txBox="1"/>
          <p:nvPr/>
        </p:nvSpPr>
        <p:spPr>
          <a:xfrm>
            <a:off x="6209905" y="5002323"/>
            <a:ext cx="547392" cy="289972"/>
          </a:xfrm>
          <a:prstGeom prst="rect">
            <a:avLst/>
          </a:prstGeom>
          <a:noFill/>
        </p:spPr>
        <p:txBody>
          <a:bodyPr wrap="none" lIns="104287" tIns="52144" rIns="104287" bIns="52144" rtlCol="0">
            <a:spAutoFit/>
          </a:bodyPr>
          <a:lstStyle/>
          <a:p>
            <a:r>
              <a:rPr lang="en-US" altLang="ja-JP" sz="1200" b="1" dirty="0" smtClean="0">
                <a:solidFill>
                  <a:schemeClr val="bg1"/>
                </a:solidFill>
                <a:latin typeface="+mn-lt"/>
                <a:cs typeface="Arial"/>
              </a:rPr>
              <a:t>1 nC</a:t>
            </a:r>
            <a:endParaRPr lang="ja-JP" altLang="en-US" sz="1200" b="1" dirty="0">
              <a:solidFill>
                <a:schemeClr val="bg1"/>
              </a:solidFill>
              <a:latin typeface="+mn-lt"/>
              <a:cs typeface="Aria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a:t>
            </a:r>
            <a:endParaRPr lang="ja-JP" altLang="en-US" dirty="0"/>
          </a:p>
        </p:txBody>
      </p:sp>
      <p:sp>
        <p:nvSpPr>
          <p:cNvPr id="3" name="コンテンツ プレースホルダ 2"/>
          <p:cNvSpPr>
            <a:spLocks noGrp="1"/>
          </p:cNvSpPr>
          <p:nvPr>
            <p:ph idx="1"/>
          </p:nvPr>
        </p:nvSpPr>
        <p:spPr/>
        <p:txBody>
          <a:bodyPr/>
          <a:lstStyle/>
          <a:p>
            <a:pPr>
              <a:lnSpc>
                <a:spcPct val="120000"/>
              </a:lnSpc>
            </a:pPr>
            <a:r>
              <a:rPr lang="en-US" altLang="ja-JP" sz="3200" dirty="0" smtClean="0"/>
              <a:t>Steady progress towards first MR injection in 2015</a:t>
            </a:r>
          </a:p>
          <a:p>
            <a:pPr>
              <a:lnSpc>
                <a:spcPct val="120000"/>
              </a:lnSpc>
            </a:pPr>
            <a:r>
              <a:rPr lang="en-US" altLang="ja-JP" sz="3200" dirty="0"/>
              <a:t>Will finish earthquake disaster recovery in 2014</a:t>
            </a:r>
          </a:p>
          <a:p>
            <a:pPr>
              <a:lnSpc>
                <a:spcPct val="120000"/>
              </a:lnSpc>
            </a:pPr>
            <a:r>
              <a:rPr lang="en-US" altLang="ja-JP" sz="3200" dirty="0" smtClean="0"/>
              <a:t>Will make staged improvements before 2017</a:t>
            </a:r>
          </a:p>
          <a:p>
            <a:pPr>
              <a:lnSpc>
                <a:spcPct val="120000"/>
              </a:lnSpc>
            </a:pPr>
            <a:r>
              <a:rPr lang="en-US" altLang="ja-JP" sz="3200" dirty="0" smtClean="0"/>
              <a:t>Will balance between final beam quality and stable/staged operation</a:t>
            </a:r>
          </a:p>
          <a:p>
            <a:pPr>
              <a:lnSpc>
                <a:spcPct val="120000"/>
              </a:lnSpc>
            </a:pPr>
            <a:r>
              <a:rPr lang="en-US" altLang="ja-JP" sz="3200" dirty="0" smtClean="0"/>
              <a:t>Will select optimized route depending on available resources</a:t>
            </a:r>
          </a:p>
          <a:p>
            <a:pPr>
              <a:lnSpc>
                <a:spcPct val="120000"/>
              </a:lnSpc>
            </a:pPr>
            <a:endParaRPr lang="en-US" altLang="ja-JP" sz="3200" dirty="0" smtClean="0"/>
          </a:p>
          <a:p>
            <a:pPr>
              <a:lnSpc>
                <a:spcPct val="120000"/>
              </a:lnSpc>
            </a:pPr>
            <a:endParaRPr lang="en-US" altLang="ja-JP" sz="3200" dirty="0" smtClean="0"/>
          </a:p>
          <a:p>
            <a:pPr>
              <a:lnSpc>
                <a:spcPct val="120000"/>
              </a:lnSpc>
            </a:pPr>
            <a:endParaRPr lang="ja-JP" altLang="en-US" sz="32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36</a:t>
            </a:fld>
            <a:endParaRPr lang="en-US" altLang="ja-JP" dirty="0"/>
          </a:p>
        </p:txBody>
      </p:sp>
    </p:spTree>
    <p:extLst>
      <p:ext uri="{BB962C8B-B14F-4D97-AF65-F5344CB8AC3E}">
        <p14:creationId xmlns:p14="http://schemas.microsoft.com/office/powerpoint/2010/main" val="5927917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type="body" idx="1"/>
          </p:nvPr>
        </p:nvSpPr>
        <p:spPr/>
        <p:txBody>
          <a:bodyPr/>
          <a:lstStyle/>
          <a:p>
            <a:pPr marL="0" indent="0"/>
            <a:endParaRPr lang="ja-JP" altLang="en-US" dirty="0">
              <a:latin typeface="Arial Rounded MT Bold" charset="0"/>
            </a:endParaRPr>
          </a:p>
        </p:txBody>
      </p:sp>
      <p:pic>
        <p:nvPicPr>
          <p:cNvPr id="7" name="Picture 5"/>
          <p:cNvPicPr>
            <a:picLocks noChangeAspect="1" noChangeArrowheads="1"/>
          </p:cNvPicPr>
          <p:nvPr/>
        </p:nvPicPr>
        <p:blipFill>
          <a:blip r:embed="rId3"/>
          <a:srcRect/>
          <a:stretch>
            <a:fillRect/>
          </a:stretch>
        </p:blipFill>
        <p:spPr bwMode="auto">
          <a:xfrm>
            <a:off x="1306559" y="1038228"/>
            <a:ext cx="7947025" cy="5741987"/>
          </a:xfrm>
          <a:prstGeom prst="rect">
            <a:avLst/>
          </a:prstGeom>
          <a:noFill/>
          <a:ln w="9525">
            <a:noFill/>
            <a:miter lim="800000"/>
            <a:headEnd/>
            <a:tailEnd/>
          </a:ln>
        </p:spPr>
      </p:pic>
      <p:sp>
        <p:nvSpPr>
          <p:cNvPr id="8" name="Oval 6"/>
          <p:cNvSpPr>
            <a:spLocks noChangeAspect="1" noChangeArrowheads="1"/>
          </p:cNvSpPr>
          <p:nvPr/>
        </p:nvSpPr>
        <p:spPr bwMode="auto">
          <a:xfrm>
            <a:off x="1550989" y="3903662"/>
            <a:ext cx="5121276" cy="1098550"/>
          </a:xfrm>
          <a:prstGeom prst="ellipse">
            <a:avLst/>
          </a:prstGeom>
          <a:noFill/>
          <a:ln w="57150">
            <a:solidFill>
              <a:srgbClr val="FF0000"/>
            </a:solidFill>
            <a:round/>
            <a:headEnd/>
            <a:tailEnd/>
          </a:ln>
        </p:spPr>
        <p:txBody>
          <a:bodyPr wrap="none" lIns="90997" tIns="45498" rIns="90997" bIns="45498" anchor="ctr">
            <a:prstTxWarp prst="textNoShape">
              <a:avLst/>
            </a:prstTxWarp>
          </a:bodyPr>
          <a:lstStyle/>
          <a:p>
            <a:pPr algn="ctr"/>
            <a:endParaRPr lang="ja-JP" altLang="en-US">
              <a:latin typeface="Helvetica" charset="0"/>
            </a:endParaRPr>
          </a:p>
        </p:txBody>
      </p:sp>
      <p:sp>
        <p:nvSpPr>
          <p:cNvPr id="9" name="Text Box 7"/>
          <p:cNvSpPr txBox="1">
            <a:spLocks noChangeAspect="1" noChangeArrowheads="1"/>
          </p:cNvSpPr>
          <p:nvPr/>
        </p:nvSpPr>
        <p:spPr bwMode="auto">
          <a:xfrm>
            <a:off x="4599584" y="3503627"/>
            <a:ext cx="1744370" cy="738215"/>
          </a:xfrm>
          <a:prstGeom prst="rect">
            <a:avLst/>
          </a:prstGeom>
          <a:noFill/>
          <a:ln w="9525">
            <a:noFill/>
            <a:miter lim="800000"/>
            <a:headEnd/>
            <a:tailEnd/>
          </a:ln>
        </p:spPr>
        <p:txBody>
          <a:bodyPr wrap="none" lIns="90997" tIns="45498" rIns="90997" bIns="45498">
            <a:prstTxWarp prst="textNoShape">
              <a:avLst/>
            </a:prstTxWarp>
            <a:spAutoFit/>
          </a:bodyPr>
          <a:lstStyle/>
          <a:p>
            <a:r>
              <a:rPr lang="en-US" altLang="ja-JP" dirty="0" smtClean="0">
                <a:solidFill>
                  <a:srgbClr val="FFFF00"/>
                </a:solidFill>
                <a:latin typeface="+mn-lt"/>
              </a:rPr>
              <a:t>SuperKEKB</a:t>
            </a:r>
          </a:p>
          <a:p>
            <a:r>
              <a:rPr lang="en-US" altLang="ja-JP" dirty="0" smtClean="0">
                <a:solidFill>
                  <a:srgbClr val="FFFF00"/>
                </a:solidFill>
                <a:latin typeface="+mn-lt"/>
              </a:rPr>
              <a:t>   dual rings</a:t>
            </a:r>
            <a:endParaRPr lang="en-US" altLang="ja-JP" dirty="0">
              <a:solidFill>
                <a:srgbClr val="FFFF00"/>
              </a:solidFill>
              <a:latin typeface="+mn-lt"/>
            </a:endParaRPr>
          </a:p>
        </p:txBody>
      </p:sp>
      <p:sp>
        <p:nvSpPr>
          <p:cNvPr id="10" name="Text Box 8"/>
          <p:cNvSpPr txBox="1">
            <a:spLocks noChangeAspect="1" noChangeArrowheads="1"/>
          </p:cNvSpPr>
          <p:nvPr/>
        </p:nvSpPr>
        <p:spPr bwMode="auto">
          <a:xfrm>
            <a:off x="5622943" y="1385906"/>
            <a:ext cx="1753706" cy="415050"/>
          </a:xfrm>
          <a:prstGeom prst="rect">
            <a:avLst/>
          </a:prstGeom>
          <a:noFill/>
          <a:ln w="9525">
            <a:noFill/>
            <a:miter lim="800000"/>
            <a:headEnd/>
            <a:tailEnd/>
          </a:ln>
        </p:spPr>
        <p:txBody>
          <a:bodyPr wrap="none" lIns="90997" tIns="45498" rIns="90997" bIns="45498">
            <a:prstTxWarp prst="textNoShape">
              <a:avLst/>
            </a:prstTxWarp>
            <a:spAutoFit/>
          </a:bodyPr>
          <a:lstStyle/>
          <a:p>
            <a:r>
              <a:rPr lang="en-US" altLang="ja-JP" dirty="0">
                <a:solidFill>
                  <a:srgbClr val="FFFF00"/>
                </a:solidFill>
                <a:latin typeface="+mn-lt"/>
              </a:rPr>
              <a:t>Mt. Tsukuba</a:t>
            </a:r>
          </a:p>
        </p:txBody>
      </p:sp>
      <p:sp>
        <p:nvSpPr>
          <p:cNvPr id="11" name="Text Box 9"/>
          <p:cNvSpPr txBox="1">
            <a:spLocks noChangeAspect="1" noChangeArrowheads="1"/>
          </p:cNvSpPr>
          <p:nvPr/>
        </p:nvSpPr>
        <p:spPr bwMode="auto">
          <a:xfrm>
            <a:off x="4831676" y="5391695"/>
            <a:ext cx="1199712" cy="738215"/>
          </a:xfrm>
          <a:prstGeom prst="rect">
            <a:avLst/>
          </a:prstGeom>
          <a:noFill/>
          <a:ln w="9525">
            <a:noFill/>
            <a:miter lim="800000"/>
            <a:headEnd/>
            <a:tailEnd/>
          </a:ln>
        </p:spPr>
        <p:txBody>
          <a:bodyPr wrap="none" lIns="90997" tIns="45498" rIns="90997" bIns="45498">
            <a:prstTxWarp prst="textNoShape">
              <a:avLst/>
            </a:prstTxWarp>
            <a:spAutoFit/>
          </a:bodyPr>
          <a:lstStyle/>
          <a:p>
            <a:pPr algn="r"/>
            <a:r>
              <a:rPr lang="en-US" altLang="ja-JP" dirty="0" smtClean="0">
                <a:solidFill>
                  <a:srgbClr val="FFFF00"/>
                </a:solidFill>
                <a:latin typeface="+mn-lt"/>
              </a:rPr>
              <a:t>Injector</a:t>
            </a:r>
            <a:br>
              <a:rPr lang="en-US" altLang="ja-JP" dirty="0" smtClean="0">
                <a:solidFill>
                  <a:srgbClr val="FFFF00"/>
                </a:solidFill>
                <a:latin typeface="+mn-lt"/>
              </a:rPr>
            </a:br>
            <a:r>
              <a:rPr lang="en-US" altLang="ja-JP" dirty="0" smtClean="0">
                <a:solidFill>
                  <a:srgbClr val="FFFF00"/>
                </a:solidFill>
                <a:latin typeface="+mn-lt"/>
              </a:rPr>
              <a:t>Linac</a:t>
            </a:r>
            <a:endParaRPr lang="en-US" altLang="ja-JP" dirty="0">
              <a:solidFill>
                <a:srgbClr val="FFFF00"/>
              </a:solidFill>
              <a:latin typeface="+mn-lt"/>
            </a:endParaRPr>
          </a:p>
        </p:txBody>
      </p:sp>
      <p:sp>
        <p:nvSpPr>
          <p:cNvPr id="12" name="Line 10"/>
          <p:cNvSpPr>
            <a:spLocks noChangeAspect="1" noChangeShapeType="1"/>
          </p:cNvSpPr>
          <p:nvPr/>
        </p:nvSpPr>
        <p:spPr bwMode="auto">
          <a:xfrm>
            <a:off x="3562350" y="5184775"/>
            <a:ext cx="1828800" cy="1096962"/>
          </a:xfrm>
          <a:prstGeom prst="line">
            <a:avLst/>
          </a:prstGeom>
          <a:noFill/>
          <a:ln w="57150">
            <a:solidFill>
              <a:srgbClr val="FF0000"/>
            </a:solidFill>
            <a:round/>
            <a:headEnd/>
            <a:tailEnd/>
          </a:ln>
        </p:spPr>
        <p:txBody>
          <a:bodyPr wrap="none" lIns="90997" tIns="45498" rIns="90997" bIns="45498" anchor="ctr">
            <a:prstTxWarp prst="textNoShape">
              <a:avLst/>
            </a:prstTxWarp>
          </a:bodyPr>
          <a:lstStyle/>
          <a:p>
            <a:endParaRPr lang="ja-JP" altLang="en-US"/>
          </a:p>
        </p:txBody>
      </p:sp>
      <p:sp>
        <p:nvSpPr>
          <p:cNvPr id="13" name="Line 11"/>
          <p:cNvSpPr>
            <a:spLocks noChangeAspect="1" noChangeShapeType="1"/>
          </p:cNvSpPr>
          <p:nvPr/>
        </p:nvSpPr>
        <p:spPr bwMode="auto">
          <a:xfrm>
            <a:off x="4721270" y="6038850"/>
            <a:ext cx="487363" cy="304800"/>
          </a:xfrm>
          <a:prstGeom prst="line">
            <a:avLst/>
          </a:prstGeom>
          <a:noFill/>
          <a:ln w="57150">
            <a:solidFill>
              <a:srgbClr val="FF0000"/>
            </a:solidFill>
            <a:round/>
            <a:headEnd/>
            <a:tailEnd/>
          </a:ln>
        </p:spPr>
        <p:txBody>
          <a:bodyPr wrap="none" lIns="90997" tIns="45498" rIns="90997" bIns="45498" anchor="ctr">
            <a:prstTxWarp prst="textNoShape">
              <a:avLst/>
            </a:prstTxWarp>
          </a:bodyPr>
          <a:lstStyle/>
          <a:p>
            <a:endParaRPr lang="ja-JP" altLang="en-US"/>
          </a:p>
        </p:txBody>
      </p:sp>
      <p:sp>
        <p:nvSpPr>
          <p:cNvPr id="14" name="Line 12"/>
          <p:cNvSpPr>
            <a:spLocks noChangeAspect="1" noChangeShapeType="1"/>
          </p:cNvSpPr>
          <p:nvPr/>
        </p:nvSpPr>
        <p:spPr bwMode="auto">
          <a:xfrm>
            <a:off x="5208588" y="6343650"/>
            <a:ext cx="112712" cy="23812"/>
          </a:xfrm>
          <a:prstGeom prst="line">
            <a:avLst/>
          </a:prstGeom>
          <a:noFill/>
          <a:ln w="57150">
            <a:solidFill>
              <a:srgbClr val="FF0000"/>
            </a:solidFill>
            <a:round/>
            <a:headEnd/>
            <a:tailEnd/>
          </a:ln>
        </p:spPr>
        <p:txBody>
          <a:bodyPr wrap="none" lIns="90997" tIns="45498" rIns="90997" bIns="45498" anchor="ctr">
            <a:prstTxWarp prst="textNoShape">
              <a:avLst/>
            </a:prstTxWarp>
          </a:bodyPr>
          <a:lstStyle/>
          <a:p>
            <a:endParaRPr lang="ja-JP" altLang="en-US"/>
          </a:p>
        </p:txBody>
      </p:sp>
      <p:sp>
        <p:nvSpPr>
          <p:cNvPr id="15" name="Line 13"/>
          <p:cNvSpPr>
            <a:spLocks noChangeAspect="1" noChangeShapeType="1"/>
          </p:cNvSpPr>
          <p:nvPr/>
        </p:nvSpPr>
        <p:spPr bwMode="auto">
          <a:xfrm flipH="1" flipV="1">
            <a:off x="5381625" y="6276975"/>
            <a:ext cx="6350" cy="63500"/>
          </a:xfrm>
          <a:prstGeom prst="line">
            <a:avLst/>
          </a:prstGeom>
          <a:noFill/>
          <a:ln w="57150">
            <a:solidFill>
              <a:srgbClr val="FF0000"/>
            </a:solidFill>
            <a:round/>
            <a:headEnd/>
            <a:tailEnd/>
          </a:ln>
        </p:spPr>
        <p:txBody>
          <a:bodyPr wrap="none" lIns="90997" tIns="45498" rIns="90997" bIns="45498" anchor="ctr">
            <a:prstTxWarp prst="textNoShape">
              <a:avLst/>
            </a:prstTxWarp>
          </a:bodyPr>
          <a:lstStyle/>
          <a:p>
            <a:endParaRPr lang="ja-JP" altLang="en-US"/>
          </a:p>
        </p:txBody>
      </p:sp>
      <p:sp>
        <p:nvSpPr>
          <p:cNvPr id="16" name="Line 14"/>
          <p:cNvSpPr>
            <a:spLocks noChangeAspect="1" noChangeShapeType="1"/>
          </p:cNvSpPr>
          <p:nvPr/>
        </p:nvSpPr>
        <p:spPr bwMode="auto">
          <a:xfrm flipV="1">
            <a:off x="5318126" y="6332537"/>
            <a:ext cx="66675" cy="34925"/>
          </a:xfrm>
          <a:prstGeom prst="line">
            <a:avLst/>
          </a:prstGeom>
          <a:noFill/>
          <a:ln w="57150">
            <a:solidFill>
              <a:srgbClr val="FF0000"/>
            </a:solidFill>
            <a:round/>
            <a:headEnd/>
            <a:tailEnd/>
          </a:ln>
        </p:spPr>
        <p:txBody>
          <a:bodyPr wrap="none" lIns="90997" tIns="45498" rIns="90997" bIns="45498" anchor="ctr">
            <a:prstTxWarp prst="textNoShape">
              <a:avLst/>
            </a:prstTxWarp>
          </a:bodyPr>
          <a:lstStyle/>
          <a:p>
            <a:endParaRPr lang="ja-JP" altLang="en-US"/>
          </a:p>
        </p:txBody>
      </p:sp>
      <p:sp>
        <p:nvSpPr>
          <p:cNvPr id="17" name="Oval 15"/>
          <p:cNvSpPr>
            <a:spLocks noChangeAspect="1" noChangeArrowheads="1"/>
          </p:cNvSpPr>
          <p:nvPr/>
        </p:nvSpPr>
        <p:spPr bwMode="auto">
          <a:xfrm>
            <a:off x="2892426" y="4621212"/>
            <a:ext cx="914400" cy="244475"/>
          </a:xfrm>
          <a:prstGeom prst="ellipse">
            <a:avLst/>
          </a:prstGeom>
          <a:noFill/>
          <a:ln w="57150">
            <a:solidFill>
              <a:srgbClr val="FF0000"/>
            </a:solidFill>
            <a:round/>
            <a:headEnd/>
            <a:tailEnd/>
          </a:ln>
        </p:spPr>
        <p:txBody>
          <a:bodyPr wrap="none" lIns="90997" tIns="45498" rIns="90997" bIns="45498" anchor="ctr">
            <a:prstTxWarp prst="textNoShape">
              <a:avLst/>
            </a:prstTxWarp>
          </a:bodyPr>
          <a:lstStyle/>
          <a:p>
            <a:pPr algn="ctr"/>
            <a:endParaRPr lang="ja-JP" altLang="en-US">
              <a:latin typeface="Helvetica" charset="0"/>
            </a:endParaRPr>
          </a:p>
        </p:txBody>
      </p:sp>
      <p:sp>
        <p:nvSpPr>
          <p:cNvPr id="18" name="Text Box 16"/>
          <p:cNvSpPr txBox="1">
            <a:spLocks noChangeAspect="1" noChangeArrowheads="1"/>
          </p:cNvSpPr>
          <p:nvPr/>
        </p:nvSpPr>
        <p:spPr bwMode="auto">
          <a:xfrm>
            <a:off x="2581297" y="4270390"/>
            <a:ext cx="1004509" cy="415050"/>
          </a:xfrm>
          <a:prstGeom prst="rect">
            <a:avLst/>
          </a:prstGeom>
          <a:noFill/>
          <a:ln w="9525">
            <a:noFill/>
            <a:miter lim="800000"/>
            <a:headEnd/>
            <a:tailEnd/>
          </a:ln>
        </p:spPr>
        <p:txBody>
          <a:bodyPr wrap="none" lIns="90997" tIns="45498" rIns="90997" bIns="45498">
            <a:prstTxWarp prst="textNoShape">
              <a:avLst/>
            </a:prstTxWarp>
            <a:spAutoFit/>
          </a:bodyPr>
          <a:lstStyle/>
          <a:p>
            <a:r>
              <a:rPr lang="en-US" altLang="ja-JP" dirty="0">
                <a:solidFill>
                  <a:srgbClr val="008000"/>
                </a:solidFill>
                <a:latin typeface="+mn-lt"/>
              </a:rPr>
              <a:t>PF-AR</a:t>
            </a:r>
          </a:p>
        </p:txBody>
      </p:sp>
      <p:sp>
        <p:nvSpPr>
          <p:cNvPr id="19" name="Text Box 17"/>
          <p:cNvSpPr txBox="1">
            <a:spLocks noChangeAspect="1" noChangeArrowheads="1"/>
          </p:cNvSpPr>
          <p:nvPr/>
        </p:nvSpPr>
        <p:spPr bwMode="auto">
          <a:xfrm>
            <a:off x="2343171" y="5184788"/>
            <a:ext cx="530020" cy="415050"/>
          </a:xfrm>
          <a:prstGeom prst="rect">
            <a:avLst/>
          </a:prstGeom>
          <a:noFill/>
          <a:ln w="9525">
            <a:noFill/>
            <a:miter lim="800000"/>
            <a:headEnd/>
            <a:tailEnd/>
          </a:ln>
        </p:spPr>
        <p:txBody>
          <a:bodyPr wrap="none" lIns="90997" tIns="45498" rIns="90997" bIns="45498">
            <a:prstTxWarp prst="textNoShape">
              <a:avLst/>
            </a:prstTxWarp>
            <a:spAutoFit/>
          </a:bodyPr>
          <a:lstStyle/>
          <a:p>
            <a:r>
              <a:rPr lang="en-US" altLang="ja-JP" dirty="0">
                <a:solidFill>
                  <a:srgbClr val="008000"/>
                </a:solidFill>
                <a:latin typeface="+mn-lt"/>
              </a:rPr>
              <a:t>PF</a:t>
            </a:r>
          </a:p>
        </p:txBody>
      </p:sp>
      <p:sp>
        <p:nvSpPr>
          <p:cNvPr id="20" name="Oval 18"/>
          <p:cNvSpPr>
            <a:spLocks noChangeAspect="1" noChangeArrowheads="1"/>
          </p:cNvSpPr>
          <p:nvPr/>
        </p:nvSpPr>
        <p:spPr bwMode="auto">
          <a:xfrm>
            <a:off x="2506667" y="5002212"/>
            <a:ext cx="609600" cy="182563"/>
          </a:xfrm>
          <a:prstGeom prst="ellipse">
            <a:avLst/>
          </a:prstGeom>
          <a:noFill/>
          <a:ln w="57150">
            <a:solidFill>
              <a:srgbClr val="FF0000"/>
            </a:solidFill>
            <a:round/>
            <a:headEnd/>
            <a:tailEnd/>
          </a:ln>
        </p:spPr>
        <p:txBody>
          <a:bodyPr wrap="none" lIns="90997" tIns="45498" rIns="90997" bIns="45498" anchor="ctr">
            <a:prstTxWarp prst="textNoShape">
              <a:avLst/>
            </a:prstTxWarp>
          </a:bodyPr>
          <a:lstStyle/>
          <a:p>
            <a:pPr algn="ctr"/>
            <a:endParaRPr lang="ja-JP" altLang="en-US">
              <a:latin typeface="Helvetica" charset="0"/>
            </a:endParaRPr>
          </a:p>
        </p:txBody>
      </p:sp>
      <p:sp>
        <p:nvSpPr>
          <p:cNvPr id="52226" name="スライド番号プレースホルダ 3"/>
          <p:cNvSpPr>
            <a:spLocks noGrp="1"/>
          </p:cNvSpPr>
          <p:nvPr>
            <p:ph type="sldNum" sz="quarter" idx="10"/>
          </p:nvPr>
        </p:nvSpPr>
        <p:spPr>
          <a:noFill/>
        </p:spPr>
        <p:txBody>
          <a:bodyPr/>
          <a:lstStyle/>
          <a:p>
            <a:fld id="{C5A8EDBD-417A-0044-AA70-D8CC25CBFA2F}" type="slidenum">
              <a:rPr lang="en-US" altLang="ja-JP" smtClean="0">
                <a:latin typeface="Arial Rounded MT Bold" charset="0"/>
                <a:ea typeface="Osaka" charset="-128"/>
                <a:cs typeface="Osaka" charset="-128"/>
              </a:rPr>
              <a:pPr/>
              <a:t>37</a:t>
            </a:fld>
            <a:endParaRPr lang="en-US" altLang="ja-JP" dirty="0" smtClean="0">
              <a:latin typeface="Arial Rounded MT Bold" charset="0"/>
              <a:ea typeface="Osaka" charset="-128"/>
              <a:cs typeface="Osaka" charset="-128"/>
            </a:endParaRPr>
          </a:p>
        </p:txBody>
      </p:sp>
      <p:sp>
        <p:nvSpPr>
          <p:cNvPr id="52227" name="Rectangle 2"/>
          <p:cNvSpPr>
            <a:spLocks noGrp="1" noChangeArrowheads="1"/>
          </p:cNvSpPr>
          <p:nvPr>
            <p:ph type="title"/>
          </p:nvPr>
        </p:nvSpPr>
        <p:spPr/>
        <p:txBody>
          <a:bodyPr/>
          <a:lstStyle/>
          <a:p>
            <a:endParaRPr lang="ja-JP" altLang="en-US" dirty="0">
              <a:latin typeface="Arial Rounded MT Bold" charset="0"/>
            </a:endParaRPr>
          </a:p>
        </p:txBody>
      </p:sp>
      <p:sp>
        <p:nvSpPr>
          <p:cNvPr id="52229" name="Rectangle 4"/>
          <p:cNvSpPr>
            <a:spLocks noChangeArrowheads="1"/>
          </p:cNvSpPr>
          <p:nvPr/>
        </p:nvSpPr>
        <p:spPr bwMode="auto">
          <a:xfrm>
            <a:off x="1150982" y="2360615"/>
            <a:ext cx="8304213" cy="714375"/>
          </a:xfrm>
          <a:prstGeom prst="rect">
            <a:avLst/>
          </a:prstGeom>
          <a:noFill/>
          <a:ln w="9525">
            <a:noFill/>
            <a:miter lim="800000"/>
            <a:headEnd/>
            <a:tailEnd/>
          </a:ln>
        </p:spPr>
        <p:txBody>
          <a:bodyPr lIns="99063" tIns="49524" rIns="99063" bIns="49524" anchor="ctr">
            <a:prstTxWarp prst="textNoShape">
              <a:avLst/>
            </a:prstTxWarp>
          </a:bodyPr>
          <a:lstStyle/>
          <a:p>
            <a:pPr algn="ctr"/>
            <a:r>
              <a:rPr lang="en-US" altLang="ja-JP" sz="5200" b="1" dirty="0">
                <a:solidFill>
                  <a:srgbClr val="FFF8DF"/>
                </a:solidFill>
                <a:latin typeface="Arial Rounded MT Bold" charset="0"/>
                <a:ea typeface="ヒラギノ丸ゴ Pro W4" charset="-128"/>
                <a:cs typeface="ヒラギノ丸ゴ Pro W4" charset="-128"/>
              </a:rPr>
              <a:t>Thank you</a:t>
            </a:r>
          </a:p>
        </p:txBody>
      </p:sp>
      <p:sp>
        <p:nvSpPr>
          <p:cNvPr id="52230" name="Rectangle 7"/>
          <p:cNvSpPr>
            <a:spLocks noChangeArrowheads="1"/>
          </p:cNvSpPr>
          <p:nvPr/>
        </p:nvSpPr>
        <p:spPr bwMode="auto">
          <a:xfrm>
            <a:off x="4422804" y="6864371"/>
            <a:ext cx="200085" cy="423193"/>
          </a:xfrm>
          <a:prstGeom prst="rect">
            <a:avLst/>
          </a:prstGeom>
          <a:noFill/>
          <a:ln w="9525">
            <a:noFill/>
            <a:miter lim="800000"/>
            <a:headEnd/>
            <a:tailEnd/>
          </a:ln>
        </p:spPr>
        <p:txBody>
          <a:bodyPr wrap="none" lIns="99075" tIns="49530" rIns="99075" bIns="49530">
            <a:prstTxWarp prst="textNoShape">
              <a:avLst/>
            </a:prstTxWarp>
            <a:spAutoFit/>
          </a:bodyPr>
          <a:lstStyle/>
          <a:p>
            <a:endParaRPr lang="ja-JP" altLang="en-US"/>
          </a:p>
        </p:txBody>
      </p:sp>
    </p:spTree>
    <p:extLst>
      <p:ext uri="{BB962C8B-B14F-4D97-AF65-F5344CB8AC3E}">
        <p14:creationId xmlns:p14="http://schemas.microsoft.com/office/powerpoint/2010/main" val="34679009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コンテンツ プレースホルダ 2"/>
          <p:cNvSpPr>
            <a:spLocks noGrp="1"/>
          </p:cNvSpPr>
          <p:nvPr>
            <p:ph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38</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コンテンツ プレースホルダ 2"/>
          <p:cNvSpPr>
            <a:spLocks noGrp="1"/>
          </p:cNvSpPr>
          <p:nvPr>
            <p:ph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39</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Operation Statistics</a:t>
            </a:r>
            <a:endParaRPr lang="ja-JP" altLang="en-US" dirty="0"/>
          </a:p>
        </p:txBody>
      </p:sp>
      <p:sp>
        <p:nvSpPr>
          <p:cNvPr id="3" name="コンテンツ プレースホルダ 2"/>
          <p:cNvSpPr>
            <a:spLocks noGrp="1"/>
          </p:cNvSpPr>
          <p:nvPr>
            <p:ph idx="1"/>
          </p:nvPr>
        </p:nvSpPr>
        <p:spPr/>
        <p:txBody>
          <a:bodyPr/>
          <a:lstStyle/>
          <a:p>
            <a:r>
              <a:rPr lang="en-US" altLang="ja-JP" dirty="0" smtClean="0"/>
              <a:t>FY2013 Statistics</a:t>
            </a:r>
          </a:p>
          <a:p>
            <a:pPr lvl="1"/>
            <a:r>
              <a:rPr lang="en-US" altLang="ja-JP" dirty="0" smtClean="0"/>
              <a:t>Operation time: 5315 hours</a:t>
            </a:r>
            <a:r>
              <a:rPr lang="ja-JP" altLang="en-US" dirty="0" smtClean="0"/>
              <a:t> </a:t>
            </a:r>
            <a:r>
              <a:rPr lang="en-US" altLang="ja-JP" dirty="0" smtClean="0"/>
              <a:t>(FY2012 -</a:t>
            </a:r>
            <a:r>
              <a:rPr lang="en-US" altLang="ja-JP" dirty="0"/>
              <a:t>0.3%</a:t>
            </a:r>
            <a:r>
              <a:rPr lang="en-US" altLang="ja-JP" dirty="0" smtClean="0"/>
              <a:t>)</a:t>
            </a:r>
          </a:p>
          <a:p>
            <a:pPr lvl="2"/>
            <a:r>
              <a:rPr lang="en-US" altLang="ja-JP" dirty="0" smtClean="0"/>
              <a:t>PF/PF-AR Injection and Commissioning for SuperKEKB</a:t>
            </a:r>
          </a:p>
          <a:p>
            <a:pPr lvl="1"/>
            <a:r>
              <a:rPr lang="en-US" altLang="ja-JP" dirty="0" smtClean="0"/>
              <a:t>Failure rate: 0.43</a:t>
            </a:r>
            <a:r>
              <a:rPr lang="en-US" altLang="ja-JP" dirty="0"/>
              <a:t>% </a:t>
            </a:r>
            <a:r>
              <a:rPr lang="en-US" altLang="ja-JP" dirty="0" smtClean="0"/>
              <a:t>(FY2012 -</a:t>
            </a:r>
            <a:r>
              <a:rPr lang="en-US" altLang="ja-JP" dirty="0"/>
              <a:t>0.87</a:t>
            </a:r>
            <a:r>
              <a:rPr lang="en-US" altLang="ja-JP" dirty="0" smtClean="0"/>
              <a:t> point)</a:t>
            </a:r>
          </a:p>
          <a:p>
            <a:pPr lvl="2"/>
            <a:r>
              <a:rPr lang="en-US" altLang="ja-JP" dirty="0" smtClean="0"/>
              <a:t>Failures include stand-by devices</a:t>
            </a:r>
          </a:p>
          <a:p>
            <a:pPr lvl="2"/>
            <a:r>
              <a:rPr lang="en-US" altLang="ja-JP" dirty="0" smtClean="0"/>
              <a:t>Not all of failures affected the injections</a:t>
            </a:r>
          </a:p>
          <a:p>
            <a:pPr lvl="1"/>
            <a:r>
              <a:rPr lang="en-US" altLang="ja-JP" dirty="0" smtClean="0"/>
              <a:t>Failure rate was the best in these 20 years</a:t>
            </a:r>
          </a:p>
          <a:p>
            <a:pPr lvl="2"/>
            <a:r>
              <a:rPr lang="en-US" altLang="ja-JP" dirty="0" smtClean="0"/>
              <a:t>Earthquake recovery goes well</a:t>
            </a:r>
          </a:p>
          <a:p>
            <a:pPr lvl="2"/>
            <a:r>
              <a:rPr lang="en-US" altLang="ja-JP" dirty="0" smtClean="0"/>
              <a:t>Old devices do not reach their lifetimes yet</a:t>
            </a:r>
          </a:p>
          <a:p>
            <a:pPr lvl="2"/>
            <a:r>
              <a:rPr lang="en-US" altLang="ja-JP" dirty="0" smtClean="0"/>
              <a:t>Commissioning for SuperKEKB is performed deliberately</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4</a:t>
            </a:fld>
            <a:endParaRPr lang="en-US" altLang="ja-JP"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Positron Source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High current positron is required</a:t>
            </a:r>
          </a:p>
          <a:p>
            <a:r>
              <a:rPr lang="en-US" altLang="ja-JP" dirty="0" smtClean="0"/>
              <a:t>Positron capturing with flux concentrator (FC) and large aperture s-band structure (LAS)</a:t>
            </a:r>
          </a:p>
          <a:p>
            <a:r>
              <a:rPr kumimoji="1" lang="en-US" altLang="ja-JP" dirty="0" smtClean="0"/>
              <a:t>Deceleration field to reduce satellite bunches</a:t>
            </a:r>
          </a:p>
          <a:p>
            <a:r>
              <a:rPr kumimoji="1" lang="en-US" altLang="ja-JP" dirty="0" smtClean="0"/>
              <a:t>Pinhole beside target for electron beam</a:t>
            </a:r>
          </a:p>
          <a:p>
            <a:r>
              <a:rPr lang="en-US" altLang="ja-JP" dirty="0" smtClean="0"/>
              <a:t>Protection system with beam spoilers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40</a:t>
            </a:fld>
            <a:endParaRPr lang="en-US" altLang="ja-JP" dirty="0"/>
          </a:p>
        </p:txBody>
      </p:sp>
    </p:spTree>
    <p:extLst>
      <p:ext uri="{BB962C8B-B14F-4D97-AF65-F5344CB8AC3E}">
        <p14:creationId xmlns:p14="http://schemas.microsoft.com/office/powerpoint/2010/main" val="12207797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Positron beamline under construction</a:t>
            </a:r>
            <a:endParaRPr lang="ja-JP" altLang="en-US" dirty="0"/>
          </a:p>
        </p:txBody>
      </p:sp>
      <p:sp>
        <p:nvSpPr>
          <p:cNvPr id="3" name="コンテンツ プレースホルダ 2"/>
          <p:cNvSpPr>
            <a:spLocks noGrp="1"/>
          </p:cNvSpPr>
          <p:nvPr>
            <p:ph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41</a:t>
            </a:fld>
            <a:endParaRPr lang="en-US" altLang="ja-JP" dirty="0"/>
          </a:p>
        </p:txBody>
      </p:sp>
      <p:pic>
        <p:nvPicPr>
          <p:cNvPr id="17" name="図 16" descr="capture-section-layout-fromVW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960" y="3017945"/>
            <a:ext cx="9144000" cy="696576"/>
          </a:xfrm>
          <a:prstGeom prst="rect">
            <a:avLst/>
          </a:prstGeom>
        </p:spPr>
      </p:pic>
      <p:sp>
        <p:nvSpPr>
          <p:cNvPr id="18" name="角丸四角形 17"/>
          <p:cNvSpPr/>
          <p:nvPr/>
        </p:nvSpPr>
        <p:spPr>
          <a:xfrm>
            <a:off x="2722961" y="1579958"/>
            <a:ext cx="877065" cy="72934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KLY</a:t>
            </a:r>
          </a:p>
          <a:p>
            <a:pPr algn="ctr"/>
            <a:r>
              <a:rPr lang="en-US" altLang="ja-JP" dirty="0" smtClean="0"/>
              <a:t>1-5</a:t>
            </a:r>
            <a:endParaRPr kumimoji="1" lang="ja-JP" altLang="en-US" dirty="0"/>
          </a:p>
        </p:txBody>
      </p:sp>
      <p:sp>
        <p:nvSpPr>
          <p:cNvPr id="19" name="円柱 18"/>
          <p:cNvSpPr/>
          <p:nvPr/>
        </p:nvSpPr>
        <p:spPr>
          <a:xfrm rot="10800000">
            <a:off x="1979080" y="1674344"/>
            <a:ext cx="266007" cy="36896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柱 19"/>
          <p:cNvSpPr/>
          <p:nvPr/>
        </p:nvSpPr>
        <p:spPr>
          <a:xfrm rot="10800000">
            <a:off x="1972732" y="2107150"/>
            <a:ext cx="266007" cy="36896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1" name="直線コネクタ 20"/>
          <p:cNvCxnSpPr>
            <a:stCxn id="18" idx="0"/>
          </p:cNvCxnSpPr>
          <p:nvPr/>
        </p:nvCxnSpPr>
        <p:spPr>
          <a:xfrm rot="16200000" flipV="1">
            <a:off x="3050881" y="1469345"/>
            <a:ext cx="192944" cy="28282"/>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H="1">
            <a:off x="1849338" y="1416928"/>
            <a:ext cx="1283871"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858949" y="1387013"/>
            <a:ext cx="0" cy="65629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1849338" y="2039549"/>
            <a:ext cx="246786"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849338" y="2107150"/>
            <a:ext cx="246786"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6" name="ひし形 25"/>
          <p:cNvSpPr/>
          <p:nvPr/>
        </p:nvSpPr>
        <p:spPr>
          <a:xfrm>
            <a:off x="1927011" y="2039549"/>
            <a:ext cx="104134" cy="67601"/>
          </a:xfrm>
          <a:prstGeom prst="diamond">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862098" y="1782861"/>
            <a:ext cx="0" cy="117925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8" name="図形グループ 27"/>
          <p:cNvGrpSpPr/>
          <p:nvPr/>
        </p:nvGrpSpPr>
        <p:grpSpPr>
          <a:xfrm>
            <a:off x="3849793" y="2952489"/>
            <a:ext cx="1367368" cy="408816"/>
            <a:chOff x="3026833" y="3594100"/>
            <a:chExt cx="1367368" cy="408816"/>
          </a:xfrm>
        </p:grpSpPr>
        <p:cxnSp>
          <p:nvCxnSpPr>
            <p:cNvPr id="29" name="直線コネクタ 28"/>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32" name="直線コネクタ 31"/>
          <p:cNvCxnSpPr/>
          <p:nvPr/>
        </p:nvCxnSpPr>
        <p:spPr>
          <a:xfrm flipH="1">
            <a:off x="4530736" y="2706470"/>
            <a:ext cx="3430" cy="274935"/>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4510090" y="2731848"/>
            <a:ext cx="2664000"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H="1">
            <a:off x="7164543" y="2722963"/>
            <a:ext cx="456" cy="258442"/>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5" name="角丸四角形 34"/>
          <p:cNvSpPr/>
          <p:nvPr/>
        </p:nvSpPr>
        <p:spPr>
          <a:xfrm>
            <a:off x="6939486" y="1538735"/>
            <a:ext cx="807556" cy="72934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KLY</a:t>
            </a:r>
          </a:p>
          <a:p>
            <a:pPr algn="ctr"/>
            <a:r>
              <a:rPr lang="en-US" altLang="ja-JP" dirty="0" smtClean="0"/>
              <a:t>1-6</a:t>
            </a:r>
            <a:endParaRPr kumimoji="1" lang="ja-JP" altLang="en-US" dirty="0"/>
          </a:p>
        </p:txBody>
      </p:sp>
      <p:sp>
        <p:nvSpPr>
          <p:cNvPr id="36" name="円柱 35"/>
          <p:cNvSpPr/>
          <p:nvPr/>
        </p:nvSpPr>
        <p:spPr>
          <a:xfrm rot="10800000">
            <a:off x="5950542" y="1633121"/>
            <a:ext cx="266007" cy="36896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円柱 36"/>
          <p:cNvSpPr/>
          <p:nvPr/>
        </p:nvSpPr>
        <p:spPr>
          <a:xfrm rot="10800000">
            <a:off x="5944194" y="2065927"/>
            <a:ext cx="266007" cy="36896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8" name="直線コネクタ 37"/>
          <p:cNvCxnSpPr>
            <a:stCxn id="35" idx="0"/>
          </p:cNvCxnSpPr>
          <p:nvPr/>
        </p:nvCxnSpPr>
        <p:spPr>
          <a:xfrm rot="16200000" flipV="1">
            <a:off x="7127496" y="1322967"/>
            <a:ext cx="192944" cy="238592"/>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H="1">
            <a:off x="5820800" y="1375705"/>
            <a:ext cx="1283871"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5830411" y="1345790"/>
            <a:ext cx="0" cy="65629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5820800" y="1998326"/>
            <a:ext cx="246786"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5820800" y="2065927"/>
            <a:ext cx="246786" cy="0"/>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3" name="ひし形 42"/>
          <p:cNvSpPr/>
          <p:nvPr/>
        </p:nvSpPr>
        <p:spPr>
          <a:xfrm>
            <a:off x="5898473" y="1998326"/>
            <a:ext cx="104134" cy="67601"/>
          </a:xfrm>
          <a:prstGeom prst="diamond">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H="1">
            <a:off x="5836356" y="2063261"/>
            <a:ext cx="856" cy="663769"/>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998139" y="3331205"/>
            <a:ext cx="102188" cy="160571"/>
          </a:xfrm>
          <a:prstGeom prst="rect">
            <a:avLst/>
          </a:prstGeom>
          <a:solidFill>
            <a:srgbClr val="00FFFF"/>
          </a:solidFill>
          <a:ln>
            <a:solidFill>
              <a:srgbClr val="00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841463" y="1375538"/>
            <a:ext cx="646331" cy="369332"/>
          </a:xfrm>
          <a:prstGeom prst="rect">
            <a:avLst/>
          </a:prstGeom>
          <a:noFill/>
        </p:spPr>
        <p:txBody>
          <a:bodyPr wrap="none" rtlCol="0">
            <a:spAutoFit/>
          </a:bodyPr>
          <a:lstStyle/>
          <a:p>
            <a:r>
              <a:rPr lang="en-US" altLang="ja-JP" dirty="0">
                <a:solidFill>
                  <a:schemeClr val="tx2">
                    <a:lumMod val="60000"/>
                    <a:lumOff val="40000"/>
                  </a:schemeClr>
                </a:solidFill>
              </a:rPr>
              <a:t>SLED</a:t>
            </a:r>
            <a:endParaRPr lang="ja-JP" altLang="en-US" dirty="0">
              <a:solidFill>
                <a:schemeClr val="tx2">
                  <a:lumMod val="60000"/>
                  <a:lumOff val="40000"/>
                </a:schemeClr>
              </a:solidFill>
            </a:endParaRPr>
          </a:p>
        </p:txBody>
      </p:sp>
      <p:sp>
        <p:nvSpPr>
          <p:cNvPr id="47" name="テキスト ボックス 46"/>
          <p:cNvSpPr txBox="1"/>
          <p:nvPr/>
        </p:nvSpPr>
        <p:spPr>
          <a:xfrm>
            <a:off x="5821170" y="1330683"/>
            <a:ext cx="646331" cy="369332"/>
          </a:xfrm>
          <a:prstGeom prst="rect">
            <a:avLst/>
          </a:prstGeom>
          <a:noFill/>
        </p:spPr>
        <p:txBody>
          <a:bodyPr wrap="none" rtlCol="0">
            <a:spAutoFit/>
          </a:bodyPr>
          <a:lstStyle/>
          <a:p>
            <a:r>
              <a:rPr lang="en-US" altLang="ja-JP" dirty="0">
                <a:solidFill>
                  <a:schemeClr val="tx2">
                    <a:lumMod val="60000"/>
                    <a:lumOff val="40000"/>
                  </a:schemeClr>
                </a:solidFill>
              </a:rPr>
              <a:t>SLED</a:t>
            </a:r>
            <a:endParaRPr lang="ja-JP" altLang="en-US" dirty="0">
              <a:solidFill>
                <a:schemeClr val="tx2">
                  <a:lumMod val="60000"/>
                  <a:lumOff val="40000"/>
                </a:schemeClr>
              </a:solidFill>
            </a:endParaRPr>
          </a:p>
        </p:txBody>
      </p:sp>
      <p:sp>
        <p:nvSpPr>
          <p:cNvPr id="48" name="テキスト ボックス 47"/>
          <p:cNvSpPr txBox="1"/>
          <p:nvPr/>
        </p:nvSpPr>
        <p:spPr>
          <a:xfrm>
            <a:off x="1220294" y="3573959"/>
            <a:ext cx="2659101" cy="761234"/>
          </a:xfrm>
          <a:prstGeom prst="rect">
            <a:avLst/>
          </a:prstGeom>
          <a:noFill/>
        </p:spPr>
        <p:txBody>
          <a:bodyPr wrap="none" rtlCol="0">
            <a:spAutoFit/>
          </a:bodyPr>
          <a:lstStyle/>
          <a:p>
            <a:pPr>
              <a:lnSpc>
                <a:spcPct val="90000"/>
              </a:lnSpc>
            </a:pPr>
            <a:r>
              <a:rPr lang="en-US" altLang="ja-JP" sz="1600" b="1" dirty="0" smtClean="0">
                <a:solidFill>
                  <a:srgbClr val="0000FF"/>
                </a:solidFill>
                <a:latin typeface="Arial"/>
                <a:cs typeface="Arial"/>
              </a:rPr>
              <a:t>LAS 14 MV/m </a:t>
            </a:r>
          </a:p>
          <a:p>
            <a:pPr>
              <a:lnSpc>
                <a:spcPct val="90000"/>
              </a:lnSpc>
            </a:pPr>
            <a:r>
              <a:rPr lang="en-US" altLang="ja-JP" sz="1600" b="1" dirty="0" smtClean="0">
                <a:solidFill>
                  <a:srgbClr val="0000FF"/>
                </a:solidFill>
                <a:latin typeface="Arial"/>
                <a:cs typeface="Arial"/>
              </a:rPr>
              <a:t>deceleration &amp; phase slip</a:t>
            </a:r>
            <a:br>
              <a:rPr lang="en-US" altLang="ja-JP" sz="1600" b="1" dirty="0" smtClean="0">
                <a:solidFill>
                  <a:srgbClr val="0000FF"/>
                </a:solidFill>
                <a:latin typeface="Arial"/>
                <a:cs typeface="Arial"/>
              </a:rPr>
            </a:br>
            <a:r>
              <a:rPr lang="en-US" altLang="ja-JP" sz="1600" b="1" dirty="0" smtClean="0">
                <a:solidFill>
                  <a:srgbClr val="0000FF"/>
                </a:solidFill>
                <a:latin typeface="Arial"/>
                <a:cs typeface="Arial"/>
              </a:rPr>
              <a:t>  &amp; acceleration</a:t>
            </a:r>
            <a:endParaRPr lang="ja-JP" altLang="en-US" sz="1600" b="1" dirty="0">
              <a:solidFill>
                <a:srgbClr val="0000FF"/>
              </a:solidFill>
              <a:latin typeface="Arial"/>
              <a:cs typeface="Arial"/>
            </a:endParaRPr>
          </a:p>
        </p:txBody>
      </p:sp>
      <p:sp>
        <p:nvSpPr>
          <p:cNvPr id="49" name="テキスト ボックス 48"/>
          <p:cNvSpPr txBox="1"/>
          <p:nvPr/>
        </p:nvSpPr>
        <p:spPr>
          <a:xfrm>
            <a:off x="5420160" y="3553177"/>
            <a:ext cx="1646980" cy="595548"/>
          </a:xfrm>
          <a:prstGeom prst="rect">
            <a:avLst/>
          </a:prstGeom>
          <a:noFill/>
        </p:spPr>
        <p:txBody>
          <a:bodyPr wrap="none" rtlCol="0">
            <a:spAutoFit/>
          </a:bodyPr>
          <a:lstStyle/>
          <a:p>
            <a:pPr>
              <a:lnSpc>
                <a:spcPct val="90000"/>
              </a:lnSpc>
            </a:pPr>
            <a:r>
              <a:rPr lang="en-US" altLang="ja-JP" b="1" dirty="0" smtClean="0">
                <a:solidFill>
                  <a:srgbClr val="FF0000"/>
                </a:solidFill>
                <a:latin typeface="Arial"/>
                <a:cs typeface="Arial"/>
              </a:rPr>
              <a:t>LAS</a:t>
            </a:r>
            <a:r>
              <a:rPr lang="en-US" altLang="ja-JP" b="1" dirty="0">
                <a:solidFill>
                  <a:srgbClr val="FF0000"/>
                </a:solidFill>
                <a:latin typeface="Arial"/>
                <a:cs typeface="Arial"/>
              </a:rPr>
              <a:t> </a:t>
            </a:r>
            <a:r>
              <a:rPr lang="en-US" altLang="ja-JP" b="1" dirty="0" smtClean="0">
                <a:solidFill>
                  <a:srgbClr val="FF0000"/>
                </a:solidFill>
                <a:latin typeface="Arial"/>
                <a:cs typeface="Arial"/>
              </a:rPr>
              <a:t>10 MV/m</a:t>
            </a:r>
          </a:p>
          <a:p>
            <a:pPr>
              <a:lnSpc>
                <a:spcPct val="90000"/>
              </a:lnSpc>
            </a:pPr>
            <a:r>
              <a:rPr lang="en-US" altLang="ja-JP" b="1" dirty="0" smtClean="0">
                <a:solidFill>
                  <a:srgbClr val="FF0000"/>
                </a:solidFill>
                <a:latin typeface="Arial"/>
                <a:cs typeface="Arial"/>
              </a:rPr>
              <a:t>acceleration</a:t>
            </a:r>
            <a:endParaRPr lang="ja-JP" altLang="en-US" b="1" dirty="0">
              <a:solidFill>
                <a:srgbClr val="FF0000"/>
              </a:solidFill>
              <a:latin typeface="Arial"/>
              <a:cs typeface="Arial"/>
            </a:endParaRPr>
          </a:p>
        </p:txBody>
      </p:sp>
      <p:cxnSp>
        <p:nvCxnSpPr>
          <p:cNvPr id="50" name="直線矢印コネクタ 49"/>
          <p:cNvCxnSpPr/>
          <p:nvPr/>
        </p:nvCxnSpPr>
        <p:spPr>
          <a:xfrm flipV="1">
            <a:off x="3872713" y="3844341"/>
            <a:ext cx="4982964"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p:nvPr/>
        </p:nvCxnSpPr>
        <p:spPr>
          <a:xfrm>
            <a:off x="1212297" y="3839211"/>
            <a:ext cx="2660416"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2" name="角丸四角形 51"/>
          <p:cNvSpPr/>
          <p:nvPr/>
        </p:nvSpPr>
        <p:spPr>
          <a:xfrm>
            <a:off x="998139" y="3242510"/>
            <a:ext cx="7797699" cy="319612"/>
          </a:xfrm>
          <a:prstGeom prst="roundRect">
            <a:avLst/>
          </a:prstGeom>
          <a:noFill/>
          <a:ln w="38100" cmpd="sng">
            <a:solidFill>
              <a:srgbClr val="FF00FF"/>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747042" y="3478393"/>
            <a:ext cx="1287657" cy="369332"/>
          </a:xfrm>
          <a:prstGeom prst="rect">
            <a:avLst/>
          </a:prstGeom>
          <a:noFill/>
        </p:spPr>
        <p:txBody>
          <a:bodyPr wrap="none" rtlCol="0">
            <a:spAutoFit/>
          </a:bodyPr>
          <a:lstStyle/>
          <a:p>
            <a:r>
              <a:rPr lang="en-US" altLang="ja-JP" b="1" dirty="0" smtClean="0">
                <a:solidFill>
                  <a:srgbClr val="FF00FF"/>
                </a:solidFill>
                <a:latin typeface="Arial"/>
                <a:cs typeface="Arial"/>
              </a:rPr>
              <a:t>Solenoids</a:t>
            </a:r>
          </a:p>
        </p:txBody>
      </p:sp>
      <p:sp>
        <p:nvSpPr>
          <p:cNvPr id="54" name="テキスト ボックス 53"/>
          <p:cNvSpPr txBox="1"/>
          <p:nvPr/>
        </p:nvSpPr>
        <p:spPr>
          <a:xfrm>
            <a:off x="915345" y="2176108"/>
            <a:ext cx="825992" cy="646331"/>
          </a:xfrm>
          <a:prstGeom prst="rect">
            <a:avLst/>
          </a:prstGeom>
          <a:noFill/>
        </p:spPr>
        <p:txBody>
          <a:bodyPr wrap="none" rtlCol="0">
            <a:spAutoFit/>
          </a:bodyPr>
          <a:lstStyle/>
          <a:p>
            <a:r>
              <a:rPr lang="en-US" altLang="ja-JP" b="1" dirty="0" smtClean="0">
                <a:solidFill>
                  <a:srgbClr val="00FFFF"/>
                </a:solidFill>
                <a:latin typeface="Arial"/>
                <a:cs typeface="Arial"/>
              </a:rPr>
              <a:t>target</a:t>
            </a:r>
          </a:p>
          <a:p>
            <a:r>
              <a:rPr lang="en-US" altLang="ja-JP" b="1" dirty="0" smtClean="0">
                <a:solidFill>
                  <a:srgbClr val="00FFFF"/>
                </a:solidFill>
                <a:latin typeface="Arial"/>
                <a:cs typeface="Arial"/>
              </a:rPr>
              <a:t>+FC</a:t>
            </a:r>
          </a:p>
        </p:txBody>
      </p:sp>
      <p:cxnSp>
        <p:nvCxnSpPr>
          <p:cNvPr id="55" name="直線コネクタ 54"/>
          <p:cNvCxnSpPr/>
          <p:nvPr/>
        </p:nvCxnSpPr>
        <p:spPr>
          <a:xfrm flipH="1">
            <a:off x="1046052" y="2731266"/>
            <a:ext cx="49063" cy="539250"/>
          </a:xfrm>
          <a:prstGeom prst="line">
            <a:avLst/>
          </a:prstGeom>
          <a:ln w="12700" cmpd="sng">
            <a:solidFill>
              <a:srgbClr val="00FFFF"/>
            </a:solidFill>
          </a:ln>
          <a:effectLst/>
        </p:spPr>
        <p:style>
          <a:lnRef idx="2">
            <a:schemeClr val="accent1"/>
          </a:lnRef>
          <a:fillRef idx="0">
            <a:schemeClr val="accent1"/>
          </a:fillRef>
          <a:effectRef idx="1">
            <a:schemeClr val="accent1"/>
          </a:effectRef>
          <a:fontRef idx="minor">
            <a:schemeClr val="tx1"/>
          </a:fontRef>
        </p:style>
      </p:cxnSp>
      <p:grpSp>
        <p:nvGrpSpPr>
          <p:cNvPr id="56" name="図形グループ 55"/>
          <p:cNvGrpSpPr/>
          <p:nvPr/>
        </p:nvGrpSpPr>
        <p:grpSpPr>
          <a:xfrm>
            <a:off x="6470227" y="2952709"/>
            <a:ext cx="1367368" cy="408816"/>
            <a:chOff x="3026833" y="3594100"/>
            <a:chExt cx="1367368" cy="408816"/>
          </a:xfrm>
        </p:grpSpPr>
        <p:cxnSp>
          <p:nvCxnSpPr>
            <p:cNvPr id="57" name="直線コネクタ 56"/>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1222911" y="2956452"/>
            <a:ext cx="1367368" cy="408816"/>
            <a:chOff x="3026833" y="3594100"/>
            <a:chExt cx="1367368" cy="408816"/>
          </a:xfrm>
        </p:grpSpPr>
        <p:cxnSp>
          <p:nvCxnSpPr>
            <p:cNvPr id="61" name="直線コネクタ 60"/>
            <p:cNvCxnSpPr/>
            <p:nvPr/>
          </p:nvCxnSpPr>
          <p:spPr>
            <a:xfrm flipH="1">
              <a:off x="3049753" y="3594100"/>
              <a:ext cx="2480" cy="408816"/>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flipH="1" flipV="1">
              <a:off x="3026833" y="3619500"/>
              <a:ext cx="1367368" cy="1"/>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4362086" y="3598333"/>
              <a:ext cx="2481" cy="404583"/>
            </a:xfrm>
            <a:prstGeom prst="line">
              <a:avLst/>
            </a:prstGeom>
            <a:ln w="571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5166360" y="3380633"/>
            <a:ext cx="1058333" cy="63500"/>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3858260" y="3380633"/>
            <a:ext cx="1058333" cy="63500"/>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474460" y="3380634"/>
            <a:ext cx="1058333" cy="63500"/>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782560" y="3380634"/>
            <a:ext cx="1058333" cy="63500"/>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2541693" y="3380634"/>
            <a:ext cx="1058333" cy="63500"/>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208193" y="3380634"/>
            <a:ext cx="1058333" cy="63500"/>
          </a:xfrm>
          <a:prstGeom prst="rect">
            <a:avLst/>
          </a:prstGeom>
          <a:gradFill>
            <a:gsLst>
              <a:gs pos="0">
                <a:schemeClr val="accent5">
                  <a:lumMod val="50000"/>
                </a:schemeClr>
              </a:gs>
              <a:gs pos="100000">
                <a:schemeClr val="accent5">
                  <a:lumMod val="60000"/>
                  <a:lumOff val="40000"/>
                </a:schemeClr>
              </a:gs>
            </a:gsLst>
          </a:gra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テキスト ボックス 10"/>
          <p:cNvSpPr txBox="1">
            <a:spLocks noChangeArrowheads="1"/>
          </p:cNvSpPr>
          <p:nvPr/>
        </p:nvSpPr>
        <p:spPr bwMode="auto">
          <a:xfrm>
            <a:off x="1100430" y="4508139"/>
            <a:ext cx="886653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tabLst>
                <a:tab pos="1790700" algn="l"/>
                <a:tab pos="3944938" algn="l"/>
              </a:tabLst>
              <a:defRPr kumimoji="1" sz="2400">
                <a:solidFill>
                  <a:schemeClr val="tx1"/>
                </a:solidFill>
                <a:latin typeface="Arial" charset="0"/>
                <a:ea typeface="ＭＳ Ｐゴシック" charset="0"/>
                <a:cs typeface="ＭＳ Ｐゴシック" charset="0"/>
              </a:defRPr>
            </a:lvl1pPr>
            <a:lvl2pPr marL="742950" indent="-285750">
              <a:tabLst>
                <a:tab pos="1790700" algn="l"/>
                <a:tab pos="3944938" algn="l"/>
              </a:tabLst>
              <a:defRPr kumimoji="1" sz="2400">
                <a:solidFill>
                  <a:schemeClr val="tx1"/>
                </a:solidFill>
                <a:latin typeface="Arial" charset="0"/>
                <a:ea typeface="ＭＳ Ｐゴシック" charset="0"/>
              </a:defRPr>
            </a:lvl2pPr>
            <a:lvl3pPr marL="1143000" indent="-228600">
              <a:tabLst>
                <a:tab pos="1790700" algn="l"/>
                <a:tab pos="3944938" algn="l"/>
              </a:tabLst>
              <a:defRPr kumimoji="1" sz="2400">
                <a:solidFill>
                  <a:schemeClr val="tx1"/>
                </a:solidFill>
                <a:latin typeface="Arial" charset="0"/>
                <a:ea typeface="ＭＳ Ｐゴシック" charset="0"/>
              </a:defRPr>
            </a:lvl3pPr>
            <a:lvl4pPr marL="1600200" indent="-228600">
              <a:tabLst>
                <a:tab pos="1790700" algn="l"/>
                <a:tab pos="3944938" algn="l"/>
              </a:tabLst>
              <a:defRPr kumimoji="1" sz="2400">
                <a:solidFill>
                  <a:schemeClr val="tx1"/>
                </a:solidFill>
                <a:latin typeface="Arial" charset="0"/>
                <a:ea typeface="ＭＳ Ｐゴシック" charset="0"/>
              </a:defRPr>
            </a:lvl4pPr>
            <a:lvl5pPr marL="2057400" indent="-228600">
              <a:tabLst>
                <a:tab pos="1790700" algn="l"/>
                <a:tab pos="3944938" algn="l"/>
              </a:tabLst>
              <a:defRPr kumimoji="1" sz="2400">
                <a:solidFill>
                  <a:schemeClr val="tx1"/>
                </a:solidFill>
                <a:latin typeface="Arial" charset="0"/>
                <a:ea typeface="ＭＳ Ｐゴシック" charset="0"/>
              </a:defRPr>
            </a:lvl5pPr>
            <a:lvl6pPr marL="2514600" indent="-228600" fontAlgn="base">
              <a:spcBef>
                <a:spcPct val="0"/>
              </a:spcBef>
              <a:spcAft>
                <a:spcPct val="0"/>
              </a:spcAft>
              <a:tabLst>
                <a:tab pos="1790700" algn="l"/>
                <a:tab pos="3944938" algn="l"/>
              </a:tabLst>
              <a:defRPr kumimoji="1" sz="2400">
                <a:solidFill>
                  <a:schemeClr val="tx1"/>
                </a:solidFill>
                <a:latin typeface="Arial" charset="0"/>
                <a:ea typeface="ＭＳ Ｐゴシック" charset="0"/>
              </a:defRPr>
            </a:lvl6pPr>
            <a:lvl7pPr marL="2971800" indent="-228600" fontAlgn="base">
              <a:spcBef>
                <a:spcPct val="0"/>
              </a:spcBef>
              <a:spcAft>
                <a:spcPct val="0"/>
              </a:spcAft>
              <a:tabLst>
                <a:tab pos="1790700" algn="l"/>
                <a:tab pos="3944938" algn="l"/>
              </a:tabLst>
              <a:defRPr kumimoji="1" sz="2400">
                <a:solidFill>
                  <a:schemeClr val="tx1"/>
                </a:solidFill>
                <a:latin typeface="Arial" charset="0"/>
                <a:ea typeface="ＭＳ Ｐゴシック" charset="0"/>
              </a:defRPr>
            </a:lvl7pPr>
            <a:lvl8pPr marL="3429000" indent="-228600" fontAlgn="base">
              <a:spcBef>
                <a:spcPct val="0"/>
              </a:spcBef>
              <a:spcAft>
                <a:spcPct val="0"/>
              </a:spcAft>
              <a:tabLst>
                <a:tab pos="1790700" algn="l"/>
                <a:tab pos="3944938" algn="l"/>
              </a:tabLst>
              <a:defRPr kumimoji="1" sz="2400">
                <a:solidFill>
                  <a:schemeClr val="tx1"/>
                </a:solidFill>
                <a:latin typeface="Arial" charset="0"/>
                <a:ea typeface="ＭＳ Ｐゴシック" charset="0"/>
              </a:defRPr>
            </a:lvl8pPr>
            <a:lvl9pPr marL="3886200" indent="-228600" fontAlgn="base">
              <a:spcBef>
                <a:spcPct val="0"/>
              </a:spcBef>
              <a:spcAft>
                <a:spcPct val="0"/>
              </a:spcAft>
              <a:tabLst>
                <a:tab pos="1790700" algn="l"/>
                <a:tab pos="3944938" algn="l"/>
              </a:tabLst>
              <a:defRPr kumimoji="1" sz="2400">
                <a:solidFill>
                  <a:schemeClr val="tx1"/>
                </a:solidFill>
                <a:latin typeface="Arial" charset="0"/>
                <a:ea typeface="ＭＳ Ｐゴシック" charset="0"/>
              </a:defRPr>
            </a:lvl9pPr>
          </a:lstStyle>
          <a:p>
            <a:pPr>
              <a:buClr>
                <a:schemeClr val="tx1"/>
              </a:buClr>
              <a:buFont typeface="Wingdings" charset="0"/>
              <a:buChar char="l"/>
            </a:pPr>
            <a:r>
              <a:rPr lang="en-US" altLang="ja-JP" sz="1800" dirty="0"/>
              <a:t>primary e- 3.2 GeV, 10 nC x 2 bunch, 50 </a:t>
            </a:r>
            <a:r>
              <a:rPr lang="en-US" altLang="ja-JP" sz="1800" dirty="0" smtClean="0"/>
              <a:t>Hz</a:t>
            </a:r>
          </a:p>
          <a:p>
            <a:pPr>
              <a:buClr>
                <a:schemeClr val="tx1"/>
              </a:buClr>
              <a:buFont typeface="Wingdings" charset="0"/>
              <a:buChar char="l"/>
            </a:pPr>
            <a:r>
              <a:rPr lang="en-US" altLang="ja-JP" sz="1800" dirty="0" smtClean="0"/>
              <a:t>tungsten target</a:t>
            </a:r>
          </a:p>
          <a:p>
            <a:pPr>
              <a:buClr>
                <a:schemeClr val="tx1"/>
              </a:buClr>
              <a:buFont typeface="Wingdings" charset="0"/>
              <a:buChar char="l"/>
            </a:pPr>
            <a:r>
              <a:rPr lang="en-US" altLang="ja-JP" sz="1800" dirty="0" smtClean="0">
                <a:solidFill>
                  <a:srgbClr val="FF0000"/>
                </a:solidFill>
              </a:rPr>
              <a:t>AMD </a:t>
            </a:r>
            <a:r>
              <a:rPr lang="en-US" altLang="ja-JP" sz="1800" dirty="0">
                <a:solidFill>
                  <a:srgbClr val="FF0000"/>
                </a:solidFill>
              </a:rPr>
              <a:t>system </a:t>
            </a:r>
            <a:r>
              <a:rPr lang="en-US" altLang="ja-JP" sz="1800" dirty="0" smtClean="0"/>
              <a:t>(</a:t>
            </a:r>
            <a:r>
              <a:rPr lang="en-US" altLang="ja-JP" sz="1800" dirty="0" smtClean="0">
                <a:solidFill>
                  <a:srgbClr val="FF0000"/>
                </a:solidFill>
              </a:rPr>
              <a:t>5.0 </a:t>
            </a:r>
            <a:r>
              <a:rPr lang="en-US" altLang="ja-JP" sz="1800" dirty="0">
                <a:solidFill>
                  <a:srgbClr val="FF0000"/>
                </a:solidFill>
              </a:rPr>
              <a:t>T </a:t>
            </a:r>
            <a:r>
              <a:rPr lang="en-US" altLang="ja-JP" sz="1800" dirty="0" smtClean="0">
                <a:solidFill>
                  <a:srgbClr val="FF0000"/>
                </a:solidFill>
              </a:rPr>
              <a:t>x 200mm </a:t>
            </a:r>
            <a:r>
              <a:rPr lang="en-US" altLang="ja-JP" sz="1800" dirty="0"/>
              <a:t>	+ 0.4 T </a:t>
            </a:r>
            <a:r>
              <a:rPr lang="en-US" altLang="ja-JP" sz="1800" dirty="0" smtClean="0"/>
              <a:t>x </a:t>
            </a:r>
            <a:r>
              <a:rPr lang="en-US" altLang="ja-JP" sz="1800" dirty="0" smtClean="0">
                <a:solidFill>
                  <a:srgbClr val="FF0000"/>
                </a:solidFill>
              </a:rPr>
              <a:t>15m</a:t>
            </a:r>
            <a:r>
              <a:rPr lang="en-US" altLang="ja-JP" sz="1800" dirty="0"/>
              <a:t>)</a:t>
            </a:r>
            <a:br>
              <a:rPr lang="en-US" altLang="ja-JP" sz="1800" dirty="0"/>
            </a:br>
            <a:r>
              <a:rPr lang="en-US" altLang="ja-JP" sz="1800" dirty="0"/>
              <a:t> 	</a:t>
            </a:r>
            <a:r>
              <a:rPr lang="en-US" altLang="ja-JP" sz="1800" dirty="0">
                <a:solidFill>
                  <a:srgbClr val="FF0000"/>
                </a:solidFill>
              </a:rPr>
              <a:t>F</a:t>
            </a:r>
            <a:r>
              <a:rPr lang="en-US" altLang="ja-JP" sz="1800" dirty="0" smtClean="0">
                <a:solidFill>
                  <a:srgbClr val="FF0000"/>
                </a:solidFill>
              </a:rPr>
              <a:t>lux </a:t>
            </a:r>
            <a:r>
              <a:rPr lang="en-US" altLang="ja-JP" sz="1800" dirty="0">
                <a:solidFill>
                  <a:srgbClr val="FF0000"/>
                </a:solidFill>
              </a:rPr>
              <a:t>C</a:t>
            </a:r>
            <a:r>
              <a:rPr lang="en-US" altLang="ja-JP" sz="1800" dirty="0" smtClean="0">
                <a:solidFill>
                  <a:srgbClr val="FF0000"/>
                </a:solidFill>
              </a:rPr>
              <a:t>oncentrator</a:t>
            </a:r>
            <a:r>
              <a:rPr lang="en-US" altLang="ja-JP" sz="1800" dirty="0"/>
              <a:t>	DC </a:t>
            </a:r>
            <a:r>
              <a:rPr lang="en-US" altLang="ja-JP" sz="1800" dirty="0" smtClean="0"/>
              <a:t>solenoids</a:t>
            </a:r>
          </a:p>
          <a:p>
            <a:pPr>
              <a:buClr>
                <a:schemeClr val="tx1"/>
              </a:buClr>
              <a:buFont typeface="Wingdings" charset="0"/>
              <a:buChar char="l"/>
            </a:pPr>
            <a:r>
              <a:rPr lang="en-US" altLang="ja-JP" sz="1800" dirty="0" smtClean="0"/>
              <a:t>KLY1 2m </a:t>
            </a:r>
            <a:r>
              <a:rPr lang="en-US" altLang="ja-JP" sz="1800" dirty="0" smtClean="0">
                <a:solidFill>
                  <a:srgbClr val="FF0000"/>
                </a:solidFill>
              </a:rPr>
              <a:t>LAS</a:t>
            </a:r>
            <a:r>
              <a:rPr lang="en-US" altLang="ja-JP" sz="1800" dirty="0"/>
              <a:t> </a:t>
            </a:r>
            <a:r>
              <a:rPr lang="en-US" altLang="ja-JP" sz="1800" dirty="0" smtClean="0"/>
              <a:t>x 2 (</a:t>
            </a:r>
            <a:r>
              <a:rPr lang="en-US" altLang="ja-JP" sz="1800" dirty="0" smtClean="0">
                <a:solidFill>
                  <a:srgbClr val="0000FF"/>
                </a:solidFill>
              </a:rPr>
              <a:t>14</a:t>
            </a:r>
            <a:r>
              <a:rPr lang="en-US" altLang="ja-JP" sz="1800" dirty="0" smtClean="0"/>
              <a:t> </a:t>
            </a:r>
            <a:r>
              <a:rPr lang="en-US" altLang="ja-JP" sz="1800" dirty="0"/>
              <a:t>MV/</a:t>
            </a:r>
            <a:r>
              <a:rPr lang="en-US" altLang="ja-JP" sz="1800" dirty="0" smtClean="0"/>
              <a:t>m), aperture </a:t>
            </a:r>
            <a:r>
              <a:rPr lang="en-US" altLang="ja-JP" sz="1800" dirty="0">
                <a:solidFill>
                  <a:srgbClr val="FF0000"/>
                </a:solidFill>
              </a:rPr>
              <a:t>2a = 32 -&gt; 30 </a:t>
            </a:r>
            <a:r>
              <a:rPr lang="en-US" altLang="ja-JP" sz="1800" dirty="0" smtClean="0">
                <a:solidFill>
                  <a:srgbClr val="FF0000"/>
                </a:solidFill>
              </a:rPr>
              <a:t>mm </a:t>
            </a:r>
            <a:r>
              <a:rPr lang="en-US" altLang="ja-JP" sz="1800" dirty="0" smtClean="0">
                <a:solidFill>
                  <a:srgbClr val="000000"/>
                </a:solidFill>
              </a:rPr>
              <a:t>(typical S-band ~20 mm)</a:t>
            </a:r>
          </a:p>
          <a:p>
            <a:pPr>
              <a:buClr>
                <a:schemeClr val="tx1"/>
              </a:buClr>
              <a:buFont typeface="Wingdings" charset="0"/>
              <a:buChar char="l"/>
            </a:pPr>
            <a:r>
              <a:rPr lang="en-US" altLang="ja-JP" sz="1800" dirty="0" smtClean="0">
                <a:solidFill>
                  <a:srgbClr val="000000"/>
                </a:solidFill>
              </a:rPr>
              <a:t>KLY2</a:t>
            </a:r>
            <a:r>
              <a:rPr lang="en-US" altLang="ja-JP" sz="1800" dirty="0" smtClean="0">
                <a:solidFill>
                  <a:srgbClr val="FF0000"/>
                </a:solidFill>
              </a:rPr>
              <a:t> </a:t>
            </a:r>
            <a:r>
              <a:rPr lang="en-US" altLang="ja-JP" sz="1800" dirty="0" smtClean="0"/>
              <a:t>2m </a:t>
            </a:r>
            <a:r>
              <a:rPr lang="en-US" altLang="ja-JP" sz="1800" dirty="0" smtClean="0">
                <a:solidFill>
                  <a:srgbClr val="FF0000"/>
                </a:solidFill>
              </a:rPr>
              <a:t>LAS</a:t>
            </a:r>
            <a:r>
              <a:rPr lang="en-US" altLang="ja-JP" sz="1800" dirty="0"/>
              <a:t> x 4 </a:t>
            </a:r>
            <a:r>
              <a:rPr lang="en-US" altLang="ja-JP" sz="1800" dirty="0" smtClean="0"/>
              <a:t>(10 </a:t>
            </a:r>
            <a:r>
              <a:rPr lang="en-US" altLang="ja-JP" sz="1800" dirty="0"/>
              <a:t>MV/</a:t>
            </a:r>
            <a:r>
              <a:rPr lang="en-US" altLang="ja-JP" sz="1800" dirty="0" smtClean="0"/>
              <a:t>m), aperture </a:t>
            </a:r>
            <a:r>
              <a:rPr lang="en-US" altLang="ja-JP" sz="1800" dirty="0">
                <a:solidFill>
                  <a:srgbClr val="FF0000"/>
                </a:solidFill>
              </a:rPr>
              <a:t>2a = 32 -&gt; 30 </a:t>
            </a:r>
            <a:r>
              <a:rPr lang="en-US" altLang="ja-JP" sz="1800" dirty="0" smtClean="0">
                <a:solidFill>
                  <a:srgbClr val="FF0000"/>
                </a:solidFill>
              </a:rPr>
              <a:t>mm</a:t>
            </a:r>
            <a:endParaRPr lang="en-US" altLang="ja-JP" sz="1800" dirty="0"/>
          </a:p>
          <a:p>
            <a:pPr>
              <a:buFont typeface="Wingdings" charset="0"/>
              <a:buChar char="l"/>
            </a:pPr>
            <a:r>
              <a:rPr lang="en-US" altLang="ja-JP" sz="1800" dirty="0" smtClean="0"/>
              <a:t>e+ beam </a:t>
            </a:r>
            <a:r>
              <a:rPr lang="en-US" altLang="ja-JP" sz="1800" dirty="0"/>
              <a:t>energy at capture section exit : </a:t>
            </a:r>
            <a:r>
              <a:rPr lang="en-US" altLang="ja-JP" sz="1800" dirty="0" smtClean="0">
                <a:solidFill>
                  <a:srgbClr val="FF0000"/>
                </a:solidFill>
              </a:rPr>
              <a:t>110 </a:t>
            </a:r>
            <a:r>
              <a:rPr lang="en-US" altLang="ja-JP" sz="1800" dirty="0">
                <a:solidFill>
                  <a:srgbClr val="FF0000"/>
                </a:solidFill>
              </a:rPr>
              <a:t>MeV</a:t>
            </a:r>
          </a:p>
        </p:txBody>
      </p:sp>
      <p:sp>
        <p:nvSpPr>
          <p:cNvPr id="71" name="テキスト ボックス 14"/>
          <p:cNvSpPr txBox="1">
            <a:spLocks noChangeArrowheads="1"/>
          </p:cNvSpPr>
          <p:nvPr/>
        </p:nvSpPr>
        <p:spPr bwMode="auto">
          <a:xfrm>
            <a:off x="5319534" y="6527616"/>
            <a:ext cx="4647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smtClean="0">
                <a:solidFill>
                  <a:srgbClr val="00FF00"/>
                </a:solidFill>
              </a:rPr>
              <a:t>e+ yield: N</a:t>
            </a:r>
            <a:r>
              <a:rPr lang="en-US" altLang="ja-JP" sz="1800" dirty="0">
                <a:solidFill>
                  <a:srgbClr val="00FF00"/>
                </a:solidFill>
              </a:rPr>
              <a:t>(e+)/N(e-) = </a:t>
            </a:r>
            <a:r>
              <a:rPr lang="en-US" altLang="ja-JP" sz="1800" dirty="0" smtClean="0">
                <a:solidFill>
                  <a:srgbClr val="00FF00"/>
                </a:solidFill>
              </a:rPr>
              <a:t>49 </a:t>
            </a:r>
            <a:r>
              <a:rPr lang="en-US" altLang="ja-JP" sz="1800" dirty="0">
                <a:solidFill>
                  <a:srgbClr val="00FF00"/>
                </a:solidFill>
              </a:rPr>
              <a:t>% at 1.1 GeV </a:t>
            </a:r>
            <a:r>
              <a:rPr lang="en-US" altLang="ja-JP" sz="1800" dirty="0" smtClean="0">
                <a:solidFill>
                  <a:srgbClr val="00FF00"/>
                </a:solidFill>
              </a:rPr>
              <a:t>DR</a:t>
            </a:r>
            <a:endParaRPr lang="en-US" altLang="ja-JP" sz="1800" dirty="0">
              <a:solidFill>
                <a:srgbClr val="00FF00"/>
              </a:solidFill>
            </a:endParaRPr>
          </a:p>
        </p:txBody>
      </p:sp>
      <p:sp>
        <p:nvSpPr>
          <p:cNvPr id="72" name="テキスト ボックス 2"/>
          <p:cNvSpPr txBox="1">
            <a:spLocks noChangeArrowheads="1"/>
          </p:cNvSpPr>
          <p:nvPr/>
        </p:nvSpPr>
        <p:spPr bwMode="auto">
          <a:xfrm>
            <a:off x="7356258" y="5958326"/>
            <a:ext cx="2314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smtClean="0">
                <a:solidFill>
                  <a:srgbClr val="0000FF"/>
                </a:solidFill>
              </a:rPr>
              <a:t>Deceleration capture</a:t>
            </a:r>
            <a:endParaRPr lang="ja-JP" altLang="en-US" sz="1800" dirty="0">
              <a:solidFill>
                <a:srgbClr val="0000FF"/>
              </a:solidFill>
            </a:endParaRPr>
          </a:p>
        </p:txBody>
      </p:sp>
      <p:sp>
        <p:nvSpPr>
          <p:cNvPr id="73" name="テキスト ボックス 72"/>
          <p:cNvSpPr txBox="1"/>
          <p:nvPr/>
        </p:nvSpPr>
        <p:spPr>
          <a:xfrm>
            <a:off x="7286645" y="2237610"/>
            <a:ext cx="3224193" cy="738664"/>
          </a:xfrm>
          <a:prstGeom prst="rect">
            <a:avLst/>
          </a:prstGeom>
          <a:noFill/>
        </p:spPr>
        <p:txBody>
          <a:bodyPr wrap="square" rtlCol="0">
            <a:spAutoFit/>
          </a:bodyPr>
          <a:lstStyle/>
          <a:p>
            <a:r>
              <a:rPr kumimoji="1" lang="en-US" altLang="ja-JP" b="1" dirty="0" smtClean="0">
                <a:solidFill>
                  <a:schemeClr val="accent5">
                    <a:lumMod val="75000"/>
                  </a:schemeClr>
                </a:solidFill>
                <a:latin typeface="Arial"/>
                <a:cs typeface="Arial"/>
              </a:rPr>
              <a:t>LAS : Large Aperture </a:t>
            </a:r>
            <a:br>
              <a:rPr kumimoji="1" lang="en-US" altLang="ja-JP" b="1" dirty="0" smtClean="0">
                <a:solidFill>
                  <a:schemeClr val="accent5">
                    <a:lumMod val="75000"/>
                  </a:schemeClr>
                </a:solidFill>
                <a:latin typeface="Arial"/>
                <a:cs typeface="Arial"/>
              </a:rPr>
            </a:br>
            <a:r>
              <a:rPr kumimoji="1" lang="en-US" altLang="ja-JP" b="1" dirty="0" smtClean="0">
                <a:solidFill>
                  <a:schemeClr val="accent5">
                    <a:lumMod val="75000"/>
                  </a:schemeClr>
                </a:solidFill>
                <a:latin typeface="Arial"/>
                <a:cs typeface="Arial"/>
              </a:rPr>
              <a:t>          S-band structure</a:t>
            </a:r>
            <a:endParaRPr kumimoji="1" lang="ja-JP" altLang="en-US" b="1" dirty="0">
              <a:solidFill>
                <a:schemeClr val="accent5">
                  <a:lumMod val="75000"/>
                </a:schemeClr>
              </a:solidFill>
              <a:latin typeface="Arial"/>
              <a:cs typeface="Arial"/>
            </a:endParaRPr>
          </a:p>
        </p:txBody>
      </p:sp>
      <p:cxnSp>
        <p:nvCxnSpPr>
          <p:cNvPr id="74" name="直線コネクタ 73"/>
          <p:cNvCxnSpPr>
            <a:endCxn id="67" idx="0"/>
          </p:cNvCxnSpPr>
          <p:nvPr/>
        </p:nvCxnSpPr>
        <p:spPr>
          <a:xfrm flipH="1">
            <a:off x="8311727" y="2810317"/>
            <a:ext cx="162026" cy="570317"/>
          </a:xfrm>
          <a:prstGeom prst="line">
            <a:avLst/>
          </a:prstGeom>
          <a:ln w="127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Flux Concentrator Assembly</a:t>
            </a:r>
            <a:endParaRPr lang="ja-JP" altLang="en-US" dirty="0"/>
          </a:p>
        </p:txBody>
      </p:sp>
      <p:sp>
        <p:nvSpPr>
          <p:cNvPr id="3" name="コンテンツ プレースホルダ 2"/>
          <p:cNvSpPr>
            <a:spLocks noGrp="1"/>
          </p:cNvSpPr>
          <p:nvPr>
            <p:ph idx="1"/>
          </p:nvPr>
        </p:nvSpPr>
        <p:spPr/>
        <p:txBody>
          <a:bodyPr/>
          <a:lstStyle/>
          <a:p>
            <a:endParaRPr lang="ja-JP" altLang="en-US"/>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42</a:t>
            </a:fld>
            <a:endParaRPr lang="en-US" altLang="ja-JP" dirty="0"/>
          </a:p>
        </p:txBody>
      </p:sp>
      <p:pic>
        <p:nvPicPr>
          <p:cNvPr id="5" name="図 4" descr="KEK-ULFO-0100-0000-2-2.pd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97458" y="1933625"/>
            <a:ext cx="5240456" cy="5248682"/>
          </a:xfrm>
          <a:prstGeom prst="rect">
            <a:avLst/>
          </a:prstGeom>
        </p:spPr>
      </p:pic>
      <p:sp>
        <p:nvSpPr>
          <p:cNvPr id="6" name="テキスト ボックス 5"/>
          <p:cNvSpPr txBox="1"/>
          <p:nvPr/>
        </p:nvSpPr>
        <p:spPr>
          <a:xfrm>
            <a:off x="166959" y="4244852"/>
            <a:ext cx="937394" cy="646331"/>
          </a:xfrm>
          <a:prstGeom prst="rect">
            <a:avLst/>
          </a:prstGeom>
          <a:noFill/>
        </p:spPr>
        <p:txBody>
          <a:bodyPr wrap="none" lIns="0" tIns="0" rIns="0" bIns="0" rtlCol="0">
            <a:spAutoFit/>
          </a:bodyPr>
          <a:lstStyle/>
          <a:p>
            <a:r>
              <a:rPr lang="en-US" altLang="ja-JP" sz="1400" b="1" dirty="0" smtClean="0">
                <a:solidFill>
                  <a:schemeClr val="accent3">
                    <a:lumMod val="75000"/>
                  </a:schemeClr>
                </a:solidFill>
                <a:latin typeface="Arial"/>
                <a:cs typeface="Arial"/>
              </a:rPr>
              <a:t>positron</a:t>
            </a:r>
          </a:p>
          <a:p>
            <a:r>
              <a:rPr lang="en-US" altLang="ja-JP" sz="1400" b="1" dirty="0" smtClean="0">
                <a:solidFill>
                  <a:schemeClr val="accent3">
                    <a:lumMod val="75000"/>
                  </a:schemeClr>
                </a:solidFill>
                <a:latin typeface="Arial"/>
                <a:cs typeface="Arial"/>
              </a:rPr>
              <a:t>production</a:t>
            </a:r>
          </a:p>
          <a:p>
            <a:r>
              <a:rPr lang="en-US" altLang="ja-JP" sz="1400" b="1" dirty="0" smtClean="0">
                <a:solidFill>
                  <a:schemeClr val="accent3">
                    <a:lumMod val="75000"/>
                  </a:schemeClr>
                </a:solidFill>
                <a:latin typeface="Arial"/>
                <a:cs typeface="Arial"/>
              </a:rPr>
              <a:t>Target</a:t>
            </a:r>
            <a:endParaRPr kumimoji="1" lang="ja-JP" altLang="en-US" sz="1400" b="1" dirty="0">
              <a:solidFill>
                <a:schemeClr val="accent3">
                  <a:lumMod val="75000"/>
                </a:schemeClr>
              </a:solidFill>
              <a:latin typeface="Arial"/>
              <a:cs typeface="Arial"/>
            </a:endParaRPr>
          </a:p>
        </p:txBody>
      </p:sp>
      <p:cxnSp>
        <p:nvCxnSpPr>
          <p:cNvPr id="7" name="直線矢印コネクタ 6"/>
          <p:cNvCxnSpPr/>
          <p:nvPr/>
        </p:nvCxnSpPr>
        <p:spPr>
          <a:xfrm>
            <a:off x="387909" y="5024139"/>
            <a:ext cx="2636397" cy="56263"/>
          </a:xfrm>
          <a:prstGeom prst="straightConnector1">
            <a:avLst/>
          </a:prstGeom>
          <a:ln>
            <a:solidFill>
              <a:schemeClr val="accent3">
                <a:lumMod val="75000"/>
              </a:schemeClr>
            </a:solidFill>
            <a:tailEnd type="none"/>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832397" y="5802047"/>
            <a:ext cx="1313180" cy="444224"/>
          </a:xfrm>
          <a:prstGeom prst="rect">
            <a:avLst/>
          </a:prstGeom>
          <a:noFill/>
        </p:spPr>
        <p:txBody>
          <a:bodyPr wrap="none" rtlCol="0">
            <a:spAutoFit/>
          </a:bodyPr>
          <a:lstStyle/>
          <a:p>
            <a:pPr>
              <a:lnSpc>
                <a:spcPct val="80000"/>
              </a:lnSpc>
            </a:pPr>
            <a:r>
              <a:rPr kumimoji="1" lang="en-US" altLang="ja-JP" sz="1400" b="1" dirty="0" smtClean="0">
                <a:solidFill>
                  <a:srgbClr val="FF6FCF"/>
                </a:solidFill>
                <a:latin typeface="Arial"/>
                <a:cs typeface="Arial"/>
              </a:rPr>
              <a:t>Flux </a:t>
            </a:r>
          </a:p>
          <a:p>
            <a:pPr>
              <a:lnSpc>
                <a:spcPct val="80000"/>
              </a:lnSpc>
            </a:pPr>
            <a:r>
              <a:rPr kumimoji="1" lang="en-US" altLang="ja-JP" sz="1400" b="1" dirty="0" smtClean="0">
                <a:solidFill>
                  <a:srgbClr val="FF6FCF"/>
                </a:solidFill>
                <a:latin typeface="Arial"/>
                <a:cs typeface="Arial"/>
              </a:rPr>
              <a:t>Concentrator</a:t>
            </a:r>
            <a:endParaRPr kumimoji="1" lang="ja-JP" altLang="en-US" sz="1400" b="1" dirty="0">
              <a:solidFill>
                <a:srgbClr val="FF6FCF"/>
              </a:solidFill>
              <a:latin typeface="Arial"/>
              <a:cs typeface="Arial"/>
            </a:endParaRPr>
          </a:p>
        </p:txBody>
      </p:sp>
      <p:cxnSp>
        <p:nvCxnSpPr>
          <p:cNvPr id="9" name="直線矢印コネクタ 8"/>
          <p:cNvCxnSpPr/>
          <p:nvPr/>
        </p:nvCxnSpPr>
        <p:spPr>
          <a:xfrm flipV="1">
            <a:off x="3136836" y="5200964"/>
            <a:ext cx="48227" cy="634963"/>
          </a:xfrm>
          <a:prstGeom prst="straightConnector1">
            <a:avLst/>
          </a:prstGeom>
          <a:ln>
            <a:solidFill>
              <a:srgbClr val="FF6FCF"/>
            </a:solidFill>
            <a:tailEnd type="none"/>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533269" y="6219683"/>
            <a:ext cx="761747" cy="444224"/>
          </a:xfrm>
          <a:prstGeom prst="rect">
            <a:avLst/>
          </a:prstGeom>
          <a:noFill/>
        </p:spPr>
        <p:txBody>
          <a:bodyPr wrap="none" rtlCol="0">
            <a:spAutoFit/>
          </a:bodyPr>
          <a:lstStyle/>
          <a:p>
            <a:pPr>
              <a:lnSpc>
                <a:spcPct val="80000"/>
              </a:lnSpc>
            </a:pPr>
            <a:r>
              <a:rPr kumimoji="1" lang="en-US" altLang="ja-JP" sz="1400" b="1" dirty="0" smtClean="0">
                <a:solidFill>
                  <a:schemeClr val="accent1">
                    <a:lumMod val="75000"/>
                  </a:schemeClr>
                </a:solidFill>
                <a:latin typeface="Arial"/>
                <a:cs typeface="Arial"/>
              </a:rPr>
              <a:t>Bridge</a:t>
            </a:r>
          </a:p>
          <a:p>
            <a:pPr>
              <a:lnSpc>
                <a:spcPct val="80000"/>
              </a:lnSpc>
            </a:pPr>
            <a:r>
              <a:rPr lang="en-US" altLang="ja-JP" sz="1400" b="1" dirty="0" smtClean="0">
                <a:solidFill>
                  <a:schemeClr val="accent1">
                    <a:lumMod val="75000"/>
                  </a:schemeClr>
                </a:solidFill>
                <a:latin typeface="Arial"/>
                <a:cs typeface="Arial"/>
              </a:rPr>
              <a:t>Coils</a:t>
            </a:r>
            <a:endParaRPr kumimoji="1" lang="ja-JP" altLang="en-US" sz="1400" b="1" dirty="0">
              <a:solidFill>
                <a:schemeClr val="accent1">
                  <a:lumMod val="75000"/>
                </a:schemeClr>
              </a:solidFill>
              <a:latin typeface="Arial"/>
              <a:cs typeface="Arial"/>
            </a:endParaRPr>
          </a:p>
        </p:txBody>
      </p:sp>
      <p:cxnSp>
        <p:nvCxnSpPr>
          <p:cNvPr id="11" name="直線矢印コネクタ 10"/>
          <p:cNvCxnSpPr/>
          <p:nvPr/>
        </p:nvCxnSpPr>
        <p:spPr>
          <a:xfrm flipV="1">
            <a:off x="1211453" y="5257226"/>
            <a:ext cx="896544" cy="1131375"/>
          </a:xfrm>
          <a:prstGeom prst="straightConnector1">
            <a:avLst/>
          </a:prstGeom>
          <a:ln>
            <a:solidFill>
              <a:schemeClr val="accent1">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1243604" y="5651065"/>
            <a:ext cx="1386850" cy="721461"/>
          </a:xfrm>
          <a:prstGeom prst="straightConnector1">
            <a:avLst/>
          </a:prstGeom>
          <a:ln>
            <a:solidFill>
              <a:schemeClr val="accent1">
                <a:lumMod val="75000"/>
              </a:schemeClr>
            </a:solidFill>
            <a:tailEnd type="none"/>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22004" y="3030877"/>
            <a:ext cx="678521" cy="430887"/>
          </a:xfrm>
          <a:prstGeom prst="rect">
            <a:avLst/>
          </a:prstGeom>
          <a:noFill/>
        </p:spPr>
        <p:txBody>
          <a:bodyPr wrap="none" lIns="0" tIns="0" rIns="0" bIns="0" rtlCol="0">
            <a:spAutoFit/>
          </a:bodyPr>
          <a:lstStyle/>
          <a:p>
            <a:r>
              <a:rPr lang="en-US" altLang="ja-JP" sz="1400" b="1" dirty="0" smtClean="0">
                <a:solidFill>
                  <a:srgbClr val="0000FF"/>
                </a:solidFill>
                <a:latin typeface="Arial"/>
                <a:cs typeface="Arial"/>
              </a:rPr>
              <a:t>primary </a:t>
            </a:r>
          </a:p>
          <a:p>
            <a:r>
              <a:rPr kumimoji="1" lang="en-US" altLang="ja-JP" sz="1400" b="1" dirty="0" smtClean="0">
                <a:solidFill>
                  <a:srgbClr val="0000FF"/>
                </a:solidFill>
                <a:latin typeface="Arial"/>
                <a:cs typeface="Arial"/>
              </a:rPr>
              <a:t>e- beam</a:t>
            </a:r>
            <a:endParaRPr kumimoji="1" lang="ja-JP" altLang="en-US" sz="1400" b="1" dirty="0">
              <a:solidFill>
                <a:srgbClr val="0000FF"/>
              </a:solidFill>
              <a:latin typeface="Arial"/>
              <a:cs typeface="Arial"/>
            </a:endParaRPr>
          </a:p>
        </p:txBody>
      </p:sp>
      <p:cxnSp>
        <p:nvCxnSpPr>
          <p:cNvPr id="14" name="直線矢印コネクタ 13"/>
          <p:cNvCxnSpPr/>
          <p:nvPr/>
        </p:nvCxnSpPr>
        <p:spPr>
          <a:xfrm>
            <a:off x="412022" y="3488977"/>
            <a:ext cx="2644436" cy="1503013"/>
          </a:xfrm>
          <a:prstGeom prst="straightConnector1">
            <a:avLst/>
          </a:prstGeom>
          <a:ln w="38100" cmpd="sng">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3168669" y="5088128"/>
            <a:ext cx="3231513" cy="1832862"/>
          </a:xfrm>
          <a:prstGeom prst="straightConnector1">
            <a:avLst/>
          </a:prstGeom>
          <a:ln w="38100" cmpd="sng">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5500280" y="6952867"/>
            <a:ext cx="773461" cy="215444"/>
          </a:xfrm>
          <a:prstGeom prst="rect">
            <a:avLst/>
          </a:prstGeom>
          <a:noFill/>
        </p:spPr>
        <p:txBody>
          <a:bodyPr wrap="none" lIns="0" tIns="0" rIns="0" bIns="0" rtlCol="0">
            <a:spAutoFit/>
          </a:bodyPr>
          <a:lstStyle/>
          <a:p>
            <a:r>
              <a:rPr lang="en-US" altLang="ja-JP" sz="1400" b="1" dirty="0" smtClean="0">
                <a:solidFill>
                  <a:srgbClr val="FF0000"/>
                </a:solidFill>
                <a:latin typeface="Arial"/>
                <a:cs typeface="Arial"/>
              </a:rPr>
              <a:t> </a:t>
            </a:r>
            <a:r>
              <a:rPr kumimoji="1" lang="en-US" altLang="ja-JP" sz="1400" b="1" dirty="0" smtClean="0">
                <a:solidFill>
                  <a:srgbClr val="FF0000"/>
                </a:solidFill>
                <a:latin typeface="Arial"/>
                <a:cs typeface="Arial"/>
              </a:rPr>
              <a:t>e+ beam</a:t>
            </a:r>
            <a:endParaRPr kumimoji="1" lang="ja-JP" altLang="en-US" sz="1400" b="1" dirty="0">
              <a:solidFill>
                <a:srgbClr val="FF0000"/>
              </a:solidFill>
              <a:latin typeface="Arial"/>
              <a:cs typeface="Arial"/>
            </a:endParaRPr>
          </a:p>
        </p:txBody>
      </p:sp>
      <p:pic>
        <p:nvPicPr>
          <p:cNvPr id="17" name="図 16" descr="FC-assembly.png"/>
          <p:cNvPicPr>
            <a:picLocks noChangeAspect="1"/>
          </p:cNvPicPr>
          <p:nvPr/>
        </p:nvPicPr>
        <p:blipFill rotWithShape="1">
          <a:blip r:embed="rId3" cstate="screen">
            <a:extLst>
              <a:ext uri="{28A0092B-C50C-407E-A947-70E740481C1C}">
                <a14:useLocalDpi xmlns:a14="http://schemas.microsoft.com/office/drawing/2010/main"/>
              </a:ext>
            </a:extLst>
          </a:blip>
          <a:srcRect l="3806"/>
          <a:stretch/>
        </p:blipFill>
        <p:spPr>
          <a:xfrm>
            <a:off x="5858945" y="1087843"/>
            <a:ext cx="4763401" cy="4486936"/>
          </a:xfrm>
          <a:prstGeom prst="rect">
            <a:avLst/>
          </a:prstGeom>
        </p:spPr>
      </p:pic>
      <p:sp>
        <p:nvSpPr>
          <p:cNvPr id="18" name="テキスト ボックス 17"/>
          <p:cNvSpPr txBox="1"/>
          <p:nvPr/>
        </p:nvSpPr>
        <p:spPr>
          <a:xfrm>
            <a:off x="5810721" y="5363793"/>
            <a:ext cx="3775473" cy="402161"/>
          </a:xfrm>
          <a:prstGeom prst="rect">
            <a:avLst/>
          </a:prstGeom>
          <a:solidFill>
            <a:srgbClr val="FFCC66"/>
          </a:solidFill>
        </p:spPr>
        <p:txBody>
          <a:bodyPr wrap="none" lIns="0" tIns="0" rIns="0" bIns="0" rtlCol="0">
            <a:spAutoFit/>
          </a:bodyPr>
          <a:lstStyle/>
          <a:p>
            <a:pPr>
              <a:lnSpc>
                <a:spcPct val="80000"/>
              </a:lnSpc>
            </a:pPr>
            <a:r>
              <a:rPr kumimoji="1" lang="en-US" altLang="ja-JP" sz="1600" b="1" dirty="0" smtClean="0">
                <a:solidFill>
                  <a:srgbClr val="FF6FCF"/>
                </a:solidFill>
              </a:rPr>
              <a:t>quick detachable </a:t>
            </a:r>
            <a:r>
              <a:rPr lang="en-US" altLang="ja-JP" sz="1600" b="1" dirty="0">
                <a:solidFill>
                  <a:srgbClr val="FF6FCF"/>
                </a:solidFill>
              </a:rPr>
              <a:t>power &amp; water </a:t>
            </a:r>
            <a:r>
              <a:rPr kumimoji="1" lang="en-US" altLang="ja-JP" sz="1600" b="1" dirty="0" smtClean="0">
                <a:solidFill>
                  <a:srgbClr val="FF6FCF"/>
                </a:solidFill>
              </a:rPr>
              <a:t>connection</a:t>
            </a:r>
          </a:p>
          <a:p>
            <a:pPr>
              <a:lnSpc>
                <a:spcPct val="80000"/>
              </a:lnSpc>
            </a:pPr>
            <a:r>
              <a:rPr lang="en-US" altLang="ja-JP" sz="1600" b="1" dirty="0" smtClean="0">
                <a:solidFill>
                  <a:srgbClr val="FF6FCF"/>
                </a:solidFill>
              </a:rPr>
              <a:t>to minimize worker's radiation dose</a:t>
            </a:r>
            <a:endParaRPr kumimoji="1" lang="ja-JP" altLang="en-US" sz="1600" b="1" dirty="0">
              <a:solidFill>
                <a:srgbClr val="FF6FCF"/>
              </a:solidFill>
            </a:endParaRPr>
          </a:p>
        </p:txBody>
      </p:sp>
      <p:cxnSp>
        <p:nvCxnSpPr>
          <p:cNvPr id="19" name="直線矢印コネクタ 18"/>
          <p:cNvCxnSpPr/>
          <p:nvPr/>
        </p:nvCxnSpPr>
        <p:spPr>
          <a:xfrm flipH="1" flipV="1">
            <a:off x="6289061" y="4487255"/>
            <a:ext cx="265248" cy="835900"/>
          </a:xfrm>
          <a:prstGeom prst="straightConnector1">
            <a:avLst/>
          </a:prstGeom>
          <a:ln>
            <a:solidFill>
              <a:srgbClr val="FF6FCF"/>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6578105" y="4664080"/>
            <a:ext cx="297716" cy="642688"/>
          </a:xfrm>
          <a:prstGeom prst="straightConnector1">
            <a:avLst/>
          </a:prstGeom>
          <a:ln>
            <a:solidFill>
              <a:srgbClr val="FF6FCF"/>
            </a:solidFill>
            <a:tailEnd type="arrow"/>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8631265" y="1304541"/>
            <a:ext cx="1564531" cy="307777"/>
          </a:xfrm>
          <a:prstGeom prst="rect">
            <a:avLst/>
          </a:prstGeom>
          <a:noFill/>
        </p:spPr>
        <p:txBody>
          <a:bodyPr wrap="none" lIns="0" tIns="0" rIns="0" bIns="0" rtlCol="0">
            <a:spAutoFit/>
          </a:bodyPr>
          <a:lstStyle/>
          <a:p>
            <a:pPr>
              <a:lnSpc>
                <a:spcPct val="80000"/>
              </a:lnSpc>
            </a:pPr>
            <a:r>
              <a:rPr kumimoji="1" lang="en-US" altLang="ja-JP" sz="2400" b="1" dirty="0" smtClean="0">
                <a:solidFill>
                  <a:srgbClr val="FF0000"/>
                </a:solidFill>
              </a:rPr>
              <a:t>FC assembly</a:t>
            </a:r>
            <a:endParaRPr kumimoji="1" lang="ja-JP" altLang="en-US" sz="2400" b="1" dirty="0">
              <a:solidFill>
                <a:srgbClr val="FF00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図 13" descr="target-offset概念図v5.png"/>
          <p:cNvPicPr>
            <a:picLocks noChangeAspect="1"/>
          </p:cNvPicPr>
          <p:nvPr/>
        </p:nvPicPr>
        <p:blipFill rotWithShape="1">
          <a:blip r:embed="rId2" cstate="screen">
            <a:extLst>
              <a:ext uri="{28A0092B-C50C-407E-A947-70E740481C1C}">
                <a14:useLocalDpi xmlns:a14="http://schemas.microsoft.com/office/drawing/2010/main"/>
              </a:ext>
            </a:extLst>
          </a:blip>
          <a:srcRect t="7496" b="7230"/>
          <a:stretch/>
        </p:blipFill>
        <p:spPr>
          <a:xfrm>
            <a:off x="0" y="1027612"/>
            <a:ext cx="10506931" cy="4419715"/>
          </a:xfrm>
          <a:prstGeom prst="rect">
            <a:avLst/>
          </a:prstGeom>
        </p:spPr>
      </p:pic>
      <p:sp>
        <p:nvSpPr>
          <p:cNvPr id="2" name="タイトル 1"/>
          <p:cNvSpPr>
            <a:spLocks noGrp="1"/>
          </p:cNvSpPr>
          <p:nvPr>
            <p:ph type="title"/>
          </p:nvPr>
        </p:nvSpPr>
        <p:spPr/>
        <p:txBody>
          <a:bodyPr/>
          <a:lstStyle/>
          <a:p>
            <a:r>
              <a:rPr kumimoji="1" lang="en-US" altLang="ja-JP" dirty="0" smtClean="0"/>
              <a:t>e+/e- beam switching at target</a:t>
            </a:r>
            <a:endParaRPr kumimoji="1" lang="ja-JP" altLang="en-US" dirty="0"/>
          </a:p>
        </p:txBody>
      </p:sp>
      <p:sp>
        <p:nvSpPr>
          <p:cNvPr id="3" name="テキスト ボックス 2"/>
          <p:cNvSpPr txBox="1"/>
          <p:nvPr/>
        </p:nvSpPr>
        <p:spPr>
          <a:xfrm>
            <a:off x="4495496" y="3871502"/>
            <a:ext cx="1658817" cy="557207"/>
          </a:xfrm>
          <a:prstGeom prst="rect">
            <a:avLst/>
          </a:prstGeom>
          <a:noFill/>
        </p:spPr>
        <p:txBody>
          <a:bodyPr wrap="none" lIns="103775" tIns="51881" rIns="103775" bIns="51881" rtlCol="0">
            <a:spAutoFit/>
          </a:bodyPr>
          <a:lstStyle/>
          <a:p>
            <a:pPr defTabSz="518845">
              <a:lnSpc>
                <a:spcPct val="80000"/>
              </a:lnSpc>
            </a:pPr>
            <a:r>
              <a:rPr lang="en-US" altLang="ja-JP" sz="1800" b="1" dirty="0">
                <a:solidFill>
                  <a:srgbClr val="FF0000"/>
                </a:solidFill>
                <a:latin typeface="Arial"/>
                <a:ea typeface="ＭＳ Ｐゴシック"/>
                <a:cs typeface="Arial"/>
              </a:rPr>
              <a:t>Flux </a:t>
            </a:r>
          </a:p>
          <a:p>
            <a:pPr defTabSz="518845">
              <a:lnSpc>
                <a:spcPct val="80000"/>
              </a:lnSpc>
            </a:pPr>
            <a:r>
              <a:rPr lang="en-US" altLang="ja-JP" sz="1800" b="1" dirty="0">
                <a:solidFill>
                  <a:srgbClr val="FF0000"/>
                </a:solidFill>
                <a:latin typeface="Arial"/>
                <a:ea typeface="ＭＳ Ｐゴシック"/>
                <a:cs typeface="Arial"/>
              </a:rPr>
              <a:t>Concentrator</a:t>
            </a:r>
            <a:endParaRPr lang="ja-JP" altLang="en-US" sz="1800" b="1" dirty="0">
              <a:solidFill>
                <a:srgbClr val="FF0000"/>
              </a:solidFill>
              <a:latin typeface="Arial"/>
              <a:ea typeface="ＭＳ Ｐゴシック"/>
              <a:cs typeface="Arial"/>
            </a:endParaRPr>
          </a:p>
        </p:txBody>
      </p:sp>
      <p:sp>
        <p:nvSpPr>
          <p:cNvPr id="5" name="テキスト ボックス 4"/>
          <p:cNvSpPr txBox="1"/>
          <p:nvPr/>
        </p:nvSpPr>
        <p:spPr>
          <a:xfrm>
            <a:off x="6517419" y="2757233"/>
            <a:ext cx="517353" cy="427941"/>
          </a:xfrm>
          <a:prstGeom prst="rect">
            <a:avLst/>
          </a:prstGeom>
          <a:noFill/>
        </p:spPr>
        <p:txBody>
          <a:bodyPr wrap="none" lIns="103775" tIns="51881" rIns="103775" bIns="51881" rtlCol="0">
            <a:spAutoFit/>
          </a:bodyPr>
          <a:lstStyle/>
          <a:p>
            <a:pPr defTabSz="518845"/>
            <a:r>
              <a:rPr lang="en-US" altLang="ja-JP" b="1" dirty="0">
                <a:solidFill>
                  <a:srgbClr val="FF0000"/>
                </a:solidFill>
                <a:latin typeface="Arial"/>
                <a:ea typeface="ＭＳ Ｐゴシック"/>
                <a:cs typeface="Arial"/>
              </a:rPr>
              <a:t>e+</a:t>
            </a:r>
            <a:endParaRPr lang="ja-JP" altLang="en-US" b="1" dirty="0">
              <a:solidFill>
                <a:srgbClr val="FF0000"/>
              </a:solidFill>
              <a:latin typeface="Arial"/>
              <a:ea typeface="ＭＳ Ｐゴシック"/>
              <a:cs typeface="Arial"/>
            </a:endParaRPr>
          </a:p>
        </p:txBody>
      </p:sp>
      <p:sp>
        <p:nvSpPr>
          <p:cNvPr id="6" name="テキスト ボックス 5"/>
          <p:cNvSpPr txBox="1"/>
          <p:nvPr/>
        </p:nvSpPr>
        <p:spPr>
          <a:xfrm>
            <a:off x="5144981" y="3231165"/>
            <a:ext cx="2289454" cy="427941"/>
          </a:xfrm>
          <a:prstGeom prst="rect">
            <a:avLst/>
          </a:prstGeom>
          <a:noFill/>
        </p:spPr>
        <p:txBody>
          <a:bodyPr wrap="none" lIns="103775" tIns="51881" rIns="103775" bIns="51881" rtlCol="0">
            <a:spAutoFit/>
          </a:bodyPr>
          <a:lstStyle/>
          <a:p>
            <a:pPr defTabSz="518845"/>
            <a:r>
              <a:rPr lang="en-US" altLang="ja-JP" b="1" dirty="0">
                <a:solidFill>
                  <a:srgbClr val="0000FF"/>
                </a:solidFill>
                <a:latin typeface="Arial"/>
                <a:ea typeface="ＭＳ Ｐゴシック"/>
                <a:cs typeface="Arial"/>
              </a:rPr>
              <a:t>5 nC injection e-</a:t>
            </a:r>
            <a:endParaRPr lang="ja-JP" altLang="en-US" b="1" dirty="0">
              <a:solidFill>
                <a:srgbClr val="0000FF"/>
              </a:solidFill>
              <a:latin typeface="Arial"/>
              <a:ea typeface="ＭＳ Ｐゴシック"/>
              <a:cs typeface="Arial"/>
            </a:endParaRPr>
          </a:p>
        </p:txBody>
      </p:sp>
      <p:sp>
        <p:nvSpPr>
          <p:cNvPr id="8" name="テキスト ボックス 7"/>
          <p:cNvSpPr txBox="1"/>
          <p:nvPr/>
        </p:nvSpPr>
        <p:spPr>
          <a:xfrm>
            <a:off x="276424" y="2185400"/>
            <a:ext cx="1517627" cy="632612"/>
          </a:xfrm>
          <a:prstGeom prst="rect">
            <a:avLst/>
          </a:prstGeom>
          <a:noFill/>
        </p:spPr>
        <p:txBody>
          <a:bodyPr wrap="none" lIns="103775" tIns="51881" rIns="103775" bIns="51881" rtlCol="0">
            <a:spAutoFit/>
          </a:bodyPr>
          <a:lstStyle/>
          <a:p>
            <a:pPr defTabSz="518845">
              <a:lnSpc>
                <a:spcPct val="80000"/>
              </a:lnSpc>
            </a:pPr>
            <a:r>
              <a:rPr lang="en-US" altLang="ja-JP" b="1" dirty="0">
                <a:solidFill>
                  <a:srgbClr val="0000FF"/>
                </a:solidFill>
                <a:latin typeface="Arial"/>
                <a:ea typeface="ＭＳ Ｐゴシック"/>
                <a:cs typeface="Arial"/>
              </a:rPr>
              <a:t>10 nC</a:t>
            </a:r>
          </a:p>
          <a:p>
            <a:pPr defTabSz="518845">
              <a:lnSpc>
                <a:spcPct val="80000"/>
              </a:lnSpc>
            </a:pPr>
            <a:r>
              <a:rPr lang="en-US" altLang="ja-JP" b="1" dirty="0">
                <a:solidFill>
                  <a:srgbClr val="0000FF"/>
                </a:solidFill>
                <a:latin typeface="Arial"/>
                <a:ea typeface="ＭＳ Ｐゴシック"/>
                <a:cs typeface="Arial"/>
              </a:rPr>
              <a:t>primary e-</a:t>
            </a:r>
            <a:endParaRPr lang="ja-JP" altLang="en-US" b="1" dirty="0">
              <a:solidFill>
                <a:srgbClr val="0000FF"/>
              </a:solidFill>
              <a:latin typeface="Arial"/>
              <a:ea typeface="ＭＳ Ｐゴシック"/>
              <a:cs typeface="Arial"/>
            </a:endParaRPr>
          </a:p>
        </p:txBody>
      </p:sp>
      <p:sp>
        <p:nvSpPr>
          <p:cNvPr id="9" name="テキスト ボックス 8"/>
          <p:cNvSpPr txBox="1"/>
          <p:nvPr/>
        </p:nvSpPr>
        <p:spPr>
          <a:xfrm>
            <a:off x="3962060" y="1058141"/>
            <a:ext cx="1511419" cy="323165"/>
          </a:xfrm>
          <a:prstGeom prst="rect">
            <a:avLst/>
          </a:prstGeom>
          <a:noFill/>
        </p:spPr>
        <p:txBody>
          <a:bodyPr wrap="none" lIns="0" tIns="0" rIns="0" bIns="0" rtlCol="0">
            <a:spAutoFit/>
          </a:bodyPr>
          <a:lstStyle/>
          <a:p>
            <a:pPr defTabSz="518845"/>
            <a:r>
              <a:rPr lang="en-US" altLang="ja-JP" b="1" dirty="0">
                <a:solidFill>
                  <a:prstClr val="white">
                    <a:lumMod val="65000"/>
                  </a:prstClr>
                </a:solidFill>
                <a:latin typeface="Arial"/>
                <a:ea typeface="ＭＳ Ｐゴシック"/>
                <a:cs typeface="Arial"/>
              </a:rPr>
              <a:t>bridge coils</a:t>
            </a:r>
            <a:endParaRPr lang="ja-JP" altLang="en-US" b="1" dirty="0">
              <a:solidFill>
                <a:prstClr val="white">
                  <a:lumMod val="65000"/>
                </a:prstClr>
              </a:solidFill>
              <a:latin typeface="Arial"/>
              <a:ea typeface="ＭＳ Ｐゴシック"/>
              <a:cs typeface="Arial"/>
            </a:endParaRPr>
          </a:p>
        </p:txBody>
      </p:sp>
      <p:cxnSp>
        <p:nvCxnSpPr>
          <p:cNvPr id="10" name="直線コネクタ 9"/>
          <p:cNvCxnSpPr/>
          <p:nvPr/>
        </p:nvCxnSpPr>
        <p:spPr>
          <a:xfrm>
            <a:off x="1137753" y="2603118"/>
            <a:ext cx="203019" cy="502794"/>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4043431" y="2491098"/>
            <a:ext cx="641326" cy="276999"/>
          </a:xfrm>
          <a:prstGeom prst="rect">
            <a:avLst/>
          </a:prstGeom>
          <a:noFill/>
        </p:spPr>
        <p:txBody>
          <a:bodyPr wrap="none" lIns="0" tIns="0" rIns="0" bIns="0" rtlCol="0">
            <a:spAutoFit/>
          </a:bodyPr>
          <a:lstStyle/>
          <a:p>
            <a:pPr defTabSz="518845"/>
            <a:r>
              <a:rPr lang="en-US" altLang="ja-JP" sz="1800" b="1" dirty="0">
                <a:solidFill>
                  <a:srgbClr val="800000"/>
                </a:solidFill>
                <a:latin typeface="Arial"/>
                <a:ea typeface="ＭＳ Ｐゴシック"/>
                <a:cs typeface="Arial"/>
              </a:rPr>
              <a:t>target</a:t>
            </a:r>
            <a:endParaRPr lang="ja-JP" altLang="en-US" sz="1800" b="1" dirty="0">
              <a:solidFill>
                <a:srgbClr val="800000"/>
              </a:solidFill>
              <a:latin typeface="Arial"/>
              <a:ea typeface="ＭＳ Ｐゴシック"/>
              <a:cs typeface="Arial"/>
            </a:endParaRPr>
          </a:p>
        </p:txBody>
      </p:sp>
      <p:sp>
        <p:nvSpPr>
          <p:cNvPr id="13" name="テキスト ボックス 12"/>
          <p:cNvSpPr txBox="1"/>
          <p:nvPr/>
        </p:nvSpPr>
        <p:spPr>
          <a:xfrm>
            <a:off x="3953005" y="3334378"/>
            <a:ext cx="603005" cy="452432"/>
          </a:xfrm>
          <a:prstGeom prst="rect">
            <a:avLst/>
          </a:prstGeom>
          <a:noFill/>
        </p:spPr>
        <p:txBody>
          <a:bodyPr wrap="none" lIns="0" tIns="0" rIns="0" bIns="0" rtlCol="0">
            <a:spAutoFit/>
          </a:bodyPr>
          <a:lstStyle/>
          <a:p>
            <a:pPr defTabSz="518845">
              <a:lnSpc>
                <a:spcPct val="80000"/>
              </a:lnSpc>
            </a:pPr>
            <a:r>
              <a:rPr lang="en-US" altLang="ja-JP" sz="1800" b="1" dirty="0">
                <a:solidFill>
                  <a:prstClr val="black"/>
                </a:solidFill>
                <a:latin typeface="Arial"/>
                <a:ea typeface="ＭＳ Ｐゴシック"/>
                <a:cs typeface="Arial"/>
              </a:rPr>
              <a:t>beam</a:t>
            </a:r>
          </a:p>
          <a:p>
            <a:pPr defTabSz="518845">
              <a:lnSpc>
                <a:spcPct val="80000"/>
              </a:lnSpc>
            </a:pPr>
            <a:r>
              <a:rPr lang="en-US" altLang="ja-JP" sz="1800" b="1" dirty="0">
                <a:solidFill>
                  <a:prstClr val="black"/>
                </a:solidFill>
                <a:latin typeface="Arial"/>
                <a:ea typeface="ＭＳ Ｐゴシック"/>
                <a:cs typeface="Arial"/>
              </a:rPr>
              <a:t>hole</a:t>
            </a:r>
            <a:endParaRPr lang="ja-JP" altLang="en-US" sz="1800" b="1" dirty="0">
              <a:solidFill>
                <a:prstClr val="black"/>
              </a:solidFill>
              <a:latin typeface="Arial"/>
              <a:ea typeface="ＭＳ Ｐゴシック"/>
              <a:cs typeface="Arial"/>
            </a:endParaRPr>
          </a:p>
        </p:txBody>
      </p:sp>
      <p:sp>
        <p:nvSpPr>
          <p:cNvPr id="15" name="テキスト ボックス 14"/>
          <p:cNvSpPr txBox="1"/>
          <p:nvPr/>
        </p:nvSpPr>
        <p:spPr>
          <a:xfrm>
            <a:off x="355970" y="4136900"/>
            <a:ext cx="1122321" cy="323165"/>
          </a:xfrm>
          <a:prstGeom prst="rect">
            <a:avLst/>
          </a:prstGeom>
          <a:noFill/>
        </p:spPr>
        <p:txBody>
          <a:bodyPr wrap="none" lIns="0" tIns="0" rIns="0" bIns="0" rtlCol="0">
            <a:spAutoFit/>
          </a:bodyPr>
          <a:lstStyle/>
          <a:p>
            <a:pPr defTabSz="518845"/>
            <a:r>
              <a:rPr lang="en-US" altLang="ja-JP" b="1" dirty="0">
                <a:solidFill>
                  <a:srgbClr val="FF00FF"/>
                </a:solidFill>
                <a:latin typeface="Arial"/>
                <a:ea typeface="ＭＳ Ｐゴシック"/>
                <a:cs typeface="Arial"/>
              </a:rPr>
              <a:t>pulse ST</a:t>
            </a:r>
            <a:endParaRPr lang="ja-JP" altLang="en-US" b="1" dirty="0">
              <a:solidFill>
                <a:srgbClr val="FF00FF"/>
              </a:solidFill>
              <a:latin typeface="Arial"/>
              <a:ea typeface="ＭＳ Ｐゴシック"/>
              <a:cs typeface="Arial"/>
            </a:endParaRPr>
          </a:p>
        </p:txBody>
      </p:sp>
      <p:sp>
        <p:nvSpPr>
          <p:cNvPr id="16" name="テキスト ボックス 15"/>
          <p:cNvSpPr txBox="1"/>
          <p:nvPr/>
        </p:nvSpPr>
        <p:spPr>
          <a:xfrm>
            <a:off x="2179027" y="2127343"/>
            <a:ext cx="897594" cy="323165"/>
          </a:xfrm>
          <a:prstGeom prst="rect">
            <a:avLst/>
          </a:prstGeom>
          <a:noFill/>
        </p:spPr>
        <p:txBody>
          <a:bodyPr wrap="none" lIns="0" tIns="0" rIns="0" bIns="0" rtlCol="0">
            <a:spAutoFit/>
          </a:bodyPr>
          <a:lstStyle/>
          <a:p>
            <a:pPr defTabSz="518845"/>
            <a:r>
              <a:rPr lang="en-US" altLang="ja-JP" b="1" dirty="0">
                <a:solidFill>
                  <a:srgbClr val="008000"/>
                </a:solidFill>
                <a:latin typeface="Arial"/>
                <a:ea typeface="ＭＳ Ｐゴシック"/>
                <a:cs typeface="Arial"/>
              </a:rPr>
              <a:t>DC QM</a:t>
            </a:r>
            <a:endParaRPr lang="ja-JP" altLang="en-US" b="1" dirty="0">
              <a:solidFill>
                <a:srgbClr val="008000"/>
              </a:solidFill>
              <a:latin typeface="Arial"/>
              <a:ea typeface="ＭＳ Ｐゴシック"/>
              <a:cs typeface="Arial"/>
            </a:endParaRPr>
          </a:p>
        </p:txBody>
      </p:sp>
      <p:sp>
        <p:nvSpPr>
          <p:cNvPr id="17" name="テキスト ボックス 16"/>
          <p:cNvSpPr txBox="1"/>
          <p:nvPr/>
        </p:nvSpPr>
        <p:spPr>
          <a:xfrm>
            <a:off x="2247202" y="4518342"/>
            <a:ext cx="1212002" cy="323165"/>
          </a:xfrm>
          <a:prstGeom prst="rect">
            <a:avLst/>
          </a:prstGeom>
          <a:noFill/>
        </p:spPr>
        <p:txBody>
          <a:bodyPr wrap="none" lIns="0" tIns="0" rIns="0" bIns="0" rtlCol="0">
            <a:spAutoFit/>
          </a:bodyPr>
          <a:lstStyle/>
          <a:p>
            <a:pPr defTabSz="518845"/>
            <a:r>
              <a:rPr lang="en-US" altLang="ja-JP" b="1" dirty="0">
                <a:solidFill>
                  <a:srgbClr val="00FFFF"/>
                </a:solidFill>
                <a:latin typeface="Arial"/>
                <a:ea typeface="ＭＳ Ｐゴシック"/>
                <a:cs typeface="Arial"/>
              </a:rPr>
              <a:t>pulse QM</a:t>
            </a:r>
            <a:endParaRPr lang="ja-JP" altLang="en-US" b="1" dirty="0">
              <a:solidFill>
                <a:srgbClr val="00FFFF"/>
              </a:solidFill>
              <a:latin typeface="Arial"/>
              <a:ea typeface="ＭＳ Ｐゴシック"/>
              <a:cs typeface="Arial"/>
            </a:endParaRPr>
          </a:p>
        </p:txBody>
      </p:sp>
      <p:cxnSp>
        <p:nvCxnSpPr>
          <p:cNvPr id="18" name="直線コネクタ 17"/>
          <p:cNvCxnSpPr/>
          <p:nvPr/>
        </p:nvCxnSpPr>
        <p:spPr>
          <a:xfrm>
            <a:off x="962220" y="3669166"/>
            <a:ext cx="65566" cy="542612"/>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flipH="1">
            <a:off x="1027784" y="3660519"/>
            <a:ext cx="621732" cy="551258"/>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H="1">
            <a:off x="2854423" y="3960380"/>
            <a:ext cx="607173" cy="655944"/>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951931" y="3945828"/>
            <a:ext cx="902448" cy="651817"/>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550201" y="990990"/>
            <a:ext cx="1512574" cy="520274"/>
          </a:xfrm>
          <a:prstGeom prst="rect">
            <a:avLst/>
          </a:prstGeom>
          <a:solidFill>
            <a:schemeClr val="bg2"/>
          </a:solidFill>
        </p:spPr>
        <p:txBody>
          <a:bodyPr wrap="none" lIns="103775" tIns="51881" rIns="103775" bIns="51881" rtlCol="0">
            <a:spAutoFit/>
          </a:bodyPr>
          <a:lstStyle/>
          <a:p>
            <a:pPr defTabSz="518845"/>
            <a:r>
              <a:rPr lang="en-US" altLang="ja-JP" sz="2700" dirty="0">
                <a:solidFill>
                  <a:prstClr val="black"/>
                </a:solidFill>
                <a:latin typeface="Calibri"/>
                <a:ea typeface="ＭＳ Ｐゴシック"/>
              </a:rPr>
              <a:t>side view</a:t>
            </a:r>
            <a:endParaRPr lang="ja-JP" altLang="en-US" sz="2700" dirty="0">
              <a:solidFill>
                <a:prstClr val="black"/>
              </a:solidFill>
              <a:latin typeface="Calibri"/>
              <a:ea typeface="ＭＳ Ｐゴシック"/>
            </a:endParaRPr>
          </a:p>
        </p:txBody>
      </p:sp>
      <p:sp>
        <p:nvSpPr>
          <p:cNvPr id="32" name="テキスト ボックス 31"/>
          <p:cNvSpPr txBox="1"/>
          <p:nvPr/>
        </p:nvSpPr>
        <p:spPr>
          <a:xfrm>
            <a:off x="7757884" y="1095298"/>
            <a:ext cx="1523056" cy="520274"/>
          </a:xfrm>
          <a:prstGeom prst="rect">
            <a:avLst/>
          </a:prstGeom>
          <a:solidFill>
            <a:schemeClr val="bg2"/>
          </a:solidFill>
        </p:spPr>
        <p:txBody>
          <a:bodyPr wrap="none" lIns="103775" tIns="51881" rIns="103775" bIns="51881" rtlCol="0">
            <a:spAutoFit/>
          </a:bodyPr>
          <a:lstStyle/>
          <a:p>
            <a:pPr defTabSz="518845"/>
            <a:r>
              <a:rPr lang="en-US" altLang="ja-JP" sz="2700" dirty="0">
                <a:solidFill>
                  <a:prstClr val="black"/>
                </a:solidFill>
                <a:latin typeface="Calibri"/>
                <a:ea typeface="ＭＳ Ｐゴシック"/>
              </a:rPr>
              <a:t>rear view</a:t>
            </a:r>
            <a:endParaRPr lang="ja-JP" altLang="en-US" sz="2700" dirty="0">
              <a:solidFill>
                <a:prstClr val="black"/>
              </a:solidFill>
              <a:latin typeface="Calibri"/>
              <a:ea typeface="ＭＳ Ｐゴシック"/>
            </a:endParaRPr>
          </a:p>
        </p:txBody>
      </p:sp>
      <p:sp>
        <p:nvSpPr>
          <p:cNvPr id="34" name="テキスト ボックス 33"/>
          <p:cNvSpPr txBox="1"/>
          <p:nvPr/>
        </p:nvSpPr>
        <p:spPr>
          <a:xfrm>
            <a:off x="568308" y="5722064"/>
            <a:ext cx="10006071" cy="1521317"/>
          </a:xfrm>
          <a:prstGeom prst="rect">
            <a:avLst/>
          </a:prstGeom>
          <a:noFill/>
        </p:spPr>
        <p:txBody>
          <a:bodyPr wrap="square" lIns="103775" tIns="51881" rIns="103775" bIns="51881" rtlCol="0">
            <a:spAutoFit/>
          </a:bodyPr>
          <a:lstStyle/>
          <a:p>
            <a:pPr marL="389128" indent="-389128" defTabSz="518845">
              <a:lnSpc>
                <a:spcPct val="110000"/>
              </a:lnSpc>
              <a:buClr>
                <a:prstClr val="black"/>
              </a:buClr>
              <a:buFont typeface="+mj-lt"/>
              <a:buAutoNum type="arabicParenR"/>
            </a:pPr>
            <a:r>
              <a:rPr lang="en-US" altLang="ja-JP" b="1" dirty="0">
                <a:solidFill>
                  <a:srgbClr val="FF0000"/>
                </a:solidFill>
                <a:latin typeface="Arial"/>
                <a:ea typeface="ＭＳ Ｐゴシック"/>
                <a:cs typeface="Arial"/>
              </a:rPr>
              <a:t>e+ </a:t>
            </a:r>
            <a:r>
              <a:rPr lang="en-US" altLang="ja-JP" b="1" dirty="0">
                <a:solidFill>
                  <a:prstClr val="black"/>
                </a:solidFill>
                <a:latin typeface="Arial"/>
                <a:ea typeface="ＭＳ Ｐゴシック"/>
                <a:cs typeface="Arial"/>
              </a:rPr>
              <a:t>on-axis, </a:t>
            </a:r>
            <a:r>
              <a:rPr lang="en-US" altLang="ja-JP" b="1" dirty="0">
                <a:solidFill>
                  <a:srgbClr val="0000FF"/>
                </a:solidFill>
                <a:latin typeface="Arial"/>
                <a:ea typeface="ＭＳ Ｐゴシック"/>
                <a:cs typeface="Arial"/>
              </a:rPr>
              <a:t>e- </a:t>
            </a:r>
            <a:r>
              <a:rPr lang="en-US" altLang="ja-JP" b="1" dirty="0">
                <a:solidFill>
                  <a:prstClr val="black"/>
                </a:solidFill>
                <a:latin typeface="Arial"/>
                <a:ea typeface="ＭＳ Ｐゴシック"/>
                <a:cs typeface="Arial"/>
              </a:rPr>
              <a:t>offset </a:t>
            </a:r>
            <a:br>
              <a:rPr lang="en-US" altLang="ja-JP" b="1" dirty="0">
                <a:solidFill>
                  <a:prstClr val="black"/>
                </a:solidFill>
                <a:latin typeface="Arial"/>
                <a:ea typeface="ＭＳ Ｐゴシック"/>
                <a:cs typeface="Arial"/>
              </a:rPr>
            </a:br>
            <a:r>
              <a:rPr lang="en-US" altLang="ja-JP" b="1" dirty="0">
                <a:solidFill>
                  <a:prstClr val="black"/>
                </a:solidFill>
                <a:latin typeface="Arial"/>
                <a:ea typeface="ＭＳ Ｐゴシック"/>
                <a:cs typeface="Arial"/>
              </a:rPr>
              <a:t>	-&gt; e- </a:t>
            </a:r>
            <a:r>
              <a:rPr lang="en-US" altLang="ja-JP" b="1" dirty="0">
                <a:solidFill>
                  <a:srgbClr val="FF00FF"/>
                </a:solidFill>
                <a:latin typeface="Arial"/>
                <a:ea typeface="ＭＳ Ｐゴシック"/>
                <a:cs typeface="Arial"/>
              </a:rPr>
              <a:t>emittance growth </a:t>
            </a:r>
            <a:r>
              <a:rPr lang="en-US" altLang="ja-JP" b="1" dirty="0">
                <a:solidFill>
                  <a:prstClr val="black"/>
                </a:solidFill>
                <a:latin typeface="Arial"/>
                <a:ea typeface="ＭＳ Ｐゴシック"/>
                <a:cs typeface="Arial"/>
              </a:rPr>
              <a:t>by solenoid kick induced orbit</a:t>
            </a:r>
          </a:p>
          <a:p>
            <a:pPr marL="389128" indent="-389128" defTabSz="518845">
              <a:lnSpc>
                <a:spcPct val="110000"/>
              </a:lnSpc>
              <a:buClr>
                <a:prstClr val="black"/>
              </a:buClr>
              <a:buFont typeface="+mj-lt"/>
              <a:buAutoNum type="arabicParenR"/>
            </a:pPr>
            <a:r>
              <a:rPr lang="en-US" altLang="ja-JP" b="1" dirty="0">
                <a:solidFill>
                  <a:srgbClr val="0000FF"/>
                </a:solidFill>
                <a:latin typeface="Arial"/>
                <a:ea typeface="ＭＳ Ｐゴシック"/>
                <a:cs typeface="Arial"/>
              </a:rPr>
              <a:t>e- </a:t>
            </a:r>
            <a:r>
              <a:rPr lang="en-US" altLang="ja-JP" b="1" dirty="0">
                <a:solidFill>
                  <a:prstClr val="black"/>
                </a:solidFill>
                <a:latin typeface="Arial"/>
                <a:ea typeface="ＭＳ Ｐゴシック"/>
                <a:cs typeface="Arial"/>
              </a:rPr>
              <a:t>on-axis, </a:t>
            </a:r>
            <a:r>
              <a:rPr lang="en-US" altLang="ja-JP" b="1" dirty="0">
                <a:solidFill>
                  <a:srgbClr val="FF0000"/>
                </a:solidFill>
                <a:latin typeface="Arial"/>
                <a:ea typeface="ＭＳ Ｐゴシック"/>
                <a:cs typeface="Arial"/>
              </a:rPr>
              <a:t>e+ </a:t>
            </a:r>
            <a:r>
              <a:rPr lang="en-US" altLang="ja-JP" b="1" dirty="0">
                <a:solidFill>
                  <a:prstClr val="black"/>
                </a:solidFill>
                <a:latin typeface="Arial"/>
                <a:ea typeface="ＭＳ Ｐゴシック"/>
                <a:cs typeface="Arial"/>
              </a:rPr>
              <a:t>offset </a:t>
            </a:r>
            <a:br>
              <a:rPr lang="en-US" altLang="ja-JP" b="1" dirty="0">
                <a:solidFill>
                  <a:prstClr val="black"/>
                </a:solidFill>
                <a:latin typeface="Arial"/>
                <a:ea typeface="ＭＳ Ｐゴシック"/>
                <a:cs typeface="Arial"/>
              </a:rPr>
            </a:br>
            <a:r>
              <a:rPr lang="en-US" altLang="ja-JP" b="1" dirty="0">
                <a:solidFill>
                  <a:prstClr val="black"/>
                </a:solidFill>
                <a:latin typeface="Arial"/>
                <a:ea typeface="ＭＳ Ｐゴシック"/>
                <a:cs typeface="Arial"/>
              </a:rPr>
              <a:t>	-&gt; e+ </a:t>
            </a:r>
            <a:r>
              <a:rPr lang="en-US" altLang="ja-JP" b="1" dirty="0">
                <a:solidFill>
                  <a:srgbClr val="FF00FF"/>
                </a:solidFill>
                <a:latin typeface="Arial"/>
                <a:ea typeface="ＭＳ Ｐゴシック"/>
                <a:cs typeface="Arial"/>
              </a:rPr>
              <a:t>yield degradation </a:t>
            </a:r>
            <a:r>
              <a:rPr lang="en-US" altLang="ja-JP" b="1" dirty="0">
                <a:solidFill>
                  <a:prstClr val="black"/>
                </a:solidFill>
                <a:latin typeface="Arial"/>
                <a:ea typeface="ＭＳ Ｐゴシック"/>
                <a:cs typeface="Arial"/>
              </a:rPr>
              <a:t>(50% -&gt; </a:t>
            </a:r>
            <a:r>
              <a:rPr lang="en-US" altLang="ja-JP" b="1" dirty="0" smtClean="0">
                <a:solidFill>
                  <a:prstClr val="black"/>
                </a:solidFill>
                <a:latin typeface="Arial"/>
                <a:ea typeface="ＭＳ Ｐゴシック"/>
                <a:cs typeface="Arial"/>
              </a:rPr>
              <a:t>20</a:t>
            </a:r>
            <a:r>
              <a:rPr lang="en-US" altLang="ja-JP" b="1" dirty="0">
                <a:solidFill>
                  <a:prstClr val="black"/>
                </a:solidFill>
                <a:latin typeface="Arial"/>
                <a:ea typeface="ＭＳ Ｐゴシック"/>
                <a:cs typeface="Arial"/>
              </a:rPr>
              <a:t>%)</a:t>
            </a:r>
            <a:endParaRPr lang="en-US" altLang="ja-JP" dirty="0">
              <a:solidFill>
                <a:prstClr val="black"/>
              </a:solidFill>
              <a:latin typeface="Arial"/>
              <a:ea typeface="ＭＳ Ｐゴシック"/>
              <a:cs typeface="Arial"/>
            </a:endParaRPr>
          </a:p>
        </p:txBody>
      </p:sp>
      <p:sp>
        <p:nvSpPr>
          <p:cNvPr id="23" name="テキスト ボックス 22"/>
          <p:cNvSpPr txBox="1"/>
          <p:nvPr/>
        </p:nvSpPr>
        <p:spPr>
          <a:xfrm>
            <a:off x="9718046" y="2428601"/>
            <a:ext cx="1007672" cy="751106"/>
          </a:xfrm>
          <a:prstGeom prst="rect">
            <a:avLst/>
          </a:prstGeom>
          <a:noFill/>
        </p:spPr>
        <p:txBody>
          <a:bodyPr wrap="none" lIns="103775" tIns="51881" rIns="103775" bIns="51881" rtlCol="0">
            <a:spAutoFit/>
          </a:bodyPr>
          <a:lstStyle/>
          <a:p>
            <a:pPr defTabSz="518845"/>
            <a:r>
              <a:rPr lang="en-US" altLang="ja-JP" sz="1400" dirty="0">
                <a:solidFill>
                  <a:prstClr val="black"/>
                </a:solidFill>
                <a:latin typeface="Arial"/>
                <a:ea typeface="ＭＳ Ｐゴシック"/>
                <a:cs typeface="Arial"/>
              </a:rPr>
              <a:t>target </a:t>
            </a:r>
          </a:p>
          <a:p>
            <a:pPr defTabSz="518845"/>
            <a:r>
              <a:rPr lang="en-US" altLang="ja-JP" sz="1400" dirty="0">
                <a:solidFill>
                  <a:prstClr val="black"/>
                </a:solidFill>
                <a:latin typeface="Arial"/>
                <a:ea typeface="ＭＳ Ｐゴシック"/>
                <a:cs typeface="Arial"/>
              </a:rPr>
              <a:t>offset</a:t>
            </a:r>
          </a:p>
          <a:p>
            <a:pPr defTabSz="518845"/>
            <a:r>
              <a:rPr lang="en-US" altLang="ja-JP" sz="1400" dirty="0">
                <a:solidFill>
                  <a:prstClr val="black"/>
                </a:solidFill>
                <a:latin typeface="Arial"/>
                <a:ea typeface="ＭＳ Ｐゴシック"/>
                <a:cs typeface="Arial"/>
              </a:rPr>
              <a:t>    3.5 mm</a:t>
            </a:r>
            <a:endParaRPr lang="ja-JP" altLang="en-US" sz="1400" dirty="0">
              <a:solidFill>
                <a:prstClr val="black"/>
              </a:solidFill>
              <a:latin typeface="Arial"/>
              <a:ea typeface="ＭＳ Ｐゴシック"/>
              <a:cs typeface="Arial"/>
            </a:endParaRPr>
          </a:p>
        </p:txBody>
      </p:sp>
      <p:sp>
        <p:nvSpPr>
          <p:cNvPr id="26" name="テキスト ボックス 25"/>
          <p:cNvSpPr txBox="1"/>
          <p:nvPr/>
        </p:nvSpPr>
        <p:spPr>
          <a:xfrm>
            <a:off x="9409266" y="3268920"/>
            <a:ext cx="940546" cy="535662"/>
          </a:xfrm>
          <a:prstGeom prst="rect">
            <a:avLst/>
          </a:prstGeom>
          <a:noFill/>
        </p:spPr>
        <p:txBody>
          <a:bodyPr wrap="none" lIns="103775" tIns="51881" rIns="103775" bIns="51881" rtlCol="0">
            <a:spAutoFit/>
          </a:bodyPr>
          <a:lstStyle/>
          <a:p>
            <a:pPr defTabSz="518845"/>
            <a:r>
              <a:rPr lang="en-US" altLang="ja-JP" sz="1400" dirty="0">
                <a:solidFill>
                  <a:prstClr val="black"/>
                </a:solidFill>
                <a:latin typeface="Arial"/>
                <a:ea typeface="ＭＳ Ｐゴシック"/>
                <a:cs typeface="Arial"/>
              </a:rPr>
              <a:t>2.0 mm</a:t>
            </a:r>
          </a:p>
          <a:p>
            <a:pPr defTabSz="518845"/>
            <a:r>
              <a:rPr lang="en-US" altLang="ja-JP" sz="1400" dirty="0">
                <a:solidFill>
                  <a:prstClr val="black"/>
                </a:solidFill>
                <a:latin typeface="Arial"/>
                <a:ea typeface="ＭＳ Ｐゴシック"/>
                <a:cs typeface="Arial"/>
              </a:rPr>
              <a:t>FC offset</a:t>
            </a:r>
          </a:p>
        </p:txBody>
      </p:sp>
      <p:sp>
        <p:nvSpPr>
          <p:cNvPr id="27" name="テキスト ボックス 26"/>
          <p:cNvSpPr txBox="1"/>
          <p:nvPr/>
        </p:nvSpPr>
        <p:spPr>
          <a:xfrm>
            <a:off x="8150375" y="4288502"/>
            <a:ext cx="1167484" cy="535662"/>
          </a:xfrm>
          <a:prstGeom prst="rect">
            <a:avLst/>
          </a:prstGeom>
          <a:noFill/>
        </p:spPr>
        <p:txBody>
          <a:bodyPr wrap="none" lIns="103775" tIns="51881" rIns="103775" bIns="51881" rtlCol="0">
            <a:spAutoFit/>
          </a:bodyPr>
          <a:lstStyle/>
          <a:p>
            <a:pPr defTabSz="518845"/>
            <a:r>
              <a:rPr lang="en-US" altLang="ja-JP" sz="1400" dirty="0">
                <a:solidFill>
                  <a:prstClr val="black"/>
                </a:solidFill>
                <a:latin typeface="Arial"/>
                <a:ea typeface="ＭＳ Ｐゴシック"/>
                <a:cs typeface="Arial"/>
              </a:rPr>
              <a:t>7.0 mm</a:t>
            </a:r>
          </a:p>
          <a:p>
            <a:pPr defTabSz="518845"/>
            <a:r>
              <a:rPr lang="en-US" altLang="ja-JP" sz="1400" dirty="0">
                <a:solidFill>
                  <a:prstClr val="black"/>
                </a:solidFill>
                <a:latin typeface="Arial"/>
                <a:ea typeface="ＭＳ Ｐゴシック"/>
                <a:cs typeface="Arial"/>
              </a:rPr>
              <a:t>FC aperture</a:t>
            </a:r>
          </a:p>
        </p:txBody>
      </p:sp>
      <p:sp>
        <p:nvSpPr>
          <p:cNvPr id="28" name="テキスト ボックス 27"/>
          <p:cNvSpPr txBox="1"/>
          <p:nvPr/>
        </p:nvSpPr>
        <p:spPr>
          <a:xfrm>
            <a:off x="3314339" y="2287395"/>
            <a:ext cx="756855" cy="276999"/>
          </a:xfrm>
          <a:prstGeom prst="rect">
            <a:avLst/>
          </a:prstGeom>
          <a:noFill/>
        </p:spPr>
        <p:txBody>
          <a:bodyPr wrap="none" lIns="0" tIns="0" rIns="0" bIns="0" rtlCol="0">
            <a:spAutoFit/>
          </a:bodyPr>
          <a:lstStyle/>
          <a:p>
            <a:pPr defTabSz="518845"/>
            <a:r>
              <a:rPr lang="en-US" altLang="ja-JP" sz="1800" b="1" dirty="0">
                <a:solidFill>
                  <a:srgbClr val="800000"/>
                </a:solidFill>
                <a:latin typeface="Arial"/>
                <a:ea typeface="ＭＳ Ｐゴシック"/>
                <a:cs typeface="Arial"/>
              </a:rPr>
              <a:t>spoiler</a:t>
            </a:r>
            <a:endParaRPr lang="ja-JP" altLang="en-US" sz="1800" b="1" dirty="0">
              <a:solidFill>
                <a:srgbClr val="800000"/>
              </a:solidFill>
              <a:latin typeface="Arial"/>
              <a:ea typeface="ＭＳ Ｐゴシック"/>
              <a:cs typeface="Arial"/>
            </a:endParaRPr>
          </a:p>
        </p:txBody>
      </p:sp>
      <p:sp>
        <p:nvSpPr>
          <p:cNvPr id="30" name="テキスト ボックス 29"/>
          <p:cNvSpPr txBox="1"/>
          <p:nvPr/>
        </p:nvSpPr>
        <p:spPr>
          <a:xfrm>
            <a:off x="7082220" y="1612128"/>
            <a:ext cx="914898" cy="751106"/>
          </a:xfrm>
          <a:prstGeom prst="rect">
            <a:avLst/>
          </a:prstGeom>
          <a:noFill/>
        </p:spPr>
        <p:txBody>
          <a:bodyPr wrap="none" lIns="103775" tIns="51881" rIns="103775" bIns="51881" rtlCol="0">
            <a:spAutoFit/>
          </a:bodyPr>
          <a:lstStyle/>
          <a:p>
            <a:pPr defTabSz="518845"/>
            <a:r>
              <a:rPr lang="en-US" altLang="ja-JP" sz="1400" dirty="0">
                <a:solidFill>
                  <a:prstClr val="black"/>
                </a:solidFill>
                <a:latin typeface="Arial"/>
                <a:ea typeface="ＭＳ Ｐゴシック"/>
                <a:cs typeface="Arial"/>
              </a:rPr>
              <a:t>target </a:t>
            </a:r>
          </a:p>
          <a:p>
            <a:pPr defTabSz="518845"/>
            <a:r>
              <a:rPr lang="en-US" altLang="ja-JP" sz="1400" dirty="0">
                <a:solidFill>
                  <a:prstClr val="black"/>
                </a:solidFill>
                <a:latin typeface="Arial"/>
                <a:ea typeface="ＭＳ Ｐゴシック"/>
                <a:cs typeface="Arial"/>
              </a:rPr>
              <a:t>diameter</a:t>
            </a:r>
          </a:p>
          <a:p>
            <a:pPr defTabSz="518845"/>
            <a:r>
              <a:rPr lang="en-US" altLang="ja-JP" sz="1400" dirty="0">
                <a:solidFill>
                  <a:prstClr val="black"/>
                </a:solidFill>
                <a:latin typeface="Arial"/>
                <a:ea typeface="ＭＳ Ｐゴシック"/>
                <a:cs typeface="Arial"/>
              </a:rPr>
              <a:t>4.0 mm</a:t>
            </a:r>
          </a:p>
        </p:txBody>
      </p:sp>
      <p:sp>
        <p:nvSpPr>
          <p:cNvPr id="33" name="テキスト ボックス 32"/>
          <p:cNvSpPr txBox="1"/>
          <p:nvPr/>
        </p:nvSpPr>
        <p:spPr>
          <a:xfrm>
            <a:off x="7012943" y="3587143"/>
            <a:ext cx="914898" cy="751106"/>
          </a:xfrm>
          <a:prstGeom prst="rect">
            <a:avLst/>
          </a:prstGeom>
          <a:noFill/>
        </p:spPr>
        <p:txBody>
          <a:bodyPr wrap="none" lIns="103775" tIns="51881" rIns="103775" bIns="51881" rtlCol="0">
            <a:spAutoFit/>
          </a:bodyPr>
          <a:lstStyle/>
          <a:p>
            <a:pPr defTabSz="518845"/>
            <a:r>
              <a:rPr lang="en-US" altLang="ja-JP" sz="1400" dirty="0">
                <a:solidFill>
                  <a:prstClr val="black"/>
                </a:solidFill>
                <a:latin typeface="Arial"/>
                <a:ea typeface="ＭＳ Ｐゴシック"/>
                <a:cs typeface="Arial"/>
              </a:rPr>
              <a:t>hole</a:t>
            </a:r>
          </a:p>
          <a:p>
            <a:pPr defTabSz="518845"/>
            <a:r>
              <a:rPr lang="en-US" altLang="ja-JP" sz="1400" dirty="0">
                <a:solidFill>
                  <a:prstClr val="black"/>
                </a:solidFill>
                <a:latin typeface="Arial"/>
                <a:ea typeface="ＭＳ Ｐゴシック"/>
                <a:cs typeface="Arial"/>
              </a:rPr>
              <a:t>diameter</a:t>
            </a:r>
          </a:p>
          <a:p>
            <a:pPr defTabSz="518845"/>
            <a:r>
              <a:rPr lang="en-US" altLang="ja-JP" sz="1400" dirty="0">
                <a:solidFill>
                  <a:prstClr val="black"/>
                </a:solidFill>
                <a:latin typeface="Arial"/>
                <a:ea typeface="ＭＳ Ｐゴシック"/>
                <a:cs typeface="Arial"/>
              </a:rPr>
              <a:t>2.0 mm</a:t>
            </a:r>
          </a:p>
        </p:txBody>
      </p:sp>
      <p:cxnSp>
        <p:nvCxnSpPr>
          <p:cNvPr id="35" name="直線コネクタ 34"/>
          <p:cNvCxnSpPr/>
          <p:nvPr/>
        </p:nvCxnSpPr>
        <p:spPr>
          <a:xfrm>
            <a:off x="7574895" y="2261129"/>
            <a:ext cx="828475" cy="621319"/>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7541958" y="3236878"/>
            <a:ext cx="870578" cy="631140"/>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5802884" y="1226204"/>
            <a:ext cx="1107199" cy="323165"/>
          </a:xfrm>
          <a:prstGeom prst="rect">
            <a:avLst/>
          </a:prstGeom>
          <a:noFill/>
        </p:spPr>
        <p:txBody>
          <a:bodyPr wrap="none" lIns="0" tIns="0" rIns="0" bIns="0" rtlCol="0">
            <a:spAutoFit/>
          </a:bodyPr>
          <a:lstStyle/>
          <a:p>
            <a:pPr defTabSz="518845"/>
            <a:r>
              <a:rPr lang="en-US" altLang="ja-JP" b="1" dirty="0">
                <a:solidFill>
                  <a:srgbClr val="66CCFF"/>
                </a:solidFill>
                <a:latin typeface="Arial"/>
                <a:ea typeface="ＭＳ Ｐゴシック"/>
                <a:cs typeface="Arial"/>
              </a:rPr>
              <a:t>solenoid</a:t>
            </a:r>
            <a:endParaRPr lang="ja-JP" altLang="en-US" b="1" dirty="0">
              <a:solidFill>
                <a:srgbClr val="66CCFF"/>
              </a:solidFill>
              <a:latin typeface="Arial"/>
              <a:ea typeface="ＭＳ Ｐゴシック"/>
              <a:cs typeface="Arial"/>
            </a:endParaRPr>
          </a:p>
        </p:txBody>
      </p:sp>
      <p:sp>
        <p:nvSpPr>
          <p:cNvPr id="38" name="テキスト ボックス 37"/>
          <p:cNvSpPr txBox="1"/>
          <p:nvPr/>
        </p:nvSpPr>
        <p:spPr>
          <a:xfrm>
            <a:off x="5952375" y="2197190"/>
            <a:ext cx="1064294" cy="492443"/>
          </a:xfrm>
          <a:prstGeom prst="rect">
            <a:avLst/>
          </a:prstGeom>
          <a:noFill/>
        </p:spPr>
        <p:txBody>
          <a:bodyPr wrap="none" lIns="0" tIns="0" rIns="0" bIns="0" rtlCol="0">
            <a:spAutoFit/>
          </a:bodyPr>
          <a:lstStyle/>
          <a:p>
            <a:pPr defTabSz="518845"/>
            <a:r>
              <a:rPr lang="en-US" altLang="ja-JP" sz="1600" b="1" dirty="0">
                <a:solidFill>
                  <a:prstClr val="black"/>
                </a:solidFill>
                <a:latin typeface="Arial"/>
                <a:ea typeface="ＭＳ Ｐゴシック"/>
                <a:cs typeface="Arial"/>
              </a:rPr>
              <a:t>LAS Accel. </a:t>
            </a:r>
          </a:p>
          <a:p>
            <a:pPr defTabSz="518845"/>
            <a:r>
              <a:rPr lang="en-US" altLang="ja-JP" sz="1600" b="1" dirty="0">
                <a:solidFill>
                  <a:prstClr val="black"/>
                </a:solidFill>
                <a:latin typeface="Arial"/>
                <a:ea typeface="ＭＳ Ｐゴシック"/>
                <a:cs typeface="Arial"/>
              </a:rPr>
              <a:t>structure</a:t>
            </a:r>
            <a:endParaRPr lang="ja-JP" altLang="en-US" sz="1600" b="1" dirty="0">
              <a:solidFill>
                <a:prstClr val="black"/>
              </a:solidFill>
              <a:latin typeface="Arial"/>
              <a:ea typeface="ＭＳ Ｐゴシック"/>
              <a:cs typeface="Arial"/>
            </a:endParaRPr>
          </a:p>
        </p:txBody>
      </p:sp>
      <p:sp>
        <p:nvSpPr>
          <p:cNvPr id="4" name="スライド番号プレースホルダー 3"/>
          <p:cNvSpPr>
            <a:spLocks noGrp="1"/>
          </p:cNvSpPr>
          <p:nvPr>
            <p:ph type="sldNum" sz="quarter" idx="4294967295"/>
          </p:nvPr>
        </p:nvSpPr>
        <p:spPr>
          <a:xfrm>
            <a:off x="10060484" y="0"/>
            <a:ext cx="628154" cy="402652"/>
          </a:xfrm>
          <a:prstGeom prst="rect">
            <a:avLst/>
          </a:prstGeom>
        </p:spPr>
        <p:txBody>
          <a:bodyPr/>
          <a:lstStyle/>
          <a:p>
            <a:fld id="{06F59C70-3E41-F24E-B7F7-A4C9A2C082CD}" type="slidenum">
              <a:rPr lang="ja-JP" altLang="en-US" smtClean="0">
                <a:solidFill>
                  <a:prstClr val="white"/>
                </a:solidFill>
                <a:ea typeface="ＭＳ Ｐゴシック"/>
              </a:rPr>
              <a:pPr/>
              <a:t>43</a:t>
            </a:fld>
            <a:endParaRPr lang="ja-JP" altLang="en-US">
              <a:solidFill>
                <a:prstClr val="white"/>
              </a:solidFill>
              <a:ea typeface="ＭＳ Ｐゴシック"/>
            </a:endParaRPr>
          </a:p>
        </p:txBody>
      </p:sp>
      <p:sp>
        <p:nvSpPr>
          <p:cNvPr id="11" name="左矢印 10"/>
          <p:cNvSpPr/>
          <p:nvPr/>
        </p:nvSpPr>
        <p:spPr>
          <a:xfrm>
            <a:off x="6198687" y="6584101"/>
            <a:ext cx="366330" cy="400139"/>
          </a:xfrm>
          <a:prstGeom prst="leftArrow">
            <a:avLst/>
          </a:prstGeom>
        </p:spPr>
        <p:style>
          <a:lnRef idx="1">
            <a:schemeClr val="accent1"/>
          </a:lnRef>
          <a:fillRef idx="3">
            <a:schemeClr val="accent1"/>
          </a:fillRef>
          <a:effectRef idx="2">
            <a:schemeClr val="accent1"/>
          </a:effectRef>
          <a:fontRef idx="minor">
            <a:schemeClr val="lt1"/>
          </a:fontRef>
        </p:style>
        <p:txBody>
          <a:bodyPr lIns="103775" tIns="51881" rIns="103775" bIns="51881" rtlCol="0" anchor="ctr"/>
          <a:lstStyle/>
          <a:p>
            <a:pPr algn="ctr" defTabSz="518845"/>
            <a:endParaRPr lang="ja-JP" altLang="en-US">
              <a:solidFill>
                <a:prstClr val="white"/>
              </a:solidFill>
              <a:latin typeface="Calibri"/>
              <a:ea typeface="ＭＳ Ｐゴシック"/>
            </a:endParaRPr>
          </a:p>
        </p:txBody>
      </p:sp>
      <p:sp>
        <p:nvSpPr>
          <p:cNvPr id="20" name="テキスト ボックス 19"/>
          <p:cNvSpPr txBox="1"/>
          <p:nvPr/>
        </p:nvSpPr>
        <p:spPr>
          <a:xfrm>
            <a:off x="6661440" y="6565933"/>
            <a:ext cx="2888946" cy="427941"/>
          </a:xfrm>
          <a:prstGeom prst="rect">
            <a:avLst/>
          </a:prstGeom>
          <a:noFill/>
        </p:spPr>
        <p:txBody>
          <a:bodyPr wrap="none" lIns="103775" tIns="51881" rIns="103775" bIns="51881" rtlCol="0">
            <a:spAutoFit/>
          </a:bodyPr>
          <a:lstStyle/>
          <a:p>
            <a:pPr defTabSz="518845"/>
            <a:r>
              <a:rPr lang="en-US" altLang="ja-JP" b="1" dirty="0">
                <a:solidFill>
                  <a:srgbClr val="00FFFF"/>
                </a:solidFill>
                <a:latin typeface="Arial"/>
                <a:ea typeface="ＭＳ Ｐゴシック"/>
                <a:cs typeface="Arial"/>
              </a:rPr>
              <a:t>we take this scheme.</a:t>
            </a:r>
            <a:endParaRPr lang="ja-JP" altLang="en-US" b="1" dirty="0">
              <a:solidFill>
                <a:srgbClr val="00FFFF"/>
              </a:solidFill>
              <a:latin typeface="Arial"/>
              <a:ea typeface="ＭＳ Ｐゴシック"/>
              <a:cs typeface="Arial"/>
            </a:endParaRPr>
          </a:p>
        </p:txBody>
      </p:sp>
      <p:sp>
        <p:nvSpPr>
          <p:cNvPr id="21" name="テキスト ボックス 20"/>
          <p:cNvSpPr txBox="1"/>
          <p:nvPr/>
        </p:nvSpPr>
        <p:spPr>
          <a:xfrm>
            <a:off x="491668" y="5392798"/>
            <a:ext cx="7417022" cy="427941"/>
          </a:xfrm>
          <a:prstGeom prst="rect">
            <a:avLst/>
          </a:prstGeom>
          <a:noFill/>
        </p:spPr>
        <p:txBody>
          <a:bodyPr wrap="none" lIns="103775" tIns="51881" rIns="103775" bIns="51881" rtlCol="0">
            <a:spAutoFit/>
          </a:bodyPr>
          <a:lstStyle/>
          <a:p>
            <a:pPr defTabSz="518845"/>
            <a:r>
              <a:rPr lang="en-US" altLang="ja-JP" b="1" dirty="0">
                <a:solidFill>
                  <a:prstClr val="black"/>
                </a:solidFill>
                <a:latin typeface="Arial"/>
                <a:ea typeface="ＭＳ Ｐゴシック"/>
                <a:cs typeface="Arial"/>
              </a:rPr>
              <a:t>Two possible schemes of beam switching by orbit bump</a:t>
            </a:r>
            <a:endParaRPr lang="ja-JP" altLang="en-US" b="1" dirty="0">
              <a:solidFill>
                <a:prstClr val="black"/>
              </a:solidFill>
              <a:latin typeface="Arial"/>
              <a:ea typeface="ＭＳ Ｐゴシック"/>
              <a:cs typeface="Arial"/>
            </a:endParaRPr>
          </a:p>
        </p:txBody>
      </p:sp>
      <p:sp>
        <p:nvSpPr>
          <p:cNvPr id="40" name="タイトル 1"/>
          <p:cNvSpPr txBox="1">
            <a:spLocks/>
          </p:cNvSpPr>
          <p:nvPr/>
        </p:nvSpPr>
        <p:spPr bwMode="auto">
          <a:xfrm>
            <a:off x="8903628" y="6858641"/>
            <a:ext cx="1785010" cy="455863"/>
          </a:xfrm>
          <a:prstGeom prst="rect">
            <a:avLst/>
          </a:prstGeom>
          <a:noFill/>
          <a:ln w="9525">
            <a:noFill/>
            <a:miter lim="800000"/>
            <a:headEnd/>
            <a:tailEnd/>
          </a:ln>
        </p:spPr>
        <p:txBody>
          <a:bodyPr vert="horz" wrap="square" lIns="99055" tIns="49522" rIns="99055" bIns="49522" numCol="1" anchor="ctr" anchorCtr="0" compatLnSpc="1">
            <a:prstTxWarp prst="textNoShape">
              <a:avLst/>
            </a:prstTxWarp>
          </a:bodyPr>
          <a:lstStyle>
            <a:lvl1pPr algn="ctr" rtl="0" fontAlgn="base">
              <a:spcBef>
                <a:spcPct val="0"/>
              </a:spcBef>
              <a:spcAft>
                <a:spcPct val="0"/>
              </a:spcAft>
              <a:defRPr kumimoji="1" sz="3900" b="1">
                <a:solidFill>
                  <a:srgbClr val="4040C0"/>
                </a:solidFill>
                <a:latin typeface="+mj-lt"/>
                <a:ea typeface="+mj-ea"/>
                <a:cs typeface="+mj-cs"/>
              </a:defRPr>
            </a:lvl1pPr>
            <a:lvl2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2pPr>
            <a:lvl3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3pPr>
            <a:lvl4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4pPr>
            <a:lvl5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5pPr>
            <a:lvl6pPr marL="497663"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6pPr>
            <a:lvl7pPr marL="995327"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7pPr>
            <a:lvl8pPr marL="1492990"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8pPr>
            <a:lvl9pPr marL="1990653"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9pPr>
          </a:lstStyle>
          <a:p>
            <a:r>
              <a:rPr lang="en-US" altLang="ja-JP" sz="2400" dirty="0">
                <a:latin typeface="Arial Rounded MT Bold"/>
                <a:cs typeface="Arial Rounded MT Bold"/>
              </a:rPr>
              <a:t>T.Kamitani</a:t>
            </a:r>
          </a:p>
        </p:txBody>
      </p:sp>
    </p:spTree>
    <p:extLst>
      <p:ext uri="{BB962C8B-B14F-4D97-AF65-F5344CB8AC3E}">
        <p14:creationId xmlns:p14="http://schemas.microsoft.com/office/powerpoint/2010/main" val="34400162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1"/>
          <p:cNvSpPr>
            <a:spLocks noChangeArrowheads="1"/>
          </p:cNvSpPr>
          <p:nvPr/>
        </p:nvSpPr>
        <p:spPr bwMode="auto">
          <a:xfrm>
            <a:off x="7306671" y="3277837"/>
            <a:ext cx="46391"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 name="Rectangle 115"/>
          <p:cNvSpPr>
            <a:spLocks noChangeArrowheads="1"/>
          </p:cNvSpPr>
          <p:nvPr/>
        </p:nvSpPr>
        <p:spPr bwMode="auto">
          <a:xfrm>
            <a:off x="3508122" y="3281336"/>
            <a:ext cx="87217"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 name="Rectangle 108"/>
          <p:cNvSpPr>
            <a:spLocks noChangeArrowheads="1"/>
          </p:cNvSpPr>
          <p:nvPr/>
        </p:nvSpPr>
        <p:spPr bwMode="auto">
          <a:xfrm>
            <a:off x="1992024"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 name="Line 87"/>
          <p:cNvSpPr>
            <a:spLocks noChangeShapeType="1"/>
          </p:cNvSpPr>
          <p:nvPr/>
        </p:nvSpPr>
        <p:spPr bwMode="auto">
          <a:xfrm>
            <a:off x="964004" y="1749510"/>
            <a:ext cx="1961439" cy="1750"/>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104082" tIns="52040" rIns="104082" bIns="52040"/>
          <a:lstStyle/>
          <a:p>
            <a:pPr defTabSz="1040811">
              <a:defRPr/>
            </a:pPr>
            <a:endParaRPr lang="ja-JP" altLang="en-US">
              <a:solidFill>
                <a:prstClr val="black"/>
              </a:solidFill>
              <a:latin typeface="Arial"/>
              <a:ea typeface="ＭＳ Ｐゴシック" pitchFamily="-112" charset="-128"/>
              <a:cs typeface="Arial"/>
            </a:endParaRPr>
          </a:p>
        </p:txBody>
      </p:sp>
      <p:sp>
        <p:nvSpPr>
          <p:cNvPr id="8" name="AutoShape 88"/>
          <p:cNvSpPr>
            <a:spLocks/>
          </p:cNvSpPr>
          <p:nvPr/>
        </p:nvSpPr>
        <p:spPr bwMode="auto">
          <a:xfrm flipH="1">
            <a:off x="162336" y="1749509"/>
            <a:ext cx="1683089" cy="1587848"/>
          </a:xfrm>
          <a:custGeom>
            <a:avLst/>
            <a:gdLst>
              <a:gd name="T0" fmla="*/ 719931 w 1439862"/>
              <a:gd name="T1" fmla="*/ 0 h 1439863"/>
              <a:gd name="T2" fmla="*/ 719931 w 1439862"/>
              <a:gd name="T3" fmla="*/ 719932 h 1439863"/>
              <a:gd name="T4" fmla="*/ 1439402 w 1439862"/>
              <a:gd name="T5" fmla="*/ 694206 h 1439863"/>
              <a:gd name="T6" fmla="*/ 719931 w 1439862"/>
              <a:gd name="T7" fmla="*/ 0 h 1439863"/>
              <a:gd name="T8" fmla="*/ 1439402 w 1439862"/>
              <a:gd name="T9" fmla="*/ 694206 h 1439863"/>
            </a:gdLst>
            <a:ahLst/>
            <a:cxnLst>
              <a:cxn ang="0">
                <a:pos x="T0" y="T1"/>
              </a:cxn>
              <a:cxn ang="0">
                <a:pos x="T2" y="T3"/>
              </a:cxn>
              <a:cxn ang="0">
                <a:pos x="T4" y="T5"/>
              </a:cxn>
            </a:cxnLst>
            <a:rect l="T6" t="T7" r="T8" b="T9"/>
            <a:pathLst>
              <a:path w="1439862" h="1439863" stroke="0">
                <a:moveTo>
                  <a:pt x="719931" y="0"/>
                </a:moveTo>
                <a:lnTo>
                  <a:pt x="719931" y="-1"/>
                </a:lnTo>
                <a:cubicBezTo>
                  <a:pt x="1107526" y="-1"/>
                  <a:pt x="1425552" y="306858"/>
                  <a:pt x="1439402" y="694206"/>
                </a:cubicBezTo>
                <a:lnTo>
                  <a:pt x="719931" y="719932"/>
                </a:lnTo>
                <a:close/>
              </a:path>
              <a:path w="1439862" h="1439863" fill="none">
                <a:moveTo>
                  <a:pt x="719931" y="0"/>
                </a:moveTo>
                <a:lnTo>
                  <a:pt x="719931" y="-1"/>
                </a:lnTo>
                <a:cubicBezTo>
                  <a:pt x="1107526" y="-1"/>
                  <a:pt x="1425552" y="306858"/>
                  <a:pt x="1439402" y="694206"/>
                </a:cubicBezTo>
              </a:path>
            </a:pathLst>
          </a:custGeom>
          <a:noFill/>
          <a:ln w="25560">
            <a:solidFill>
              <a:srgbClr val="BBE0E3"/>
            </a:solidFill>
            <a:miter lim="800000"/>
            <a:headEnd/>
            <a:tailEnd type="triangle" w="med" len="med"/>
          </a:ln>
          <a:effectLst>
            <a:outerShdw blurRad="63500" dist="20160" dir="5400000" algn="ctr" rotWithShape="0">
              <a:srgbClr val="000000">
                <a:alpha val="38034"/>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9" name="AutoShape 89"/>
          <p:cNvSpPr>
            <a:spLocks noChangeArrowheads="1"/>
          </p:cNvSpPr>
          <p:nvPr/>
        </p:nvSpPr>
        <p:spPr bwMode="auto">
          <a:xfrm rot="16200000" flipH="1">
            <a:off x="213668" y="1701890"/>
            <a:ext cx="1587848" cy="1683089"/>
          </a:xfrm>
          <a:custGeom>
            <a:avLst/>
            <a:gdLst>
              <a:gd name="T0" fmla="*/ 719931 w 1439863"/>
              <a:gd name="T1" fmla="*/ 0 h 1439862"/>
              <a:gd name="T2" fmla="*/ 719932 w 1439863"/>
              <a:gd name="T3" fmla="*/ 719931 h 1439862"/>
              <a:gd name="T4" fmla="*/ 1439403 w 1439863"/>
              <a:gd name="T5" fmla="*/ 694206 h 1439862"/>
              <a:gd name="T6" fmla="*/ 719931 w 1439863"/>
              <a:gd name="T7" fmla="*/ 0 h 1439862"/>
              <a:gd name="T8" fmla="*/ 1439403 w 1439863"/>
              <a:gd name="T9" fmla="*/ 694206 h 1439862"/>
            </a:gdLst>
            <a:ahLst/>
            <a:cxnLst>
              <a:cxn ang="0">
                <a:pos x="T0" y="T1"/>
              </a:cxn>
              <a:cxn ang="0">
                <a:pos x="T2" y="T3"/>
              </a:cxn>
              <a:cxn ang="0">
                <a:pos x="T4" y="T5"/>
              </a:cxn>
            </a:cxnLst>
            <a:rect l="T6" t="T7" r="T8" b="T9"/>
            <a:pathLst>
              <a:path w="1439863" h="1439862" stroke="0">
                <a:moveTo>
                  <a:pt x="719931" y="0"/>
                </a:moveTo>
                <a:lnTo>
                  <a:pt x="719931" y="-1"/>
                </a:lnTo>
                <a:cubicBezTo>
                  <a:pt x="1107526" y="-1"/>
                  <a:pt x="1425552" y="306857"/>
                  <a:pt x="1439403" y="694204"/>
                </a:cubicBezTo>
                <a:lnTo>
                  <a:pt x="719932" y="719931"/>
                </a:lnTo>
                <a:close/>
              </a:path>
              <a:path w="1439863" h="1439862" fill="none">
                <a:moveTo>
                  <a:pt x="719931" y="0"/>
                </a:moveTo>
                <a:lnTo>
                  <a:pt x="719931" y="-1"/>
                </a:lnTo>
                <a:cubicBezTo>
                  <a:pt x="1107526" y="-1"/>
                  <a:pt x="1425552" y="306857"/>
                  <a:pt x="1439403" y="694204"/>
                </a:cubicBezTo>
              </a:path>
            </a:pathLst>
          </a:custGeom>
          <a:noFill/>
          <a:ln w="25560">
            <a:solidFill>
              <a:srgbClr val="BBE0E3"/>
            </a:solidFill>
            <a:miter lim="800000"/>
            <a:headEnd/>
            <a:tailEnd/>
          </a:ln>
          <a:effectLst>
            <a:outerShdw blurRad="63500" dist="20160" dir="5400000" algn="ctr" rotWithShape="0">
              <a:srgbClr val="000000">
                <a:alpha val="38034"/>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0" name="Line 90"/>
          <p:cNvSpPr>
            <a:spLocks noChangeShapeType="1"/>
          </p:cNvSpPr>
          <p:nvPr/>
        </p:nvSpPr>
        <p:spPr bwMode="auto">
          <a:xfrm>
            <a:off x="162356" y="2481285"/>
            <a:ext cx="1855" cy="68275"/>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104082" tIns="52040" rIns="104082" bIns="52040"/>
          <a:lstStyle/>
          <a:p>
            <a:pPr defTabSz="1040811">
              <a:defRPr/>
            </a:pPr>
            <a:endParaRPr lang="ja-JP" altLang="en-US">
              <a:solidFill>
                <a:prstClr val="black"/>
              </a:solidFill>
              <a:latin typeface="Arial"/>
              <a:ea typeface="ＭＳ Ｐゴシック" pitchFamily="-112" charset="-128"/>
              <a:cs typeface="Arial"/>
            </a:endParaRPr>
          </a:p>
        </p:txBody>
      </p:sp>
      <p:sp>
        <p:nvSpPr>
          <p:cNvPr id="11" name="AutoShape 92"/>
          <p:cNvSpPr>
            <a:spLocks noChangeArrowheads="1"/>
          </p:cNvSpPr>
          <p:nvPr/>
        </p:nvSpPr>
        <p:spPr bwMode="auto">
          <a:xfrm>
            <a:off x="963984" y="1581446"/>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2" name="Rectangle 93"/>
          <p:cNvSpPr>
            <a:spLocks noChangeArrowheads="1"/>
          </p:cNvSpPr>
          <p:nvPr/>
        </p:nvSpPr>
        <p:spPr bwMode="auto">
          <a:xfrm>
            <a:off x="1053056"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3" name="Rectangle 94"/>
          <p:cNvSpPr>
            <a:spLocks noChangeArrowheads="1"/>
          </p:cNvSpPr>
          <p:nvPr/>
        </p:nvSpPr>
        <p:spPr bwMode="auto">
          <a:xfrm>
            <a:off x="1186664"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4" name="Rectangle 95"/>
          <p:cNvSpPr>
            <a:spLocks noChangeArrowheads="1"/>
          </p:cNvSpPr>
          <p:nvPr/>
        </p:nvSpPr>
        <p:spPr bwMode="auto">
          <a:xfrm>
            <a:off x="1320272"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5" name="Rectangle 96"/>
          <p:cNvSpPr>
            <a:spLocks noChangeArrowheads="1"/>
          </p:cNvSpPr>
          <p:nvPr/>
        </p:nvSpPr>
        <p:spPr bwMode="auto">
          <a:xfrm>
            <a:off x="1455755" y="168998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6" name="Rectangle 97"/>
          <p:cNvSpPr>
            <a:spLocks noChangeArrowheads="1"/>
          </p:cNvSpPr>
          <p:nvPr/>
        </p:nvSpPr>
        <p:spPr bwMode="auto">
          <a:xfrm>
            <a:off x="1589363" y="169173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7" name="Rectangle 98"/>
          <p:cNvSpPr>
            <a:spLocks noChangeArrowheads="1"/>
          </p:cNvSpPr>
          <p:nvPr/>
        </p:nvSpPr>
        <p:spPr bwMode="auto">
          <a:xfrm>
            <a:off x="1722951" y="168998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8" name="Rectangle 99"/>
          <p:cNvSpPr>
            <a:spLocks noChangeArrowheads="1"/>
          </p:cNvSpPr>
          <p:nvPr/>
        </p:nvSpPr>
        <p:spPr bwMode="auto">
          <a:xfrm>
            <a:off x="1856559"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9" name="Rectangle 100"/>
          <p:cNvSpPr>
            <a:spLocks noChangeArrowheads="1"/>
          </p:cNvSpPr>
          <p:nvPr/>
        </p:nvSpPr>
        <p:spPr bwMode="auto">
          <a:xfrm>
            <a:off x="1990167"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0" name="AutoShape 101"/>
          <p:cNvSpPr>
            <a:spLocks noChangeArrowheads="1"/>
          </p:cNvSpPr>
          <p:nvPr/>
        </p:nvSpPr>
        <p:spPr bwMode="auto">
          <a:xfrm>
            <a:off x="965859" y="3169296"/>
            <a:ext cx="1334225"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1" name="Rectangle 102"/>
          <p:cNvSpPr>
            <a:spLocks noChangeArrowheads="1"/>
          </p:cNvSpPr>
          <p:nvPr/>
        </p:nvSpPr>
        <p:spPr bwMode="auto">
          <a:xfrm>
            <a:off x="1054931" y="327783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2" name="Rectangle 103"/>
          <p:cNvSpPr>
            <a:spLocks noChangeArrowheads="1"/>
          </p:cNvSpPr>
          <p:nvPr/>
        </p:nvSpPr>
        <p:spPr bwMode="auto">
          <a:xfrm>
            <a:off x="1188519"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3" name="Rectangle 104"/>
          <p:cNvSpPr>
            <a:spLocks noChangeArrowheads="1"/>
          </p:cNvSpPr>
          <p:nvPr/>
        </p:nvSpPr>
        <p:spPr bwMode="auto">
          <a:xfrm>
            <a:off x="1322127"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4" name="Rectangle 105"/>
          <p:cNvSpPr>
            <a:spLocks noChangeArrowheads="1"/>
          </p:cNvSpPr>
          <p:nvPr/>
        </p:nvSpPr>
        <p:spPr bwMode="auto">
          <a:xfrm>
            <a:off x="1455735"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5" name="Rectangle 106"/>
          <p:cNvSpPr>
            <a:spLocks noChangeArrowheads="1"/>
          </p:cNvSpPr>
          <p:nvPr/>
        </p:nvSpPr>
        <p:spPr bwMode="auto">
          <a:xfrm>
            <a:off x="1591200" y="3279586"/>
            <a:ext cx="87216"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6" name="Rectangle 107"/>
          <p:cNvSpPr>
            <a:spLocks noChangeArrowheads="1"/>
          </p:cNvSpPr>
          <p:nvPr/>
        </p:nvSpPr>
        <p:spPr bwMode="auto">
          <a:xfrm>
            <a:off x="1724808" y="3277837"/>
            <a:ext cx="87216"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7" name="Rectangle 108"/>
          <p:cNvSpPr>
            <a:spLocks noChangeArrowheads="1"/>
          </p:cNvSpPr>
          <p:nvPr/>
        </p:nvSpPr>
        <p:spPr bwMode="auto">
          <a:xfrm>
            <a:off x="1858416"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8" name="AutoShape 110"/>
          <p:cNvSpPr>
            <a:spLocks noChangeArrowheads="1"/>
          </p:cNvSpPr>
          <p:nvPr/>
        </p:nvSpPr>
        <p:spPr bwMode="auto">
          <a:xfrm>
            <a:off x="2478208" y="3171045"/>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29" name="Rectangle 111"/>
          <p:cNvSpPr>
            <a:spLocks noChangeArrowheads="1"/>
          </p:cNvSpPr>
          <p:nvPr/>
        </p:nvSpPr>
        <p:spPr bwMode="auto">
          <a:xfrm>
            <a:off x="2567280"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0" name="Rectangle 112"/>
          <p:cNvSpPr>
            <a:spLocks noChangeArrowheads="1"/>
          </p:cNvSpPr>
          <p:nvPr/>
        </p:nvSpPr>
        <p:spPr bwMode="auto">
          <a:xfrm>
            <a:off x="2700888"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1" name="Rectangle 113"/>
          <p:cNvSpPr>
            <a:spLocks noChangeArrowheads="1"/>
          </p:cNvSpPr>
          <p:nvPr/>
        </p:nvSpPr>
        <p:spPr bwMode="auto">
          <a:xfrm>
            <a:off x="2834496"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2" name="Rectangle 114"/>
          <p:cNvSpPr>
            <a:spLocks noChangeArrowheads="1"/>
          </p:cNvSpPr>
          <p:nvPr/>
        </p:nvSpPr>
        <p:spPr bwMode="auto">
          <a:xfrm>
            <a:off x="2969978"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3" name="Rectangle 115"/>
          <p:cNvSpPr>
            <a:spLocks noChangeArrowheads="1"/>
          </p:cNvSpPr>
          <p:nvPr/>
        </p:nvSpPr>
        <p:spPr bwMode="auto">
          <a:xfrm>
            <a:off x="3103586" y="3281336"/>
            <a:ext cx="87217" cy="119045"/>
          </a:xfrm>
          <a:prstGeom prst="rect">
            <a:avLst/>
          </a:prstGeom>
          <a:solidFill>
            <a:srgbClr val="FF0000"/>
          </a:solidFill>
          <a:ln w="9360">
            <a:solidFill>
              <a:srgbClr val="FF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4" name="Rectangle 116"/>
          <p:cNvSpPr>
            <a:spLocks noChangeArrowheads="1"/>
          </p:cNvSpPr>
          <p:nvPr/>
        </p:nvSpPr>
        <p:spPr bwMode="auto">
          <a:xfrm>
            <a:off x="3237175" y="3279586"/>
            <a:ext cx="89072"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5" name="Rectangle 117"/>
          <p:cNvSpPr>
            <a:spLocks noChangeArrowheads="1"/>
          </p:cNvSpPr>
          <p:nvPr/>
        </p:nvSpPr>
        <p:spPr bwMode="auto">
          <a:xfrm>
            <a:off x="3370783" y="3281336"/>
            <a:ext cx="89072" cy="119045"/>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6" name="AutoShape 119"/>
          <p:cNvSpPr>
            <a:spLocks noChangeArrowheads="1"/>
          </p:cNvSpPr>
          <p:nvPr/>
        </p:nvSpPr>
        <p:spPr bwMode="auto">
          <a:xfrm>
            <a:off x="3903360" y="3171045"/>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7" name="Rectangle 120"/>
          <p:cNvSpPr>
            <a:spLocks noChangeArrowheads="1"/>
          </p:cNvSpPr>
          <p:nvPr/>
        </p:nvSpPr>
        <p:spPr bwMode="auto">
          <a:xfrm>
            <a:off x="3992432" y="3279586"/>
            <a:ext cx="89072" cy="119045"/>
          </a:xfrm>
          <a:prstGeom prst="rect">
            <a:avLst/>
          </a:prstGeom>
          <a:solidFill>
            <a:schemeClr val="tx1"/>
          </a:solidFill>
          <a:ln w="9360">
            <a:solidFill>
              <a:schemeClr val="tx1"/>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8" name="Rectangle 121"/>
          <p:cNvSpPr>
            <a:spLocks noChangeArrowheads="1"/>
          </p:cNvSpPr>
          <p:nvPr/>
        </p:nvSpPr>
        <p:spPr bwMode="auto">
          <a:xfrm>
            <a:off x="4126040"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39" name="Rectangle 122"/>
          <p:cNvSpPr>
            <a:spLocks noChangeArrowheads="1"/>
          </p:cNvSpPr>
          <p:nvPr/>
        </p:nvSpPr>
        <p:spPr bwMode="auto">
          <a:xfrm>
            <a:off x="4259648"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0" name="Rectangle 123"/>
          <p:cNvSpPr>
            <a:spLocks noChangeArrowheads="1"/>
          </p:cNvSpPr>
          <p:nvPr/>
        </p:nvSpPr>
        <p:spPr bwMode="auto">
          <a:xfrm>
            <a:off x="4395130"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1" name="Rectangle 124"/>
          <p:cNvSpPr>
            <a:spLocks noChangeArrowheads="1"/>
          </p:cNvSpPr>
          <p:nvPr/>
        </p:nvSpPr>
        <p:spPr bwMode="auto">
          <a:xfrm>
            <a:off x="4528738" y="3281336"/>
            <a:ext cx="87217" cy="119045"/>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2" name="Rectangle 125"/>
          <p:cNvSpPr>
            <a:spLocks noChangeArrowheads="1"/>
          </p:cNvSpPr>
          <p:nvPr/>
        </p:nvSpPr>
        <p:spPr bwMode="auto">
          <a:xfrm>
            <a:off x="4662327"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3" name="Rectangle 126"/>
          <p:cNvSpPr>
            <a:spLocks noChangeArrowheads="1"/>
          </p:cNvSpPr>
          <p:nvPr/>
        </p:nvSpPr>
        <p:spPr bwMode="auto">
          <a:xfrm>
            <a:off x="4795935"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4" name="Rectangle 127"/>
          <p:cNvSpPr>
            <a:spLocks noChangeArrowheads="1"/>
          </p:cNvSpPr>
          <p:nvPr/>
        </p:nvSpPr>
        <p:spPr bwMode="auto">
          <a:xfrm>
            <a:off x="4929543"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5" name="AutoShape 128"/>
          <p:cNvSpPr>
            <a:spLocks noChangeArrowheads="1"/>
          </p:cNvSpPr>
          <p:nvPr/>
        </p:nvSpPr>
        <p:spPr bwMode="auto">
          <a:xfrm>
            <a:off x="5328512" y="3171045"/>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6" name="Rectangle 130"/>
          <p:cNvSpPr>
            <a:spLocks noChangeArrowheads="1"/>
          </p:cNvSpPr>
          <p:nvPr/>
        </p:nvSpPr>
        <p:spPr bwMode="auto">
          <a:xfrm>
            <a:off x="5551192"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7" name="Rectangle 131"/>
          <p:cNvSpPr>
            <a:spLocks noChangeArrowheads="1"/>
          </p:cNvSpPr>
          <p:nvPr/>
        </p:nvSpPr>
        <p:spPr bwMode="auto">
          <a:xfrm>
            <a:off x="5684800"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8" name="Rectangle 132"/>
          <p:cNvSpPr>
            <a:spLocks noChangeArrowheads="1"/>
          </p:cNvSpPr>
          <p:nvPr/>
        </p:nvSpPr>
        <p:spPr bwMode="auto">
          <a:xfrm>
            <a:off x="5820282"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49" name="Rectangle 133"/>
          <p:cNvSpPr>
            <a:spLocks noChangeArrowheads="1"/>
          </p:cNvSpPr>
          <p:nvPr/>
        </p:nvSpPr>
        <p:spPr bwMode="auto">
          <a:xfrm>
            <a:off x="5953890" y="328133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0" name="Rectangle 134"/>
          <p:cNvSpPr>
            <a:spLocks noChangeArrowheads="1"/>
          </p:cNvSpPr>
          <p:nvPr/>
        </p:nvSpPr>
        <p:spPr bwMode="auto">
          <a:xfrm>
            <a:off x="6087479"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1" name="Rectangle 135"/>
          <p:cNvSpPr>
            <a:spLocks noChangeArrowheads="1"/>
          </p:cNvSpPr>
          <p:nvPr/>
        </p:nvSpPr>
        <p:spPr bwMode="auto">
          <a:xfrm>
            <a:off x="6221087"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2" name="Rectangle 136"/>
          <p:cNvSpPr>
            <a:spLocks noChangeArrowheads="1"/>
          </p:cNvSpPr>
          <p:nvPr/>
        </p:nvSpPr>
        <p:spPr bwMode="auto">
          <a:xfrm>
            <a:off x="6354695"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3" name="AutoShape 137"/>
          <p:cNvSpPr>
            <a:spLocks noChangeArrowheads="1"/>
          </p:cNvSpPr>
          <p:nvPr/>
        </p:nvSpPr>
        <p:spPr bwMode="auto">
          <a:xfrm>
            <a:off x="6753663" y="3169296"/>
            <a:ext cx="1247008"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4" name="Rectangle 138"/>
          <p:cNvSpPr>
            <a:spLocks noChangeArrowheads="1"/>
          </p:cNvSpPr>
          <p:nvPr/>
        </p:nvSpPr>
        <p:spPr bwMode="auto">
          <a:xfrm>
            <a:off x="6842735"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5" name="Rectangle 139"/>
          <p:cNvSpPr>
            <a:spLocks noChangeArrowheads="1"/>
          </p:cNvSpPr>
          <p:nvPr/>
        </p:nvSpPr>
        <p:spPr bwMode="auto">
          <a:xfrm>
            <a:off x="6976343"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6" name="Rectangle 140"/>
          <p:cNvSpPr>
            <a:spLocks noChangeArrowheads="1"/>
          </p:cNvSpPr>
          <p:nvPr/>
        </p:nvSpPr>
        <p:spPr bwMode="auto">
          <a:xfrm>
            <a:off x="7109951"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7" name="Rectangle 141"/>
          <p:cNvSpPr>
            <a:spLocks noChangeArrowheads="1"/>
          </p:cNvSpPr>
          <p:nvPr/>
        </p:nvSpPr>
        <p:spPr bwMode="auto">
          <a:xfrm>
            <a:off x="7230569" y="3277837"/>
            <a:ext cx="46392"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8" name="Rectangle 142"/>
          <p:cNvSpPr>
            <a:spLocks noChangeArrowheads="1"/>
          </p:cNvSpPr>
          <p:nvPr/>
        </p:nvSpPr>
        <p:spPr bwMode="auto">
          <a:xfrm>
            <a:off x="7379042"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59" name="Rectangle 143"/>
          <p:cNvSpPr>
            <a:spLocks noChangeArrowheads="1"/>
          </p:cNvSpPr>
          <p:nvPr/>
        </p:nvSpPr>
        <p:spPr bwMode="auto">
          <a:xfrm>
            <a:off x="7512630"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0" name="Rectangle 144"/>
          <p:cNvSpPr>
            <a:spLocks noChangeArrowheads="1"/>
          </p:cNvSpPr>
          <p:nvPr/>
        </p:nvSpPr>
        <p:spPr bwMode="auto">
          <a:xfrm>
            <a:off x="7646238"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1" name="Rectangle 145"/>
          <p:cNvSpPr>
            <a:spLocks noChangeArrowheads="1"/>
          </p:cNvSpPr>
          <p:nvPr/>
        </p:nvSpPr>
        <p:spPr bwMode="auto">
          <a:xfrm>
            <a:off x="7779846"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2" name="AutoShape 146"/>
          <p:cNvSpPr>
            <a:spLocks noChangeArrowheads="1"/>
          </p:cNvSpPr>
          <p:nvPr/>
        </p:nvSpPr>
        <p:spPr bwMode="auto">
          <a:xfrm>
            <a:off x="8178815" y="3171045"/>
            <a:ext cx="1118966"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3" name="Rectangle 147"/>
          <p:cNvSpPr>
            <a:spLocks noChangeArrowheads="1"/>
          </p:cNvSpPr>
          <p:nvPr/>
        </p:nvSpPr>
        <p:spPr bwMode="auto">
          <a:xfrm>
            <a:off x="8267887"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4" name="Rectangle 148"/>
          <p:cNvSpPr>
            <a:spLocks noChangeArrowheads="1"/>
          </p:cNvSpPr>
          <p:nvPr/>
        </p:nvSpPr>
        <p:spPr bwMode="auto">
          <a:xfrm>
            <a:off x="8401495"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5" name="Rectangle 149"/>
          <p:cNvSpPr>
            <a:spLocks noChangeArrowheads="1"/>
          </p:cNvSpPr>
          <p:nvPr/>
        </p:nvSpPr>
        <p:spPr bwMode="auto">
          <a:xfrm>
            <a:off x="8535103"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6" name="Rectangle 150"/>
          <p:cNvSpPr>
            <a:spLocks noChangeArrowheads="1"/>
          </p:cNvSpPr>
          <p:nvPr/>
        </p:nvSpPr>
        <p:spPr bwMode="auto">
          <a:xfrm>
            <a:off x="8670585" y="327958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7" name="Rectangle 151"/>
          <p:cNvSpPr>
            <a:spLocks noChangeArrowheads="1"/>
          </p:cNvSpPr>
          <p:nvPr/>
        </p:nvSpPr>
        <p:spPr bwMode="auto">
          <a:xfrm>
            <a:off x="8804193" y="3281336"/>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8" name="Rectangle 152"/>
          <p:cNvSpPr>
            <a:spLocks noChangeArrowheads="1"/>
          </p:cNvSpPr>
          <p:nvPr/>
        </p:nvSpPr>
        <p:spPr bwMode="auto">
          <a:xfrm>
            <a:off x="8937782" y="327958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69" name="Rectangle 153"/>
          <p:cNvSpPr>
            <a:spLocks noChangeArrowheads="1"/>
          </p:cNvSpPr>
          <p:nvPr/>
        </p:nvSpPr>
        <p:spPr bwMode="auto">
          <a:xfrm>
            <a:off x="9071390" y="3281336"/>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0" name="Rectangle 154"/>
          <p:cNvSpPr>
            <a:spLocks noChangeArrowheads="1"/>
          </p:cNvSpPr>
          <p:nvPr/>
        </p:nvSpPr>
        <p:spPr bwMode="auto">
          <a:xfrm>
            <a:off x="9204998" y="3281336"/>
            <a:ext cx="89072" cy="119045"/>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1" name="AutoShape 155"/>
          <p:cNvSpPr>
            <a:spLocks noChangeArrowheads="1"/>
          </p:cNvSpPr>
          <p:nvPr/>
        </p:nvSpPr>
        <p:spPr bwMode="auto">
          <a:xfrm>
            <a:off x="2433691" y="1583196"/>
            <a:ext cx="669895" cy="336127"/>
          </a:xfrm>
          <a:prstGeom prst="roundRect">
            <a:avLst>
              <a:gd name="adj" fmla="val 16667"/>
            </a:avLst>
          </a:prstGeom>
          <a:noFill/>
          <a:ln w="38160">
            <a:solidFill>
              <a:srgbClr val="0000FF"/>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2" name="Rectangle 156"/>
          <p:cNvSpPr>
            <a:spLocks noChangeArrowheads="1"/>
          </p:cNvSpPr>
          <p:nvPr/>
        </p:nvSpPr>
        <p:spPr bwMode="auto">
          <a:xfrm>
            <a:off x="2522744"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3" name="Rectangle 157"/>
          <p:cNvSpPr>
            <a:spLocks noChangeArrowheads="1"/>
          </p:cNvSpPr>
          <p:nvPr/>
        </p:nvSpPr>
        <p:spPr bwMode="auto">
          <a:xfrm>
            <a:off x="2656352" y="16917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4" name="Rectangle 158"/>
          <p:cNvSpPr>
            <a:spLocks noChangeArrowheads="1"/>
          </p:cNvSpPr>
          <p:nvPr/>
        </p:nvSpPr>
        <p:spPr bwMode="auto">
          <a:xfrm>
            <a:off x="2791834" y="1691737"/>
            <a:ext cx="87217"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5" name="Rectangle 168"/>
          <p:cNvSpPr>
            <a:spLocks noChangeArrowheads="1"/>
          </p:cNvSpPr>
          <p:nvPr/>
        </p:nvSpPr>
        <p:spPr bwMode="auto">
          <a:xfrm>
            <a:off x="2125632" y="3277837"/>
            <a:ext cx="89072" cy="119045"/>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7" name="Line 176"/>
          <p:cNvSpPr>
            <a:spLocks noChangeShapeType="1"/>
          </p:cNvSpPr>
          <p:nvPr/>
        </p:nvSpPr>
        <p:spPr bwMode="auto">
          <a:xfrm>
            <a:off x="745035" y="1749510"/>
            <a:ext cx="2208243" cy="1750"/>
          </a:xfrm>
          <a:prstGeom prst="line">
            <a:avLst/>
          </a:prstGeom>
          <a:noFill/>
          <a:ln w="57023">
            <a:solidFill>
              <a:srgbClr val="0000FF"/>
            </a:solidFill>
            <a:miter lim="800000"/>
            <a:headEnd type="triangle" w="med" len="med"/>
            <a:tailEn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78" name="AutoShape 177"/>
          <p:cNvSpPr>
            <a:spLocks/>
          </p:cNvSpPr>
          <p:nvPr/>
        </p:nvSpPr>
        <p:spPr bwMode="auto">
          <a:xfrm>
            <a:off x="175327" y="1842294"/>
            <a:ext cx="1219173" cy="1379520"/>
          </a:xfrm>
          <a:custGeom>
            <a:avLst/>
            <a:gdLst>
              <a:gd name="T0" fmla="*/ 175447 w 1042988"/>
              <a:gd name="T1" fmla="*/ 1093403 h 1250950"/>
              <a:gd name="T2" fmla="*/ 521494 w 1042988"/>
              <a:gd name="T3" fmla="*/ 625475 h 1250950"/>
              <a:gd name="T4" fmla="*/ 71582 w 1042988"/>
              <a:gd name="T5" fmla="*/ 309201 h 1250950"/>
              <a:gd name="T6" fmla="*/ 0 w 1042988"/>
              <a:gd name="T7" fmla="*/ 309201 h 1250950"/>
              <a:gd name="T8" fmla="*/ 175447 w 1042988"/>
              <a:gd name="T9" fmla="*/ 1093403 h 1250950"/>
            </a:gdLst>
            <a:ahLst/>
            <a:cxnLst>
              <a:cxn ang="0">
                <a:pos x="T0" y="T1"/>
              </a:cxn>
              <a:cxn ang="0">
                <a:pos x="T2" y="T3"/>
              </a:cxn>
              <a:cxn ang="0">
                <a:pos x="T4" y="T5"/>
              </a:cxn>
            </a:cxnLst>
            <a:rect l="T6" t="T7" r="T8" b="T9"/>
            <a:pathLst>
              <a:path w="1042988" h="1250950" stroke="0">
                <a:moveTo>
                  <a:pt x="175447" y="1093403"/>
                </a:moveTo>
                <a:lnTo>
                  <a:pt x="175447" y="1093402"/>
                </a:lnTo>
                <a:cubicBezTo>
                  <a:pt x="63864" y="974696"/>
                  <a:pt x="0" y="804366"/>
                  <a:pt x="0" y="625475"/>
                </a:cubicBezTo>
                <a:cubicBezTo>
                  <a:pt x="0" y="514293"/>
                  <a:pt x="24708" y="405121"/>
                  <a:pt x="71582" y="309201"/>
                </a:cubicBezTo>
                <a:lnTo>
                  <a:pt x="521494" y="625475"/>
                </a:lnTo>
                <a:close/>
              </a:path>
              <a:path w="1042988" h="1250950" fill="none">
                <a:moveTo>
                  <a:pt x="175447" y="1093403"/>
                </a:moveTo>
                <a:lnTo>
                  <a:pt x="175447" y="1093402"/>
                </a:lnTo>
                <a:cubicBezTo>
                  <a:pt x="63864" y="974696"/>
                  <a:pt x="0" y="804366"/>
                  <a:pt x="0" y="625475"/>
                </a:cubicBezTo>
                <a:cubicBezTo>
                  <a:pt x="0" y="514293"/>
                  <a:pt x="24708" y="405121"/>
                  <a:pt x="71582" y="309201"/>
                </a:cubicBezTo>
              </a:path>
            </a:pathLst>
          </a:custGeom>
          <a:noFill/>
          <a:ln w="57023">
            <a:solidFill>
              <a:srgbClr val="0000FF"/>
            </a:solidFill>
            <a:round/>
            <a:headEnd type="triangle" w="med" len="med"/>
            <a:tailEnd/>
          </a:ln>
          <a:effectLst>
            <a:outerShdw blurRad="63500" dist="20160" dir="5400000" algn="ctr" rotWithShape="0">
              <a:srgbClr val="000000">
                <a:alpha val="38034"/>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79" name="Line 179"/>
          <p:cNvSpPr>
            <a:spLocks noChangeShapeType="1"/>
          </p:cNvSpPr>
          <p:nvPr/>
        </p:nvSpPr>
        <p:spPr bwMode="auto">
          <a:xfrm flipV="1">
            <a:off x="3179670" y="3337375"/>
            <a:ext cx="2035665" cy="5253"/>
          </a:xfrm>
          <a:prstGeom prst="line">
            <a:avLst/>
          </a:prstGeom>
          <a:noFill/>
          <a:ln w="57240">
            <a:solidFill>
              <a:srgbClr val="FF66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80" name="Line 178"/>
          <p:cNvSpPr>
            <a:spLocks noChangeShapeType="1"/>
          </p:cNvSpPr>
          <p:nvPr/>
        </p:nvSpPr>
        <p:spPr bwMode="auto">
          <a:xfrm>
            <a:off x="1021511" y="3337357"/>
            <a:ext cx="2104326" cy="1751"/>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81" name="Line 180"/>
          <p:cNvSpPr>
            <a:spLocks noChangeShapeType="1"/>
          </p:cNvSpPr>
          <p:nvPr/>
        </p:nvSpPr>
        <p:spPr bwMode="auto">
          <a:xfrm>
            <a:off x="5413872" y="3337357"/>
            <a:ext cx="4169682" cy="1751"/>
          </a:xfrm>
          <a:prstGeom prst="line">
            <a:avLst/>
          </a:prstGeom>
          <a:noFill/>
          <a:ln w="57240">
            <a:solidFill>
              <a:srgbClr val="FF66FF"/>
            </a:solidFill>
            <a:miter lim="800000"/>
            <a:headEnd type="none" w="med" len="me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95" name="Line 178"/>
          <p:cNvSpPr>
            <a:spLocks noChangeShapeType="1"/>
          </p:cNvSpPr>
          <p:nvPr/>
        </p:nvSpPr>
        <p:spPr bwMode="auto">
          <a:xfrm>
            <a:off x="5540044" y="3409135"/>
            <a:ext cx="4037961" cy="0"/>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100" name="テキスト ボックス 215"/>
          <p:cNvSpPr txBox="1">
            <a:spLocks noChangeArrowheads="1"/>
          </p:cNvSpPr>
          <p:nvPr/>
        </p:nvSpPr>
        <p:spPr bwMode="auto">
          <a:xfrm>
            <a:off x="2896159" y="2016401"/>
            <a:ext cx="1356842"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90000"/>
              </a:lnSpc>
            </a:pPr>
            <a:r>
              <a:rPr lang="en-US" altLang="ja-JP" sz="1600" b="1" dirty="0">
                <a:solidFill>
                  <a:srgbClr val="00B050"/>
                </a:solidFill>
                <a:cs typeface="Arial" charset="0"/>
              </a:rPr>
              <a:t>low emittance</a:t>
            </a:r>
          </a:p>
          <a:p>
            <a:pPr defTabSz="1040811">
              <a:lnSpc>
                <a:spcPct val="90000"/>
              </a:lnSpc>
            </a:pPr>
            <a:r>
              <a:rPr lang="en-US" altLang="ja-JP" sz="1600" b="1" dirty="0">
                <a:solidFill>
                  <a:srgbClr val="00B050"/>
                </a:solidFill>
                <a:cs typeface="Arial" charset="0"/>
              </a:rPr>
              <a:t>RF gun</a:t>
            </a:r>
            <a:endParaRPr lang="ja-JP" altLang="en-US" sz="1600" b="1" dirty="0">
              <a:solidFill>
                <a:srgbClr val="00B050"/>
              </a:solidFill>
              <a:cs typeface="Arial" charset="0"/>
            </a:endParaRPr>
          </a:p>
        </p:txBody>
      </p:sp>
      <p:sp>
        <p:nvSpPr>
          <p:cNvPr id="107" name="Rectangle 159"/>
          <p:cNvSpPr>
            <a:spLocks noChangeArrowheads="1"/>
          </p:cNvSpPr>
          <p:nvPr/>
        </p:nvSpPr>
        <p:spPr bwMode="auto">
          <a:xfrm>
            <a:off x="2925442" y="1691737"/>
            <a:ext cx="63093" cy="119045"/>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104082" tIns="52040" rIns="104082" bIns="52040" anchor="ctr"/>
          <a:lstStyle/>
          <a:p>
            <a:pPr defTabSz="1040811">
              <a:defRPr/>
            </a:pPr>
            <a:endParaRPr lang="ja-JP" altLang="en-US">
              <a:solidFill>
                <a:prstClr val="black"/>
              </a:solidFill>
              <a:latin typeface="Calibri"/>
              <a:ea typeface="ＭＳ Ｐゴシック"/>
              <a:cs typeface="Arial" charset="0"/>
            </a:endParaRPr>
          </a:p>
        </p:txBody>
      </p:sp>
      <p:sp>
        <p:nvSpPr>
          <p:cNvPr id="108" name="テキスト ボックス 107"/>
          <p:cNvSpPr txBox="1"/>
          <p:nvPr/>
        </p:nvSpPr>
        <p:spPr>
          <a:xfrm>
            <a:off x="2579336" y="1136211"/>
            <a:ext cx="36602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A</a:t>
            </a:r>
            <a:endParaRPr lang="ja-JP" altLang="en-US" dirty="0">
              <a:solidFill>
                <a:prstClr val="black"/>
              </a:solidFill>
              <a:latin typeface="Calibri"/>
              <a:ea typeface="ＭＳ Ｐゴシック"/>
            </a:endParaRPr>
          </a:p>
        </p:txBody>
      </p:sp>
      <p:sp>
        <p:nvSpPr>
          <p:cNvPr id="109" name="テキスト ボックス 108"/>
          <p:cNvSpPr txBox="1"/>
          <p:nvPr/>
        </p:nvSpPr>
        <p:spPr>
          <a:xfrm>
            <a:off x="1327311" y="1162248"/>
            <a:ext cx="356684"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B</a:t>
            </a:r>
            <a:endParaRPr lang="ja-JP" altLang="en-US" dirty="0">
              <a:solidFill>
                <a:prstClr val="black"/>
              </a:solidFill>
              <a:latin typeface="Calibri"/>
              <a:ea typeface="ＭＳ Ｐゴシック"/>
            </a:endParaRPr>
          </a:p>
        </p:txBody>
      </p:sp>
      <p:sp>
        <p:nvSpPr>
          <p:cNvPr id="110" name="テキスト ボックス 109"/>
          <p:cNvSpPr txBox="1"/>
          <p:nvPr/>
        </p:nvSpPr>
        <p:spPr>
          <a:xfrm>
            <a:off x="1415130" y="2805004"/>
            <a:ext cx="353791"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C</a:t>
            </a:r>
            <a:endParaRPr lang="ja-JP" altLang="en-US" dirty="0">
              <a:solidFill>
                <a:prstClr val="black"/>
              </a:solidFill>
              <a:latin typeface="Calibri"/>
              <a:ea typeface="ＭＳ Ｐゴシック"/>
            </a:endParaRPr>
          </a:p>
        </p:txBody>
      </p:sp>
      <p:sp>
        <p:nvSpPr>
          <p:cNvPr id="111" name="テキスト ボックス 110"/>
          <p:cNvSpPr txBox="1"/>
          <p:nvPr/>
        </p:nvSpPr>
        <p:spPr>
          <a:xfrm>
            <a:off x="2827737"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1</a:t>
            </a:r>
            <a:endParaRPr lang="ja-JP" altLang="en-US" dirty="0">
              <a:solidFill>
                <a:prstClr val="black"/>
              </a:solidFill>
              <a:latin typeface="Calibri"/>
              <a:ea typeface="ＭＳ Ｐゴシック"/>
            </a:endParaRPr>
          </a:p>
        </p:txBody>
      </p:sp>
      <p:sp>
        <p:nvSpPr>
          <p:cNvPr id="112" name="テキスト ボックス 111"/>
          <p:cNvSpPr txBox="1"/>
          <p:nvPr/>
        </p:nvSpPr>
        <p:spPr>
          <a:xfrm>
            <a:off x="4390886"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2</a:t>
            </a:r>
            <a:endParaRPr lang="ja-JP" altLang="en-US" dirty="0">
              <a:solidFill>
                <a:prstClr val="black"/>
              </a:solidFill>
              <a:latin typeface="Calibri"/>
              <a:ea typeface="ＭＳ Ｐゴシック"/>
            </a:endParaRPr>
          </a:p>
        </p:txBody>
      </p:sp>
      <p:sp>
        <p:nvSpPr>
          <p:cNvPr id="113" name="テキスト ボックス 112"/>
          <p:cNvSpPr txBox="1"/>
          <p:nvPr/>
        </p:nvSpPr>
        <p:spPr>
          <a:xfrm>
            <a:off x="5758329"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3</a:t>
            </a:r>
            <a:endParaRPr lang="ja-JP" altLang="en-US" dirty="0">
              <a:solidFill>
                <a:prstClr val="black"/>
              </a:solidFill>
              <a:latin typeface="Calibri"/>
              <a:ea typeface="ＭＳ Ｐゴシック"/>
            </a:endParaRPr>
          </a:p>
        </p:txBody>
      </p:sp>
      <p:sp>
        <p:nvSpPr>
          <p:cNvPr id="114" name="テキスト ボックス 113"/>
          <p:cNvSpPr txBox="1"/>
          <p:nvPr/>
        </p:nvSpPr>
        <p:spPr>
          <a:xfrm>
            <a:off x="7218609"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4</a:t>
            </a:r>
            <a:endParaRPr lang="ja-JP" altLang="en-US" dirty="0">
              <a:solidFill>
                <a:prstClr val="black"/>
              </a:solidFill>
              <a:latin typeface="Calibri"/>
              <a:ea typeface="ＭＳ Ｐゴシック"/>
            </a:endParaRPr>
          </a:p>
        </p:txBody>
      </p:sp>
      <p:sp>
        <p:nvSpPr>
          <p:cNvPr id="115" name="テキスト ボックス 114"/>
          <p:cNvSpPr txBox="1"/>
          <p:nvPr/>
        </p:nvSpPr>
        <p:spPr>
          <a:xfrm>
            <a:off x="8573510" y="2805004"/>
            <a:ext cx="346690" cy="428262"/>
          </a:xfrm>
          <a:prstGeom prst="rect">
            <a:avLst/>
          </a:prstGeom>
          <a:noFill/>
        </p:spPr>
        <p:txBody>
          <a:bodyPr wrap="none" lIns="104082" tIns="52040" rIns="104082" bIns="52040" rtlCol="0">
            <a:spAutoFit/>
          </a:bodyPr>
          <a:lstStyle/>
          <a:p>
            <a:pPr defTabSz="1040811"/>
            <a:r>
              <a:rPr lang="en-US" altLang="ja-JP" dirty="0">
                <a:solidFill>
                  <a:prstClr val="black"/>
                </a:solidFill>
                <a:latin typeface="Calibri"/>
                <a:ea typeface="ＭＳ Ｐゴシック"/>
              </a:rPr>
              <a:t>5</a:t>
            </a:r>
            <a:endParaRPr lang="ja-JP" altLang="en-US" dirty="0">
              <a:solidFill>
                <a:prstClr val="black"/>
              </a:solidFill>
              <a:latin typeface="Calibri"/>
              <a:ea typeface="ＭＳ Ｐゴシック"/>
            </a:endParaRPr>
          </a:p>
        </p:txBody>
      </p:sp>
      <p:sp>
        <p:nvSpPr>
          <p:cNvPr id="116" name="テキスト ボックス 115"/>
          <p:cNvSpPr txBox="1"/>
          <p:nvPr/>
        </p:nvSpPr>
        <p:spPr>
          <a:xfrm>
            <a:off x="170632" y="2244013"/>
            <a:ext cx="1326488" cy="382095"/>
          </a:xfrm>
          <a:prstGeom prst="rect">
            <a:avLst/>
          </a:prstGeom>
          <a:noFill/>
        </p:spPr>
        <p:txBody>
          <a:bodyPr wrap="none" lIns="104082" tIns="52040" rIns="104082" bIns="52040" rtlCol="0">
            <a:spAutoFit/>
          </a:bodyPr>
          <a:lstStyle/>
          <a:p>
            <a:pPr defTabSz="1040811"/>
            <a:r>
              <a:rPr lang="en-US" altLang="ja-JP" sz="1800" b="1" dirty="0">
                <a:solidFill>
                  <a:srgbClr val="0000FF"/>
                </a:solidFill>
                <a:latin typeface="Arial" panose="020B0604020202020204" pitchFamily="34" charset="0"/>
                <a:ea typeface="ＭＳ Ｐゴシック"/>
                <a:cs typeface="Arial" panose="020B0604020202020204" pitchFamily="34" charset="0"/>
              </a:rPr>
              <a:t>1.5 GeV e-</a:t>
            </a:r>
            <a:endParaRPr lang="ja-JP" altLang="en-US" sz="1800" b="1" dirty="0">
              <a:solidFill>
                <a:srgbClr val="0000FF"/>
              </a:solidFill>
              <a:latin typeface="Arial" panose="020B0604020202020204" pitchFamily="34" charset="0"/>
              <a:ea typeface="ＭＳ Ｐゴシック"/>
              <a:cs typeface="Arial" panose="020B0604020202020204" pitchFamily="34" charset="0"/>
            </a:endParaRPr>
          </a:p>
        </p:txBody>
      </p:sp>
      <p:sp>
        <p:nvSpPr>
          <p:cNvPr id="118" name="正方形/長方形 117"/>
          <p:cNvSpPr/>
          <p:nvPr/>
        </p:nvSpPr>
        <p:spPr>
          <a:xfrm>
            <a:off x="2603195" y="3520980"/>
            <a:ext cx="1075255" cy="382095"/>
          </a:xfrm>
          <a:prstGeom prst="rect">
            <a:avLst/>
          </a:prstGeom>
        </p:spPr>
        <p:txBody>
          <a:bodyPr wrap="none" lIns="104082" tIns="52040" rIns="104082" bIns="52040">
            <a:spAutoFit/>
          </a:bodyPr>
          <a:lstStyle/>
          <a:p>
            <a:pPr defTabSz="1040811"/>
            <a:r>
              <a:rPr lang="en-US" altLang="ja-JP" sz="1800" b="1" dirty="0">
                <a:solidFill>
                  <a:srgbClr val="FF0000"/>
                </a:solidFill>
                <a:latin typeface="Calibri"/>
                <a:ea typeface="ＭＳ Ｐゴシック"/>
                <a:cs typeface="Arial" charset="0"/>
              </a:rPr>
              <a:t>e+ target </a:t>
            </a:r>
            <a:endParaRPr lang="ja-JP" altLang="en-US" sz="1800" dirty="0">
              <a:solidFill>
                <a:prstClr val="black"/>
              </a:solidFill>
              <a:latin typeface="Calibri"/>
              <a:ea typeface="ＭＳ Ｐゴシック"/>
            </a:endParaRPr>
          </a:p>
        </p:txBody>
      </p:sp>
      <p:sp>
        <p:nvSpPr>
          <p:cNvPr id="130" name="テキスト ボックス 129"/>
          <p:cNvSpPr txBox="1"/>
          <p:nvPr/>
        </p:nvSpPr>
        <p:spPr>
          <a:xfrm>
            <a:off x="4867611" y="3522234"/>
            <a:ext cx="1107878" cy="351318"/>
          </a:xfrm>
          <a:prstGeom prst="rect">
            <a:avLst/>
          </a:prstGeom>
          <a:noFill/>
        </p:spPr>
        <p:txBody>
          <a:bodyPr wrap="none" lIns="104082" tIns="52040" rIns="104082" bIns="52040" rtlCol="0">
            <a:spAutoFit/>
          </a:bodyPr>
          <a:lstStyle/>
          <a:p>
            <a:pPr defTabSz="1040811"/>
            <a:r>
              <a:rPr lang="en-US" altLang="ja-JP" sz="1600" b="1" dirty="0">
                <a:solidFill>
                  <a:srgbClr val="0000FF"/>
                </a:solidFill>
                <a:latin typeface="Calibri"/>
                <a:ea typeface="ＭＳ Ｐゴシック"/>
              </a:rPr>
              <a:t>e-:Chicane</a:t>
            </a:r>
            <a:endParaRPr lang="ja-JP" altLang="en-US" sz="1600" b="1" dirty="0">
              <a:solidFill>
                <a:srgbClr val="0000FF"/>
              </a:solidFill>
              <a:latin typeface="Calibri"/>
              <a:ea typeface="ＭＳ Ｐゴシック"/>
            </a:endParaRPr>
          </a:p>
        </p:txBody>
      </p:sp>
      <p:sp>
        <p:nvSpPr>
          <p:cNvPr id="306" name="テキスト ボックス 202"/>
          <p:cNvSpPr txBox="1">
            <a:spLocks noChangeArrowheads="1"/>
          </p:cNvSpPr>
          <p:nvPr/>
        </p:nvSpPr>
        <p:spPr bwMode="auto">
          <a:xfrm>
            <a:off x="3223320" y="1159237"/>
            <a:ext cx="1858281" cy="8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90000"/>
              </a:lnSpc>
            </a:pPr>
            <a:r>
              <a:rPr lang="en-US" altLang="ja-JP" sz="1600" b="1" dirty="0">
                <a:solidFill>
                  <a:srgbClr val="0000FF"/>
                </a:solidFill>
                <a:cs typeface="Arial" charset="0"/>
              </a:rPr>
              <a:t>10 nC x 2 (for LER)</a:t>
            </a:r>
          </a:p>
          <a:p>
            <a:pPr defTabSz="1040811">
              <a:lnSpc>
                <a:spcPct val="90000"/>
              </a:lnSpc>
            </a:pPr>
            <a:r>
              <a:rPr lang="en-US" altLang="ja-JP" sz="1600" b="1" dirty="0">
                <a:solidFill>
                  <a:srgbClr val="0000FF"/>
                </a:solidFill>
                <a:cs typeface="Arial" charset="0"/>
              </a:rPr>
              <a:t>  5 nC x 2 (for HER)</a:t>
            </a:r>
          </a:p>
          <a:p>
            <a:pPr defTabSz="1040811">
              <a:lnSpc>
                <a:spcPct val="90000"/>
              </a:lnSpc>
            </a:pPr>
            <a:r>
              <a:rPr lang="en-US" altLang="ja-JP" sz="1600" b="1" dirty="0">
                <a:solidFill>
                  <a:srgbClr val="0000FF"/>
                </a:solidFill>
                <a:cs typeface="Arial" charset="0"/>
              </a:rPr>
              <a:t>0.3 nC x 1  (for AR)</a:t>
            </a:r>
          </a:p>
          <a:p>
            <a:pPr defTabSz="1040811">
              <a:lnSpc>
                <a:spcPct val="90000"/>
              </a:lnSpc>
            </a:pPr>
            <a:r>
              <a:rPr lang="en-US" altLang="ja-JP" sz="1600" b="1" dirty="0">
                <a:solidFill>
                  <a:srgbClr val="0000FF"/>
                </a:solidFill>
                <a:cs typeface="Arial" charset="0"/>
              </a:rPr>
              <a:t>0.3 nC x 1 (for PF)  </a:t>
            </a:r>
            <a:endParaRPr lang="ja-JP" altLang="en-US" sz="1600" b="1" dirty="0">
              <a:solidFill>
                <a:srgbClr val="0000FF"/>
              </a:solidFill>
              <a:cs typeface="Arial" charset="0"/>
            </a:endParaRPr>
          </a:p>
        </p:txBody>
      </p:sp>
      <p:grpSp>
        <p:nvGrpSpPr>
          <p:cNvPr id="5" name="グループ化 255"/>
          <p:cNvGrpSpPr/>
          <p:nvPr/>
        </p:nvGrpSpPr>
        <p:grpSpPr>
          <a:xfrm>
            <a:off x="4640466" y="2171731"/>
            <a:ext cx="1004946" cy="1181379"/>
            <a:chOff x="3969859" y="1595040"/>
            <a:chExt cx="859719" cy="1445566"/>
          </a:xfrm>
        </p:grpSpPr>
        <p:sp>
          <p:nvSpPr>
            <p:cNvPr id="76" name="Line 169"/>
            <p:cNvSpPr>
              <a:spLocks noChangeShapeType="1"/>
            </p:cNvSpPr>
            <p:nvPr/>
          </p:nvSpPr>
          <p:spPr bwMode="auto">
            <a:xfrm flipV="1">
              <a:off x="4434652" y="2686050"/>
              <a:ext cx="232598" cy="345032"/>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a:lstStyle/>
            <a:p>
              <a:pPr defTabSz="1040811">
                <a:defRPr/>
              </a:pPr>
              <a:endParaRPr lang="ja-JP" altLang="en-US">
                <a:solidFill>
                  <a:prstClr val="black"/>
                </a:solidFill>
                <a:latin typeface="Arial"/>
                <a:ea typeface="ＭＳ Ｐゴシック" pitchFamily="-112" charset="-128"/>
                <a:cs typeface="Arial"/>
              </a:endParaRPr>
            </a:p>
          </p:txBody>
        </p:sp>
        <p:sp>
          <p:nvSpPr>
            <p:cNvPr id="88" name="テキスト ボックス 212"/>
            <p:cNvSpPr txBox="1">
              <a:spLocks noChangeArrowheads="1"/>
            </p:cNvSpPr>
            <p:nvPr/>
          </p:nvSpPr>
          <p:spPr bwMode="auto">
            <a:xfrm>
              <a:off x="3969859" y="1595040"/>
              <a:ext cx="843375" cy="3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80000"/>
                </a:lnSpc>
              </a:pPr>
              <a:r>
                <a:rPr lang="en-US" altLang="ja-JP" sz="1600" b="1" dirty="0">
                  <a:solidFill>
                    <a:srgbClr val="FF0000"/>
                  </a:solidFill>
                  <a:cs typeface="Arial" charset="0"/>
                </a:rPr>
                <a:t>1.1 GeV </a:t>
              </a:r>
            </a:p>
          </p:txBody>
        </p:sp>
        <p:sp>
          <p:nvSpPr>
            <p:cNvPr id="90" name="Line 1"/>
            <p:cNvSpPr>
              <a:spLocks noChangeShapeType="1"/>
            </p:cNvSpPr>
            <p:nvPr/>
          </p:nvSpPr>
          <p:spPr bwMode="auto">
            <a:xfrm flipH="1" flipV="1">
              <a:off x="4381500" y="2705099"/>
              <a:ext cx="284927" cy="335507"/>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a:lstStyle/>
            <a:p>
              <a:pPr defTabSz="1040811">
                <a:defRPr/>
              </a:pPr>
              <a:endParaRPr lang="ja-JP" altLang="en-US">
                <a:solidFill>
                  <a:prstClr val="black"/>
                </a:solidFill>
                <a:latin typeface="Arial"/>
                <a:ea typeface="ＭＳ Ｐゴシック" pitchFamily="-112" charset="-128"/>
                <a:cs typeface="Arial"/>
              </a:endParaRPr>
            </a:p>
          </p:txBody>
        </p:sp>
        <p:sp>
          <p:nvSpPr>
            <p:cNvPr id="341" name="円/楕円 340"/>
            <p:cNvSpPr/>
            <p:nvPr/>
          </p:nvSpPr>
          <p:spPr>
            <a:xfrm>
              <a:off x="4198513" y="1893195"/>
              <a:ext cx="631065" cy="846652"/>
            </a:xfrm>
            <a:prstGeom prst="ellipse">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0811"/>
              <a:endParaRPr lang="ja-JP" altLang="en-US">
                <a:solidFill>
                  <a:prstClr val="white"/>
                </a:solidFill>
                <a:latin typeface="Calibri"/>
                <a:ea typeface="ＭＳ Ｐゴシック"/>
              </a:endParaRPr>
            </a:p>
          </p:txBody>
        </p:sp>
        <p:sp>
          <p:nvSpPr>
            <p:cNvPr id="342" name="テキスト ボックス 341"/>
            <p:cNvSpPr txBox="1"/>
            <p:nvPr/>
          </p:nvSpPr>
          <p:spPr>
            <a:xfrm>
              <a:off x="4275790" y="2150772"/>
              <a:ext cx="424814" cy="508414"/>
            </a:xfrm>
            <a:prstGeom prst="rect">
              <a:avLst/>
            </a:prstGeom>
            <a:noFill/>
          </p:spPr>
          <p:txBody>
            <a:bodyPr wrap="none" rtlCol="0">
              <a:spAutoFit/>
            </a:bodyPr>
            <a:lstStyle/>
            <a:p>
              <a:pPr defTabSz="1040811"/>
              <a:r>
                <a:rPr lang="en-US" altLang="ja-JP" dirty="0">
                  <a:solidFill>
                    <a:prstClr val="black"/>
                  </a:solidFill>
                  <a:latin typeface="Calibri"/>
                  <a:ea typeface="ＭＳ Ｐゴシック"/>
                </a:rPr>
                <a:t>DR</a:t>
              </a:r>
              <a:endParaRPr lang="ja-JP" altLang="en-US" dirty="0">
                <a:solidFill>
                  <a:prstClr val="black"/>
                </a:solidFill>
                <a:latin typeface="Calibri"/>
                <a:ea typeface="ＭＳ Ｐゴシック"/>
              </a:endParaRPr>
            </a:p>
          </p:txBody>
        </p:sp>
      </p:grpSp>
      <p:sp>
        <p:nvSpPr>
          <p:cNvPr id="393" name="Line 178"/>
          <p:cNvSpPr>
            <a:spLocks noChangeShapeType="1"/>
          </p:cNvSpPr>
          <p:nvPr/>
        </p:nvSpPr>
        <p:spPr bwMode="auto">
          <a:xfrm>
            <a:off x="3219141" y="3392566"/>
            <a:ext cx="1974634" cy="0"/>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104082" tIns="52040" rIns="104082" bIns="52040"/>
          <a:lstStyle/>
          <a:p>
            <a:pPr defTabSz="1040811"/>
            <a:endParaRPr lang="ja-JP" altLang="en-US">
              <a:solidFill>
                <a:prstClr val="black"/>
              </a:solidFill>
              <a:latin typeface="Calibri"/>
              <a:ea typeface="ＭＳ Ｐゴシック"/>
            </a:endParaRPr>
          </a:p>
        </p:txBody>
      </p:sp>
      <p:sp>
        <p:nvSpPr>
          <p:cNvPr id="1044" name="フリーフォーム 1043"/>
          <p:cNvSpPr/>
          <p:nvPr/>
        </p:nvSpPr>
        <p:spPr>
          <a:xfrm>
            <a:off x="5148612" y="3380205"/>
            <a:ext cx="436578" cy="71012"/>
          </a:xfrm>
          <a:custGeom>
            <a:avLst/>
            <a:gdLst>
              <a:gd name="connsiteX0" fmla="*/ 0 w 231819"/>
              <a:gd name="connsiteY0" fmla="*/ 0 h 77273"/>
              <a:gd name="connsiteX1" fmla="*/ 64394 w 231819"/>
              <a:gd name="connsiteY1" fmla="*/ 77273 h 77273"/>
              <a:gd name="connsiteX2" fmla="*/ 167425 w 231819"/>
              <a:gd name="connsiteY2" fmla="*/ 77273 h 77273"/>
              <a:gd name="connsiteX3" fmla="*/ 231819 w 231819"/>
              <a:gd name="connsiteY3" fmla="*/ 0 h 77273"/>
              <a:gd name="connsiteX4" fmla="*/ 231819 w 231819"/>
              <a:gd name="connsiteY4" fmla="*/ 0 h 7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19" h="77273">
                <a:moveTo>
                  <a:pt x="0" y="0"/>
                </a:moveTo>
                <a:cubicBezTo>
                  <a:pt x="18245" y="32197"/>
                  <a:pt x="36490" y="64394"/>
                  <a:pt x="64394" y="77273"/>
                </a:cubicBezTo>
                <a:cubicBezTo>
                  <a:pt x="92298" y="90152"/>
                  <a:pt x="139521" y="90152"/>
                  <a:pt x="167425" y="77273"/>
                </a:cubicBezTo>
                <a:cubicBezTo>
                  <a:pt x="195329" y="64394"/>
                  <a:pt x="231819" y="0"/>
                  <a:pt x="231819" y="0"/>
                </a:cubicBezTo>
                <a:lnTo>
                  <a:pt x="231819" y="0"/>
                </a:lnTo>
              </a:path>
            </a:pathLst>
          </a:custGeom>
          <a:ln>
            <a:solidFill>
              <a:srgbClr val="00FFFF"/>
            </a:solidFill>
          </a:ln>
        </p:spPr>
        <p:style>
          <a:lnRef idx="3">
            <a:schemeClr val="accent1"/>
          </a:lnRef>
          <a:fillRef idx="0">
            <a:schemeClr val="accent1"/>
          </a:fillRef>
          <a:effectRef idx="2">
            <a:schemeClr val="accent1"/>
          </a:effectRef>
          <a:fontRef idx="minor">
            <a:schemeClr val="tx1"/>
          </a:fontRef>
        </p:style>
        <p:txBody>
          <a:bodyPr lIns="104082" tIns="52040" rIns="104082" bIns="52040" rtlCol="0" anchor="ctr"/>
          <a:lstStyle/>
          <a:p>
            <a:pPr algn="ctr" defTabSz="1040811"/>
            <a:endParaRPr lang="ja-JP" altLang="en-US">
              <a:solidFill>
                <a:prstClr val="black"/>
              </a:solidFill>
              <a:latin typeface="Calibri"/>
              <a:ea typeface="ＭＳ Ｐゴシック"/>
            </a:endParaRPr>
          </a:p>
        </p:txBody>
      </p:sp>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r="-1703"/>
          <a:stretch/>
        </p:blipFill>
        <p:spPr bwMode="auto">
          <a:xfrm>
            <a:off x="349996" y="3963879"/>
            <a:ext cx="9112592" cy="263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3" name="直線コネクタ 282"/>
          <p:cNvCxnSpPr/>
          <p:nvPr/>
        </p:nvCxnSpPr>
        <p:spPr>
          <a:xfrm>
            <a:off x="8379227" y="4155803"/>
            <a:ext cx="263343" cy="8768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8627060" y="4243470"/>
            <a:ext cx="71257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7073363" y="4760165"/>
            <a:ext cx="2169166" cy="47453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8" name="正方形/長方形 307"/>
          <p:cNvSpPr/>
          <p:nvPr/>
        </p:nvSpPr>
        <p:spPr>
          <a:xfrm>
            <a:off x="7444040" y="4463779"/>
            <a:ext cx="1400633" cy="428262"/>
          </a:xfrm>
          <a:prstGeom prst="rect">
            <a:avLst/>
          </a:prstGeom>
        </p:spPr>
        <p:txBody>
          <a:bodyPr wrap="none" lIns="104082" tIns="52040" rIns="104082" bIns="52040">
            <a:spAutoFit/>
          </a:bodyPr>
          <a:lstStyle/>
          <a:p>
            <a:pPr defTabSz="1040811"/>
            <a:r>
              <a:rPr lang="en-US" altLang="ja-JP" dirty="0">
                <a:solidFill>
                  <a:srgbClr val="00B050"/>
                </a:solidFill>
                <a:latin typeface="Calibri"/>
                <a:ea typeface="ＭＳ Ｐゴシック"/>
              </a:rPr>
              <a:t>Decelerate</a:t>
            </a:r>
            <a:endParaRPr lang="ja-JP" altLang="en-US" dirty="0">
              <a:solidFill>
                <a:srgbClr val="00B050"/>
              </a:solidFill>
              <a:latin typeface="Calibri"/>
              <a:ea typeface="ＭＳ Ｐゴシック"/>
            </a:endParaRPr>
          </a:p>
        </p:txBody>
      </p:sp>
      <p:cxnSp>
        <p:nvCxnSpPr>
          <p:cNvPr id="310" name="直線コネクタ 309"/>
          <p:cNvCxnSpPr/>
          <p:nvPr/>
        </p:nvCxnSpPr>
        <p:spPr>
          <a:xfrm flipV="1">
            <a:off x="5148610" y="3962506"/>
            <a:ext cx="0" cy="1945748"/>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cxnSp>
        <p:nvCxnSpPr>
          <p:cNvPr id="314" name="直線コネクタ 313"/>
          <p:cNvCxnSpPr/>
          <p:nvPr/>
        </p:nvCxnSpPr>
        <p:spPr>
          <a:xfrm flipV="1">
            <a:off x="3597659" y="5610004"/>
            <a:ext cx="1024067" cy="2107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flipH="1">
            <a:off x="4576544" y="5613813"/>
            <a:ext cx="324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flipH="1">
            <a:off x="5408698" y="5148495"/>
            <a:ext cx="1756166" cy="4329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flipH="1">
            <a:off x="4896786" y="5578883"/>
            <a:ext cx="238974" cy="327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p:cNvCxnSpPr/>
          <p:nvPr/>
        </p:nvCxnSpPr>
        <p:spPr>
          <a:xfrm flipV="1">
            <a:off x="3070009" y="5823043"/>
            <a:ext cx="543052" cy="487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flipH="1">
            <a:off x="7141975" y="5148766"/>
            <a:ext cx="2283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p:nvPr/>
        </p:nvCxnSpPr>
        <p:spPr>
          <a:xfrm flipH="1">
            <a:off x="7371667" y="4836944"/>
            <a:ext cx="1096709" cy="307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flipH="1">
            <a:off x="8445529" y="4842142"/>
            <a:ext cx="810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p:cNvCxnSpPr/>
          <p:nvPr/>
        </p:nvCxnSpPr>
        <p:spPr>
          <a:xfrm flipH="1">
            <a:off x="5100938" y="5583041"/>
            <a:ext cx="324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直線矢印コネクタ 1038"/>
          <p:cNvCxnSpPr/>
          <p:nvPr/>
        </p:nvCxnSpPr>
        <p:spPr>
          <a:xfrm>
            <a:off x="3025939" y="5610020"/>
            <a:ext cx="0" cy="596507"/>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74" name="正方形/長方形 373"/>
          <p:cNvSpPr/>
          <p:nvPr/>
        </p:nvSpPr>
        <p:spPr>
          <a:xfrm>
            <a:off x="2450142" y="5265525"/>
            <a:ext cx="1075255" cy="382095"/>
          </a:xfrm>
          <a:prstGeom prst="rect">
            <a:avLst/>
          </a:prstGeom>
        </p:spPr>
        <p:txBody>
          <a:bodyPr wrap="none" lIns="104082" tIns="52040" rIns="104082" bIns="52040">
            <a:spAutoFit/>
          </a:bodyPr>
          <a:lstStyle/>
          <a:p>
            <a:pPr defTabSz="1040811"/>
            <a:r>
              <a:rPr lang="en-US" altLang="ja-JP" sz="1800" b="1" dirty="0">
                <a:solidFill>
                  <a:srgbClr val="FF0000"/>
                </a:solidFill>
                <a:latin typeface="Calibri"/>
                <a:ea typeface="ＭＳ Ｐゴシック"/>
                <a:cs typeface="Arial" charset="0"/>
              </a:rPr>
              <a:t>e+ target </a:t>
            </a:r>
            <a:endParaRPr lang="ja-JP" altLang="en-US" sz="1800" dirty="0">
              <a:solidFill>
                <a:prstClr val="black"/>
              </a:solidFill>
              <a:latin typeface="Calibri"/>
              <a:ea typeface="ＭＳ Ｐゴシック"/>
            </a:endParaRPr>
          </a:p>
        </p:txBody>
      </p:sp>
      <p:sp>
        <p:nvSpPr>
          <p:cNvPr id="380" name="テキスト ボックス 379"/>
          <p:cNvSpPr txBox="1"/>
          <p:nvPr/>
        </p:nvSpPr>
        <p:spPr>
          <a:xfrm>
            <a:off x="8174579"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5</a:t>
            </a:r>
            <a:endParaRPr lang="ja-JP" altLang="en-US" sz="1400" dirty="0">
              <a:solidFill>
                <a:srgbClr val="0000FF"/>
              </a:solidFill>
              <a:latin typeface="Calibri"/>
              <a:ea typeface="ＭＳ Ｐゴシック"/>
            </a:endParaRPr>
          </a:p>
        </p:txBody>
      </p:sp>
      <p:sp>
        <p:nvSpPr>
          <p:cNvPr id="381" name="テキスト ボックス 380"/>
          <p:cNvSpPr txBox="1"/>
          <p:nvPr/>
        </p:nvSpPr>
        <p:spPr>
          <a:xfrm>
            <a:off x="6922543"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4</a:t>
            </a:r>
            <a:endParaRPr lang="ja-JP" altLang="en-US" sz="1400" dirty="0">
              <a:solidFill>
                <a:srgbClr val="0000FF"/>
              </a:solidFill>
              <a:latin typeface="Calibri"/>
              <a:ea typeface="ＭＳ Ｐゴシック"/>
            </a:endParaRPr>
          </a:p>
        </p:txBody>
      </p:sp>
      <p:sp>
        <p:nvSpPr>
          <p:cNvPr id="382" name="テキスト ボックス 381"/>
          <p:cNvSpPr txBox="1"/>
          <p:nvPr/>
        </p:nvSpPr>
        <p:spPr>
          <a:xfrm>
            <a:off x="5700626"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3</a:t>
            </a:r>
            <a:endParaRPr lang="ja-JP" altLang="en-US" sz="1400" dirty="0">
              <a:solidFill>
                <a:srgbClr val="0000FF"/>
              </a:solidFill>
              <a:latin typeface="Calibri"/>
              <a:ea typeface="ＭＳ Ｐゴシック"/>
            </a:endParaRPr>
          </a:p>
        </p:txBody>
      </p:sp>
      <p:sp>
        <p:nvSpPr>
          <p:cNvPr id="383" name="テキスト ボックス 382"/>
          <p:cNvSpPr txBox="1"/>
          <p:nvPr/>
        </p:nvSpPr>
        <p:spPr>
          <a:xfrm>
            <a:off x="4300565"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2</a:t>
            </a:r>
            <a:endParaRPr lang="ja-JP" altLang="en-US" sz="1400" dirty="0">
              <a:solidFill>
                <a:srgbClr val="0000FF"/>
              </a:solidFill>
              <a:latin typeface="Calibri"/>
              <a:ea typeface="ＭＳ Ｐゴシック"/>
            </a:endParaRPr>
          </a:p>
        </p:txBody>
      </p:sp>
      <p:sp>
        <p:nvSpPr>
          <p:cNvPr id="384" name="テキスト ボックス 383"/>
          <p:cNvSpPr txBox="1"/>
          <p:nvPr/>
        </p:nvSpPr>
        <p:spPr>
          <a:xfrm>
            <a:off x="2973265"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1</a:t>
            </a:r>
            <a:endParaRPr lang="ja-JP" altLang="en-US" sz="1400" dirty="0">
              <a:solidFill>
                <a:srgbClr val="0000FF"/>
              </a:solidFill>
              <a:latin typeface="Calibri"/>
              <a:ea typeface="ＭＳ Ｐゴシック"/>
            </a:endParaRPr>
          </a:p>
        </p:txBody>
      </p:sp>
      <p:sp>
        <p:nvSpPr>
          <p:cNvPr id="385" name="テキスト ボックス 384"/>
          <p:cNvSpPr txBox="1"/>
          <p:nvPr/>
        </p:nvSpPr>
        <p:spPr>
          <a:xfrm>
            <a:off x="1480371" y="6184031"/>
            <a:ext cx="466687" cy="320540"/>
          </a:xfrm>
          <a:prstGeom prst="rect">
            <a:avLst/>
          </a:prstGeom>
          <a:solidFill>
            <a:schemeClr val="bg1"/>
          </a:solidFill>
          <a:ln w="19050">
            <a:solidFill>
              <a:srgbClr val="0000FF"/>
            </a:solidFill>
          </a:ln>
        </p:spPr>
        <p:txBody>
          <a:bodyPr wrap="square" lIns="104082" tIns="52040" rIns="104082" bIns="52040" rtlCol="0">
            <a:spAutoFit/>
          </a:bodyPr>
          <a:lstStyle/>
          <a:p>
            <a:pPr algn="ctr" defTabSz="1040811"/>
            <a:r>
              <a:rPr lang="en-US" altLang="ja-JP" sz="1400" dirty="0">
                <a:solidFill>
                  <a:srgbClr val="0000FF"/>
                </a:solidFill>
                <a:latin typeface="Calibri"/>
                <a:ea typeface="ＭＳ Ｐゴシック"/>
              </a:rPr>
              <a:t>C</a:t>
            </a:r>
            <a:endParaRPr lang="ja-JP" altLang="en-US" sz="1400" dirty="0">
              <a:solidFill>
                <a:srgbClr val="0000FF"/>
              </a:solidFill>
              <a:latin typeface="Calibri"/>
              <a:ea typeface="ＭＳ Ｐゴシック"/>
            </a:endParaRPr>
          </a:p>
        </p:txBody>
      </p:sp>
      <p:sp>
        <p:nvSpPr>
          <p:cNvPr id="325" name="円/楕円 324"/>
          <p:cNvSpPr/>
          <p:nvPr/>
        </p:nvSpPr>
        <p:spPr>
          <a:xfrm>
            <a:off x="2958742" y="6254880"/>
            <a:ext cx="170399" cy="1607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4082" tIns="52040" rIns="104082" bIns="52040" rtlCol="0" anchor="ctr"/>
          <a:lstStyle/>
          <a:p>
            <a:pPr algn="ctr" defTabSz="1040811"/>
            <a:endParaRPr lang="ja-JP" altLang="en-US">
              <a:solidFill>
                <a:prstClr val="white"/>
              </a:solidFill>
              <a:latin typeface="Calibri"/>
              <a:ea typeface="ＭＳ Ｐゴシック"/>
            </a:endParaRPr>
          </a:p>
        </p:txBody>
      </p:sp>
      <p:sp>
        <p:nvSpPr>
          <p:cNvPr id="1048" name="正方形/長方形 1047"/>
          <p:cNvSpPr/>
          <p:nvPr/>
        </p:nvSpPr>
        <p:spPr>
          <a:xfrm>
            <a:off x="3385218" y="4543560"/>
            <a:ext cx="453853" cy="428262"/>
          </a:xfrm>
          <a:prstGeom prst="rect">
            <a:avLst/>
          </a:prstGeom>
        </p:spPr>
        <p:txBody>
          <a:bodyPr wrap="none" lIns="104082" tIns="52040" rIns="104082" bIns="52040">
            <a:spAutoFit/>
          </a:bodyPr>
          <a:lstStyle/>
          <a:p>
            <a:pPr defTabSz="1040811"/>
            <a:r>
              <a:rPr lang="en-US" altLang="ja-JP" b="1" dirty="0">
                <a:solidFill>
                  <a:srgbClr val="0000FF"/>
                </a:solidFill>
                <a:latin typeface="Arial" panose="020B0604020202020204" pitchFamily="34" charset="0"/>
                <a:ea typeface="ＭＳ Ｐゴシック"/>
                <a:cs typeface="Arial" panose="020B0604020202020204" pitchFamily="34" charset="0"/>
              </a:rPr>
              <a:t>e-</a:t>
            </a:r>
            <a:endParaRPr lang="ja-JP" altLang="en-US" b="1" dirty="0">
              <a:solidFill>
                <a:srgbClr val="0000FF"/>
              </a:solidFill>
              <a:latin typeface="Arial" panose="020B0604020202020204" pitchFamily="34" charset="0"/>
              <a:ea typeface="ＭＳ Ｐゴシック"/>
              <a:cs typeface="Arial" panose="020B0604020202020204" pitchFamily="34" charset="0"/>
            </a:endParaRPr>
          </a:p>
        </p:txBody>
      </p:sp>
      <p:sp>
        <p:nvSpPr>
          <p:cNvPr id="399" name="正方形/長方形 398"/>
          <p:cNvSpPr/>
          <p:nvPr/>
        </p:nvSpPr>
        <p:spPr>
          <a:xfrm>
            <a:off x="3698851" y="5265524"/>
            <a:ext cx="517973" cy="428262"/>
          </a:xfrm>
          <a:prstGeom prst="rect">
            <a:avLst/>
          </a:prstGeom>
        </p:spPr>
        <p:txBody>
          <a:bodyPr wrap="none" lIns="104082" tIns="52040" rIns="104082" bIns="52040">
            <a:spAutoFit/>
          </a:bodyPr>
          <a:lstStyle/>
          <a:p>
            <a:pPr defTabSz="1040811"/>
            <a:r>
              <a:rPr lang="en-US" altLang="ja-JP" b="1" dirty="0">
                <a:solidFill>
                  <a:srgbClr val="FF0000"/>
                </a:solidFill>
                <a:latin typeface="Arial" panose="020B0604020202020204" pitchFamily="34" charset="0"/>
                <a:ea typeface="ＭＳ Ｐゴシック"/>
                <a:cs typeface="Arial" panose="020B0604020202020204" pitchFamily="34" charset="0"/>
              </a:rPr>
              <a:t>e+</a:t>
            </a:r>
            <a:endParaRPr lang="ja-JP" altLang="en-US" b="1" dirty="0">
              <a:solidFill>
                <a:srgbClr val="FF0000"/>
              </a:solidFill>
              <a:latin typeface="Arial" panose="020B0604020202020204" pitchFamily="34" charset="0"/>
              <a:ea typeface="ＭＳ Ｐゴシック"/>
              <a:cs typeface="Arial" panose="020B0604020202020204" pitchFamily="34" charset="0"/>
            </a:endParaRPr>
          </a:p>
        </p:txBody>
      </p:sp>
      <p:sp>
        <p:nvSpPr>
          <p:cNvPr id="400" name="テキスト ボックス 212"/>
          <p:cNvSpPr txBox="1">
            <a:spLocks noChangeArrowheads="1"/>
          </p:cNvSpPr>
          <p:nvPr/>
        </p:nvSpPr>
        <p:spPr bwMode="auto">
          <a:xfrm>
            <a:off x="4616701" y="5191041"/>
            <a:ext cx="980052" cy="3104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082" tIns="52040" rIns="104082" bIns="5204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1040811">
              <a:lnSpc>
                <a:spcPct val="80000"/>
              </a:lnSpc>
            </a:pPr>
            <a:r>
              <a:rPr lang="en-US" altLang="ja-JP" sz="1600" b="1" dirty="0">
                <a:solidFill>
                  <a:srgbClr val="FF0000"/>
                </a:solidFill>
                <a:cs typeface="Arial" charset="0"/>
              </a:rPr>
              <a:t>1.1 GeV </a:t>
            </a:r>
          </a:p>
        </p:txBody>
      </p:sp>
      <p:pic>
        <p:nvPicPr>
          <p:cNvPr id="14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0768" y="6306288"/>
            <a:ext cx="158090" cy="1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テキスト ボックス 141"/>
          <p:cNvSpPr txBox="1"/>
          <p:nvPr/>
        </p:nvSpPr>
        <p:spPr>
          <a:xfrm>
            <a:off x="4591609" y="4317586"/>
            <a:ext cx="1082731" cy="351318"/>
          </a:xfrm>
          <a:prstGeom prst="rect">
            <a:avLst/>
          </a:prstGeom>
          <a:solidFill>
            <a:schemeClr val="bg1"/>
          </a:solidFill>
          <a:ln>
            <a:noFill/>
          </a:ln>
        </p:spPr>
        <p:txBody>
          <a:bodyPr wrap="none" lIns="104082" tIns="52040" rIns="104082" bIns="52040" rtlCol="0">
            <a:spAutoFit/>
          </a:bodyPr>
          <a:lstStyle/>
          <a:p>
            <a:pPr defTabSz="1040811"/>
            <a:r>
              <a:rPr lang="en-US" altLang="ja-JP" sz="1600" b="1" dirty="0">
                <a:solidFill>
                  <a:srgbClr val="0000FF"/>
                </a:solidFill>
                <a:latin typeface="Calibri"/>
                <a:ea typeface="ＭＳ Ｐゴシック"/>
              </a:rPr>
              <a:t>4.219 GeV</a:t>
            </a:r>
          </a:p>
        </p:txBody>
      </p:sp>
      <p:cxnSp>
        <p:nvCxnSpPr>
          <p:cNvPr id="143" name="直線コネクタ 142"/>
          <p:cNvCxnSpPr/>
          <p:nvPr/>
        </p:nvCxnSpPr>
        <p:spPr>
          <a:xfrm>
            <a:off x="3010903" y="4843067"/>
            <a:ext cx="1" cy="340862"/>
          </a:xfrm>
          <a:prstGeom prst="line">
            <a:avLst/>
          </a:prstGeom>
          <a:ln w="28575">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44" name="直線矢印コネクタ 143"/>
          <p:cNvCxnSpPr/>
          <p:nvPr/>
        </p:nvCxnSpPr>
        <p:spPr>
          <a:xfrm>
            <a:off x="1084355" y="4896586"/>
            <a:ext cx="1911910" cy="0"/>
          </a:xfrm>
          <a:prstGeom prst="straightConnector1">
            <a:avLst/>
          </a:prstGeom>
          <a:ln w="28575">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146" name="テキスト ボックス 145"/>
          <p:cNvSpPr txBox="1"/>
          <p:nvPr/>
        </p:nvSpPr>
        <p:spPr>
          <a:xfrm>
            <a:off x="282433" y="5987143"/>
            <a:ext cx="874742" cy="351318"/>
          </a:xfrm>
          <a:prstGeom prst="rect">
            <a:avLst/>
          </a:prstGeom>
          <a:noFill/>
          <a:ln>
            <a:noFill/>
          </a:ln>
        </p:spPr>
        <p:txBody>
          <a:bodyPr wrap="none" lIns="104082" tIns="52040" rIns="104082" bIns="52040" rtlCol="0">
            <a:spAutoFit/>
          </a:bodyPr>
          <a:lstStyle/>
          <a:p>
            <a:pPr defTabSz="1040811"/>
            <a:r>
              <a:rPr lang="en-US" altLang="ja-JP" sz="1600" b="1" dirty="0">
                <a:solidFill>
                  <a:srgbClr val="0000FF"/>
                </a:solidFill>
                <a:latin typeface="Calibri"/>
                <a:ea typeface="ＭＳ Ｐゴシック"/>
              </a:rPr>
              <a:t>1.5 GeV</a:t>
            </a:r>
          </a:p>
        </p:txBody>
      </p:sp>
      <p:sp>
        <p:nvSpPr>
          <p:cNvPr id="257" name="テキスト ボックス 256"/>
          <p:cNvSpPr txBox="1"/>
          <p:nvPr/>
        </p:nvSpPr>
        <p:spPr>
          <a:xfrm>
            <a:off x="1190180" y="4545024"/>
            <a:ext cx="1274591" cy="351318"/>
          </a:xfrm>
          <a:prstGeom prst="rect">
            <a:avLst/>
          </a:prstGeom>
          <a:noFill/>
        </p:spPr>
        <p:txBody>
          <a:bodyPr wrap="none" lIns="104082" tIns="52040" rIns="104082" bIns="52040" rtlCol="0">
            <a:spAutoFit/>
          </a:bodyPr>
          <a:lstStyle/>
          <a:p>
            <a:pPr defTabSz="1040811"/>
            <a:r>
              <a:rPr lang="en-US" altLang="ja-JP" sz="1600" dirty="0">
                <a:solidFill>
                  <a:srgbClr val="0000FF"/>
                </a:solidFill>
                <a:latin typeface="Calibri"/>
                <a:ea typeface="ＭＳ Ｐゴシック"/>
              </a:rPr>
              <a:t>same energy</a:t>
            </a:r>
            <a:endParaRPr lang="ja-JP" altLang="en-US" sz="1600" dirty="0">
              <a:solidFill>
                <a:srgbClr val="0000FF"/>
              </a:solidFill>
              <a:latin typeface="Calibri"/>
              <a:ea typeface="ＭＳ Ｐゴシック"/>
            </a:endParaRPr>
          </a:p>
        </p:txBody>
      </p:sp>
      <p:cxnSp>
        <p:nvCxnSpPr>
          <p:cNvPr id="154" name="直線コネクタ 153"/>
          <p:cNvCxnSpPr/>
          <p:nvPr/>
        </p:nvCxnSpPr>
        <p:spPr>
          <a:xfrm>
            <a:off x="5441426" y="4752604"/>
            <a:ext cx="16319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p:nvPr/>
        </p:nvCxnSpPr>
        <p:spPr>
          <a:xfrm flipV="1">
            <a:off x="613024" y="5516432"/>
            <a:ext cx="408684" cy="44487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5623791" y="1223317"/>
            <a:ext cx="4919916" cy="1213301"/>
          </a:xfrm>
          <a:prstGeom prst="rect">
            <a:avLst/>
          </a:prstGeom>
          <a:noFill/>
        </p:spPr>
        <p:txBody>
          <a:bodyPr wrap="square" lIns="104082" tIns="52040" rIns="104082" bIns="52040" rtlCol="0">
            <a:spAutoFit/>
          </a:bodyPr>
          <a:lstStyle/>
          <a:p>
            <a:pPr marL="325251" indent="-325251" defTabSz="1040811">
              <a:buClr>
                <a:srgbClr val="FF0000"/>
              </a:buClr>
              <a:buFont typeface="Wingdings" panose="05000000000000000000" pitchFamily="2" charset="2"/>
              <a:buChar char="l"/>
            </a:pPr>
            <a:r>
              <a:rPr lang="en-US" altLang="ja-JP" sz="1800" dirty="0">
                <a:solidFill>
                  <a:prstClr val="black"/>
                </a:solidFill>
                <a:latin typeface="Arial" panose="020B0604020202020204" pitchFamily="34" charset="0"/>
                <a:ea typeface="ＭＳ Ｐゴシック"/>
                <a:cs typeface="Arial" panose="020B0604020202020204" pitchFamily="34" charset="0"/>
              </a:rPr>
              <a:t> e-/e+ beams are delivered to 4-rings with different current &amp; energy.</a:t>
            </a:r>
          </a:p>
          <a:p>
            <a:pPr marL="325251" indent="-325251" defTabSz="1040811">
              <a:buClr>
                <a:srgbClr val="FF0000"/>
              </a:buClr>
              <a:buFont typeface="Wingdings" panose="05000000000000000000" pitchFamily="2" charset="2"/>
              <a:buChar char="l"/>
            </a:pPr>
            <a:r>
              <a:rPr lang="en-US" altLang="ja-JP" sz="1800" dirty="0">
                <a:solidFill>
                  <a:prstClr val="black"/>
                </a:solidFill>
                <a:latin typeface="Calibri"/>
                <a:ea typeface="ＭＳ Ｐゴシック"/>
              </a:rPr>
              <a:t>Beam acceleration modes must be switched by </a:t>
            </a:r>
            <a:r>
              <a:rPr lang="en-US" altLang="ja-JP" sz="1800" dirty="0">
                <a:solidFill>
                  <a:srgbClr val="FF0000"/>
                </a:solidFill>
                <a:latin typeface="Calibri"/>
                <a:ea typeface="ＭＳ Ｐゴシック"/>
              </a:rPr>
              <a:t>50 Hz pulse-by-pulse </a:t>
            </a:r>
            <a:r>
              <a:rPr lang="en-US" altLang="ja-JP" sz="1800" dirty="0">
                <a:solidFill>
                  <a:prstClr val="black"/>
                </a:solidFill>
                <a:latin typeface="Calibri"/>
                <a:ea typeface="ＭＳ Ｐゴシック"/>
              </a:rPr>
              <a:t>for top-up injection.</a:t>
            </a:r>
            <a:endParaRPr lang="ja-JP" altLang="en-US" sz="1800" dirty="0">
              <a:solidFill>
                <a:srgbClr val="FF0000"/>
              </a:solidFill>
              <a:latin typeface="Calibri"/>
              <a:ea typeface="ＭＳ Ｐゴシック"/>
            </a:endParaRPr>
          </a:p>
        </p:txBody>
      </p:sp>
      <p:sp>
        <p:nvSpPr>
          <p:cNvPr id="147" name="テキスト ボックス 146"/>
          <p:cNvSpPr txBox="1"/>
          <p:nvPr/>
        </p:nvSpPr>
        <p:spPr>
          <a:xfrm>
            <a:off x="1182869" y="6660507"/>
            <a:ext cx="7707329" cy="428262"/>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algn="ctr" defTabSz="1040811"/>
            <a:r>
              <a:rPr lang="en-US" altLang="ja-JP" b="1" dirty="0">
                <a:solidFill>
                  <a:srgbClr val="0000FF"/>
                </a:solidFill>
                <a:latin typeface="Arial" panose="020B0604020202020204" pitchFamily="34" charset="0"/>
                <a:ea typeface="ＭＳ Ｐゴシック"/>
                <a:cs typeface="Arial" panose="020B0604020202020204" pitchFamily="34" charset="0"/>
              </a:rPr>
              <a:t>Beam optics should satisfy the fast beam-mode switching.</a:t>
            </a:r>
            <a:endParaRPr lang="ja-JP" altLang="en-US" b="1" dirty="0">
              <a:solidFill>
                <a:srgbClr val="0000FF"/>
              </a:solidFill>
              <a:latin typeface="Arial" panose="020B0604020202020204" pitchFamily="34" charset="0"/>
              <a:ea typeface="ＭＳ Ｐゴシック"/>
              <a:cs typeface="Arial" panose="020B0604020202020204" pitchFamily="34" charset="0"/>
            </a:endParaRPr>
          </a:p>
        </p:txBody>
      </p:sp>
      <p:sp>
        <p:nvSpPr>
          <p:cNvPr id="267" name="テキスト ボックス 266"/>
          <p:cNvSpPr txBox="1"/>
          <p:nvPr/>
        </p:nvSpPr>
        <p:spPr>
          <a:xfrm>
            <a:off x="9200484" y="3630014"/>
            <a:ext cx="1364359" cy="351318"/>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HER: 7 GeV e-  </a:t>
            </a:r>
            <a:endParaRPr lang="ja-JP" altLang="en-US" sz="1600" dirty="0">
              <a:solidFill>
                <a:prstClr val="black"/>
              </a:solidFill>
              <a:latin typeface="Calibri"/>
              <a:ea typeface="ＭＳ Ｐゴシック"/>
            </a:endParaRPr>
          </a:p>
        </p:txBody>
      </p:sp>
      <p:sp>
        <p:nvSpPr>
          <p:cNvPr id="286" name="テキスト ボックス 285"/>
          <p:cNvSpPr txBox="1"/>
          <p:nvPr/>
        </p:nvSpPr>
        <p:spPr>
          <a:xfrm>
            <a:off x="9247329" y="4164914"/>
            <a:ext cx="1407039" cy="351318"/>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AR: 6.5 GeV e-</a:t>
            </a:r>
            <a:endParaRPr lang="ja-JP" altLang="en-US" sz="1600" dirty="0">
              <a:solidFill>
                <a:prstClr val="black"/>
              </a:solidFill>
              <a:latin typeface="Calibri"/>
              <a:ea typeface="ＭＳ Ｐゴシック"/>
            </a:endParaRPr>
          </a:p>
        </p:txBody>
      </p:sp>
      <p:sp>
        <p:nvSpPr>
          <p:cNvPr id="379" name="テキスト ボックス 378"/>
          <p:cNvSpPr txBox="1"/>
          <p:nvPr/>
        </p:nvSpPr>
        <p:spPr>
          <a:xfrm>
            <a:off x="9224834" y="5296588"/>
            <a:ext cx="1377183" cy="351318"/>
          </a:xfrm>
          <a:prstGeom prst="rect">
            <a:avLst/>
          </a:prstGeom>
        </p:spPr>
        <p:style>
          <a:lnRef idx="1">
            <a:schemeClr val="accent5"/>
          </a:lnRef>
          <a:fillRef idx="2">
            <a:schemeClr val="accent5"/>
          </a:fillRef>
          <a:effectRef idx="1">
            <a:schemeClr val="accent5"/>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PF: 2.5 GeV e-</a:t>
            </a:r>
            <a:endParaRPr lang="ja-JP" altLang="en-US" sz="1600" dirty="0">
              <a:solidFill>
                <a:prstClr val="black"/>
              </a:solidFill>
              <a:latin typeface="Calibri"/>
              <a:ea typeface="ＭＳ Ｐゴシック"/>
            </a:endParaRPr>
          </a:p>
        </p:txBody>
      </p:sp>
      <p:sp>
        <p:nvSpPr>
          <p:cNvPr id="392" name="テキスト ボックス 391"/>
          <p:cNvSpPr txBox="1"/>
          <p:nvPr/>
        </p:nvSpPr>
        <p:spPr>
          <a:xfrm>
            <a:off x="9191127" y="4756142"/>
            <a:ext cx="1518247" cy="351318"/>
          </a:xfrm>
          <a:prstGeom prst="rect">
            <a:avLst/>
          </a:prstGeom>
        </p:spPr>
        <p:style>
          <a:lnRef idx="1">
            <a:schemeClr val="accent2"/>
          </a:lnRef>
          <a:fillRef idx="2">
            <a:schemeClr val="accent2"/>
          </a:fillRef>
          <a:effectRef idx="1">
            <a:schemeClr val="accent2"/>
          </a:effectRef>
          <a:fontRef idx="minor">
            <a:schemeClr val="dk1"/>
          </a:fontRef>
        </p:style>
        <p:txBody>
          <a:bodyPr wrap="none" lIns="104082" tIns="52040" rIns="104082" bIns="52040" rtlCol="0">
            <a:spAutoFit/>
          </a:bodyPr>
          <a:lstStyle/>
          <a:p>
            <a:pPr defTabSz="1040811"/>
            <a:r>
              <a:rPr lang="en-US" altLang="ja-JP" sz="1600" dirty="0">
                <a:solidFill>
                  <a:prstClr val="black"/>
                </a:solidFill>
                <a:latin typeface="Calibri"/>
                <a:ea typeface="ＭＳ Ｐゴシック"/>
              </a:rPr>
              <a:t>LER: 2.5 GeV e+</a:t>
            </a:r>
            <a:endParaRPr lang="ja-JP" altLang="en-US" sz="1600" dirty="0">
              <a:solidFill>
                <a:prstClr val="black"/>
              </a:solidFill>
              <a:latin typeface="Calibri"/>
              <a:ea typeface="ＭＳ Ｐゴシック"/>
            </a:endParaRPr>
          </a:p>
        </p:txBody>
      </p:sp>
      <p:sp>
        <p:nvSpPr>
          <p:cNvPr id="82" name="テキスト ボックス 81"/>
          <p:cNvSpPr txBox="1"/>
          <p:nvPr/>
        </p:nvSpPr>
        <p:spPr>
          <a:xfrm>
            <a:off x="9492971" y="3896798"/>
            <a:ext cx="817034"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5 nC x2</a:t>
            </a:r>
            <a:endParaRPr lang="ja-JP" altLang="en-US" sz="1600" dirty="0">
              <a:solidFill>
                <a:prstClr val="black"/>
              </a:solidFill>
              <a:latin typeface="Calibri"/>
              <a:ea typeface="ＭＳ Ｐゴシック"/>
            </a:endParaRPr>
          </a:p>
        </p:txBody>
      </p:sp>
      <p:sp>
        <p:nvSpPr>
          <p:cNvPr id="162" name="テキスト ボックス 161"/>
          <p:cNvSpPr txBox="1"/>
          <p:nvPr/>
        </p:nvSpPr>
        <p:spPr>
          <a:xfrm>
            <a:off x="9453715" y="4440871"/>
            <a:ext cx="972825"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0.3 nC x1</a:t>
            </a:r>
            <a:endParaRPr lang="ja-JP" altLang="en-US" sz="1600" dirty="0">
              <a:solidFill>
                <a:prstClr val="black"/>
              </a:solidFill>
              <a:latin typeface="Calibri"/>
              <a:ea typeface="ＭＳ Ｐゴシック"/>
            </a:endParaRPr>
          </a:p>
        </p:txBody>
      </p:sp>
      <p:sp>
        <p:nvSpPr>
          <p:cNvPr id="163" name="テキスト ボックス 162"/>
          <p:cNvSpPr txBox="1"/>
          <p:nvPr/>
        </p:nvSpPr>
        <p:spPr>
          <a:xfrm>
            <a:off x="9468814" y="5617310"/>
            <a:ext cx="972825"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0.3 nC x1</a:t>
            </a:r>
            <a:endParaRPr lang="ja-JP" altLang="en-US" sz="1600" dirty="0">
              <a:solidFill>
                <a:prstClr val="black"/>
              </a:solidFill>
              <a:latin typeface="Calibri"/>
              <a:ea typeface="ＭＳ Ｐゴシック"/>
            </a:endParaRPr>
          </a:p>
        </p:txBody>
      </p:sp>
      <p:sp>
        <p:nvSpPr>
          <p:cNvPr id="164" name="テキスト ボックス 163"/>
          <p:cNvSpPr txBox="1"/>
          <p:nvPr/>
        </p:nvSpPr>
        <p:spPr>
          <a:xfrm>
            <a:off x="9432581" y="5019118"/>
            <a:ext cx="817034" cy="351318"/>
          </a:xfrm>
          <a:prstGeom prst="rect">
            <a:avLst/>
          </a:prstGeom>
          <a:noFill/>
        </p:spPr>
        <p:txBody>
          <a:bodyPr wrap="none" lIns="104082" tIns="52040" rIns="104082" bIns="52040" rtlCol="0">
            <a:spAutoFit/>
          </a:bodyPr>
          <a:lstStyle/>
          <a:p>
            <a:pPr defTabSz="1040811"/>
            <a:r>
              <a:rPr lang="en-US" altLang="ja-JP" sz="1600" dirty="0">
                <a:solidFill>
                  <a:prstClr val="black"/>
                </a:solidFill>
                <a:latin typeface="Calibri"/>
                <a:ea typeface="ＭＳ Ｐゴシック"/>
              </a:rPr>
              <a:t>4 nC x2</a:t>
            </a:r>
            <a:endParaRPr lang="ja-JP" altLang="en-US" sz="1600" dirty="0">
              <a:solidFill>
                <a:prstClr val="black"/>
              </a:solidFill>
              <a:latin typeface="Calibri"/>
              <a:ea typeface="ＭＳ Ｐゴシック"/>
            </a:endParaRPr>
          </a:p>
        </p:txBody>
      </p:sp>
      <p:sp>
        <p:nvSpPr>
          <p:cNvPr id="148" name="タイトル 1"/>
          <p:cNvSpPr>
            <a:spLocks noGrp="1"/>
          </p:cNvSpPr>
          <p:nvPr>
            <p:ph type="title"/>
          </p:nvPr>
        </p:nvSpPr>
        <p:spPr>
          <a:xfrm>
            <a:off x="165100" y="385763"/>
            <a:ext cx="10358438" cy="714375"/>
          </a:xfrm>
        </p:spPr>
        <p:txBody>
          <a:bodyPr/>
          <a:lstStyle/>
          <a:p>
            <a:r>
              <a:rPr kumimoji="1" lang="en-US" altLang="ja-JP" dirty="0" smtClean="0"/>
              <a:t>Energy profiles and beam properties</a:t>
            </a:r>
            <a:endParaRPr kumimoji="1" lang="ja-JP" altLang="en-US" dirty="0"/>
          </a:p>
        </p:txBody>
      </p:sp>
    </p:spTree>
    <p:extLst>
      <p:ext uri="{BB962C8B-B14F-4D97-AF65-F5344CB8AC3E}">
        <p14:creationId xmlns:p14="http://schemas.microsoft.com/office/powerpoint/2010/main" val="27239943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70"/>
          <p:cNvGrpSpPr/>
          <p:nvPr/>
        </p:nvGrpSpPr>
        <p:grpSpPr>
          <a:xfrm>
            <a:off x="4053155" y="568325"/>
            <a:ext cx="6619907" cy="6858000"/>
            <a:chOff x="3659453" y="657225"/>
            <a:chExt cx="6619908" cy="6858000"/>
          </a:xfrm>
        </p:grpSpPr>
        <p:sp>
          <p:nvSpPr>
            <p:cNvPr id="88" name="ドーナツ 87"/>
            <p:cNvSpPr>
              <a:spLocks noChangeAspect="1"/>
            </p:cNvSpPr>
            <p:nvPr/>
          </p:nvSpPr>
          <p:spPr bwMode="auto">
            <a:xfrm rot="16200000">
              <a:off x="6360315" y="3868470"/>
              <a:ext cx="811213" cy="634999"/>
            </a:xfrm>
            <a:prstGeom prst="donut">
              <a:avLst>
                <a:gd name="adj"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7" name="アーチ 66"/>
            <p:cNvSpPr>
              <a:spLocks noChangeAspect="1"/>
            </p:cNvSpPr>
            <p:nvPr/>
          </p:nvSpPr>
          <p:spPr bwMode="auto">
            <a:xfrm rot="16200000">
              <a:off x="3747291" y="2524125"/>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89" name="アーチ 88"/>
            <p:cNvSpPr>
              <a:spLocks noChangeAspect="1"/>
            </p:cNvSpPr>
            <p:nvPr/>
          </p:nvSpPr>
          <p:spPr bwMode="auto">
            <a:xfrm rot="16200000">
              <a:off x="3911596" y="3796507"/>
              <a:ext cx="811213"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0424" name="Rectangle 746"/>
            <p:cNvSpPr>
              <a:spLocks noChangeArrowheads="1"/>
            </p:cNvSpPr>
            <p:nvPr/>
          </p:nvSpPr>
          <p:spPr bwMode="auto">
            <a:xfrm>
              <a:off x="3829841" y="2800350"/>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53" name="Line 755"/>
            <p:cNvSpPr>
              <a:spLocks noChangeShapeType="1"/>
            </p:cNvSpPr>
            <p:nvPr/>
          </p:nvSpPr>
          <p:spPr bwMode="auto">
            <a:xfrm>
              <a:off x="4152103" y="2511425"/>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4" name="Line 756"/>
            <p:cNvSpPr>
              <a:spLocks noChangeShapeType="1"/>
            </p:cNvSpPr>
            <p:nvPr/>
          </p:nvSpPr>
          <p:spPr bwMode="auto">
            <a:xfrm>
              <a:off x="4140991" y="3324225"/>
              <a:ext cx="3846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29" name="Rectangle 762"/>
            <p:cNvSpPr>
              <a:spLocks noChangeArrowheads="1"/>
            </p:cNvSpPr>
            <p:nvPr/>
          </p:nvSpPr>
          <p:spPr bwMode="auto">
            <a:xfrm>
              <a:off x="8338964" y="3032581"/>
              <a:ext cx="1618953"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a:t>
              </a:r>
              <a:r>
                <a:rPr lang="en-US" altLang="ja-JP" sz="1400" b="1" dirty="0">
                  <a:solidFill>
                    <a:srgbClr val="1E1B18"/>
                  </a:solidFill>
                </a:rPr>
                <a:t> (2.5GeV, 0.2nC)</a:t>
              </a:r>
              <a:endParaRPr lang="en-US" altLang="ja-JP" sz="1400" b="1" dirty="0"/>
            </a:p>
          </p:txBody>
        </p:sp>
        <p:sp>
          <p:nvSpPr>
            <p:cNvPr id="60430" name="Rectangle 777"/>
            <p:cNvSpPr>
              <a:spLocks noChangeArrowheads="1"/>
            </p:cNvSpPr>
            <p:nvPr/>
          </p:nvSpPr>
          <p:spPr bwMode="auto">
            <a:xfrm>
              <a:off x="5264941" y="2514600"/>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0431" name="Rectangle 746"/>
            <p:cNvSpPr>
              <a:spLocks noChangeArrowheads="1"/>
            </p:cNvSpPr>
            <p:nvPr/>
          </p:nvSpPr>
          <p:spPr bwMode="auto">
            <a:xfrm>
              <a:off x="3993353" y="4073525"/>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60432" name="Rectangle 747"/>
            <p:cNvSpPr>
              <a:spLocks noChangeArrowheads="1"/>
            </p:cNvSpPr>
            <p:nvPr/>
          </p:nvSpPr>
          <p:spPr bwMode="auto">
            <a:xfrm>
              <a:off x="5394322" y="4678363"/>
              <a:ext cx="582613" cy="169862"/>
            </a:xfrm>
            <a:prstGeom prst="rect">
              <a:avLst/>
            </a:prstGeom>
            <a:noFill/>
            <a:ln w="9525">
              <a:noFill/>
              <a:miter lim="800000"/>
              <a:headEnd/>
              <a:tailEnd/>
            </a:ln>
          </p:spPr>
          <p:txBody>
            <a:bodyPr wrap="none" lIns="0" tIns="0" rIns="0" bIns="0">
              <a:prstTxWarp prst="textNoShape">
                <a:avLst/>
              </a:prstTxWarp>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Target</a:t>
              </a:r>
              <a:endParaRPr lang="en-US" altLang="ja-JP" sz="1200" dirty="0">
                <a:ea typeface="Helvetica" charset="0"/>
                <a:cs typeface="Helvetica" charset="0"/>
              </a:endParaRPr>
            </a:p>
          </p:txBody>
        </p:sp>
        <p:sp>
          <p:nvSpPr>
            <p:cNvPr id="75" name="Line 755"/>
            <p:cNvSpPr>
              <a:spLocks noChangeShapeType="1"/>
            </p:cNvSpPr>
            <p:nvPr/>
          </p:nvSpPr>
          <p:spPr bwMode="auto">
            <a:xfrm>
              <a:off x="4317203" y="3783013"/>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6" name="Line 756"/>
            <p:cNvSpPr>
              <a:spLocks noChangeShapeType="1"/>
            </p:cNvSpPr>
            <p:nvPr/>
          </p:nvSpPr>
          <p:spPr bwMode="auto">
            <a:xfrm>
              <a:off x="4306091" y="4595813"/>
              <a:ext cx="4078287"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35" name="Line 757"/>
            <p:cNvSpPr>
              <a:spLocks noChangeShapeType="1"/>
            </p:cNvSpPr>
            <p:nvPr/>
          </p:nvSpPr>
          <p:spPr bwMode="auto">
            <a:xfrm>
              <a:off x="5688010" y="4538663"/>
              <a:ext cx="0" cy="114300"/>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0436" name="Rectangle 758"/>
            <p:cNvSpPr>
              <a:spLocks noChangeArrowheads="1"/>
            </p:cNvSpPr>
            <p:nvPr/>
          </p:nvSpPr>
          <p:spPr bwMode="auto">
            <a:xfrm>
              <a:off x="8316119" y="4695825"/>
              <a:ext cx="1286860"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a:t>
              </a:r>
              <a:r>
                <a:rPr lang="en-US" altLang="ja-JP" sz="1400" b="1" dirty="0">
                  <a:solidFill>
                    <a:srgbClr val="1E1B18"/>
                  </a:solidFill>
                </a:rPr>
                <a:t> (4GeV, 4nC)</a:t>
              </a:r>
              <a:endParaRPr lang="en-US" altLang="ja-JP" sz="1400" b="1" dirty="0"/>
            </a:p>
          </p:txBody>
        </p:sp>
        <p:sp>
          <p:nvSpPr>
            <p:cNvPr id="86" name="Line 766"/>
            <p:cNvSpPr>
              <a:spLocks noChangeShapeType="1"/>
            </p:cNvSpPr>
            <p:nvPr/>
          </p:nvSpPr>
          <p:spPr bwMode="auto">
            <a:xfrm flipV="1">
              <a:off x="8368503" y="4486275"/>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7" name="Line 767"/>
            <p:cNvSpPr>
              <a:spLocks noChangeShapeType="1"/>
            </p:cNvSpPr>
            <p:nvPr/>
          </p:nvSpPr>
          <p:spPr bwMode="auto">
            <a:xfrm flipH="1" flipV="1">
              <a:off x="8460578" y="4489450"/>
              <a:ext cx="127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39" name="Rectangle 777"/>
            <p:cNvSpPr>
              <a:spLocks noChangeArrowheads="1"/>
            </p:cNvSpPr>
            <p:nvPr/>
          </p:nvSpPr>
          <p:spPr bwMode="auto">
            <a:xfrm>
              <a:off x="5430041" y="3790950"/>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0453" name="テキスト ボックス 12"/>
            <p:cNvSpPr txBox="1">
              <a:spLocks noChangeArrowheads="1"/>
            </p:cNvSpPr>
            <p:nvPr/>
          </p:nvSpPr>
          <p:spPr bwMode="auto">
            <a:xfrm>
              <a:off x="4314822" y="2763838"/>
              <a:ext cx="1248506" cy="318924"/>
            </a:xfrm>
            <a:prstGeom prst="rect">
              <a:avLst/>
            </a:prstGeom>
            <a:noFill/>
            <a:ln w="12700">
              <a:solidFill>
                <a:srgbClr val="00E6CC"/>
              </a:solidFill>
              <a:round/>
              <a:headEnd/>
              <a:tailEnd/>
            </a:ln>
          </p:spPr>
          <p:txBody>
            <a:bodyPr wrap="none" lIns="36000" tIns="36000" rIns="36000" bIns="36000">
              <a:prstTxWarp prst="textNoShape">
                <a:avLst/>
              </a:prstTxWarp>
              <a:spAutoFit/>
            </a:bodyPr>
            <a:lstStyle/>
            <a:p>
              <a:r>
                <a:rPr lang="en-US" altLang="ja-JP" sz="1600" dirty="0">
                  <a:solidFill>
                    <a:srgbClr val="006000"/>
                  </a:solidFill>
                  <a:latin typeface="Arial Rounded MT Bold" charset="0"/>
                </a:rPr>
                <a:t>PF Injection</a:t>
              </a:r>
              <a:endParaRPr lang="ja-JP" altLang="en-US" sz="1600" dirty="0">
                <a:solidFill>
                  <a:srgbClr val="006000"/>
                </a:solidFill>
                <a:latin typeface="Arial Rounded MT Bold" charset="0"/>
              </a:endParaRPr>
            </a:p>
          </p:txBody>
        </p:sp>
        <p:sp>
          <p:nvSpPr>
            <p:cNvPr id="60454" name="テキスト ボックス 12"/>
            <p:cNvSpPr txBox="1">
              <a:spLocks noChangeArrowheads="1"/>
            </p:cNvSpPr>
            <p:nvPr/>
          </p:nvSpPr>
          <p:spPr bwMode="auto">
            <a:xfrm>
              <a:off x="4479921" y="4045824"/>
              <a:ext cx="2653438" cy="318924"/>
            </a:xfrm>
            <a:prstGeom prst="rect">
              <a:avLst/>
            </a:prstGeom>
            <a:noFill/>
            <a:ln w="12700">
              <a:solidFill>
                <a:srgbClr val="00E6CC"/>
              </a:solidFill>
              <a:round/>
              <a:headEnd/>
              <a:tailEnd/>
            </a:ln>
          </p:spPr>
          <p:txBody>
            <a:bodyPr wrap="none" lIns="36000" tIns="36000" rIns="36000" bIns="36000" anchor="t" anchorCtr="0">
              <a:prstTxWarp prst="textNoShape">
                <a:avLst/>
              </a:prstTxWarp>
              <a:spAutoFit/>
            </a:bodyPr>
            <a:lstStyle/>
            <a:p>
              <a:r>
                <a:rPr lang="en-US" altLang="ja-JP" sz="1600" dirty="0">
                  <a:solidFill>
                    <a:srgbClr val="006000"/>
                  </a:solidFill>
                  <a:latin typeface="Arial Rounded MT Bold" charset="0"/>
                </a:rPr>
                <a:t>SuperKEKB-LER Injection</a:t>
              </a:r>
              <a:endParaRPr lang="ja-JP" altLang="en-US" sz="1600" dirty="0">
                <a:solidFill>
                  <a:srgbClr val="006000"/>
                </a:solidFill>
                <a:latin typeface="Arial Rounded MT Bold" charset="0"/>
              </a:endParaRPr>
            </a:p>
          </p:txBody>
        </p:sp>
        <p:sp>
          <p:nvSpPr>
            <p:cNvPr id="60456" name="Rectangle 758"/>
            <p:cNvSpPr>
              <a:spLocks noChangeArrowheads="1"/>
            </p:cNvSpPr>
            <p:nvPr/>
          </p:nvSpPr>
          <p:spPr bwMode="auto">
            <a:xfrm>
              <a:off x="4252116" y="4406900"/>
              <a:ext cx="1308050" cy="169277"/>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Arial Rounded MT Bold" charset="0"/>
                  <a:ea typeface="Arial Rounded MT Bold" charset="0"/>
                  <a:cs typeface="Arial Rounded MT Bold" charset="0"/>
                </a:rPr>
                <a:t> e</a:t>
              </a:r>
              <a:r>
                <a:rPr lang="en-US" altLang="ja-JP" sz="1100" b="1" baseline="30000" dirty="0">
                  <a:solidFill>
                    <a:srgbClr val="1E1B18"/>
                  </a:solidFill>
                  <a:latin typeface="Arial Rounded MT Bold" charset="0"/>
                  <a:ea typeface="Arial Rounded MT Bold" charset="0"/>
                  <a:cs typeface="Arial Rounded MT Bold" charset="0"/>
                </a:rPr>
                <a:t>–</a:t>
              </a:r>
              <a:r>
                <a:rPr lang="en-US" altLang="ja-JP" sz="1100" b="1" dirty="0">
                  <a:solidFill>
                    <a:srgbClr val="1E1B18"/>
                  </a:solidFill>
                  <a:latin typeface="Arial Rounded MT Bold" charset="0"/>
                  <a:ea typeface="Arial Rounded MT Bold" charset="0"/>
                  <a:cs typeface="Arial Rounded MT Bold" charset="0"/>
                </a:rPr>
                <a:t>  (3.5GeV, 10nC)</a:t>
              </a:r>
              <a:endParaRPr lang="en-US" altLang="ja-JP" sz="1100" b="1" dirty="0">
                <a:latin typeface="Arial Rounded MT Bold" charset="0"/>
                <a:ea typeface="Arial Rounded MT Bold" charset="0"/>
                <a:cs typeface="Arial Rounded MT Bold" charset="0"/>
              </a:endParaRPr>
            </a:p>
          </p:txBody>
        </p:sp>
        <p:sp>
          <p:nvSpPr>
            <p:cNvPr id="51" name="Line 752"/>
            <p:cNvSpPr>
              <a:spLocks noChangeShapeType="1"/>
            </p:cNvSpPr>
            <p:nvPr/>
          </p:nvSpPr>
          <p:spPr bwMode="auto">
            <a:xfrm flipH="1">
              <a:off x="7977978" y="2979738"/>
              <a:ext cx="479425" cy="347662"/>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0" name="Line 751"/>
            <p:cNvSpPr>
              <a:spLocks noChangeShapeType="1"/>
            </p:cNvSpPr>
            <p:nvPr/>
          </p:nvSpPr>
          <p:spPr bwMode="auto">
            <a:xfrm flipH="1">
              <a:off x="8444703" y="2986088"/>
              <a:ext cx="8651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2" name="Line 753"/>
            <p:cNvSpPr>
              <a:spLocks noChangeShapeType="1"/>
            </p:cNvSpPr>
            <p:nvPr/>
          </p:nvSpPr>
          <p:spPr bwMode="auto">
            <a:xfrm flipH="1">
              <a:off x="9297191" y="2813050"/>
              <a:ext cx="269875"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5" name="Line 765"/>
            <p:cNvSpPr>
              <a:spLocks noChangeShapeType="1"/>
            </p:cNvSpPr>
            <p:nvPr/>
          </p:nvSpPr>
          <p:spPr bwMode="auto">
            <a:xfrm flipH="1" flipV="1">
              <a:off x="8574878" y="448310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12" name="Line 756"/>
            <p:cNvSpPr>
              <a:spLocks noChangeShapeType="1"/>
            </p:cNvSpPr>
            <p:nvPr/>
          </p:nvSpPr>
          <p:spPr bwMode="auto">
            <a:xfrm>
              <a:off x="8668541" y="4595813"/>
              <a:ext cx="544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9" name="Line 759"/>
            <p:cNvSpPr>
              <a:spLocks noChangeShapeType="1"/>
            </p:cNvSpPr>
            <p:nvPr/>
          </p:nvSpPr>
          <p:spPr bwMode="auto">
            <a:xfrm flipH="1" flipV="1">
              <a:off x="9209878" y="4595813"/>
              <a:ext cx="541338"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10" name="アーチ 109"/>
            <p:cNvSpPr>
              <a:spLocks noChangeAspect="1"/>
            </p:cNvSpPr>
            <p:nvPr/>
          </p:nvSpPr>
          <p:spPr bwMode="auto">
            <a:xfrm rot="16200000">
              <a:off x="4075903" y="5070475"/>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0440" name="Rectangle 746"/>
            <p:cNvSpPr>
              <a:spLocks noChangeArrowheads="1"/>
            </p:cNvSpPr>
            <p:nvPr/>
          </p:nvSpPr>
          <p:spPr bwMode="auto">
            <a:xfrm>
              <a:off x="4158453" y="5346700"/>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96" name="Line 755"/>
            <p:cNvSpPr>
              <a:spLocks noChangeShapeType="1"/>
            </p:cNvSpPr>
            <p:nvPr/>
          </p:nvSpPr>
          <p:spPr bwMode="auto">
            <a:xfrm>
              <a:off x="4482303" y="5057775"/>
              <a:ext cx="1241425"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97" name="Line 756"/>
            <p:cNvSpPr>
              <a:spLocks noChangeShapeType="1"/>
            </p:cNvSpPr>
            <p:nvPr/>
          </p:nvSpPr>
          <p:spPr bwMode="auto">
            <a:xfrm>
              <a:off x="4469603" y="5868987"/>
              <a:ext cx="40782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45" name="Rectangle 761"/>
            <p:cNvSpPr>
              <a:spLocks noChangeArrowheads="1"/>
            </p:cNvSpPr>
            <p:nvPr/>
          </p:nvSpPr>
          <p:spPr bwMode="auto">
            <a:xfrm>
              <a:off x="8468519" y="6122913"/>
              <a:ext cx="1286860"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a:t>
              </a:r>
              <a:r>
                <a:rPr lang="en-US" altLang="ja-JP" sz="1400" b="1" dirty="0">
                  <a:solidFill>
                    <a:srgbClr val="1E1B18"/>
                  </a:solidFill>
                </a:rPr>
                <a:t> (7GeV, 5nC)</a:t>
              </a:r>
              <a:endParaRPr lang="en-US" altLang="ja-JP" sz="1400" b="1" dirty="0"/>
            </a:p>
          </p:txBody>
        </p:sp>
        <p:sp>
          <p:nvSpPr>
            <p:cNvPr id="104" name="Line 763"/>
            <p:cNvSpPr>
              <a:spLocks noChangeShapeType="1"/>
            </p:cNvSpPr>
            <p:nvPr/>
          </p:nvSpPr>
          <p:spPr bwMode="auto">
            <a:xfrm flipH="1" flipV="1">
              <a:off x="8538366" y="5868987"/>
              <a:ext cx="431800"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05" name="Line 764"/>
            <p:cNvSpPr>
              <a:spLocks noChangeShapeType="1"/>
            </p:cNvSpPr>
            <p:nvPr/>
          </p:nvSpPr>
          <p:spPr bwMode="auto">
            <a:xfrm flipH="1" flipV="1">
              <a:off x="8963816" y="6045200"/>
              <a:ext cx="4318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48" name="Rectangle 777"/>
            <p:cNvSpPr>
              <a:spLocks noChangeArrowheads="1"/>
            </p:cNvSpPr>
            <p:nvPr/>
          </p:nvSpPr>
          <p:spPr bwMode="auto">
            <a:xfrm>
              <a:off x="5593553" y="5063609"/>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0455" name="テキスト ボックス 12"/>
            <p:cNvSpPr txBox="1">
              <a:spLocks noChangeArrowheads="1"/>
            </p:cNvSpPr>
            <p:nvPr/>
          </p:nvSpPr>
          <p:spPr bwMode="auto">
            <a:xfrm>
              <a:off x="4643435" y="5320266"/>
              <a:ext cx="2685397" cy="318924"/>
            </a:xfrm>
            <a:prstGeom prst="rect">
              <a:avLst/>
            </a:prstGeom>
            <a:noFill/>
            <a:ln w="12700">
              <a:solidFill>
                <a:srgbClr val="00E6CC"/>
              </a:solidFill>
              <a:round/>
              <a:headEnd/>
              <a:tailEnd/>
            </a:ln>
          </p:spPr>
          <p:txBody>
            <a:bodyPr wrap="none" lIns="36000" tIns="36000" rIns="36000" bIns="36000">
              <a:prstTxWarp prst="textNoShape">
                <a:avLst/>
              </a:prstTxWarp>
              <a:spAutoFit/>
            </a:bodyPr>
            <a:lstStyle/>
            <a:p>
              <a:r>
                <a:rPr lang="en-US" altLang="ja-JP" sz="1600" dirty="0">
                  <a:solidFill>
                    <a:srgbClr val="006000"/>
                  </a:solidFill>
                  <a:latin typeface="Arial Rounded MT Bold" charset="0"/>
                </a:rPr>
                <a:t>SuperKEKB-HER Injection</a:t>
              </a:r>
              <a:endParaRPr lang="ja-JP" altLang="en-US" sz="1600" dirty="0">
                <a:solidFill>
                  <a:srgbClr val="006000"/>
                </a:solidFill>
                <a:latin typeface="Arial Rounded MT Bold" charset="0"/>
              </a:endParaRPr>
            </a:p>
          </p:txBody>
        </p:sp>
        <p:sp>
          <p:nvSpPr>
            <p:cNvPr id="101" name="Line 760"/>
            <p:cNvSpPr>
              <a:spLocks noChangeShapeType="1"/>
            </p:cNvSpPr>
            <p:nvPr/>
          </p:nvSpPr>
          <p:spPr bwMode="auto">
            <a:xfrm flipH="1" flipV="1">
              <a:off x="9389266" y="6045200"/>
              <a:ext cx="541337"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6" name="アーチ 55"/>
            <p:cNvSpPr>
              <a:spLocks noChangeAspect="1"/>
            </p:cNvSpPr>
            <p:nvPr/>
          </p:nvSpPr>
          <p:spPr bwMode="auto">
            <a:xfrm rot="16200000">
              <a:off x="4232680" y="6334124"/>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502">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57" name="Rectangle 746"/>
            <p:cNvSpPr>
              <a:spLocks noChangeArrowheads="1"/>
            </p:cNvSpPr>
            <p:nvPr/>
          </p:nvSpPr>
          <p:spPr bwMode="auto">
            <a:xfrm>
              <a:off x="4315230" y="6610349"/>
              <a:ext cx="345931"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rPr>
                <a:t>ARC</a:t>
              </a:r>
              <a:endParaRPr lang="en-US" altLang="ja-JP" sz="1200" b="1" dirty="0"/>
            </a:p>
          </p:txBody>
        </p:sp>
        <p:sp>
          <p:nvSpPr>
            <p:cNvPr id="59" name="Line 755"/>
            <p:cNvSpPr>
              <a:spLocks noChangeShapeType="1"/>
            </p:cNvSpPr>
            <p:nvPr/>
          </p:nvSpPr>
          <p:spPr bwMode="auto">
            <a:xfrm>
              <a:off x="4639080" y="6321424"/>
              <a:ext cx="1241425"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 name="Line 756"/>
            <p:cNvSpPr>
              <a:spLocks noChangeShapeType="1"/>
            </p:cNvSpPr>
            <p:nvPr/>
          </p:nvSpPr>
          <p:spPr bwMode="auto">
            <a:xfrm>
              <a:off x="4626380" y="7132636"/>
              <a:ext cx="38448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2" name="Rectangle 761"/>
            <p:cNvSpPr>
              <a:spLocks noChangeArrowheads="1"/>
            </p:cNvSpPr>
            <p:nvPr/>
          </p:nvSpPr>
          <p:spPr bwMode="auto">
            <a:xfrm>
              <a:off x="8798780" y="6994981"/>
              <a:ext cx="1480581" cy="220616"/>
            </a:xfrm>
            <a:prstGeom prst="rect">
              <a:avLst/>
            </a:prstGeom>
            <a:noFill/>
            <a:ln w="9525">
              <a:noFill/>
              <a:miter lim="800000"/>
              <a:headEnd/>
              <a:tailEnd/>
            </a:ln>
          </p:spPr>
          <p:txBody>
            <a:bodyPr wrap="none" lIns="0" tIns="0" rIns="0" bIns="0">
              <a:prstTxWarp prst="textNoShape">
                <a:avLst/>
              </a:prstTxWarp>
              <a:spAutoFit/>
            </a:bodyPr>
            <a:lstStyle/>
            <a:p>
              <a:r>
                <a:rPr lang="en-US" altLang="ja-JP" sz="1400" b="1" dirty="0">
                  <a:solidFill>
                    <a:srgbClr val="1E1B18"/>
                  </a:solidFill>
                </a:rPr>
                <a:t>e</a:t>
              </a:r>
              <a:r>
                <a:rPr lang="en-US" altLang="ja-JP" sz="1400" b="1" baseline="30000" dirty="0">
                  <a:solidFill>
                    <a:srgbClr val="1E1B18"/>
                  </a:solidFill>
                </a:rPr>
                <a:t>– </a:t>
              </a:r>
              <a:r>
                <a:rPr lang="en-US" altLang="ja-JP" sz="1400" b="1" dirty="0">
                  <a:solidFill>
                    <a:srgbClr val="1E1B18"/>
                  </a:solidFill>
                </a:rPr>
                <a:t> (6.5GeV, 5nC)</a:t>
              </a:r>
              <a:endParaRPr lang="en-US" altLang="ja-JP" sz="1400" b="1" dirty="0"/>
            </a:p>
          </p:txBody>
        </p:sp>
        <p:sp>
          <p:nvSpPr>
            <p:cNvPr id="65" name="Rectangle 777"/>
            <p:cNvSpPr>
              <a:spLocks noChangeArrowheads="1"/>
            </p:cNvSpPr>
            <p:nvPr/>
          </p:nvSpPr>
          <p:spPr bwMode="auto">
            <a:xfrm>
              <a:off x="5750330" y="6332535"/>
              <a:ext cx="511977" cy="186675"/>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ea typeface="Helvetica" charset="0"/>
                  <a:cs typeface="Helvetica" charset="0"/>
                </a:rPr>
                <a:t>e</a:t>
              </a:r>
              <a:r>
                <a:rPr lang="en-US" altLang="ja-JP" sz="1200" b="1" baseline="30000" dirty="0">
                  <a:solidFill>
                    <a:srgbClr val="1E1B18"/>
                  </a:solidFill>
                  <a:ea typeface="Helvetica" charset="0"/>
                  <a:cs typeface="Helvetica" charset="0"/>
                </a:rPr>
                <a:t>−</a:t>
              </a:r>
              <a:r>
                <a:rPr lang="en-US" altLang="ja-JP" sz="1200" b="1" dirty="0">
                  <a:solidFill>
                    <a:srgbClr val="1E1B18"/>
                  </a:solidFill>
                  <a:ea typeface="Helvetica" charset="0"/>
                  <a:cs typeface="Helvetica" charset="0"/>
                </a:rPr>
                <a:t> Gun</a:t>
              </a:r>
            </a:p>
          </p:txBody>
        </p:sp>
        <p:sp>
          <p:nvSpPr>
            <p:cNvPr id="66" name="テキスト ボックス 12"/>
            <p:cNvSpPr txBox="1">
              <a:spLocks noChangeArrowheads="1"/>
            </p:cNvSpPr>
            <p:nvPr/>
          </p:nvSpPr>
          <p:spPr bwMode="auto">
            <a:xfrm>
              <a:off x="4800212" y="6586702"/>
              <a:ext cx="1611987" cy="318924"/>
            </a:xfrm>
            <a:prstGeom prst="rect">
              <a:avLst/>
            </a:prstGeom>
            <a:noFill/>
            <a:ln w="12700">
              <a:solidFill>
                <a:srgbClr val="00E6CC"/>
              </a:solidFill>
              <a:round/>
              <a:headEnd/>
              <a:tailEnd/>
            </a:ln>
          </p:spPr>
          <p:txBody>
            <a:bodyPr wrap="none" lIns="36000" tIns="36000" rIns="36000" bIns="36000">
              <a:prstTxWarp prst="textNoShape">
                <a:avLst/>
              </a:prstTxWarp>
              <a:spAutoFit/>
            </a:bodyPr>
            <a:lstStyle/>
            <a:p>
              <a:r>
                <a:rPr lang="en-US" altLang="ja-JP" sz="1600" dirty="0">
                  <a:solidFill>
                    <a:srgbClr val="006000"/>
                  </a:solidFill>
                  <a:latin typeface="Arial Rounded MT Bold" charset="0"/>
                </a:rPr>
                <a:t>PF-AR Injection</a:t>
              </a:r>
              <a:endParaRPr lang="ja-JP" altLang="en-US" sz="1600" dirty="0">
                <a:solidFill>
                  <a:srgbClr val="006000"/>
                </a:solidFill>
                <a:latin typeface="Arial Rounded MT Bold" charset="0"/>
              </a:endParaRPr>
            </a:p>
          </p:txBody>
        </p:sp>
        <p:sp>
          <p:nvSpPr>
            <p:cNvPr id="70" name="Rectangle 747"/>
            <p:cNvSpPr>
              <a:spLocks noChangeArrowheads="1"/>
            </p:cNvSpPr>
            <p:nvPr/>
          </p:nvSpPr>
          <p:spPr bwMode="auto">
            <a:xfrm>
              <a:off x="5980906" y="3687763"/>
              <a:ext cx="582613" cy="169862"/>
            </a:xfrm>
            <a:prstGeom prst="rect">
              <a:avLst/>
            </a:prstGeom>
            <a:noFill/>
            <a:ln w="9525">
              <a:noFill/>
              <a:miter lim="800000"/>
              <a:headEnd/>
              <a:tailEnd/>
            </a:ln>
          </p:spPr>
          <p:txBody>
            <a:bodyPr wrap="none" lIns="0" tIns="0" rIns="0" bIns="0">
              <a:prstTxWarp prst="textNoShape">
                <a:avLst/>
              </a:prstTxWarp>
            </a:bodyPr>
            <a:lstStyle/>
            <a:p>
              <a:r>
                <a:rPr lang="en-US" altLang="ja-JP" sz="1200" b="1" dirty="0">
                  <a:solidFill>
                    <a:srgbClr val="1E1B18"/>
                  </a:solidFill>
                  <a:ea typeface="Helvetica" charset="0"/>
                  <a:cs typeface="Helvetica" charset="0"/>
                </a:rPr>
                <a:t>Damping ring</a:t>
              </a:r>
              <a:endParaRPr lang="en-US" altLang="ja-JP" sz="1200" dirty="0">
                <a:ea typeface="Helvetica" charset="0"/>
                <a:cs typeface="Helvetica" charset="0"/>
              </a:endParaRPr>
            </a:p>
          </p:txBody>
        </p:sp>
        <p:sp>
          <p:nvSpPr>
            <p:cNvPr id="63" name="Line 752"/>
            <p:cNvSpPr>
              <a:spLocks noChangeShapeType="1"/>
            </p:cNvSpPr>
            <p:nvPr/>
          </p:nvSpPr>
          <p:spPr bwMode="auto">
            <a:xfrm flipH="1">
              <a:off x="8465155" y="6954225"/>
              <a:ext cx="540000" cy="18000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4" name="Line 751"/>
            <p:cNvSpPr>
              <a:spLocks noChangeShapeType="1"/>
            </p:cNvSpPr>
            <p:nvPr/>
          </p:nvSpPr>
          <p:spPr bwMode="auto">
            <a:xfrm flipH="1">
              <a:off x="8998230" y="6956425"/>
              <a:ext cx="1080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cxnSp>
          <p:nvCxnSpPr>
            <p:cNvPr id="58" name="直線矢印コネクタ 57"/>
            <p:cNvCxnSpPr/>
            <p:nvPr/>
          </p:nvCxnSpPr>
          <p:spPr>
            <a:xfrm rot="5400000">
              <a:off x="4946988" y="2153208"/>
              <a:ext cx="2113677" cy="25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rot="16200000" flipH="1">
              <a:off x="4758284" y="2914971"/>
              <a:ext cx="3409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rot="16200000" flipH="1">
              <a:off x="4731535" y="3271690"/>
              <a:ext cx="4658668" cy="535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endCxn id="63" idx="1"/>
            </p:cNvCxnSpPr>
            <p:nvPr/>
          </p:nvCxnSpPr>
          <p:spPr>
            <a:xfrm rot="16200000" flipH="1">
              <a:off x="4821135" y="3490205"/>
              <a:ext cx="5905504" cy="1382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5445917" y="657225"/>
              <a:ext cx="2368800" cy="565146"/>
            </a:xfrm>
            <a:prstGeom prst="rect">
              <a:avLst/>
            </a:prstGeom>
            <a:noFill/>
          </p:spPr>
          <p:style>
            <a:lnRef idx="1">
              <a:schemeClr val="accent1"/>
            </a:lnRef>
            <a:fillRef idx="3">
              <a:schemeClr val="accent1"/>
            </a:fillRef>
            <a:effectRef idx="2">
              <a:schemeClr val="accent1"/>
            </a:effectRef>
            <a:fontRef idx="minor">
              <a:schemeClr val="lt1"/>
            </a:fontRef>
          </p:style>
          <p:txBody>
            <a:bodyPr lIns="36000" tIns="36000" rIns="36000" bIns="36000" anchor="ctr">
              <a:spAutoFit/>
            </a:bodyPr>
            <a:lstStyle/>
            <a:p>
              <a:pPr algn="ctr">
                <a:defRPr/>
              </a:pPr>
              <a:r>
                <a:rPr lang="en-US" altLang="ja-JP" sz="1600" dirty="0">
                  <a:solidFill>
                    <a:srgbClr val="000090"/>
                  </a:solidFill>
                </a:rPr>
                <a:t>Event-based </a:t>
              </a:r>
              <a:br>
                <a:rPr lang="en-US" altLang="ja-JP" sz="1600" dirty="0">
                  <a:solidFill>
                    <a:srgbClr val="000090"/>
                  </a:solidFill>
                </a:rPr>
              </a:br>
              <a:r>
                <a:rPr lang="en-US" altLang="ja-JP" sz="1600" dirty="0">
                  <a:solidFill>
                    <a:srgbClr val="000090"/>
                  </a:solidFill>
                </a:rPr>
                <a:t>Control System</a:t>
              </a:r>
              <a:endParaRPr lang="ja-JP" altLang="en-US" sz="1600" dirty="0">
                <a:solidFill>
                  <a:srgbClr val="000090"/>
                </a:solidFill>
              </a:endParaRPr>
            </a:p>
          </p:txBody>
        </p:sp>
        <p:sp>
          <p:nvSpPr>
            <p:cNvPr id="99" name="円弧 98"/>
            <p:cNvSpPr/>
            <p:nvPr/>
          </p:nvSpPr>
          <p:spPr>
            <a:xfrm rot="5400000">
              <a:off x="6285580" y="952096"/>
              <a:ext cx="742141" cy="1676399"/>
            </a:xfrm>
            <a:prstGeom prst="arc">
              <a:avLst>
                <a:gd name="adj1" fmla="val 15256201"/>
                <a:gd name="adj2" fmla="val 6285731"/>
              </a:avLst>
            </a:prstGeom>
            <a:ln>
              <a:solidFill>
                <a:srgbClr val="FFBF7F"/>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0" name="Rectangle 747"/>
            <p:cNvSpPr>
              <a:spLocks noChangeArrowheads="1"/>
            </p:cNvSpPr>
            <p:nvPr/>
          </p:nvSpPr>
          <p:spPr bwMode="auto">
            <a:xfrm>
              <a:off x="5278174" y="1435246"/>
              <a:ext cx="582613" cy="364979"/>
            </a:xfrm>
            <a:prstGeom prst="rect">
              <a:avLst/>
            </a:prstGeom>
            <a:noFill/>
            <a:ln w="9525">
              <a:noFill/>
              <a:miter lim="800000"/>
              <a:headEnd/>
              <a:tailEnd/>
            </a:ln>
          </p:spPr>
          <p:txBody>
            <a:bodyPr wrap="none" lIns="0" tIns="0" rIns="0" bIns="0">
              <a:prstTxWarp prst="textNoShape">
                <a:avLst/>
              </a:prstTxWarp>
            </a:bodyPr>
            <a:lstStyle/>
            <a:p>
              <a:r>
                <a:rPr lang="en-US" altLang="ja-JP" sz="1400" b="1" dirty="0">
                  <a:solidFill>
                    <a:srgbClr val="1E1B18"/>
                  </a:solidFill>
                  <a:ea typeface="Helvetica" charset="0"/>
                  <a:cs typeface="Helvetica" charset="0"/>
                </a:rPr>
                <a:t>Every</a:t>
              </a:r>
              <a:br>
                <a:rPr lang="en-US" altLang="ja-JP" sz="1400" b="1" dirty="0">
                  <a:solidFill>
                    <a:srgbClr val="1E1B18"/>
                  </a:solidFill>
                  <a:ea typeface="Helvetica" charset="0"/>
                  <a:cs typeface="Helvetica" charset="0"/>
                </a:rPr>
              </a:br>
              <a:r>
                <a:rPr lang="en-US" altLang="ja-JP" sz="1400" b="1" dirty="0">
                  <a:solidFill>
                    <a:srgbClr val="1E1B18"/>
                  </a:solidFill>
                  <a:ea typeface="Helvetica" charset="0"/>
                  <a:cs typeface="Helvetica" charset="0"/>
                </a:rPr>
                <a:t>20 ms</a:t>
              </a:r>
              <a:endParaRPr lang="en-US" altLang="ja-JP" sz="1400" dirty="0">
                <a:ea typeface="Helvetica" charset="0"/>
                <a:cs typeface="Helvetica" charset="0"/>
              </a:endParaRPr>
            </a:p>
          </p:txBody>
        </p:sp>
        <p:sp>
          <p:nvSpPr>
            <p:cNvPr id="109" name="円弧 108"/>
            <p:cNvSpPr/>
            <p:nvPr/>
          </p:nvSpPr>
          <p:spPr>
            <a:xfrm>
              <a:off x="7706509" y="2616206"/>
              <a:ext cx="1447810" cy="936619"/>
            </a:xfrm>
            <a:prstGeom prst="arc">
              <a:avLst>
                <a:gd name="adj1" fmla="val 9993304"/>
                <a:gd name="adj2" fmla="val 20856439"/>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11" name="正方形/長方形 110"/>
            <p:cNvSpPr/>
            <p:nvPr/>
          </p:nvSpPr>
          <p:spPr>
            <a:xfrm>
              <a:off x="8099157" y="2454549"/>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15" name="円弧 114"/>
            <p:cNvSpPr/>
            <p:nvPr/>
          </p:nvSpPr>
          <p:spPr>
            <a:xfrm>
              <a:off x="3659453" y="2274359"/>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16" name="正方形/長方形 115"/>
            <p:cNvSpPr/>
            <p:nvPr/>
          </p:nvSpPr>
          <p:spPr>
            <a:xfrm>
              <a:off x="3748873" y="2137307"/>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17" name="円弧 116"/>
            <p:cNvSpPr/>
            <p:nvPr/>
          </p:nvSpPr>
          <p:spPr>
            <a:xfrm>
              <a:off x="8163719" y="4064207"/>
              <a:ext cx="1301399" cy="939800"/>
            </a:xfrm>
            <a:prstGeom prst="arc">
              <a:avLst>
                <a:gd name="adj1" fmla="val 10800000"/>
                <a:gd name="adj2" fmla="val 415262"/>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19" name="正方形/長方形 118"/>
            <p:cNvSpPr/>
            <p:nvPr/>
          </p:nvSpPr>
          <p:spPr>
            <a:xfrm>
              <a:off x="8593595" y="3899957"/>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0" name="円弧 119"/>
            <p:cNvSpPr/>
            <p:nvPr/>
          </p:nvSpPr>
          <p:spPr>
            <a:xfrm>
              <a:off x="8282791" y="5443170"/>
              <a:ext cx="1201732" cy="750887"/>
            </a:xfrm>
            <a:prstGeom prst="arc">
              <a:avLst>
                <a:gd name="adj1" fmla="val 10800000"/>
                <a:gd name="adj2" fmla="val 915067"/>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1" name="正方形/長方形 120"/>
            <p:cNvSpPr/>
            <p:nvPr/>
          </p:nvSpPr>
          <p:spPr>
            <a:xfrm>
              <a:off x="8658496" y="5313892"/>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3" name="円弧 122"/>
            <p:cNvSpPr/>
            <p:nvPr/>
          </p:nvSpPr>
          <p:spPr>
            <a:xfrm>
              <a:off x="8316109" y="6578606"/>
              <a:ext cx="1447810" cy="936619"/>
            </a:xfrm>
            <a:prstGeom prst="arc">
              <a:avLst>
                <a:gd name="adj1" fmla="val 10712347"/>
                <a:gd name="adj2" fmla="val 20856439"/>
              </a:avLst>
            </a:prstGeom>
            <a:ln>
              <a:solidFill>
                <a:srgbClr val="0000FF"/>
              </a:solidFill>
              <a:head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4" name="正方形/長方形 123"/>
            <p:cNvSpPr/>
            <p:nvPr/>
          </p:nvSpPr>
          <p:spPr>
            <a:xfrm>
              <a:off x="8658018" y="6416949"/>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5" name="円弧 124"/>
            <p:cNvSpPr/>
            <p:nvPr/>
          </p:nvSpPr>
          <p:spPr>
            <a:xfrm>
              <a:off x="3811853" y="3561292"/>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6" name="正方形/長方形 125"/>
            <p:cNvSpPr/>
            <p:nvPr/>
          </p:nvSpPr>
          <p:spPr>
            <a:xfrm>
              <a:off x="3901273" y="3424240"/>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7" name="円弧 126"/>
            <p:cNvSpPr/>
            <p:nvPr/>
          </p:nvSpPr>
          <p:spPr>
            <a:xfrm>
              <a:off x="3964253" y="4839758"/>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28" name="正方形/長方形 127"/>
            <p:cNvSpPr/>
            <p:nvPr/>
          </p:nvSpPr>
          <p:spPr>
            <a:xfrm>
              <a:off x="4053673" y="4702706"/>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sp>
          <p:nvSpPr>
            <p:cNvPr id="129" name="円弧 128"/>
            <p:cNvSpPr/>
            <p:nvPr/>
          </p:nvSpPr>
          <p:spPr>
            <a:xfrm>
              <a:off x="4116653" y="6118224"/>
              <a:ext cx="838200" cy="533400"/>
            </a:xfrm>
            <a:prstGeom prst="arc">
              <a:avLst>
                <a:gd name="adj1" fmla="val 9061772"/>
                <a:gd name="adj2" fmla="val 20972044"/>
              </a:avLst>
            </a:prstGeom>
            <a:ln>
              <a:solidFill>
                <a:srgbClr val="00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30" name="正方形/長方形 129"/>
            <p:cNvSpPr/>
            <p:nvPr/>
          </p:nvSpPr>
          <p:spPr>
            <a:xfrm>
              <a:off x="4206073" y="5981172"/>
              <a:ext cx="456141" cy="323314"/>
            </a:xfrm>
            <a:prstGeom prst="rec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400" dirty="0">
                  <a:solidFill>
                    <a:srgbClr val="000090"/>
                  </a:solidFill>
                  <a:latin typeface="Arial"/>
                </a:rPr>
                <a:t>F.B</a:t>
              </a:r>
              <a:endParaRPr lang="ja-JP" altLang="en-US" sz="1400" dirty="0">
                <a:solidFill>
                  <a:srgbClr val="000090"/>
                </a:solidFill>
                <a:latin typeface="Arial"/>
              </a:endParaRPr>
            </a:p>
          </p:txBody>
        </p:sp>
      </p:grpSp>
      <p:sp>
        <p:nvSpPr>
          <p:cNvPr id="73" name="コンテンツ プレースホルダ 2"/>
          <p:cNvSpPr>
            <a:spLocks noGrp="1"/>
          </p:cNvSpPr>
          <p:nvPr>
            <p:ph idx="1"/>
          </p:nvPr>
        </p:nvSpPr>
        <p:spPr>
          <a:xfrm>
            <a:off x="163515" y="1100138"/>
            <a:ext cx="10525125" cy="6159500"/>
          </a:xfrm>
        </p:spPr>
        <p:txBody>
          <a:bodyPr/>
          <a:lstStyle/>
          <a:p>
            <a:r>
              <a:rPr lang="en-US" altLang="ja-JP" sz="2400" dirty="0" smtClean="0">
                <a:latin typeface="Arial Rounded MT Bold" charset="0"/>
              </a:rPr>
              <a:t>Four PPM virtual accelerators</a:t>
            </a:r>
            <a:br>
              <a:rPr lang="en-US" altLang="ja-JP" sz="2400" dirty="0" smtClean="0">
                <a:latin typeface="Arial Rounded MT Bold" charset="0"/>
              </a:rPr>
            </a:br>
            <a:r>
              <a:rPr lang="en-US" altLang="ja-JP" sz="2400" dirty="0" smtClean="0">
                <a:latin typeface="Arial Rounded MT Bold" charset="0"/>
              </a:rPr>
              <a:t>for SuperKEKB project</a:t>
            </a:r>
            <a:br>
              <a:rPr lang="en-US" altLang="ja-JP" sz="2400" dirty="0" smtClean="0">
                <a:latin typeface="Arial Rounded MT Bold" charset="0"/>
              </a:rPr>
            </a:br>
            <a:r>
              <a:rPr lang="en-US" altLang="ja-JP" sz="2400" dirty="0" smtClean="0">
                <a:latin typeface="Arial Rounded MT Bold" charset="0"/>
              </a:rPr>
              <a:t/>
            </a:r>
            <a:br>
              <a:rPr lang="en-US" altLang="ja-JP" sz="2400" dirty="0" smtClean="0">
                <a:latin typeface="Arial Rounded MT Bold" charset="0"/>
              </a:rPr>
            </a:br>
            <a:r>
              <a:rPr lang="en-US" altLang="ja-JP" sz="2000" dirty="0" smtClean="0">
                <a:latin typeface="Arial Rounded MT Bold" charset="0"/>
              </a:rPr>
              <a:t>maybe with </a:t>
            </a:r>
            <a:br>
              <a:rPr lang="en-US" altLang="ja-JP" sz="2000" dirty="0" smtClean="0">
                <a:latin typeface="Arial Rounded MT Bold" charset="0"/>
              </a:rPr>
            </a:br>
            <a:r>
              <a:rPr lang="en-US" altLang="ja-JP" sz="2000" dirty="0" smtClean="0">
                <a:latin typeface="Arial Rounded MT Bold" charset="0"/>
              </a:rPr>
              <a:t>additional PPM VAs</a:t>
            </a:r>
            <a:br>
              <a:rPr lang="en-US" altLang="ja-JP" sz="2000" dirty="0" smtClean="0">
                <a:latin typeface="Arial Rounded MT Bold" charset="0"/>
              </a:rPr>
            </a:br>
            <a:r>
              <a:rPr lang="en-US" altLang="ja-JP" sz="2000" dirty="0" smtClean="0">
                <a:latin typeface="Arial Rounded MT Bold" charset="0"/>
              </a:rPr>
              <a:t>for stealth beam</a:t>
            </a:r>
            <a:br>
              <a:rPr lang="en-US" altLang="ja-JP" sz="2000" dirty="0" smtClean="0">
                <a:latin typeface="Arial Rounded MT Bold" charset="0"/>
              </a:rPr>
            </a:br>
            <a:r>
              <a:rPr lang="en-US" altLang="ja-JP" sz="2000" dirty="0" smtClean="0">
                <a:latin typeface="Arial Rounded MT Bold" charset="0"/>
              </a:rPr>
              <a:t>measurements</a:t>
            </a:r>
            <a:br>
              <a:rPr lang="en-US" altLang="ja-JP" sz="2000" dirty="0" smtClean="0">
                <a:latin typeface="Arial Rounded MT Bold" charset="0"/>
              </a:rPr>
            </a:br>
            <a:r>
              <a:rPr lang="en-US" altLang="ja-JP" sz="2000" dirty="0" smtClean="0">
                <a:latin typeface="Arial Rounded MT Bold" charset="0"/>
              </a:rPr>
              <a:t/>
            </a:r>
            <a:br>
              <a:rPr lang="en-US" altLang="ja-JP" sz="2000" dirty="0" smtClean="0">
                <a:latin typeface="Arial Rounded MT Bold" charset="0"/>
              </a:rPr>
            </a:br>
            <a:r>
              <a:rPr lang="en-US" altLang="ja-JP" sz="2000" dirty="0" smtClean="0">
                <a:latin typeface="Arial Rounded MT Bold" charset="0"/>
              </a:rPr>
              <a:t>based on </a:t>
            </a:r>
            <a:br>
              <a:rPr lang="en-US" altLang="ja-JP" sz="2000" dirty="0" smtClean="0">
                <a:latin typeface="Arial Rounded MT Bold" charset="0"/>
              </a:rPr>
            </a:br>
            <a:r>
              <a:rPr lang="en-US" altLang="ja-JP" sz="2000" dirty="0" smtClean="0">
                <a:latin typeface="Arial Rounded MT Bold" charset="0"/>
              </a:rPr>
              <a:t>Dual-tier controls with</a:t>
            </a:r>
            <a:br>
              <a:rPr lang="en-US" altLang="ja-JP" sz="2000" dirty="0" smtClean="0">
                <a:latin typeface="Arial Rounded MT Bold" charset="0"/>
              </a:rPr>
            </a:br>
            <a:r>
              <a:rPr lang="en-US" altLang="ja-JP" sz="2000" dirty="0" smtClean="0">
                <a:latin typeface="Arial Rounded MT Bold" charset="0"/>
              </a:rPr>
              <a:t>EPICS and event-system</a:t>
            </a:r>
          </a:p>
        </p:txBody>
      </p:sp>
      <p:sp>
        <p:nvSpPr>
          <p:cNvPr id="77" name="タイトル 1"/>
          <p:cNvSpPr>
            <a:spLocks noGrp="1"/>
          </p:cNvSpPr>
          <p:nvPr>
            <p:ph type="title"/>
          </p:nvPr>
        </p:nvSpPr>
        <p:spPr>
          <a:xfrm>
            <a:off x="0" y="385763"/>
            <a:ext cx="5911055" cy="714375"/>
          </a:xfrm>
        </p:spPr>
        <p:txBody>
          <a:bodyPr/>
          <a:lstStyle/>
          <a:p>
            <a:r>
              <a:rPr kumimoji="1" lang="en-US" altLang="ja-JP" sz="3400" dirty="0" smtClean="0"/>
              <a:t>Pulse-to-pulse modulation</a:t>
            </a:r>
            <a:endParaRPr kumimoji="1" lang="ja-JP" altLang="en-US" sz="3400" dirty="0"/>
          </a:p>
        </p:txBody>
      </p:sp>
      <p:sp>
        <p:nvSpPr>
          <p:cNvPr id="80" name="スライド番号プレースホルダー 3"/>
          <p:cNvSpPr>
            <a:spLocks noGrp="1"/>
          </p:cNvSpPr>
          <p:nvPr>
            <p:ph type="sldNum" sz="quarter" idx="10"/>
          </p:nvPr>
        </p:nvSpPr>
        <p:spPr>
          <a:xfrm>
            <a:off x="9886950" y="7254875"/>
            <a:ext cx="623888" cy="252413"/>
          </a:xfrm>
        </p:spPr>
        <p:txBody>
          <a:bodyPr/>
          <a:lstStyle/>
          <a:p>
            <a:pPr>
              <a:defRPr/>
            </a:pPr>
            <a:fld id="{4D221721-5FDC-D445-9F85-7F3CCA7B1AE5}" type="slidenum">
              <a:rPr lang="en-US" altLang="ja-JP" smtClean="0"/>
              <a:pPr>
                <a:defRPr/>
              </a:pPr>
              <a:t>45</a:t>
            </a:fld>
            <a:endParaRPr lang="en-US" altLang="ja-JP" dirty="0"/>
          </a:p>
        </p:txBody>
      </p:sp>
    </p:spTree>
    <p:extLst>
      <p:ext uri="{BB962C8B-B14F-4D97-AF65-F5344CB8AC3E}">
        <p14:creationId xmlns:p14="http://schemas.microsoft.com/office/powerpoint/2010/main" val="25652264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D221721-5FDC-D445-9F85-7F3CCA7B1AE5}" type="slidenum">
              <a:rPr lang="en-US" altLang="ja-JP" smtClean="0"/>
              <a:pPr>
                <a:defRPr/>
              </a:pPr>
              <a:t>46</a:t>
            </a:fld>
            <a:endParaRPr lang="en-US" altLang="ja-JP" dirty="0"/>
          </a:p>
        </p:txBody>
      </p:sp>
    </p:spTree>
    <p:extLst>
      <p:ext uri="{BB962C8B-B14F-4D97-AF65-F5344CB8AC3E}">
        <p14:creationId xmlns:p14="http://schemas.microsoft.com/office/powerpoint/2010/main" val="42019030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Positron Generation</a:t>
            </a:r>
            <a:endParaRPr lang="ja-JP" altLang="en-US" dirty="0"/>
          </a:p>
        </p:txBody>
      </p:sp>
      <p:sp>
        <p:nvSpPr>
          <p:cNvPr id="3" name="コンテンツ プレースホルダ 2"/>
          <p:cNvSpPr>
            <a:spLocks noGrp="1"/>
          </p:cNvSpPr>
          <p:nvPr>
            <p:ph idx="1"/>
          </p:nvPr>
        </p:nvSpPr>
        <p:spPr/>
        <p:txBody>
          <a:bodyPr/>
          <a:lstStyle/>
          <a:p>
            <a:r>
              <a:rPr lang="en-US" altLang="ja-JP" dirty="0" smtClean="0"/>
              <a:t>4-times more positron is required at SuperKEKB than KEKB</a:t>
            </a:r>
          </a:p>
          <a:p>
            <a:pPr lvl="1"/>
            <a:r>
              <a:rPr lang="en-US" altLang="ja-JP" dirty="0" smtClean="0"/>
              <a:t>Safety measure was taken after cable fire during the test of Flux Concentrator (FC)</a:t>
            </a:r>
          </a:p>
          <a:p>
            <a:pPr lvl="1"/>
            <a:r>
              <a:rPr lang="en-US" altLang="ja-JP" dirty="0"/>
              <a:t>N</a:t>
            </a:r>
            <a:r>
              <a:rPr lang="en-US" altLang="ja-JP" dirty="0" smtClean="0"/>
              <a:t>ew components in </a:t>
            </a:r>
            <a:br>
              <a:rPr lang="en-US" altLang="ja-JP" dirty="0" smtClean="0"/>
            </a:br>
            <a:r>
              <a:rPr lang="en-US" altLang="ja-JP" dirty="0" smtClean="0"/>
              <a:t>100-m capture section </a:t>
            </a:r>
            <a:br>
              <a:rPr lang="en-US" altLang="ja-JP" dirty="0" smtClean="0"/>
            </a:br>
            <a:r>
              <a:rPr lang="en-US" altLang="ja-JP" dirty="0" smtClean="0"/>
              <a:t>were</a:t>
            </a:r>
            <a:r>
              <a:rPr lang="en-US" altLang="ja-JP" dirty="0"/>
              <a:t> </a:t>
            </a:r>
            <a:r>
              <a:rPr lang="en-US" altLang="ja-JP" dirty="0" smtClean="0"/>
              <a:t>tested in steps</a:t>
            </a:r>
          </a:p>
          <a:p>
            <a:pPr lvl="1"/>
            <a:r>
              <a:rPr lang="en-US" altLang="ja-JP" dirty="0" smtClean="0"/>
              <a:t>High voltage tests in </a:t>
            </a:r>
            <a:br>
              <a:rPr lang="en-US" altLang="ja-JP" dirty="0" smtClean="0"/>
            </a:br>
            <a:r>
              <a:rPr lang="en-US" altLang="ja-JP" dirty="0" smtClean="0"/>
              <a:t>tunnel in April</a:t>
            </a:r>
          </a:p>
          <a:p>
            <a:pPr lvl="1"/>
            <a:r>
              <a:rPr lang="en-US" altLang="ja-JP" dirty="0" smtClean="0"/>
              <a:t>Beam tests with electron</a:t>
            </a:r>
            <a:br>
              <a:rPr lang="en-US" altLang="ja-JP" dirty="0" smtClean="0"/>
            </a:br>
            <a:r>
              <a:rPr lang="en-US" altLang="ja-JP" dirty="0" smtClean="0"/>
              <a:t>in May</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a:t>
            </a:fld>
            <a:endParaRPr lang="en-US" altLang="ja-JP" dirty="0"/>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7140" y="3330473"/>
            <a:ext cx="5016398" cy="389900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Positron generation for SuperKEKB</a:t>
            </a:r>
            <a:endParaRPr kumimoji="1" lang="ja-JP" altLang="en-US" dirty="0"/>
          </a:p>
        </p:txBody>
      </p:sp>
      <p:sp>
        <p:nvSpPr>
          <p:cNvPr id="34" name="テキスト ボックス 33"/>
          <p:cNvSpPr txBox="1"/>
          <p:nvPr/>
        </p:nvSpPr>
        <p:spPr>
          <a:xfrm>
            <a:off x="317501" y="5025813"/>
            <a:ext cx="10099310" cy="2536210"/>
          </a:xfrm>
          <a:prstGeom prst="rect">
            <a:avLst/>
          </a:prstGeom>
          <a:noFill/>
        </p:spPr>
        <p:txBody>
          <a:bodyPr wrap="square" lIns="103775" tIns="51881" rIns="103775" bIns="51881" rtlCol="0">
            <a:spAutoFit/>
          </a:bodyPr>
          <a:lstStyle/>
          <a:p>
            <a:pPr defTabSz="518845">
              <a:lnSpc>
                <a:spcPct val="110000"/>
              </a:lnSpc>
              <a:buClr>
                <a:prstClr val="black"/>
              </a:buClr>
            </a:pPr>
            <a:r>
              <a:rPr lang="en-US" altLang="ja-JP" sz="2400" dirty="0" smtClean="0">
                <a:solidFill>
                  <a:prstClr val="black"/>
                </a:solidFill>
                <a:ea typeface="ＭＳ Ｐゴシック"/>
                <a:cs typeface="Arial"/>
              </a:rPr>
              <a:t>New positron capture section after target with </a:t>
            </a:r>
            <a:br>
              <a:rPr lang="en-US" altLang="ja-JP" sz="2400" dirty="0" smtClean="0">
                <a:solidFill>
                  <a:prstClr val="black"/>
                </a:solidFill>
                <a:ea typeface="ＭＳ Ｐゴシック"/>
                <a:cs typeface="Arial"/>
              </a:rPr>
            </a:br>
            <a:r>
              <a:rPr lang="en-US" altLang="ja-JP" sz="2400" dirty="0" smtClean="0">
                <a:solidFill>
                  <a:prstClr val="black"/>
                </a:solidFill>
                <a:ea typeface="ＭＳ Ｐゴシック"/>
                <a:cs typeface="Arial"/>
              </a:rPr>
              <a:t>  Flux concentrator (</a:t>
            </a:r>
            <a:r>
              <a:rPr lang="en-US" altLang="ja-JP" sz="2400" dirty="0">
                <a:solidFill>
                  <a:prstClr val="black"/>
                </a:solidFill>
                <a:ea typeface="ＭＳ Ｐゴシック"/>
                <a:cs typeface="Arial"/>
              </a:rPr>
              <a:t>FC</a:t>
            </a:r>
            <a:r>
              <a:rPr lang="en-US" altLang="ja-JP" sz="2400" dirty="0" smtClean="0">
                <a:solidFill>
                  <a:prstClr val="black"/>
                </a:solidFill>
                <a:ea typeface="ＭＳ Ｐゴシック"/>
                <a:cs typeface="Arial"/>
              </a:rPr>
              <a:t>) and large-aperture S-</a:t>
            </a:r>
            <a:r>
              <a:rPr lang="en-US" altLang="ja-JP" sz="2400" dirty="0">
                <a:solidFill>
                  <a:prstClr val="black"/>
                </a:solidFill>
                <a:ea typeface="ＭＳ Ｐゴシック"/>
                <a:cs typeface="Arial"/>
              </a:rPr>
              <a:t>band </a:t>
            </a:r>
            <a:r>
              <a:rPr lang="en-US" altLang="ja-JP" sz="2400" dirty="0" smtClean="0">
                <a:solidFill>
                  <a:prstClr val="black"/>
                </a:solidFill>
                <a:ea typeface="ＭＳ Ｐゴシック"/>
                <a:cs typeface="Arial"/>
              </a:rPr>
              <a:t>structure (</a:t>
            </a:r>
            <a:r>
              <a:rPr lang="en-US" altLang="ja-JP" sz="2400" dirty="0">
                <a:solidFill>
                  <a:prstClr val="black"/>
                </a:solidFill>
                <a:ea typeface="ＭＳ Ｐゴシック"/>
                <a:cs typeface="Arial"/>
              </a:rPr>
              <a:t>LAS)</a:t>
            </a:r>
          </a:p>
          <a:p>
            <a:pPr defTabSz="518845">
              <a:lnSpc>
                <a:spcPct val="110000"/>
              </a:lnSpc>
              <a:buClr>
                <a:prstClr val="black"/>
              </a:buClr>
            </a:pPr>
            <a:r>
              <a:rPr lang="en-US" altLang="ja-JP" sz="2400" dirty="0" smtClean="0">
                <a:solidFill>
                  <a:prstClr val="black"/>
                </a:solidFill>
                <a:ea typeface="ＭＳ Ｐゴシック"/>
                <a:cs typeface="Arial"/>
              </a:rPr>
              <a:t>Satellite bunch (beam loss) elimination with velocity bunching</a:t>
            </a:r>
            <a:endParaRPr lang="en-US" altLang="ja-JP" sz="2400" dirty="0">
              <a:solidFill>
                <a:prstClr val="black"/>
              </a:solidFill>
              <a:ea typeface="ＭＳ Ｐゴシック"/>
              <a:cs typeface="Arial"/>
            </a:endParaRPr>
          </a:p>
          <a:p>
            <a:pPr defTabSz="518845">
              <a:lnSpc>
                <a:spcPct val="110000"/>
              </a:lnSpc>
              <a:buClr>
                <a:prstClr val="black"/>
              </a:buClr>
            </a:pPr>
            <a:r>
              <a:rPr lang="en-US" altLang="ja-JP" sz="2400" dirty="0" smtClean="0">
                <a:solidFill>
                  <a:prstClr val="black"/>
                </a:solidFill>
                <a:ea typeface="ＭＳ Ｐゴシック"/>
                <a:cs typeface="Arial"/>
              </a:rPr>
              <a:t>Pinhole </a:t>
            </a:r>
            <a:r>
              <a:rPr lang="en-US" altLang="ja-JP" sz="2400" dirty="0">
                <a:solidFill>
                  <a:prstClr val="black"/>
                </a:solidFill>
                <a:ea typeface="ＭＳ Ｐゴシック"/>
                <a:cs typeface="Arial"/>
              </a:rPr>
              <a:t>(2mm</a:t>
            </a:r>
            <a:r>
              <a:rPr lang="en-US" altLang="ja-JP" sz="2400" dirty="0" smtClean="0">
                <a:solidFill>
                  <a:prstClr val="black"/>
                </a:solidFill>
                <a:ea typeface="ＭＳ Ｐゴシック"/>
                <a:cs typeface="Arial"/>
              </a:rPr>
              <a:t>) for electrons beside target (3.5mm)</a:t>
            </a:r>
            <a:endParaRPr lang="en-US" altLang="ja-JP" sz="2400" dirty="0">
              <a:solidFill>
                <a:prstClr val="black"/>
              </a:solidFill>
              <a:ea typeface="ＭＳ Ｐゴシック"/>
              <a:cs typeface="Arial"/>
            </a:endParaRPr>
          </a:p>
          <a:p>
            <a:pPr defTabSz="518845">
              <a:lnSpc>
                <a:spcPct val="110000"/>
              </a:lnSpc>
              <a:buClr>
                <a:prstClr val="black"/>
              </a:buClr>
            </a:pPr>
            <a:r>
              <a:rPr lang="en-US" altLang="ja-JP" sz="2400" dirty="0" smtClean="0">
                <a:solidFill>
                  <a:prstClr val="black"/>
                </a:solidFill>
                <a:ea typeface="ＭＳ Ｐゴシック"/>
                <a:cs typeface="Arial"/>
              </a:rPr>
              <a:t>Beam spoiler for target protection</a:t>
            </a:r>
            <a:endParaRPr lang="en-US" altLang="ja-JP" sz="2400" dirty="0">
              <a:solidFill>
                <a:prstClr val="black"/>
              </a:solidFill>
              <a:ea typeface="ＭＳ Ｐゴシック"/>
              <a:cs typeface="Arial"/>
            </a:endParaRPr>
          </a:p>
          <a:p>
            <a:pPr defTabSz="518845">
              <a:lnSpc>
                <a:spcPct val="110000"/>
              </a:lnSpc>
              <a:buClr>
                <a:prstClr val="black"/>
              </a:buClr>
            </a:pPr>
            <a:endParaRPr lang="en-US" altLang="ja-JP" sz="2400" dirty="0">
              <a:solidFill>
                <a:prstClr val="black"/>
              </a:solidFill>
              <a:ea typeface="ＭＳ Ｐゴシック"/>
              <a:cs typeface="Arial"/>
            </a:endParaRPr>
          </a:p>
        </p:txBody>
      </p:sp>
      <p:pic>
        <p:nvPicPr>
          <p:cNvPr id="14" name="図 13" descr="target-offset概念図v5.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359" y="1222055"/>
            <a:ext cx="5808346" cy="3756757"/>
          </a:xfrm>
          <a:prstGeom prst="rect">
            <a:avLst/>
          </a:prstGeom>
        </p:spPr>
      </p:pic>
      <p:sp>
        <p:nvSpPr>
          <p:cNvPr id="3" name="テキスト ボックス 2"/>
          <p:cNvSpPr txBox="1"/>
          <p:nvPr/>
        </p:nvSpPr>
        <p:spPr>
          <a:xfrm>
            <a:off x="3652762" y="3639361"/>
            <a:ext cx="1338091" cy="456666"/>
          </a:xfrm>
          <a:prstGeom prst="rect">
            <a:avLst/>
          </a:prstGeom>
          <a:noFill/>
        </p:spPr>
        <p:txBody>
          <a:bodyPr wrap="none" lIns="103775" tIns="51881" rIns="103775" bIns="51881" rtlCol="0">
            <a:spAutoFit/>
          </a:bodyPr>
          <a:lstStyle/>
          <a:p>
            <a:pPr defTabSz="518845">
              <a:lnSpc>
                <a:spcPct val="80000"/>
              </a:lnSpc>
            </a:pPr>
            <a:r>
              <a:rPr lang="en-US" altLang="ja-JP" sz="1400" b="1" dirty="0">
                <a:solidFill>
                  <a:srgbClr val="FF0000"/>
                </a:solidFill>
                <a:latin typeface="Arial"/>
                <a:ea typeface="ＭＳ Ｐゴシック"/>
                <a:cs typeface="Arial"/>
              </a:rPr>
              <a:t>Flux </a:t>
            </a:r>
          </a:p>
          <a:p>
            <a:pPr defTabSz="518845">
              <a:lnSpc>
                <a:spcPct val="80000"/>
              </a:lnSpc>
            </a:pPr>
            <a:r>
              <a:rPr lang="en-US" altLang="ja-JP" sz="1400" b="1" dirty="0">
                <a:solidFill>
                  <a:srgbClr val="FF0000"/>
                </a:solidFill>
                <a:latin typeface="Arial"/>
                <a:ea typeface="ＭＳ Ｐゴシック"/>
                <a:cs typeface="Arial"/>
              </a:rPr>
              <a:t>Concentrator</a:t>
            </a:r>
            <a:endParaRPr lang="ja-JP" altLang="en-US" sz="1400" b="1" dirty="0">
              <a:solidFill>
                <a:srgbClr val="FF0000"/>
              </a:solidFill>
              <a:latin typeface="Arial"/>
              <a:ea typeface="ＭＳ Ｐゴシック"/>
              <a:cs typeface="Arial"/>
            </a:endParaRPr>
          </a:p>
        </p:txBody>
      </p:sp>
      <p:sp>
        <p:nvSpPr>
          <p:cNvPr id="5" name="テキスト ボックス 4"/>
          <p:cNvSpPr txBox="1"/>
          <p:nvPr/>
        </p:nvSpPr>
        <p:spPr>
          <a:xfrm>
            <a:off x="5371397" y="2692232"/>
            <a:ext cx="472757" cy="381774"/>
          </a:xfrm>
          <a:prstGeom prst="rect">
            <a:avLst/>
          </a:prstGeom>
          <a:noFill/>
        </p:spPr>
        <p:txBody>
          <a:bodyPr wrap="none" lIns="103775" tIns="51881" rIns="103775" bIns="51881" rtlCol="0">
            <a:spAutoFit/>
          </a:bodyPr>
          <a:lstStyle/>
          <a:p>
            <a:pPr defTabSz="518845"/>
            <a:r>
              <a:rPr lang="en-US" altLang="ja-JP" sz="1800" b="1" dirty="0">
                <a:solidFill>
                  <a:srgbClr val="FF0000"/>
                </a:solidFill>
                <a:latin typeface="Arial"/>
                <a:ea typeface="ＭＳ Ｐゴシック"/>
                <a:cs typeface="Arial"/>
              </a:rPr>
              <a:t>e+</a:t>
            </a:r>
            <a:endParaRPr lang="ja-JP" altLang="en-US" sz="1800" b="1" dirty="0">
              <a:solidFill>
                <a:srgbClr val="FF0000"/>
              </a:solidFill>
              <a:latin typeface="Arial"/>
              <a:ea typeface="ＭＳ Ｐゴシック"/>
              <a:cs typeface="Arial"/>
            </a:endParaRPr>
          </a:p>
        </p:txBody>
      </p:sp>
      <p:sp>
        <p:nvSpPr>
          <p:cNvPr id="6" name="テキスト ボックス 5"/>
          <p:cNvSpPr txBox="1"/>
          <p:nvPr/>
        </p:nvSpPr>
        <p:spPr>
          <a:xfrm>
            <a:off x="4204826" y="3095075"/>
            <a:ext cx="1794245" cy="350997"/>
          </a:xfrm>
          <a:prstGeom prst="rect">
            <a:avLst/>
          </a:prstGeom>
          <a:noFill/>
        </p:spPr>
        <p:txBody>
          <a:bodyPr wrap="none" lIns="103775" tIns="51881" rIns="103775" bIns="51881" rtlCol="0">
            <a:spAutoFit/>
          </a:bodyPr>
          <a:lstStyle/>
          <a:p>
            <a:pPr defTabSz="518845"/>
            <a:r>
              <a:rPr lang="en-US" altLang="ja-JP" sz="1600" b="1" dirty="0">
                <a:solidFill>
                  <a:srgbClr val="0000FF"/>
                </a:solidFill>
                <a:latin typeface="Arial"/>
                <a:ea typeface="ＭＳ Ｐゴシック"/>
                <a:cs typeface="Arial"/>
              </a:rPr>
              <a:t>5 nC injection e-</a:t>
            </a:r>
            <a:endParaRPr lang="ja-JP" altLang="en-US" sz="1600" b="1" dirty="0">
              <a:solidFill>
                <a:srgbClr val="0000FF"/>
              </a:solidFill>
              <a:latin typeface="Arial"/>
              <a:ea typeface="ＭＳ Ｐゴシック"/>
              <a:cs typeface="Arial"/>
            </a:endParaRPr>
          </a:p>
        </p:txBody>
      </p:sp>
      <p:sp>
        <p:nvSpPr>
          <p:cNvPr id="8" name="テキスト ボックス 7"/>
          <p:cNvSpPr txBox="1"/>
          <p:nvPr/>
        </p:nvSpPr>
        <p:spPr>
          <a:xfrm>
            <a:off x="66551" y="2206174"/>
            <a:ext cx="1325755" cy="557207"/>
          </a:xfrm>
          <a:prstGeom prst="rect">
            <a:avLst/>
          </a:prstGeom>
          <a:noFill/>
        </p:spPr>
        <p:txBody>
          <a:bodyPr wrap="none" lIns="103775" tIns="51881" rIns="103775" bIns="51881" rtlCol="0">
            <a:spAutoFit/>
          </a:bodyPr>
          <a:lstStyle/>
          <a:p>
            <a:pPr defTabSz="518845">
              <a:lnSpc>
                <a:spcPct val="80000"/>
              </a:lnSpc>
            </a:pPr>
            <a:r>
              <a:rPr lang="en-US" altLang="ja-JP" sz="1800" b="1" dirty="0">
                <a:solidFill>
                  <a:srgbClr val="0000FF"/>
                </a:solidFill>
                <a:latin typeface="Arial"/>
                <a:ea typeface="ＭＳ Ｐゴシック"/>
                <a:cs typeface="Arial"/>
              </a:rPr>
              <a:t>10 nC</a:t>
            </a:r>
          </a:p>
          <a:p>
            <a:pPr defTabSz="518845">
              <a:lnSpc>
                <a:spcPct val="80000"/>
              </a:lnSpc>
            </a:pPr>
            <a:r>
              <a:rPr lang="en-US" altLang="ja-JP" sz="1800" b="1" dirty="0">
                <a:solidFill>
                  <a:srgbClr val="0000FF"/>
                </a:solidFill>
                <a:latin typeface="Arial"/>
                <a:ea typeface="ＭＳ Ｐゴシック"/>
                <a:cs typeface="Arial"/>
              </a:rPr>
              <a:t>primary e-</a:t>
            </a:r>
            <a:endParaRPr lang="ja-JP" altLang="en-US" sz="1800" b="1" dirty="0">
              <a:solidFill>
                <a:srgbClr val="0000FF"/>
              </a:solidFill>
              <a:latin typeface="Arial"/>
              <a:ea typeface="ＭＳ Ｐゴシック"/>
              <a:cs typeface="Arial"/>
            </a:endParaRPr>
          </a:p>
        </p:txBody>
      </p:sp>
      <p:sp>
        <p:nvSpPr>
          <p:cNvPr id="9" name="テキスト ボックス 8"/>
          <p:cNvSpPr txBox="1"/>
          <p:nvPr/>
        </p:nvSpPr>
        <p:spPr>
          <a:xfrm>
            <a:off x="3199342" y="1248004"/>
            <a:ext cx="1295502" cy="276999"/>
          </a:xfrm>
          <a:prstGeom prst="rect">
            <a:avLst/>
          </a:prstGeom>
          <a:noFill/>
        </p:spPr>
        <p:txBody>
          <a:bodyPr wrap="none" lIns="0" tIns="0" rIns="0" bIns="0" rtlCol="0">
            <a:spAutoFit/>
          </a:bodyPr>
          <a:lstStyle/>
          <a:p>
            <a:pPr defTabSz="518845"/>
            <a:r>
              <a:rPr lang="en-US" altLang="ja-JP" sz="1800" b="1" dirty="0">
                <a:solidFill>
                  <a:prstClr val="white">
                    <a:lumMod val="65000"/>
                  </a:prstClr>
                </a:solidFill>
                <a:latin typeface="Arial"/>
                <a:ea typeface="ＭＳ Ｐゴシック"/>
                <a:cs typeface="Arial"/>
              </a:rPr>
              <a:t>bridge coils</a:t>
            </a:r>
            <a:endParaRPr lang="ja-JP" altLang="en-US" sz="1800" b="1" dirty="0">
              <a:solidFill>
                <a:prstClr val="white">
                  <a:lumMod val="65000"/>
                </a:prstClr>
              </a:solidFill>
              <a:latin typeface="Arial"/>
              <a:ea typeface="ＭＳ Ｐゴシック"/>
              <a:cs typeface="Arial"/>
            </a:endParaRPr>
          </a:p>
        </p:txBody>
      </p:sp>
      <p:cxnSp>
        <p:nvCxnSpPr>
          <p:cNvPr id="10" name="直線コネクタ 9"/>
          <p:cNvCxnSpPr/>
          <p:nvPr/>
        </p:nvCxnSpPr>
        <p:spPr>
          <a:xfrm>
            <a:off x="798681" y="2561235"/>
            <a:ext cx="172566" cy="427375"/>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268507" y="2466018"/>
            <a:ext cx="500137" cy="215444"/>
          </a:xfrm>
          <a:prstGeom prst="rect">
            <a:avLst/>
          </a:prstGeom>
          <a:noFill/>
        </p:spPr>
        <p:txBody>
          <a:bodyPr wrap="none" lIns="0" tIns="0" rIns="0" bIns="0" rtlCol="0">
            <a:spAutoFit/>
          </a:bodyPr>
          <a:lstStyle/>
          <a:p>
            <a:pPr defTabSz="518845"/>
            <a:r>
              <a:rPr lang="en-US" altLang="ja-JP" sz="1400" b="1" dirty="0">
                <a:solidFill>
                  <a:srgbClr val="800000"/>
                </a:solidFill>
                <a:latin typeface="Arial"/>
                <a:ea typeface="ＭＳ Ｐゴシック"/>
                <a:cs typeface="Arial"/>
              </a:rPr>
              <a:t>target</a:t>
            </a:r>
            <a:endParaRPr lang="ja-JP" altLang="en-US" sz="1400" b="1" dirty="0">
              <a:solidFill>
                <a:srgbClr val="800000"/>
              </a:solidFill>
              <a:latin typeface="Arial"/>
              <a:ea typeface="ＭＳ Ｐゴシック"/>
              <a:cs typeface="Arial"/>
            </a:endParaRPr>
          </a:p>
        </p:txBody>
      </p:sp>
      <p:sp>
        <p:nvSpPr>
          <p:cNvPr id="13" name="テキスト ボックス 12"/>
          <p:cNvSpPr txBox="1"/>
          <p:nvPr/>
        </p:nvSpPr>
        <p:spPr>
          <a:xfrm>
            <a:off x="3191645" y="3182806"/>
            <a:ext cx="469004" cy="351891"/>
          </a:xfrm>
          <a:prstGeom prst="rect">
            <a:avLst/>
          </a:prstGeom>
          <a:noFill/>
        </p:spPr>
        <p:txBody>
          <a:bodyPr wrap="none" lIns="0" tIns="0" rIns="0" bIns="0" rtlCol="0">
            <a:spAutoFit/>
          </a:bodyPr>
          <a:lstStyle/>
          <a:p>
            <a:pPr defTabSz="518845">
              <a:lnSpc>
                <a:spcPct val="80000"/>
              </a:lnSpc>
            </a:pPr>
            <a:r>
              <a:rPr lang="en-US" altLang="ja-JP" sz="1400" b="1" dirty="0">
                <a:solidFill>
                  <a:prstClr val="black"/>
                </a:solidFill>
                <a:latin typeface="Arial"/>
                <a:ea typeface="ＭＳ Ｐゴシック"/>
                <a:cs typeface="Arial"/>
              </a:rPr>
              <a:t>beam</a:t>
            </a:r>
          </a:p>
          <a:p>
            <a:pPr defTabSz="518845">
              <a:lnSpc>
                <a:spcPct val="80000"/>
              </a:lnSpc>
            </a:pPr>
            <a:r>
              <a:rPr lang="en-US" altLang="ja-JP" sz="1400" b="1" dirty="0">
                <a:solidFill>
                  <a:prstClr val="black"/>
                </a:solidFill>
                <a:latin typeface="Arial"/>
                <a:ea typeface="ＭＳ Ｐゴシック"/>
                <a:cs typeface="Arial"/>
              </a:rPr>
              <a:t>hole</a:t>
            </a:r>
            <a:endParaRPr lang="ja-JP" altLang="en-US" sz="1400" b="1" dirty="0">
              <a:solidFill>
                <a:prstClr val="black"/>
              </a:solidFill>
              <a:latin typeface="Arial"/>
              <a:ea typeface="ＭＳ Ｐゴシック"/>
              <a:cs typeface="Arial"/>
            </a:endParaRPr>
          </a:p>
        </p:txBody>
      </p:sp>
      <p:sp>
        <p:nvSpPr>
          <p:cNvPr id="15" name="テキスト ボックス 14"/>
          <p:cNvSpPr txBox="1"/>
          <p:nvPr/>
        </p:nvSpPr>
        <p:spPr>
          <a:xfrm>
            <a:off x="134165" y="3864949"/>
            <a:ext cx="1102991" cy="276999"/>
          </a:xfrm>
          <a:prstGeom prst="rect">
            <a:avLst/>
          </a:prstGeom>
          <a:noFill/>
        </p:spPr>
        <p:txBody>
          <a:bodyPr wrap="none" lIns="0" tIns="0" rIns="0" bIns="0" rtlCol="0">
            <a:spAutoFit/>
          </a:bodyPr>
          <a:lstStyle/>
          <a:p>
            <a:pPr defTabSz="518845"/>
            <a:r>
              <a:rPr lang="en-US" altLang="ja-JP" sz="1800" b="1" dirty="0" smtClean="0">
                <a:solidFill>
                  <a:srgbClr val="FF00FF"/>
                </a:solidFill>
                <a:latin typeface="Arial"/>
                <a:ea typeface="ＭＳ Ｐゴシック"/>
                <a:cs typeface="Arial"/>
              </a:rPr>
              <a:t>pulsed </a:t>
            </a:r>
            <a:r>
              <a:rPr lang="en-US" altLang="ja-JP" sz="1800" b="1" dirty="0">
                <a:solidFill>
                  <a:srgbClr val="FF00FF"/>
                </a:solidFill>
                <a:latin typeface="Arial"/>
                <a:ea typeface="ＭＳ Ｐゴシック"/>
                <a:cs typeface="Arial"/>
              </a:rPr>
              <a:t>ST</a:t>
            </a:r>
            <a:endParaRPr lang="ja-JP" altLang="en-US" sz="1800" b="1" dirty="0">
              <a:solidFill>
                <a:srgbClr val="FF00FF"/>
              </a:solidFill>
              <a:latin typeface="Arial"/>
              <a:ea typeface="ＭＳ Ｐゴシック"/>
              <a:cs typeface="Arial"/>
            </a:endParaRPr>
          </a:p>
        </p:txBody>
      </p:sp>
      <p:sp>
        <p:nvSpPr>
          <p:cNvPr id="16" name="テキスト ボックス 15"/>
          <p:cNvSpPr txBox="1"/>
          <p:nvPr/>
        </p:nvSpPr>
        <p:spPr>
          <a:xfrm>
            <a:off x="1683764" y="2156826"/>
            <a:ext cx="769366" cy="276999"/>
          </a:xfrm>
          <a:prstGeom prst="rect">
            <a:avLst/>
          </a:prstGeom>
          <a:noFill/>
        </p:spPr>
        <p:txBody>
          <a:bodyPr wrap="none" lIns="0" tIns="0" rIns="0" bIns="0" rtlCol="0">
            <a:spAutoFit/>
          </a:bodyPr>
          <a:lstStyle/>
          <a:p>
            <a:pPr defTabSz="518845"/>
            <a:r>
              <a:rPr lang="en-US" altLang="ja-JP" sz="1800" b="1" dirty="0">
                <a:solidFill>
                  <a:srgbClr val="008000"/>
                </a:solidFill>
                <a:latin typeface="Arial"/>
                <a:ea typeface="ＭＳ Ｐゴシック"/>
                <a:cs typeface="Arial"/>
              </a:rPr>
              <a:t>DC QM</a:t>
            </a:r>
            <a:endParaRPr lang="ja-JP" altLang="en-US" sz="1800" b="1" dirty="0">
              <a:solidFill>
                <a:srgbClr val="008000"/>
              </a:solidFill>
              <a:latin typeface="Arial"/>
              <a:ea typeface="ＭＳ Ｐゴシック"/>
              <a:cs typeface="Arial"/>
            </a:endParaRPr>
          </a:p>
        </p:txBody>
      </p:sp>
      <p:sp>
        <p:nvSpPr>
          <p:cNvPr id="17" name="テキスト ボックス 16"/>
          <p:cNvSpPr txBox="1"/>
          <p:nvPr/>
        </p:nvSpPr>
        <p:spPr>
          <a:xfrm>
            <a:off x="1665513" y="4189175"/>
            <a:ext cx="1179860" cy="276999"/>
          </a:xfrm>
          <a:prstGeom prst="rect">
            <a:avLst/>
          </a:prstGeom>
          <a:noFill/>
        </p:spPr>
        <p:txBody>
          <a:bodyPr wrap="none" lIns="0" tIns="0" rIns="0" bIns="0" rtlCol="0">
            <a:spAutoFit/>
          </a:bodyPr>
          <a:lstStyle/>
          <a:p>
            <a:pPr defTabSz="518845"/>
            <a:r>
              <a:rPr lang="en-US" altLang="ja-JP" sz="1800" b="1" dirty="0" smtClean="0">
                <a:solidFill>
                  <a:srgbClr val="00FFFF"/>
                </a:solidFill>
                <a:latin typeface="Arial"/>
                <a:ea typeface="ＭＳ Ｐゴシック"/>
                <a:cs typeface="Arial"/>
              </a:rPr>
              <a:t>pulsed </a:t>
            </a:r>
            <a:r>
              <a:rPr lang="en-US" altLang="ja-JP" sz="1800" b="1" dirty="0">
                <a:solidFill>
                  <a:srgbClr val="00FFFF"/>
                </a:solidFill>
                <a:latin typeface="Arial"/>
                <a:ea typeface="ＭＳ Ｐゴシック"/>
                <a:cs typeface="Arial"/>
              </a:rPr>
              <a:t>QM</a:t>
            </a:r>
            <a:endParaRPr lang="ja-JP" altLang="en-US" sz="1800" b="1" dirty="0">
              <a:solidFill>
                <a:srgbClr val="00FFFF"/>
              </a:solidFill>
              <a:latin typeface="Arial"/>
              <a:ea typeface="ＭＳ Ｐゴシック"/>
              <a:cs typeface="Arial"/>
            </a:endParaRPr>
          </a:p>
        </p:txBody>
      </p:sp>
      <p:cxnSp>
        <p:nvCxnSpPr>
          <p:cNvPr id="18" name="直線コネクタ 17"/>
          <p:cNvCxnSpPr/>
          <p:nvPr/>
        </p:nvCxnSpPr>
        <p:spPr>
          <a:xfrm>
            <a:off x="649478" y="3467375"/>
            <a:ext cx="55731" cy="461220"/>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flipH="1">
            <a:off x="705207" y="3460025"/>
            <a:ext cx="528472" cy="468569"/>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H="1">
            <a:off x="2257850" y="3714907"/>
            <a:ext cx="516097" cy="557552"/>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490732" y="3702538"/>
            <a:ext cx="767081" cy="554044"/>
          </a:xfrm>
          <a:prstGeom prst="line">
            <a:avLst/>
          </a:prstGeom>
          <a:ln w="1270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768174" y="1425406"/>
            <a:ext cx="1173508" cy="412552"/>
          </a:xfrm>
          <a:prstGeom prst="rect">
            <a:avLst/>
          </a:prstGeom>
          <a:solidFill>
            <a:schemeClr val="bg2"/>
          </a:solidFill>
        </p:spPr>
        <p:txBody>
          <a:bodyPr wrap="none" lIns="103775" tIns="51881" rIns="103775" bIns="51881" rtlCol="0">
            <a:spAutoFit/>
          </a:bodyPr>
          <a:lstStyle/>
          <a:p>
            <a:pPr defTabSz="518845"/>
            <a:r>
              <a:rPr lang="en-US" altLang="ja-JP" sz="2000" dirty="0">
                <a:solidFill>
                  <a:prstClr val="black"/>
                </a:solidFill>
                <a:latin typeface="Calibri"/>
                <a:ea typeface="ＭＳ Ｐゴシック"/>
              </a:rPr>
              <a:t>side view</a:t>
            </a:r>
            <a:endParaRPr lang="ja-JP" altLang="en-US" sz="2000" dirty="0">
              <a:solidFill>
                <a:prstClr val="black"/>
              </a:solidFill>
              <a:latin typeface="Calibri"/>
              <a:ea typeface="ＭＳ Ｐゴシック"/>
            </a:endParaRPr>
          </a:p>
        </p:txBody>
      </p:sp>
      <p:sp>
        <p:nvSpPr>
          <p:cNvPr id="28" name="テキスト ボックス 27"/>
          <p:cNvSpPr txBox="1"/>
          <p:nvPr/>
        </p:nvSpPr>
        <p:spPr>
          <a:xfrm>
            <a:off x="2648779" y="2292870"/>
            <a:ext cx="589905" cy="215444"/>
          </a:xfrm>
          <a:prstGeom prst="rect">
            <a:avLst/>
          </a:prstGeom>
          <a:noFill/>
        </p:spPr>
        <p:txBody>
          <a:bodyPr wrap="none" lIns="0" tIns="0" rIns="0" bIns="0" rtlCol="0">
            <a:spAutoFit/>
          </a:bodyPr>
          <a:lstStyle/>
          <a:p>
            <a:pPr defTabSz="518845"/>
            <a:r>
              <a:rPr lang="en-US" altLang="ja-JP" sz="1400" b="1" dirty="0">
                <a:solidFill>
                  <a:srgbClr val="800000"/>
                </a:solidFill>
                <a:latin typeface="Arial"/>
                <a:ea typeface="ＭＳ Ｐゴシック"/>
                <a:cs typeface="Arial"/>
              </a:rPr>
              <a:t>spoiler</a:t>
            </a:r>
            <a:endParaRPr lang="ja-JP" altLang="en-US" sz="1400" b="1" dirty="0">
              <a:solidFill>
                <a:srgbClr val="800000"/>
              </a:solidFill>
              <a:latin typeface="Arial"/>
              <a:ea typeface="ＭＳ Ｐゴシック"/>
              <a:cs typeface="Arial"/>
            </a:endParaRPr>
          </a:p>
        </p:txBody>
      </p:sp>
      <p:sp>
        <p:nvSpPr>
          <p:cNvPr id="37" name="テキスト ボックス 36"/>
          <p:cNvSpPr txBox="1"/>
          <p:nvPr/>
        </p:nvSpPr>
        <p:spPr>
          <a:xfrm>
            <a:off x="4764042" y="1390858"/>
            <a:ext cx="949028" cy="276999"/>
          </a:xfrm>
          <a:prstGeom prst="rect">
            <a:avLst/>
          </a:prstGeom>
          <a:noFill/>
        </p:spPr>
        <p:txBody>
          <a:bodyPr wrap="none" lIns="0" tIns="0" rIns="0" bIns="0" rtlCol="0">
            <a:spAutoFit/>
          </a:bodyPr>
          <a:lstStyle/>
          <a:p>
            <a:pPr defTabSz="518845"/>
            <a:r>
              <a:rPr lang="en-US" altLang="ja-JP" sz="1800" b="1" dirty="0">
                <a:solidFill>
                  <a:srgbClr val="66CCFF"/>
                </a:solidFill>
                <a:latin typeface="Arial"/>
                <a:ea typeface="ＭＳ Ｐゴシック"/>
                <a:cs typeface="Arial"/>
              </a:rPr>
              <a:t>solenoid</a:t>
            </a:r>
            <a:endParaRPr lang="ja-JP" altLang="en-US" sz="1800" b="1" dirty="0">
              <a:solidFill>
                <a:srgbClr val="66CCFF"/>
              </a:solidFill>
              <a:latin typeface="Arial"/>
              <a:ea typeface="ＭＳ Ｐゴシック"/>
              <a:cs typeface="Arial"/>
            </a:endParaRPr>
          </a:p>
        </p:txBody>
      </p:sp>
      <p:sp>
        <p:nvSpPr>
          <p:cNvPr id="38" name="テキスト ボックス 37"/>
          <p:cNvSpPr txBox="1"/>
          <p:nvPr/>
        </p:nvSpPr>
        <p:spPr>
          <a:xfrm>
            <a:off x="4891110" y="2216196"/>
            <a:ext cx="798220" cy="369332"/>
          </a:xfrm>
          <a:prstGeom prst="rect">
            <a:avLst/>
          </a:prstGeom>
          <a:noFill/>
        </p:spPr>
        <p:txBody>
          <a:bodyPr wrap="none" lIns="0" tIns="0" rIns="0" bIns="0" rtlCol="0">
            <a:spAutoFit/>
          </a:bodyPr>
          <a:lstStyle/>
          <a:p>
            <a:pPr defTabSz="518845"/>
            <a:r>
              <a:rPr lang="en-US" altLang="ja-JP" sz="1200" b="1" dirty="0">
                <a:solidFill>
                  <a:prstClr val="black"/>
                </a:solidFill>
                <a:latin typeface="Arial"/>
                <a:ea typeface="ＭＳ Ｐゴシック"/>
                <a:cs typeface="Arial"/>
              </a:rPr>
              <a:t>LAS Accel. </a:t>
            </a:r>
          </a:p>
          <a:p>
            <a:pPr defTabSz="518845"/>
            <a:r>
              <a:rPr lang="en-US" altLang="ja-JP" sz="1200" b="1" dirty="0">
                <a:solidFill>
                  <a:prstClr val="black"/>
                </a:solidFill>
                <a:latin typeface="Arial"/>
                <a:ea typeface="ＭＳ Ｐゴシック"/>
                <a:cs typeface="Arial"/>
              </a:rPr>
              <a:t>structure</a:t>
            </a:r>
            <a:endParaRPr lang="ja-JP" altLang="en-US" sz="1200" b="1" dirty="0">
              <a:solidFill>
                <a:prstClr val="black"/>
              </a:solidFill>
              <a:latin typeface="Arial"/>
              <a:ea typeface="ＭＳ Ｐゴシック"/>
              <a:cs typeface="Arial"/>
            </a:endParaRPr>
          </a:p>
        </p:txBody>
      </p:sp>
      <p:sp>
        <p:nvSpPr>
          <p:cNvPr id="4" name="スライド番号プレースホルダー 3"/>
          <p:cNvSpPr>
            <a:spLocks noGrp="1"/>
          </p:cNvSpPr>
          <p:nvPr>
            <p:ph type="sldNum" sz="quarter" idx="4294967295"/>
          </p:nvPr>
        </p:nvSpPr>
        <p:spPr>
          <a:xfrm>
            <a:off x="10060484" y="0"/>
            <a:ext cx="628154" cy="402652"/>
          </a:xfrm>
          <a:prstGeom prst="rect">
            <a:avLst/>
          </a:prstGeom>
        </p:spPr>
        <p:txBody>
          <a:bodyPr/>
          <a:lstStyle/>
          <a:p>
            <a:fld id="{06F59C70-3E41-F24E-B7F7-A4C9A2C082CD}" type="slidenum">
              <a:rPr lang="ja-JP" altLang="en-US" smtClean="0">
                <a:solidFill>
                  <a:prstClr val="white"/>
                </a:solidFill>
                <a:ea typeface="ＭＳ Ｐゴシック"/>
              </a:rPr>
              <a:pPr/>
              <a:t>6</a:t>
            </a:fld>
            <a:endParaRPr lang="ja-JP" altLang="en-US">
              <a:solidFill>
                <a:prstClr val="white"/>
              </a:solidFill>
              <a:ea typeface="ＭＳ Ｐゴシック"/>
            </a:endParaRPr>
          </a:p>
        </p:txBody>
      </p:sp>
      <p:pic>
        <p:nvPicPr>
          <p:cNvPr id="43" name="図 42" descr="KEK-ULFO-0100-0000-2-2.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375596" y="1096996"/>
            <a:ext cx="4008958" cy="4015242"/>
          </a:xfrm>
          <a:prstGeom prst="rect">
            <a:avLst/>
          </a:prstGeom>
        </p:spPr>
      </p:pic>
      <p:sp>
        <p:nvSpPr>
          <p:cNvPr id="44" name="テキスト ボックス 43"/>
          <p:cNvSpPr txBox="1"/>
          <p:nvPr/>
        </p:nvSpPr>
        <p:spPr>
          <a:xfrm>
            <a:off x="5969764" y="2865087"/>
            <a:ext cx="717107" cy="494443"/>
          </a:xfrm>
          <a:prstGeom prst="rect">
            <a:avLst/>
          </a:prstGeom>
          <a:noFill/>
        </p:spPr>
        <p:txBody>
          <a:bodyPr wrap="none" lIns="0" tIns="0" rIns="0" bIns="0" rtlCol="0">
            <a:spAutoFit/>
          </a:bodyPr>
          <a:lstStyle/>
          <a:p>
            <a:r>
              <a:rPr lang="en-US" altLang="ja-JP" sz="1400" b="1" dirty="0" smtClean="0">
                <a:solidFill>
                  <a:schemeClr val="accent3">
                    <a:lumMod val="75000"/>
                  </a:schemeClr>
                </a:solidFill>
                <a:latin typeface="Arial"/>
                <a:cs typeface="Arial"/>
              </a:rPr>
              <a:t>positron</a:t>
            </a:r>
          </a:p>
          <a:p>
            <a:r>
              <a:rPr lang="en-US" altLang="ja-JP" sz="1400" b="1" dirty="0" smtClean="0">
                <a:solidFill>
                  <a:schemeClr val="accent3">
                    <a:lumMod val="75000"/>
                  </a:schemeClr>
                </a:solidFill>
                <a:latin typeface="Arial"/>
                <a:cs typeface="Arial"/>
              </a:rPr>
              <a:t>production</a:t>
            </a:r>
          </a:p>
          <a:p>
            <a:r>
              <a:rPr lang="en-US" altLang="ja-JP" sz="1400" b="1" dirty="0" smtClean="0">
                <a:solidFill>
                  <a:schemeClr val="accent3">
                    <a:lumMod val="75000"/>
                  </a:schemeClr>
                </a:solidFill>
                <a:latin typeface="Arial"/>
                <a:cs typeface="Arial"/>
              </a:rPr>
              <a:t>Target</a:t>
            </a:r>
            <a:endParaRPr kumimoji="1" lang="ja-JP" altLang="en-US" sz="1400" b="1" dirty="0">
              <a:solidFill>
                <a:schemeClr val="accent3">
                  <a:lumMod val="75000"/>
                </a:schemeClr>
              </a:solidFill>
              <a:latin typeface="Arial"/>
              <a:cs typeface="Arial"/>
            </a:endParaRPr>
          </a:p>
        </p:txBody>
      </p:sp>
      <p:cxnSp>
        <p:nvCxnSpPr>
          <p:cNvPr id="45" name="直線矢印コネクタ 44"/>
          <p:cNvCxnSpPr/>
          <p:nvPr/>
        </p:nvCxnSpPr>
        <p:spPr>
          <a:xfrm>
            <a:off x="6686871" y="3359530"/>
            <a:ext cx="1298032" cy="143536"/>
          </a:xfrm>
          <a:prstGeom prst="straightConnector1">
            <a:avLst/>
          </a:prstGeom>
          <a:ln>
            <a:solidFill>
              <a:schemeClr val="accent3">
                <a:lumMod val="75000"/>
              </a:schemeClr>
            </a:solidFill>
            <a:tailEnd type="none"/>
          </a:ln>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8008823" y="4056343"/>
            <a:ext cx="1004583" cy="339831"/>
          </a:xfrm>
          <a:prstGeom prst="rect">
            <a:avLst/>
          </a:prstGeom>
          <a:noFill/>
        </p:spPr>
        <p:txBody>
          <a:bodyPr wrap="none" rtlCol="0">
            <a:spAutoFit/>
          </a:bodyPr>
          <a:lstStyle/>
          <a:p>
            <a:pPr>
              <a:lnSpc>
                <a:spcPct val="80000"/>
              </a:lnSpc>
            </a:pPr>
            <a:r>
              <a:rPr kumimoji="1" lang="en-US" altLang="ja-JP" sz="1400" b="1" dirty="0" smtClean="0">
                <a:solidFill>
                  <a:srgbClr val="FF6FCF"/>
                </a:solidFill>
                <a:latin typeface="Arial"/>
                <a:cs typeface="Arial"/>
              </a:rPr>
              <a:t>Flux </a:t>
            </a:r>
          </a:p>
          <a:p>
            <a:pPr>
              <a:lnSpc>
                <a:spcPct val="80000"/>
              </a:lnSpc>
            </a:pPr>
            <a:r>
              <a:rPr kumimoji="1" lang="en-US" altLang="ja-JP" sz="1400" b="1" dirty="0" smtClean="0">
                <a:solidFill>
                  <a:srgbClr val="FF6FCF"/>
                </a:solidFill>
                <a:latin typeface="Arial"/>
                <a:cs typeface="Arial"/>
              </a:rPr>
              <a:t>Concentrator</a:t>
            </a:r>
            <a:endParaRPr kumimoji="1" lang="ja-JP" altLang="en-US" sz="1400" b="1" dirty="0">
              <a:solidFill>
                <a:srgbClr val="FF6FCF"/>
              </a:solidFill>
              <a:latin typeface="Arial"/>
              <a:cs typeface="Arial"/>
            </a:endParaRPr>
          </a:p>
        </p:txBody>
      </p:sp>
      <p:cxnSp>
        <p:nvCxnSpPr>
          <p:cNvPr id="47" name="直線矢印コネクタ 46"/>
          <p:cNvCxnSpPr/>
          <p:nvPr/>
        </p:nvCxnSpPr>
        <p:spPr>
          <a:xfrm flipV="1">
            <a:off x="8241719" y="3596512"/>
            <a:ext cx="36894" cy="485747"/>
          </a:xfrm>
          <a:prstGeom prst="straightConnector1">
            <a:avLst/>
          </a:prstGeom>
          <a:ln>
            <a:solidFill>
              <a:srgbClr val="FF6FCF"/>
            </a:solidFill>
            <a:tailEnd type="none"/>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6220685" y="4434455"/>
            <a:ext cx="582737" cy="339831"/>
          </a:xfrm>
          <a:prstGeom prst="rect">
            <a:avLst/>
          </a:prstGeom>
          <a:noFill/>
        </p:spPr>
        <p:txBody>
          <a:bodyPr wrap="none" rtlCol="0">
            <a:spAutoFit/>
          </a:bodyPr>
          <a:lstStyle/>
          <a:p>
            <a:pPr>
              <a:lnSpc>
                <a:spcPct val="80000"/>
              </a:lnSpc>
            </a:pPr>
            <a:r>
              <a:rPr kumimoji="1" lang="en-US" altLang="ja-JP" sz="1400" b="1" dirty="0" smtClean="0">
                <a:solidFill>
                  <a:schemeClr val="accent1">
                    <a:lumMod val="75000"/>
                  </a:schemeClr>
                </a:solidFill>
                <a:latin typeface="Arial"/>
                <a:cs typeface="Arial"/>
              </a:rPr>
              <a:t>Bridge</a:t>
            </a:r>
          </a:p>
          <a:p>
            <a:pPr>
              <a:lnSpc>
                <a:spcPct val="80000"/>
              </a:lnSpc>
            </a:pPr>
            <a:r>
              <a:rPr lang="en-US" altLang="ja-JP" sz="1400" b="1" dirty="0" smtClean="0">
                <a:solidFill>
                  <a:schemeClr val="accent1">
                    <a:lumMod val="75000"/>
                  </a:schemeClr>
                </a:solidFill>
                <a:latin typeface="Arial"/>
                <a:cs typeface="Arial"/>
              </a:rPr>
              <a:t>Coils</a:t>
            </a:r>
            <a:endParaRPr kumimoji="1" lang="ja-JP" altLang="en-US" sz="1400" b="1" dirty="0">
              <a:solidFill>
                <a:schemeClr val="accent1">
                  <a:lumMod val="75000"/>
                </a:schemeClr>
              </a:solidFill>
              <a:latin typeface="Arial"/>
              <a:cs typeface="Arial"/>
            </a:endParaRPr>
          </a:p>
        </p:txBody>
      </p:sp>
      <p:cxnSp>
        <p:nvCxnSpPr>
          <p:cNvPr id="49" name="直線矢印コネクタ 48"/>
          <p:cNvCxnSpPr/>
          <p:nvPr/>
        </p:nvCxnSpPr>
        <p:spPr>
          <a:xfrm flipV="1">
            <a:off x="6768802" y="3639554"/>
            <a:ext cx="685856" cy="865502"/>
          </a:xfrm>
          <a:prstGeom prst="straightConnector1">
            <a:avLst/>
          </a:prstGeom>
          <a:ln>
            <a:solidFill>
              <a:schemeClr val="accent1">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p:nvPr/>
        </p:nvCxnSpPr>
        <p:spPr>
          <a:xfrm flipV="1">
            <a:off x="6793398" y="3940841"/>
            <a:ext cx="1060941" cy="551918"/>
          </a:xfrm>
          <a:prstGeom prst="straightConnector1">
            <a:avLst/>
          </a:prstGeom>
          <a:ln>
            <a:solidFill>
              <a:schemeClr val="accent1">
                <a:lumMod val="75000"/>
              </a:schemeClr>
            </a:solidFill>
            <a:tailEnd type="none"/>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6011873" y="1936396"/>
            <a:ext cx="519069" cy="329628"/>
          </a:xfrm>
          <a:prstGeom prst="rect">
            <a:avLst/>
          </a:prstGeom>
          <a:noFill/>
        </p:spPr>
        <p:txBody>
          <a:bodyPr wrap="none" lIns="0" tIns="0" rIns="0" bIns="0" rtlCol="0">
            <a:spAutoFit/>
          </a:bodyPr>
          <a:lstStyle/>
          <a:p>
            <a:r>
              <a:rPr lang="en-US" altLang="ja-JP" sz="1400" b="1" dirty="0" smtClean="0">
                <a:solidFill>
                  <a:srgbClr val="0000FF"/>
                </a:solidFill>
                <a:latin typeface="Arial"/>
                <a:cs typeface="Arial"/>
              </a:rPr>
              <a:t>primary </a:t>
            </a:r>
          </a:p>
          <a:p>
            <a:r>
              <a:rPr kumimoji="1" lang="en-US" altLang="ja-JP" sz="1400" b="1" dirty="0" smtClean="0">
                <a:solidFill>
                  <a:srgbClr val="0000FF"/>
                </a:solidFill>
                <a:latin typeface="Arial"/>
                <a:cs typeface="Arial"/>
              </a:rPr>
              <a:t>e- beam</a:t>
            </a:r>
            <a:endParaRPr kumimoji="1" lang="ja-JP" altLang="en-US" sz="1400" b="1" dirty="0">
              <a:solidFill>
                <a:srgbClr val="0000FF"/>
              </a:solidFill>
              <a:latin typeface="Arial"/>
              <a:cs typeface="Arial"/>
            </a:endParaRPr>
          </a:p>
        </p:txBody>
      </p:sp>
      <p:cxnSp>
        <p:nvCxnSpPr>
          <p:cNvPr id="52" name="直線矢印コネクタ 51"/>
          <p:cNvCxnSpPr/>
          <p:nvPr/>
        </p:nvCxnSpPr>
        <p:spPr>
          <a:xfrm>
            <a:off x="6157238" y="2286842"/>
            <a:ext cx="2022995" cy="1149805"/>
          </a:xfrm>
          <a:prstGeom prst="straightConnector1">
            <a:avLst/>
          </a:prstGeom>
          <a:ln w="38100" cmpd="sng">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cxnSpLocks noChangeAspect="1"/>
          </p:cNvCxnSpPr>
          <p:nvPr/>
        </p:nvCxnSpPr>
        <p:spPr>
          <a:xfrm>
            <a:off x="8266077" y="3510198"/>
            <a:ext cx="2150734" cy="1219862"/>
          </a:xfrm>
          <a:prstGeom prst="straightConnector1">
            <a:avLst/>
          </a:prstGeom>
          <a:ln w="38100" cmpd="sng">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54" name="テキスト ボックス 53"/>
          <p:cNvSpPr txBox="1"/>
          <p:nvPr/>
        </p:nvSpPr>
        <p:spPr>
          <a:xfrm>
            <a:off x="9756685" y="4966030"/>
            <a:ext cx="591698" cy="164814"/>
          </a:xfrm>
          <a:prstGeom prst="rect">
            <a:avLst/>
          </a:prstGeom>
          <a:noFill/>
        </p:spPr>
        <p:txBody>
          <a:bodyPr wrap="none" lIns="0" tIns="0" rIns="0" bIns="0" rtlCol="0">
            <a:spAutoFit/>
          </a:bodyPr>
          <a:lstStyle/>
          <a:p>
            <a:r>
              <a:rPr lang="en-US" altLang="ja-JP" sz="1400" b="1" dirty="0" smtClean="0">
                <a:solidFill>
                  <a:srgbClr val="FF0000"/>
                </a:solidFill>
                <a:latin typeface="Arial"/>
                <a:cs typeface="Arial"/>
              </a:rPr>
              <a:t> </a:t>
            </a:r>
            <a:r>
              <a:rPr kumimoji="1" lang="en-US" altLang="ja-JP" sz="1400" b="1" dirty="0" smtClean="0">
                <a:solidFill>
                  <a:srgbClr val="FF0000"/>
                </a:solidFill>
                <a:latin typeface="Arial"/>
                <a:cs typeface="Arial"/>
              </a:rPr>
              <a:t>e+ beam</a:t>
            </a:r>
            <a:endParaRPr kumimoji="1" lang="ja-JP" altLang="en-US" sz="1400" b="1" dirty="0">
              <a:solidFill>
                <a:srgbClr val="FF0000"/>
              </a:solidFill>
              <a:latin typeface="Arial"/>
              <a:cs typeface="Arial"/>
            </a:endParaRPr>
          </a:p>
        </p:txBody>
      </p:sp>
      <p:sp>
        <p:nvSpPr>
          <p:cNvPr id="39" name="スライド番号プレースホルダー 3"/>
          <p:cNvSpPr>
            <a:spLocks noGrp="1"/>
          </p:cNvSpPr>
          <p:nvPr>
            <p:ph type="sldNum" sz="quarter" idx="10"/>
          </p:nvPr>
        </p:nvSpPr>
        <p:spPr>
          <a:xfrm>
            <a:off x="9886950" y="7254875"/>
            <a:ext cx="623888" cy="252413"/>
          </a:xfrm>
        </p:spPr>
        <p:txBody>
          <a:bodyPr/>
          <a:lstStyle/>
          <a:p>
            <a:pPr>
              <a:defRPr/>
            </a:pPr>
            <a:fld id="{4D221721-5FDC-D445-9F85-7F3CCA7B1AE5}" type="slidenum">
              <a:rPr lang="en-US" altLang="ja-JP" smtClean="0"/>
              <a:pPr>
                <a:defRPr/>
              </a:pPr>
              <a:t>6</a:t>
            </a:fld>
            <a:endParaRPr lang="en-US" altLang="ja-JP" dirty="0"/>
          </a:p>
        </p:txBody>
      </p:sp>
    </p:spTree>
    <p:extLst>
      <p:ext uri="{BB962C8B-B14F-4D97-AF65-F5344CB8AC3E}">
        <p14:creationId xmlns:p14="http://schemas.microsoft.com/office/powerpoint/2010/main" val="34400162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2400"/>
            <a:ext cx="10688638" cy="910343"/>
          </a:xfrm>
        </p:spPr>
        <p:txBody>
          <a:bodyPr/>
          <a:lstStyle/>
          <a:p>
            <a:r>
              <a:rPr lang="en-US" altLang="ja-JP" dirty="0" smtClean="0">
                <a:latin typeface="+mn-lt"/>
              </a:rPr>
              <a:t>Flux Concentrator (FC)</a:t>
            </a:r>
            <a:endParaRPr lang="ru-RU" altLang="ja-JP" sz="2700" dirty="0">
              <a:solidFill>
                <a:srgbClr val="FF0000"/>
              </a:solidFill>
              <a:latin typeface="+mn-lt"/>
            </a:endParaRPr>
          </a:p>
        </p:txBody>
      </p:sp>
      <p:sp>
        <p:nvSpPr>
          <p:cNvPr id="3" name="コンテンツ プレースホルダー 2"/>
          <p:cNvSpPr>
            <a:spLocks noGrp="1"/>
          </p:cNvSpPr>
          <p:nvPr>
            <p:ph idx="1"/>
          </p:nvPr>
        </p:nvSpPr>
        <p:spPr>
          <a:xfrm>
            <a:off x="353721" y="1145828"/>
            <a:ext cx="5622654" cy="2948348"/>
          </a:xfrm>
        </p:spPr>
        <p:txBody>
          <a:bodyPr/>
          <a:lstStyle/>
          <a:p>
            <a:r>
              <a:rPr kumimoji="1" lang="ja-JP" altLang="en-US" sz="2400" dirty="0" smtClean="0"/>
              <a:t>外周の一次コイルにパルス電流を流して導体内に誘導電流を発生させると、磁束</a:t>
            </a:r>
            <a:r>
              <a:rPr kumimoji="1" lang="en-US" altLang="ja-JP" sz="2400" dirty="0" smtClean="0"/>
              <a:t>(</a:t>
            </a:r>
            <a:r>
              <a:rPr kumimoji="1" lang="en-US" altLang="ja-JP" sz="2400" dirty="0" smtClean="0">
                <a:solidFill>
                  <a:srgbClr val="0000FF"/>
                </a:solidFill>
              </a:rPr>
              <a:t>flux</a:t>
            </a:r>
            <a:r>
              <a:rPr kumimoji="1" lang="en-US" altLang="ja-JP" sz="2400" dirty="0" smtClean="0"/>
              <a:t>)</a:t>
            </a:r>
            <a:r>
              <a:rPr kumimoji="1" lang="ja-JP" altLang="en-US" sz="2400" dirty="0" smtClean="0"/>
              <a:t>が開口部内に圧縮</a:t>
            </a:r>
            <a:r>
              <a:rPr kumimoji="1" lang="en-US" altLang="ja-JP" sz="2400" dirty="0" smtClean="0"/>
              <a:t>(</a:t>
            </a:r>
            <a:r>
              <a:rPr kumimoji="1" lang="en-US" altLang="ja-JP" sz="2400" dirty="0" smtClean="0">
                <a:solidFill>
                  <a:srgbClr val="0000FF"/>
                </a:solidFill>
              </a:rPr>
              <a:t>concentrate</a:t>
            </a:r>
            <a:r>
              <a:rPr kumimoji="1" lang="en-US" altLang="ja-JP" sz="2400" dirty="0" smtClean="0"/>
              <a:t>)</a:t>
            </a:r>
            <a:r>
              <a:rPr kumimoji="1" lang="ja-JP" altLang="en-US" sz="2400" dirty="0" smtClean="0"/>
              <a:t>され強いソレノイド磁場ができる。</a:t>
            </a:r>
            <a:endParaRPr kumimoji="1" lang="ja-JP" altLang="en-US" sz="2400" dirty="0"/>
          </a:p>
        </p:txBody>
      </p:sp>
      <p:pic>
        <p:nvPicPr>
          <p:cNvPr id="33" name="コンテンツ プレースホルダー 4" descr="FC2-1.PNG"/>
          <p:cNvPicPr>
            <a:picLocks noChangeAspect="1"/>
          </p:cNvPicPr>
          <p:nvPr/>
        </p:nvPicPr>
        <p:blipFill rotWithShape="1">
          <a:blip r:embed="rId3" cstate="screen">
            <a:extLst>
              <a:ext uri="{28A0092B-C50C-407E-A947-70E740481C1C}">
                <a14:useLocalDpi xmlns:a14="http://schemas.microsoft.com/office/drawing/2010/main"/>
              </a:ext>
            </a:extLst>
          </a:blip>
          <a:srcRect l="86" r="-20"/>
          <a:stretch/>
        </p:blipFill>
        <p:spPr>
          <a:xfrm>
            <a:off x="6454492" y="1111828"/>
            <a:ext cx="4001943" cy="2911471"/>
          </a:xfrm>
          <a:prstGeom prst="rect">
            <a:avLst/>
          </a:prstGeom>
        </p:spPr>
      </p:pic>
      <p:pic>
        <p:nvPicPr>
          <p:cNvPr id="4" name="図 3" descr="FC-apertur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5163" y="4189425"/>
            <a:ext cx="3992932" cy="2900577"/>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2799175034"/>
              </p:ext>
            </p:extLst>
          </p:nvPr>
        </p:nvGraphicFramePr>
        <p:xfrm>
          <a:off x="1008315" y="3288146"/>
          <a:ext cx="4529343" cy="3843970"/>
        </p:xfrm>
        <a:graphic>
          <a:graphicData uri="http://schemas.openxmlformats.org/drawingml/2006/table">
            <a:tbl>
              <a:tblPr firstRow="1" bandRow="1">
                <a:tableStyleId>{284E427A-3D55-4303-BF80-6455036E1DE7}</a:tableStyleId>
              </a:tblPr>
              <a:tblGrid>
                <a:gridCol w="2496885"/>
                <a:gridCol w="2032458"/>
              </a:tblGrid>
              <a:tr h="342849">
                <a:tc>
                  <a:txBody>
                    <a:bodyPr/>
                    <a:lstStyle/>
                    <a:p>
                      <a:pPr>
                        <a:lnSpc>
                          <a:spcPct val="80000"/>
                        </a:lnSpc>
                      </a:pPr>
                      <a:r>
                        <a:rPr kumimoji="1" lang="en-US" altLang="ja-JP" sz="2000" b="1" dirty="0" smtClean="0"/>
                        <a:t>FC</a:t>
                      </a:r>
                      <a:endParaRPr kumimoji="1" lang="ja-JP" altLang="en-US" sz="2000" b="1" dirty="0"/>
                    </a:p>
                  </a:txBody>
                  <a:tcPr marL="106886" marR="106886" marT="50419" marB="50419"/>
                </a:tc>
                <a:tc>
                  <a:txBody>
                    <a:bodyPr/>
                    <a:lstStyle/>
                    <a:p>
                      <a:pPr>
                        <a:lnSpc>
                          <a:spcPct val="80000"/>
                        </a:lnSpc>
                      </a:pPr>
                      <a:r>
                        <a:rPr kumimoji="1" lang="en-US" altLang="ja-JP" sz="2000" b="1" dirty="0" smtClean="0"/>
                        <a:t>parameters </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length</a:t>
                      </a:r>
                      <a:endParaRPr kumimoji="1" lang="ja-JP" altLang="en-US" sz="2000" b="1" dirty="0"/>
                    </a:p>
                  </a:txBody>
                  <a:tcPr marL="106886" marR="106886" marT="50419" marB="50419"/>
                </a:tc>
                <a:tc>
                  <a:txBody>
                    <a:bodyPr/>
                    <a:lstStyle/>
                    <a:p>
                      <a:pPr>
                        <a:lnSpc>
                          <a:spcPct val="80000"/>
                        </a:lnSpc>
                      </a:pPr>
                      <a:r>
                        <a:rPr kumimoji="1" lang="en-US" altLang="ja-JP" sz="2000" b="1" dirty="0" smtClean="0"/>
                        <a:t>100 mm</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outer diameter</a:t>
                      </a:r>
                      <a:endParaRPr kumimoji="1" lang="ja-JP" altLang="en-US" sz="2000" b="1" dirty="0"/>
                    </a:p>
                  </a:txBody>
                  <a:tcPr marL="106886" marR="106886" marT="50419" marB="50419"/>
                </a:tc>
                <a:tc>
                  <a:txBody>
                    <a:bodyPr/>
                    <a:lstStyle/>
                    <a:p>
                      <a:pPr>
                        <a:lnSpc>
                          <a:spcPct val="80000"/>
                        </a:lnSpc>
                      </a:pPr>
                      <a:r>
                        <a:rPr kumimoji="1" lang="en-US" altLang="ja-JP" sz="2000" b="1" dirty="0" smtClean="0"/>
                        <a:t>100 mm</a:t>
                      </a:r>
                      <a:endParaRPr kumimoji="1" lang="ja-JP" altLang="en-US" sz="2000" b="1" dirty="0"/>
                    </a:p>
                  </a:txBody>
                  <a:tcPr marL="106886" marR="106886" marT="50419" marB="50419"/>
                </a:tc>
              </a:tr>
              <a:tr h="584860">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kumimoji="1" lang="en-US" altLang="ja-JP" sz="2000" b="1" dirty="0" smtClean="0"/>
                        <a:t>inner diameter</a:t>
                      </a:r>
                      <a:r>
                        <a:rPr kumimoji="1" lang="en-US" altLang="ja-JP" sz="2000" b="1" baseline="0" dirty="0" smtClean="0"/>
                        <a:t> (min.)</a:t>
                      </a:r>
                      <a:endParaRPr kumimoji="1" lang="ja-JP" altLang="en-US" sz="2000" b="1" dirty="0" smtClean="0"/>
                    </a:p>
                  </a:txBody>
                  <a:tcPr marL="106886" marR="106886" marT="50419" marB="50419"/>
                </a:tc>
                <a:tc>
                  <a:txBody>
                    <a:bodyPr/>
                    <a:lstStyle/>
                    <a:p>
                      <a:pPr>
                        <a:lnSpc>
                          <a:spcPct val="80000"/>
                        </a:lnSpc>
                      </a:pPr>
                      <a:r>
                        <a:rPr kumimoji="1" lang="en-US" altLang="ja-JP" sz="2000" b="1" dirty="0" smtClean="0"/>
                        <a:t>7 mm</a:t>
                      </a:r>
                      <a:endParaRPr kumimoji="1" lang="ja-JP" altLang="en-US" sz="2000" b="1" dirty="0"/>
                    </a:p>
                  </a:txBody>
                  <a:tcPr marL="106886" marR="106886" marT="50419" marB="50419"/>
                </a:tc>
              </a:tr>
              <a:tr h="584860">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kumimoji="1" lang="en-US" altLang="ja-JP" sz="2000" b="1" dirty="0" smtClean="0"/>
                        <a:t>inner diameter (max.)</a:t>
                      </a:r>
                      <a:endParaRPr kumimoji="1" lang="ja-JP" altLang="en-US" sz="2000" b="1" dirty="0" smtClean="0"/>
                    </a:p>
                  </a:txBody>
                  <a:tcPr marL="106886" marR="106886" marT="50419" marB="50419"/>
                </a:tc>
                <a:tc>
                  <a:txBody>
                    <a:bodyPr/>
                    <a:lstStyle/>
                    <a:p>
                      <a:pPr>
                        <a:lnSpc>
                          <a:spcPct val="80000"/>
                        </a:lnSpc>
                      </a:pPr>
                      <a:r>
                        <a:rPr kumimoji="1" lang="en-US" altLang="ja-JP" sz="2000" b="1" dirty="0" smtClean="0"/>
                        <a:t>52 mm</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peak</a:t>
                      </a:r>
                      <a:r>
                        <a:rPr kumimoji="1" lang="en-US" altLang="ja-JP" sz="2000" b="1" baseline="0" dirty="0" smtClean="0"/>
                        <a:t> current</a:t>
                      </a:r>
                      <a:endParaRPr kumimoji="1" lang="ja-JP" altLang="en-US" sz="2000" b="1" dirty="0"/>
                    </a:p>
                  </a:txBody>
                  <a:tcPr marL="106886" marR="106886" marT="50419" marB="50419"/>
                </a:tc>
                <a:tc>
                  <a:txBody>
                    <a:bodyPr/>
                    <a:lstStyle/>
                    <a:p>
                      <a:pPr>
                        <a:lnSpc>
                          <a:spcPct val="80000"/>
                        </a:lnSpc>
                      </a:pPr>
                      <a:r>
                        <a:rPr kumimoji="1" lang="en-US" altLang="ja-JP" sz="2000" b="1" dirty="0" smtClean="0"/>
                        <a:t>12 kA</a:t>
                      </a:r>
                      <a:endParaRPr kumimoji="1" lang="ja-JP" altLang="en-US" sz="2000" b="1" dirty="0"/>
                    </a:p>
                  </a:txBody>
                  <a:tcPr marL="106886" marR="106886" marT="50419" marB="50419"/>
                </a:tc>
              </a:tr>
              <a:tr h="598866">
                <a:tc>
                  <a:txBody>
                    <a:bodyPr/>
                    <a:lstStyle/>
                    <a:p>
                      <a:pPr>
                        <a:lnSpc>
                          <a:spcPct val="80000"/>
                        </a:lnSpc>
                      </a:pPr>
                      <a:r>
                        <a:rPr kumimoji="1" lang="en-US" altLang="ja-JP" sz="2000" b="1" dirty="0" smtClean="0"/>
                        <a:t>pulse width</a:t>
                      </a:r>
                      <a:endParaRPr kumimoji="1" lang="ja-JP" altLang="en-US" sz="2000" b="1" dirty="0"/>
                    </a:p>
                  </a:txBody>
                  <a:tcPr marL="106886" marR="106886" marT="50419" marB="50419"/>
                </a:tc>
                <a:tc>
                  <a:txBody>
                    <a:bodyPr/>
                    <a:lstStyle/>
                    <a:p>
                      <a:pPr>
                        <a:lnSpc>
                          <a:spcPct val="80000"/>
                        </a:lnSpc>
                      </a:pPr>
                      <a:r>
                        <a:rPr kumimoji="1" lang="en-US" altLang="ja-JP" sz="2000" b="1" dirty="0" smtClean="0"/>
                        <a:t>6 </a:t>
                      </a:r>
                      <a:r>
                        <a:rPr kumimoji="1" lang="en-US" altLang="ja-JP" sz="2000" b="1" dirty="0" smtClean="0">
                          <a:latin typeface="Symbol" charset="2"/>
                          <a:cs typeface="Symbol" charset="2"/>
                        </a:rPr>
                        <a:t>m</a:t>
                      </a:r>
                      <a:r>
                        <a:rPr kumimoji="1" lang="en-US" altLang="ja-JP" sz="2000" b="1" dirty="0" smtClean="0"/>
                        <a:t>s (half-sine)</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peak field</a:t>
                      </a:r>
                      <a:endParaRPr kumimoji="1" lang="ja-JP" altLang="en-US" sz="2000" b="1" dirty="0"/>
                    </a:p>
                  </a:txBody>
                  <a:tcPr marL="106886" marR="106886" marT="50419" marB="50419"/>
                </a:tc>
                <a:tc>
                  <a:txBody>
                    <a:bodyPr/>
                    <a:lstStyle/>
                    <a:p>
                      <a:pPr>
                        <a:lnSpc>
                          <a:spcPct val="80000"/>
                        </a:lnSpc>
                      </a:pPr>
                      <a:r>
                        <a:rPr kumimoji="1" lang="en-US" altLang="ja-JP" sz="2000" b="1" dirty="0" smtClean="0"/>
                        <a:t>3.5 T</a:t>
                      </a:r>
                      <a:endParaRPr kumimoji="1" lang="ja-JP" altLang="en-US" sz="2000" b="1" dirty="0"/>
                    </a:p>
                  </a:txBody>
                  <a:tcPr marL="106886" marR="106886" marT="50419" marB="50419"/>
                </a:tc>
              </a:tr>
              <a:tr h="342849">
                <a:tc>
                  <a:txBody>
                    <a:bodyPr/>
                    <a:lstStyle/>
                    <a:p>
                      <a:pPr>
                        <a:lnSpc>
                          <a:spcPct val="80000"/>
                        </a:lnSpc>
                      </a:pPr>
                      <a:r>
                        <a:rPr kumimoji="1" lang="en-US" altLang="ja-JP" sz="2000" b="1" dirty="0" smtClean="0"/>
                        <a:t>inductance</a:t>
                      </a:r>
                      <a:endParaRPr kumimoji="1" lang="ja-JP" altLang="en-US" sz="2000" b="1" dirty="0"/>
                    </a:p>
                  </a:txBody>
                  <a:tcPr marL="106886" marR="106886" marT="50419" marB="50419"/>
                </a:tc>
                <a:tc>
                  <a:txBody>
                    <a:bodyPr/>
                    <a:lstStyle/>
                    <a:p>
                      <a:pPr>
                        <a:lnSpc>
                          <a:spcPct val="80000"/>
                        </a:lnSpc>
                      </a:pPr>
                      <a:r>
                        <a:rPr kumimoji="1" lang="en-US" altLang="ja-JP" sz="2000" b="1" dirty="0" smtClean="0"/>
                        <a:t>1.0 </a:t>
                      </a:r>
                      <a:r>
                        <a:rPr kumimoji="1" lang="en-US" altLang="ja-JP" sz="2000" b="1" dirty="0" smtClean="0">
                          <a:latin typeface="Symbol" charset="2"/>
                          <a:cs typeface="Symbol" charset="2"/>
                        </a:rPr>
                        <a:t>m</a:t>
                      </a:r>
                      <a:r>
                        <a:rPr kumimoji="1" lang="en-US" altLang="ja-JP" sz="2000" b="1" dirty="0" smtClean="0"/>
                        <a:t>H</a:t>
                      </a:r>
                      <a:endParaRPr kumimoji="1" lang="ja-JP" altLang="en-US" sz="2000" b="1" dirty="0"/>
                    </a:p>
                  </a:txBody>
                  <a:tcPr marL="106886" marR="106886" marT="50419" marB="50419"/>
                </a:tc>
              </a:tr>
            </a:tbl>
          </a:graphicData>
        </a:graphic>
      </p:graphicFrame>
      <p:sp>
        <p:nvSpPr>
          <p:cNvPr id="9" name="テキスト ボックス 8"/>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5373735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コンテンツ プレースホルダー 5" descr="CIMG5117_trimm.jpg"/>
          <p:cNvPicPr>
            <a:picLocks noChangeAspect="1"/>
          </p:cNvPicPr>
          <p:nvPr/>
        </p:nvPicPr>
        <p:blipFill rotWithShape="1">
          <a:blip r:embed="rId2" cstate="screen">
            <a:extLst>
              <a:ext uri="{28A0092B-C50C-407E-A947-70E740481C1C}">
                <a14:useLocalDpi xmlns:a14="http://schemas.microsoft.com/office/drawing/2010/main"/>
              </a:ext>
            </a:extLst>
          </a:blip>
          <a:srcRect l="-300" r="-154" b="-413"/>
          <a:stretch/>
        </p:blipFill>
        <p:spPr>
          <a:xfrm>
            <a:off x="6412548" y="1192263"/>
            <a:ext cx="4187269" cy="2949367"/>
          </a:xfrm>
          <a:prstGeom prst="rect">
            <a:avLst/>
          </a:prstGeom>
        </p:spPr>
      </p:pic>
      <p:sp>
        <p:nvSpPr>
          <p:cNvPr id="2" name="タイトル 1"/>
          <p:cNvSpPr>
            <a:spLocks noGrp="1"/>
          </p:cNvSpPr>
          <p:nvPr>
            <p:ph type="title"/>
          </p:nvPr>
        </p:nvSpPr>
        <p:spPr/>
        <p:txBody>
          <a:bodyPr/>
          <a:lstStyle/>
          <a:p>
            <a:r>
              <a:rPr lang="ja-JP" altLang="en-US" dirty="0"/>
              <a:t>陽電子生成標的</a:t>
            </a:r>
            <a:endParaRPr kumimoji="1" lang="ja-JP" altLang="en-US" dirty="0"/>
          </a:p>
        </p:txBody>
      </p:sp>
      <p:sp>
        <p:nvSpPr>
          <p:cNvPr id="3" name="コンテンツ プレースホルダー 2"/>
          <p:cNvSpPr>
            <a:spLocks noGrp="1"/>
          </p:cNvSpPr>
          <p:nvPr>
            <p:ph idx="1"/>
          </p:nvPr>
        </p:nvSpPr>
        <p:spPr>
          <a:xfrm>
            <a:off x="447444" y="1125947"/>
            <a:ext cx="6092082" cy="2123512"/>
          </a:xfrm>
        </p:spPr>
        <p:txBody>
          <a:bodyPr>
            <a:noAutofit/>
          </a:bodyPr>
          <a:lstStyle/>
          <a:p>
            <a:r>
              <a:rPr lang="ja-JP" altLang="en-US" sz="2800" dirty="0" smtClean="0">
                <a:solidFill>
                  <a:srgbClr val="FF6600"/>
                </a:solidFill>
              </a:rPr>
              <a:t>標的材料</a:t>
            </a:r>
            <a:r>
              <a:rPr lang="en-US" altLang="ja-JP" sz="2800" dirty="0" smtClean="0">
                <a:solidFill>
                  <a:srgbClr val="FF6600"/>
                </a:solidFill>
              </a:rPr>
              <a:t/>
            </a:r>
            <a:br>
              <a:rPr lang="en-US" altLang="ja-JP" sz="2800" dirty="0" smtClean="0">
                <a:solidFill>
                  <a:srgbClr val="FF6600"/>
                </a:solidFill>
              </a:rPr>
            </a:br>
            <a:r>
              <a:rPr lang="ja-JP" altLang="en-US" sz="2800" dirty="0" smtClean="0">
                <a:solidFill>
                  <a:srgbClr val="FF6600"/>
                </a:solidFill>
              </a:rPr>
              <a:t>タングステン</a:t>
            </a:r>
            <a:r>
              <a:rPr lang="en-US" altLang="ja-JP" sz="2800" dirty="0" smtClean="0"/>
              <a:t> 14 mm</a:t>
            </a:r>
            <a:r>
              <a:rPr lang="ja-JP" altLang="en-US" sz="2800" dirty="0" smtClean="0"/>
              <a:t>長</a:t>
            </a:r>
            <a:r>
              <a:rPr lang="en-US" altLang="ja-JP" sz="2800" dirty="0" smtClean="0"/>
              <a:t> (= </a:t>
            </a:r>
            <a:r>
              <a:rPr lang="en-US" altLang="ja-JP" sz="2800" dirty="0" smtClean="0">
                <a:solidFill>
                  <a:srgbClr val="0000FF"/>
                </a:solidFill>
              </a:rPr>
              <a:t>4.0 X</a:t>
            </a:r>
            <a:r>
              <a:rPr lang="en-US" altLang="ja-JP" sz="2800" baseline="-25000" dirty="0" smtClean="0">
                <a:solidFill>
                  <a:srgbClr val="0000FF"/>
                </a:solidFill>
              </a:rPr>
              <a:t>0</a:t>
            </a:r>
            <a:r>
              <a:rPr lang="en-US" altLang="ja-JP" sz="2800" dirty="0" smtClean="0"/>
              <a:t>)</a:t>
            </a:r>
          </a:p>
          <a:p>
            <a:r>
              <a:rPr lang="ja-JP" altLang="en-US" sz="2800" dirty="0" smtClean="0"/>
              <a:t>タングステンと銅の胴体は</a:t>
            </a:r>
            <a:r>
              <a:rPr lang="en-US" altLang="ja-JP" sz="2800" dirty="0" smtClean="0"/>
              <a:t>HIP</a:t>
            </a:r>
            <a:r>
              <a:rPr lang="ja-JP" altLang="en-US" sz="2800" dirty="0" smtClean="0"/>
              <a:t>加工で接合</a:t>
            </a:r>
            <a:endParaRPr lang="en-US" altLang="ja-JP" sz="2800" dirty="0" smtClean="0"/>
          </a:p>
        </p:txBody>
      </p:sp>
      <p:sp>
        <p:nvSpPr>
          <p:cNvPr id="5" name="スライド番号プレースホルダー 4"/>
          <p:cNvSpPr>
            <a:spLocks noGrp="1"/>
          </p:cNvSpPr>
          <p:nvPr>
            <p:ph type="sldNum" sz="quarter" idx="4294967295"/>
          </p:nvPr>
        </p:nvSpPr>
        <p:spPr>
          <a:xfrm>
            <a:off x="10060484" y="0"/>
            <a:ext cx="628154" cy="402652"/>
          </a:xfrm>
          <a:prstGeom prst="rect">
            <a:avLst/>
          </a:prstGeom>
        </p:spPr>
        <p:txBody>
          <a:bodyPr lIns="104287" tIns="52144" rIns="104287" bIns="52144"/>
          <a:lstStyle/>
          <a:p>
            <a:fld id="{06F59C70-3E41-F24E-B7F7-A4C9A2C082CD}" type="slidenum">
              <a:rPr kumimoji="1" lang="ja-JP" altLang="en-US" smtClean="0"/>
              <a:pPr/>
              <a:t>8</a:t>
            </a:fld>
            <a:endParaRPr kumimoji="1" lang="ja-JP" altLang="en-US"/>
          </a:p>
        </p:txBody>
      </p:sp>
      <p:grpSp>
        <p:nvGrpSpPr>
          <p:cNvPr id="4" name="図形グループ 6"/>
          <p:cNvGrpSpPr/>
          <p:nvPr/>
        </p:nvGrpSpPr>
        <p:grpSpPr>
          <a:xfrm>
            <a:off x="6824628" y="4203649"/>
            <a:ext cx="3027100" cy="2590604"/>
            <a:chOff x="1243953" y="2909609"/>
            <a:chExt cx="3397133" cy="3555529"/>
          </a:xfrm>
        </p:grpSpPr>
        <p:pic>
          <p:nvPicPr>
            <p:cNvPr id="10" name="Picture 1" descr="C:\Users\Lei Zang\AppData\Roaming\Tencent\Users\374074925\QQ\WinTemp\RichOle\_PNV7AW]0]]~ENC{M1COHDU.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4551" y="2909609"/>
              <a:ext cx="2516535" cy="3555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C:\Users\Lei Zang\AppData\Roaming\Tencent\Users\374074925\QQ\WinTemp\RichOle\_PNV7AW]0]]~ENC{M1COHDU.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43953" y="2909609"/>
              <a:ext cx="896278" cy="355552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正方形/長方形 14"/>
          <p:cNvSpPr/>
          <p:nvPr/>
        </p:nvSpPr>
        <p:spPr>
          <a:xfrm>
            <a:off x="7246308" y="6737276"/>
            <a:ext cx="2095742" cy="428472"/>
          </a:xfrm>
          <a:prstGeom prst="rect">
            <a:avLst/>
          </a:prstGeom>
        </p:spPr>
        <p:txBody>
          <a:bodyPr wrap="none" lIns="104287" tIns="52144" rIns="104287" bIns="52144">
            <a:spAutoFit/>
          </a:bodyPr>
          <a:lstStyle/>
          <a:p>
            <a:r>
              <a:rPr lang="ja-JP" altLang="en-US" dirty="0" smtClean="0"/>
              <a:t>標的内の熱分布</a:t>
            </a:r>
            <a:endParaRPr lang="en-US" altLang="ja-JP" dirty="0"/>
          </a:p>
        </p:txBody>
      </p:sp>
      <p:pic>
        <p:nvPicPr>
          <p:cNvPr id="9" name="図 8" descr="target+FC_draw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038" y="3135823"/>
            <a:ext cx="6083004" cy="3996800"/>
          </a:xfrm>
          <a:prstGeom prst="rect">
            <a:avLst/>
          </a:prstGeom>
        </p:spPr>
      </p:pic>
      <p:sp>
        <p:nvSpPr>
          <p:cNvPr id="12" name="円/楕円 11"/>
          <p:cNvSpPr/>
          <p:nvPr/>
        </p:nvSpPr>
        <p:spPr>
          <a:xfrm>
            <a:off x="2932216" y="4662090"/>
            <a:ext cx="989710" cy="890510"/>
          </a:xfrm>
          <a:prstGeom prst="ellipse">
            <a:avLst/>
          </a:prstGeom>
          <a:noFill/>
          <a:ln w="28575" cmpd="sng">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17" name="直線コネクタ 16"/>
          <p:cNvCxnSpPr/>
          <p:nvPr/>
        </p:nvCxnSpPr>
        <p:spPr>
          <a:xfrm flipV="1">
            <a:off x="8679066" y="1831604"/>
            <a:ext cx="697878" cy="191541"/>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9334044" y="1571683"/>
            <a:ext cx="749220" cy="428472"/>
          </a:xfrm>
          <a:prstGeom prst="rect">
            <a:avLst/>
          </a:prstGeom>
          <a:noFill/>
        </p:spPr>
        <p:txBody>
          <a:bodyPr wrap="none" lIns="104287" tIns="52144" rIns="104287" bIns="52144" rtlCol="0">
            <a:spAutoFit/>
          </a:bodyPr>
          <a:lstStyle/>
          <a:p>
            <a:r>
              <a:rPr kumimoji="1" lang="ja-JP" altLang="en-US" dirty="0" smtClean="0">
                <a:solidFill>
                  <a:srgbClr val="FFFF00"/>
                </a:solidFill>
              </a:rPr>
              <a:t>標的</a:t>
            </a:r>
            <a:endParaRPr kumimoji="1" lang="ja-JP" altLang="en-US" dirty="0">
              <a:solidFill>
                <a:srgbClr val="FFFF00"/>
              </a:solidFill>
            </a:endParaRPr>
          </a:p>
        </p:txBody>
      </p:sp>
      <p:sp>
        <p:nvSpPr>
          <p:cNvPr id="20" name="テキスト ボックス 19"/>
          <p:cNvSpPr txBox="1"/>
          <p:nvPr/>
        </p:nvSpPr>
        <p:spPr>
          <a:xfrm>
            <a:off x="6762082" y="2805139"/>
            <a:ext cx="1787966" cy="428472"/>
          </a:xfrm>
          <a:prstGeom prst="rect">
            <a:avLst/>
          </a:prstGeom>
          <a:noFill/>
        </p:spPr>
        <p:txBody>
          <a:bodyPr wrap="none" lIns="104287" tIns="52144" rIns="104287" bIns="52144" rtlCol="0">
            <a:spAutoFit/>
          </a:bodyPr>
          <a:lstStyle/>
          <a:p>
            <a:r>
              <a:rPr kumimoji="1" lang="ja-JP" altLang="en-US" dirty="0" smtClean="0">
                <a:solidFill>
                  <a:srgbClr val="00FFFF"/>
                </a:solidFill>
              </a:rPr>
              <a:t>ビーム通過孔</a:t>
            </a:r>
            <a:endParaRPr kumimoji="1" lang="ja-JP" altLang="en-US" dirty="0">
              <a:solidFill>
                <a:srgbClr val="00FFFF"/>
              </a:solidFill>
            </a:endParaRPr>
          </a:p>
        </p:txBody>
      </p:sp>
      <p:cxnSp>
        <p:nvCxnSpPr>
          <p:cNvPr id="21" name="直線コネクタ 20"/>
          <p:cNvCxnSpPr>
            <a:stCxn id="20" idx="0"/>
          </p:cNvCxnSpPr>
          <p:nvPr/>
        </p:nvCxnSpPr>
        <p:spPr>
          <a:xfrm flipV="1">
            <a:off x="7656065" y="2051975"/>
            <a:ext cx="556580" cy="753164"/>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4878199" y="6405096"/>
            <a:ext cx="896442" cy="215444"/>
          </a:xfrm>
          <a:prstGeom prst="rect">
            <a:avLst/>
          </a:prstGeom>
          <a:solidFill>
            <a:schemeClr val="bg1"/>
          </a:solidFill>
        </p:spPr>
        <p:txBody>
          <a:bodyPr wrap="none" lIns="41058" tIns="0" rIns="41058" bIns="0" rtlCol="0">
            <a:spAutoFit/>
          </a:bodyPr>
          <a:lstStyle/>
          <a:p>
            <a:r>
              <a:rPr lang="en-US" altLang="ja-JP" sz="1400" dirty="0"/>
              <a:t> tungsten</a:t>
            </a:r>
            <a:endParaRPr lang="ja-JP" altLang="en-US" sz="1400" dirty="0"/>
          </a:p>
        </p:txBody>
      </p:sp>
      <p:sp>
        <p:nvSpPr>
          <p:cNvPr id="24" name="テキスト ボックス 23"/>
          <p:cNvSpPr txBox="1"/>
          <p:nvPr/>
        </p:nvSpPr>
        <p:spPr>
          <a:xfrm>
            <a:off x="4728573" y="6809605"/>
            <a:ext cx="993424" cy="215444"/>
          </a:xfrm>
          <a:prstGeom prst="rect">
            <a:avLst/>
          </a:prstGeom>
          <a:solidFill>
            <a:schemeClr val="bg1"/>
          </a:solidFill>
        </p:spPr>
        <p:txBody>
          <a:bodyPr wrap="none" lIns="41058" tIns="0" rIns="41058" bIns="0" rtlCol="0">
            <a:spAutoFit/>
          </a:bodyPr>
          <a:lstStyle/>
          <a:p>
            <a:r>
              <a:rPr lang="en-US" altLang="ja-JP" sz="1400" dirty="0"/>
              <a:t>beam hole</a:t>
            </a:r>
            <a:endParaRPr lang="ja-JP" altLang="en-US" sz="1400" dirty="0"/>
          </a:p>
        </p:txBody>
      </p:sp>
      <p:sp>
        <p:nvSpPr>
          <p:cNvPr id="11" name="テキスト ボックス 10"/>
          <p:cNvSpPr txBox="1"/>
          <p:nvPr/>
        </p:nvSpPr>
        <p:spPr>
          <a:xfrm>
            <a:off x="4032438" y="3394626"/>
            <a:ext cx="1916206" cy="633143"/>
          </a:xfrm>
          <a:prstGeom prst="rect">
            <a:avLst/>
          </a:prstGeom>
          <a:noFill/>
        </p:spPr>
        <p:txBody>
          <a:bodyPr wrap="none" lIns="104287" tIns="52144" rIns="104287" bIns="52144" rtlCol="0">
            <a:spAutoFit/>
          </a:bodyPr>
          <a:lstStyle/>
          <a:p>
            <a:pPr>
              <a:lnSpc>
                <a:spcPct val="80000"/>
              </a:lnSpc>
            </a:pPr>
            <a:r>
              <a:rPr kumimoji="1" lang="en-US" altLang="ja-JP" dirty="0" smtClean="0">
                <a:solidFill>
                  <a:srgbClr val="FF00FF"/>
                </a:solidFill>
              </a:rPr>
              <a:t>flux </a:t>
            </a:r>
          </a:p>
          <a:p>
            <a:pPr>
              <a:lnSpc>
                <a:spcPct val="80000"/>
              </a:lnSpc>
            </a:pPr>
            <a:r>
              <a:rPr lang="en-US" altLang="ja-JP" dirty="0" smtClean="0">
                <a:solidFill>
                  <a:srgbClr val="FF00FF"/>
                </a:solidFill>
              </a:rPr>
              <a:t>concentrator</a:t>
            </a:r>
            <a:endParaRPr kumimoji="1" lang="ja-JP" altLang="en-US" dirty="0">
              <a:solidFill>
                <a:srgbClr val="FF00FF"/>
              </a:solidFill>
            </a:endParaRPr>
          </a:p>
        </p:txBody>
      </p:sp>
      <p:sp>
        <p:nvSpPr>
          <p:cNvPr id="13" name="正方形/長方形 12"/>
          <p:cNvSpPr/>
          <p:nvPr/>
        </p:nvSpPr>
        <p:spPr>
          <a:xfrm>
            <a:off x="3388013" y="5029362"/>
            <a:ext cx="293195" cy="63024"/>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22" name="テキスト ボックス 21"/>
          <p:cNvSpPr txBox="1"/>
          <p:nvPr/>
        </p:nvSpPr>
        <p:spPr>
          <a:xfrm>
            <a:off x="651319" y="4160592"/>
            <a:ext cx="1020497" cy="633143"/>
          </a:xfrm>
          <a:prstGeom prst="rect">
            <a:avLst/>
          </a:prstGeom>
          <a:solidFill>
            <a:schemeClr val="bg1"/>
          </a:solidFill>
        </p:spPr>
        <p:txBody>
          <a:bodyPr wrap="none" lIns="104287" tIns="52144" rIns="104287" bIns="52144" rtlCol="0">
            <a:spAutoFit/>
          </a:bodyPr>
          <a:lstStyle/>
          <a:p>
            <a:pPr>
              <a:lnSpc>
                <a:spcPct val="80000"/>
              </a:lnSpc>
            </a:pPr>
            <a:r>
              <a:rPr kumimoji="1" lang="en-US" altLang="ja-JP" dirty="0" smtClean="0"/>
              <a:t>return</a:t>
            </a:r>
          </a:p>
          <a:p>
            <a:pPr>
              <a:lnSpc>
                <a:spcPct val="80000"/>
              </a:lnSpc>
            </a:pPr>
            <a:r>
              <a:rPr lang="en-US" altLang="ja-JP" dirty="0" smtClean="0"/>
              <a:t>yoke</a:t>
            </a:r>
            <a:endParaRPr kumimoji="1" lang="ja-JP" altLang="en-US" dirty="0"/>
          </a:p>
        </p:txBody>
      </p:sp>
      <p:sp>
        <p:nvSpPr>
          <p:cNvPr id="26" name="テキスト ボックス 25"/>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2763253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標的破壊防止用</a:t>
            </a:r>
            <a:r>
              <a:rPr kumimoji="1" lang="en-US" altLang="ja-JP" dirty="0" smtClean="0"/>
              <a:t> B</a:t>
            </a:r>
            <a:r>
              <a:rPr lang="en-US" altLang="ja-JP" dirty="0" smtClean="0"/>
              <a:t>eam </a:t>
            </a:r>
            <a:r>
              <a:rPr lang="en-US" altLang="ja-JP" dirty="0"/>
              <a:t>spoiler</a:t>
            </a:r>
            <a:endParaRPr kumimoji="1" lang="ja-JP" altLang="en-US" dirty="0"/>
          </a:p>
        </p:txBody>
      </p:sp>
      <p:sp>
        <p:nvSpPr>
          <p:cNvPr id="7" name="正方形/長方形 6"/>
          <p:cNvSpPr/>
          <p:nvPr/>
        </p:nvSpPr>
        <p:spPr>
          <a:xfrm rot="18900000">
            <a:off x="7420121" y="1721342"/>
            <a:ext cx="166097" cy="1762788"/>
          </a:xfrm>
          <a:prstGeom prst="rect">
            <a:avLst/>
          </a:prstGeom>
          <a:solidFill>
            <a:srgbClr val="8000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8" name="正方形/長方形 7"/>
          <p:cNvSpPr/>
          <p:nvPr/>
        </p:nvSpPr>
        <p:spPr>
          <a:xfrm>
            <a:off x="8914714" y="1721342"/>
            <a:ext cx="531102" cy="1762788"/>
          </a:xfrm>
          <a:prstGeom prst="rect">
            <a:avLst/>
          </a:prstGeom>
          <a:solidFill>
            <a:srgbClr val="FFCC66"/>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9" name="正方形/長方形 8"/>
          <p:cNvSpPr/>
          <p:nvPr/>
        </p:nvSpPr>
        <p:spPr>
          <a:xfrm>
            <a:off x="8919765" y="2512641"/>
            <a:ext cx="527008" cy="17468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10" name="正方形/長方形 9"/>
          <p:cNvSpPr/>
          <p:nvPr/>
        </p:nvSpPr>
        <p:spPr>
          <a:xfrm>
            <a:off x="8919765" y="2007120"/>
            <a:ext cx="527008" cy="351077"/>
          </a:xfrm>
          <a:prstGeom prst="rect">
            <a:avLst/>
          </a:prstGeom>
          <a:solidFill>
            <a:srgbClr val="800000"/>
          </a:solidFill>
          <a:ln w="19050" cmpd="sng">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11" name="直線コネクタ 10"/>
          <p:cNvCxnSpPr/>
          <p:nvPr/>
        </p:nvCxnSpPr>
        <p:spPr>
          <a:xfrm flipV="1">
            <a:off x="5526310" y="2196191"/>
            <a:ext cx="1428855" cy="3131"/>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6929194" y="2192321"/>
            <a:ext cx="1973066" cy="1535"/>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6917935" y="2203194"/>
            <a:ext cx="1994222" cy="107374"/>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V="1">
            <a:off x="6947625" y="2077146"/>
            <a:ext cx="1959584" cy="107375"/>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10" idx="1"/>
          </p:cNvCxnSpPr>
          <p:nvPr/>
        </p:nvCxnSpPr>
        <p:spPr>
          <a:xfrm flipV="1">
            <a:off x="8919764" y="2175184"/>
            <a:ext cx="1491956" cy="7475"/>
          </a:xfrm>
          <a:prstGeom prst="line">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8917288" y="2308234"/>
            <a:ext cx="1494247" cy="39681"/>
          </a:xfrm>
          <a:prstGeom prst="line">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flipV="1">
            <a:off x="8913585" y="2021125"/>
            <a:ext cx="1503082" cy="45150"/>
          </a:xfrm>
          <a:prstGeom prst="line">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5676900" y="1619484"/>
            <a:ext cx="2717800" cy="374611"/>
          </a:xfrm>
          <a:prstGeom prst="rect">
            <a:avLst/>
          </a:prstGeom>
          <a:noFill/>
        </p:spPr>
        <p:txBody>
          <a:bodyPr wrap="square" lIns="104287" tIns="52144" rIns="104287" bIns="52144" rtlCol="0">
            <a:spAutoFit/>
          </a:bodyPr>
          <a:lstStyle/>
          <a:p>
            <a:pPr>
              <a:lnSpc>
                <a:spcPct val="80000"/>
              </a:lnSpc>
            </a:pPr>
            <a:r>
              <a:rPr lang="en-US" altLang="ja-JP" dirty="0" smtClean="0">
                <a:solidFill>
                  <a:srgbClr val="00FFFF"/>
                </a:solidFill>
              </a:rPr>
              <a:t>screen</a:t>
            </a:r>
            <a:r>
              <a:rPr lang="en-US" altLang="ja-JP" dirty="0" smtClean="0"/>
              <a:t> &amp;</a:t>
            </a:r>
            <a:r>
              <a:rPr lang="en-US" altLang="ja-JP" dirty="0"/>
              <a:t> </a:t>
            </a:r>
            <a:r>
              <a:rPr kumimoji="1" lang="en-US" altLang="ja-JP" dirty="0" smtClean="0">
                <a:solidFill>
                  <a:srgbClr val="8000FF"/>
                </a:solidFill>
              </a:rPr>
              <a:t>scatterer</a:t>
            </a:r>
            <a:endParaRPr kumimoji="1" lang="ja-JP" altLang="en-US" dirty="0">
              <a:solidFill>
                <a:srgbClr val="8000FF"/>
              </a:solidFill>
            </a:endParaRPr>
          </a:p>
        </p:txBody>
      </p:sp>
      <p:sp>
        <p:nvSpPr>
          <p:cNvPr id="19" name="テキスト ボックス 18"/>
          <p:cNvSpPr txBox="1"/>
          <p:nvPr/>
        </p:nvSpPr>
        <p:spPr>
          <a:xfrm>
            <a:off x="8698378" y="1321396"/>
            <a:ext cx="1018524" cy="428472"/>
          </a:xfrm>
          <a:prstGeom prst="rect">
            <a:avLst/>
          </a:prstGeom>
          <a:noFill/>
        </p:spPr>
        <p:txBody>
          <a:bodyPr wrap="none" lIns="104287" tIns="52144" rIns="104287" bIns="52144" rtlCol="0">
            <a:spAutoFit/>
          </a:bodyPr>
          <a:lstStyle/>
          <a:p>
            <a:r>
              <a:rPr kumimoji="1" lang="en-US" altLang="ja-JP" dirty="0" smtClean="0">
                <a:solidFill>
                  <a:srgbClr val="800000"/>
                </a:solidFill>
              </a:rPr>
              <a:t>target</a:t>
            </a:r>
            <a:endParaRPr kumimoji="1" lang="ja-JP" altLang="en-US" dirty="0">
              <a:solidFill>
                <a:srgbClr val="800000"/>
              </a:solidFill>
            </a:endParaRPr>
          </a:p>
        </p:txBody>
      </p:sp>
      <p:sp>
        <p:nvSpPr>
          <p:cNvPr id="20" name="テキスト ボックス 19"/>
          <p:cNvSpPr txBox="1"/>
          <p:nvPr/>
        </p:nvSpPr>
        <p:spPr>
          <a:xfrm>
            <a:off x="8274420" y="2537331"/>
            <a:ext cx="768944" cy="428472"/>
          </a:xfrm>
          <a:prstGeom prst="rect">
            <a:avLst/>
          </a:prstGeom>
          <a:noFill/>
        </p:spPr>
        <p:txBody>
          <a:bodyPr wrap="none" lIns="104287" tIns="52144" rIns="104287" bIns="52144" rtlCol="0">
            <a:spAutoFit/>
          </a:bodyPr>
          <a:lstStyle/>
          <a:p>
            <a:r>
              <a:rPr kumimoji="1" lang="en-US" altLang="ja-JP" dirty="0" smtClean="0">
                <a:solidFill>
                  <a:srgbClr val="008000"/>
                </a:solidFill>
              </a:rPr>
              <a:t>hole</a:t>
            </a:r>
            <a:endParaRPr kumimoji="1" lang="ja-JP" altLang="en-US" dirty="0">
              <a:solidFill>
                <a:srgbClr val="008000"/>
              </a:solidFill>
            </a:endParaRPr>
          </a:p>
        </p:txBody>
      </p:sp>
      <p:sp>
        <p:nvSpPr>
          <p:cNvPr id="21" name="テキスト ボックス 20"/>
          <p:cNvSpPr txBox="1"/>
          <p:nvPr/>
        </p:nvSpPr>
        <p:spPr>
          <a:xfrm>
            <a:off x="5575776" y="2566253"/>
            <a:ext cx="1332932" cy="633143"/>
          </a:xfrm>
          <a:prstGeom prst="rect">
            <a:avLst/>
          </a:prstGeom>
          <a:noFill/>
        </p:spPr>
        <p:txBody>
          <a:bodyPr wrap="none" lIns="104287" tIns="52144" rIns="104287" bIns="52144" rtlCol="0">
            <a:spAutoFit/>
          </a:bodyPr>
          <a:lstStyle/>
          <a:p>
            <a:pPr>
              <a:lnSpc>
                <a:spcPct val="80000"/>
              </a:lnSpc>
            </a:pPr>
            <a:r>
              <a:rPr kumimoji="1" lang="en-US" altLang="ja-JP" dirty="0" smtClean="0">
                <a:solidFill>
                  <a:srgbClr val="0000FF"/>
                </a:solidFill>
              </a:rPr>
              <a:t>injection </a:t>
            </a:r>
          </a:p>
          <a:p>
            <a:pPr>
              <a:lnSpc>
                <a:spcPct val="80000"/>
              </a:lnSpc>
            </a:pPr>
            <a:r>
              <a:rPr kumimoji="1" lang="en-US" altLang="ja-JP" dirty="0" smtClean="0">
                <a:solidFill>
                  <a:srgbClr val="0000FF"/>
                </a:solidFill>
              </a:rPr>
              <a:t>e- beam</a:t>
            </a:r>
            <a:endParaRPr kumimoji="1" lang="ja-JP" altLang="en-US" dirty="0">
              <a:solidFill>
                <a:srgbClr val="0000FF"/>
              </a:solidFill>
            </a:endParaRPr>
          </a:p>
        </p:txBody>
      </p:sp>
      <p:sp>
        <p:nvSpPr>
          <p:cNvPr id="22" name="テキスト ボックス 21"/>
          <p:cNvSpPr txBox="1"/>
          <p:nvPr/>
        </p:nvSpPr>
        <p:spPr>
          <a:xfrm>
            <a:off x="5411572" y="2088426"/>
            <a:ext cx="1549112" cy="428472"/>
          </a:xfrm>
          <a:prstGeom prst="rect">
            <a:avLst/>
          </a:prstGeom>
          <a:noFill/>
        </p:spPr>
        <p:txBody>
          <a:bodyPr wrap="none" lIns="104287" tIns="52144" rIns="104287" bIns="52144" rtlCol="0">
            <a:spAutoFit/>
          </a:bodyPr>
          <a:lstStyle/>
          <a:p>
            <a:r>
              <a:rPr kumimoji="1" lang="en-US" altLang="ja-JP" dirty="0" smtClean="0">
                <a:solidFill>
                  <a:srgbClr val="0000FF"/>
                </a:solidFill>
              </a:rPr>
              <a:t>primary e-</a:t>
            </a:r>
            <a:endParaRPr kumimoji="1" lang="ja-JP" altLang="en-US" dirty="0">
              <a:solidFill>
                <a:srgbClr val="0000FF"/>
              </a:solidFill>
            </a:endParaRPr>
          </a:p>
        </p:txBody>
      </p:sp>
      <p:sp>
        <p:nvSpPr>
          <p:cNvPr id="23" name="テキスト ボックス 22"/>
          <p:cNvSpPr txBox="1"/>
          <p:nvPr/>
        </p:nvSpPr>
        <p:spPr>
          <a:xfrm>
            <a:off x="9817436" y="1555209"/>
            <a:ext cx="527649" cy="428472"/>
          </a:xfrm>
          <a:prstGeom prst="rect">
            <a:avLst/>
          </a:prstGeom>
          <a:noFill/>
        </p:spPr>
        <p:txBody>
          <a:bodyPr wrap="none" lIns="104287" tIns="52144" rIns="104287" bIns="52144" rtlCol="0">
            <a:spAutoFit/>
          </a:bodyPr>
          <a:lstStyle/>
          <a:p>
            <a:r>
              <a:rPr kumimoji="1" lang="en-US" altLang="ja-JP" dirty="0" smtClean="0">
                <a:solidFill>
                  <a:srgbClr val="FF0000"/>
                </a:solidFill>
              </a:rPr>
              <a:t>e</a:t>
            </a:r>
            <a:r>
              <a:rPr lang="en-US" altLang="ja-JP" dirty="0">
                <a:solidFill>
                  <a:srgbClr val="FF0000"/>
                </a:solidFill>
              </a:rPr>
              <a:t>+</a:t>
            </a:r>
            <a:endParaRPr kumimoji="1" lang="ja-JP" altLang="en-US" dirty="0">
              <a:solidFill>
                <a:srgbClr val="FF0000"/>
              </a:solidFill>
            </a:endParaRPr>
          </a:p>
        </p:txBody>
      </p:sp>
      <p:cxnSp>
        <p:nvCxnSpPr>
          <p:cNvPr id="24" name="直線コネクタ 23"/>
          <p:cNvCxnSpPr/>
          <p:nvPr/>
        </p:nvCxnSpPr>
        <p:spPr>
          <a:xfrm>
            <a:off x="6783166" y="2039019"/>
            <a:ext cx="1321244" cy="1246479"/>
          </a:xfrm>
          <a:prstGeom prst="line">
            <a:avLst/>
          </a:prstGeom>
          <a:ln w="38100" cmpd="sng">
            <a:solidFill>
              <a:srgbClr val="00FFFF"/>
            </a:solidFill>
          </a:ln>
          <a:effectLst/>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7245513" y="2526646"/>
            <a:ext cx="496880" cy="17468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cxnSp>
        <p:nvCxnSpPr>
          <p:cNvPr id="26" name="直線コネクタ 25"/>
          <p:cNvCxnSpPr/>
          <p:nvPr/>
        </p:nvCxnSpPr>
        <p:spPr>
          <a:xfrm flipV="1">
            <a:off x="5556001" y="2590673"/>
            <a:ext cx="4875328" cy="28807"/>
          </a:xfrm>
          <a:prstGeom prst="line">
            <a:avLst/>
          </a:prstGeom>
          <a:ln>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872615" y="2523482"/>
            <a:ext cx="768944" cy="428472"/>
          </a:xfrm>
          <a:prstGeom prst="rect">
            <a:avLst/>
          </a:prstGeom>
          <a:noFill/>
        </p:spPr>
        <p:txBody>
          <a:bodyPr wrap="none" lIns="104287" tIns="52144" rIns="104287" bIns="52144" rtlCol="0">
            <a:spAutoFit/>
          </a:bodyPr>
          <a:lstStyle/>
          <a:p>
            <a:r>
              <a:rPr kumimoji="1" lang="en-US" altLang="ja-JP" dirty="0" smtClean="0">
                <a:solidFill>
                  <a:srgbClr val="008000"/>
                </a:solidFill>
              </a:rPr>
              <a:t>hole</a:t>
            </a:r>
            <a:endParaRPr kumimoji="1" lang="ja-JP" altLang="en-US" dirty="0">
              <a:solidFill>
                <a:srgbClr val="008000"/>
              </a:solidFill>
            </a:endParaRPr>
          </a:p>
        </p:txBody>
      </p:sp>
      <p:sp>
        <p:nvSpPr>
          <p:cNvPr id="28" name="下矢印 27"/>
          <p:cNvSpPr/>
          <p:nvPr/>
        </p:nvSpPr>
        <p:spPr>
          <a:xfrm>
            <a:off x="6862400" y="2302274"/>
            <a:ext cx="141380" cy="1000322"/>
          </a:xfrm>
          <a:prstGeom prst="downArrow">
            <a:avLst/>
          </a:prstGeom>
          <a:solidFill>
            <a:schemeClr val="accent6">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kumimoji="1" lang="ja-JP" altLang="en-US"/>
          </a:p>
        </p:txBody>
      </p:sp>
      <p:sp>
        <p:nvSpPr>
          <p:cNvPr id="29" name="テキスト ボックス 28"/>
          <p:cNvSpPr txBox="1"/>
          <p:nvPr/>
        </p:nvSpPr>
        <p:spPr>
          <a:xfrm>
            <a:off x="6352916" y="3274887"/>
            <a:ext cx="1365938" cy="633143"/>
          </a:xfrm>
          <a:prstGeom prst="rect">
            <a:avLst/>
          </a:prstGeom>
          <a:noFill/>
        </p:spPr>
        <p:txBody>
          <a:bodyPr wrap="none" lIns="104287" tIns="52144" rIns="104287" bIns="52144" rtlCol="0">
            <a:spAutoFit/>
          </a:bodyPr>
          <a:lstStyle/>
          <a:p>
            <a:pPr>
              <a:lnSpc>
                <a:spcPct val="80000"/>
              </a:lnSpc>
            </a:pPr>
            <a:r>
              <a:rPr kumimoji="1" lang="en-US" altLang="ja-JP" dirty="0" smtClean="0">
                <a:solidFill>
                  <a:schemeClr val="accent3">
                    <a:lumMod val="75000"/>
                  </a:schemeClr>
                </a:solidFill>
              </a:rPr>
              <a:t>spot size</a:t>
            </a:r>
          </a:p>
          <a:p>
            <a:pPr>
              <a:lnSpc>
                <a:spcPct val="80000"/>
              </a:lnSpc>
            </a:pPr>
            <a:r>
              <a:rPr kumimoji="1" lang="en-US" altLang="ja-JP" dirty="0" smtClean="0">
                <a:solidFill>
                  <a:schemeClr val="accent3">
                    <a:lumMod val="75000"/>
                  </a:schemeClr>
                </a:solidFill>
              </a:rPr>
              <a:t>camera</a:t>
            </a:r>
            <a:endParaRPr kumimoji="1" lang="ja-JP" altLang="en-US" dirty="0">
              <a:solidFill>
                <a:schemeClr val="accent3">
                  <a:lumMod val="75000"/>
                </a:schemeClr>
              </a:solidFill>
            </a:endParaRPr>
          </a:p>
        </p:txBody>
      </p:sp>
      <p:sp>
        <p:nvSpPr>
          <p:cNvPr id="30" name="コンテンツ プレースホルダー 2"/>
          <p:cNvSpPr txBox="1">
            <a:spLocks/>
          </p:cNvSpPr>
          <p:nvPr/>
        </p:nvSpPr>
        <p:spPr>
          <a:xfrm>
            <a:off x="155466" y="1192260"/>
            <a:ext cx="5300193" cy="3093786"/>
          </a:xfrm>
          <a:prstGeom prst="rect">
            <a:avLst/>
          </a:prstGeom>
        </p:spPr>
        <p:txBody>
          <a:bodyPr vert="horz" lIns="104287" tIns="52144" rIns="104287" bIns="52144" rtlCol="0">
            <a:normAutofit/>
          </a:bodyPr>
          <a:lstStyle>
            <a:lvl1pPr marL="342900" indent="-342900" algn="l" defTabSz="457200" rtl="0" eaLnBrk="1" latinLnBrk="0" hangingPunct="1">
              <a:spcBef>
                <a:spcPct val="20000"/>
              </a:spcBef>
              <a:buClr>
                <a:srgbClr val="0000FF"/>
              </a:buClr>
              <a:buSzPct val="90000"/>
              <a:buFont typeface="Wingdings" charset="2"/>
              <a:buChar char="n"/>
              <a:defRPr kumimoji="1" sz="2400" kern="1200">
                <a:solidFill>
                  <a:schemeClr val="tx1"/>
                </a:solidFill>
                <a:latin typeface="Arial"/>
                <a:ea typeface="+mn-ea"/>
                <a:cs typeface="Arial"/>
              </a:defRPr>
            </a:lvl1pPr>
            <a:lvl2pPr marL="623888" indent="-271463" algn="l" defTabSz="457200" rtl="0" eaLnBrk="1" latinLnBrk="0" hangingPunct="1">
              <a:spcBef>
                <a:spcPct val="20000"/>
              </a:spcBef>
              <a:buClr>
                <a:srgbClr val="008000"/>
              </a:buClr>
              <a:buSzPct val="80000"/>
              <a:buFont typeface="Wingdings" charset="2"/>
              <a:buChar char="u"/>
              <a:defRPr kumimoji="1" sz="2000" kern="1200">
                <a:solidFill>
                  <a:schemeClr val="tx1"/>
                </a:solidFill>
                <a:latin typeface="Arial"/>
                <a:ea typeface="+mn-ea"/>
                <a:cs typeface="Arial"/>
              </a:defRPr>
            </a:lvl2pPr>
            <a:lvl3pPr marL="989013" indent="-228600" algn="l" defTabSz="457200" rtl="0" eaLnBrk="1" latinLnBrk="0" hangingPunct="1">
              <a:spcBef>
                <a:spcPct val="20000"/>
              </a:spcBef>
              <a:buClr>
                <a:srgbClr val="FF6600"/>
              </a:buClr>
              <a:buFont typeface="Wingdings" charset="2"/>
              <a:buChar char="l"/>
              <a:defRPr kumimoji="1"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300" dirty="0">
                <a:solidFill>
                  <a:srgbClr val="0000FF"/>
                </a:solidFill>
              </a:rPr>
              <a:t>target</a:t>
            </a:r>
            <a:r>
              <a:rPr lang="ja-JP" altLang="en-US" sz="2300" dirty="0">
                <a:solidFill>
                  <a:srgbClr val="0000FF"/>
                </a:solidFill>
              </a:rPr>
              <a:t>上での</a:t>
            </a:r>
            <a:r>
              <a:rPr lang="en-US" altLang="ja-JP" sz="2300" dirty="0">
                <a:solidFill>
                  <a:srgbClr val="0000FF"/>
                </a:solidFill>
              </a:rPr>
              <a:t>beam spot size</a:t>
            </a:r>
            <a:r>
              <a:rPr lang="ja-JP" altLang="en-US" sz="2300" dirty="0">
                <a:solidFill>
                  <a:srgbClr val="0000FF"/>
                </a:solidFill>
              </a:rPr>
              <a:t>を</a:t>
            </a:r>
            <a:r>
              <a:rPr lang="en-US" altLang="ja-JP" sz="2300" dirty="0"/>
              <a:t> </a:t>
            </a:r>
            <a:r>
              <a:rPr lang="en-US" altLang="ja-JP" sz="2300" dirty="0">
                <a:latin typeface="Symbol" charset="2"/>
                <a:cs typeface="Symbol" charset="2"/>
              </a:rPr>
              <a:t>s</a:t>
            </a:r>
            <a:r>
              <a:rPr lang="en-US" altLang="ja-JP" sz="2300" baseline="-25000" dirty="0"/>
              <a:t>x ,</a:t>
            </a:r>
            <a:r>
              <a:rPr lang="en-US" altLang="ja-JP" sz="2300" dirty="0">
                <a:latin typeface="Symbol" charset="2"/>
                <a:cs typeface="Symbol" charset="2"/>
              </a:rPr>
              <a:t>s</a:t>
            </a:r>
            <a:r>
              <a:rPr lang="en-US" altLang="ja-JP" sz="2300" baseline="-25000" dirty="0"/>
              <a:t>y</a:t>
            </a:r>
            <a:r>
              <a:rPr lang="en-US" altLang="ja-JP" sz="2300" dirty="0"/>
              <a:t>&gt; 0.7 mm </a:t>
            </a:r>
            <a:r>
              <a:rPr lang="ja-JP" altLang="en-US" sz="2300" dirty="0"/>
              <a:t>に拡げて</a:t>
            </a:r>
            <a:r>
              <a:rPr lang="en-US" altLang="ja-JP" sz="2300" dirty="0"/>
              <a:t>peak energy</a:t>
            </a:r>
            <a:r>
              <a:rPr lang="ja-JP" altLang="en-US" sz="2300" dirty="0"/>
              <a:t>密度を下げ、</a:t>
            </a:r>
            <a:r>
              <a:rPr lang="ja-JP" altLang="en-US" sz="2300" dirty="0">
                <a:solidFill>
                  <a:srgbClr val="FF0000"/>
                </a:solidFill>
              </a:rPr>
              <a:t>破壊を防ぐ</a:t>
            </a:r>
            <a:endParaRPr lang="en-US" altLang="ja-JP" sz="2300" dirty="0">
              <a:solidFill>
                <a:srgbClr val="FF0000"/>
              </a:solidFill>
            </a:endParaRPr>
          </a:p>
          <a:p>
            <a:r>
              <a:rPr lang="ja-JP" altLang="en-US" sz="2300" dirty="0">
                <a:solidFill>
                  <a:srgbClr val="00FFFF"/>
                </a:solidFill>
              </a:rPr>
              <a:t>スクリーン兼用</a:t>
            </a:r>
            <a:r>
              <a:rPr lang="en-US" altLang="ja-JP" sz="2300" dirty="0">
                <a:solidFill>
                  <a:srgbClr val="00FFFF"/>
                </a:solidFill>
              </a:rPr>
              <a:t> Al</a:t>
            </a:r>
            <a:r>
              <a:rPr lang="en-US" altLang="ja-JP" sz="2300" baseline="-25000" dirty="0">
                <a:solidFill>
                  <a:srgbClr val="00FFFF"/>
                </a:solidFill>
              </a:rPr>
              <a:t>2</a:t>
            </a:r>
            <a:r>
              <a:rPr lang="en-US" altLang="ja-JP" sz="2300" dirty="0">
                <a:solidFill>
                  <a:srgbClr val="00FFFF"/>
                </a:solidFill>
              </a:rPr>
              <a:t>O</a:t>
            </a:r>
            <a:r>
              <a:rPr lang="en-US" altLang="ja-JP" sz="2300" baseline="-25000" dirty="0">
                <a:solidFill>
                  <a:srgbClr val="00FFFF"/>
                </a:solidFill>
              </a:rPr>
              <a:t>3</a:t>
            </a:r>
            <a:r>
              <a:rPr lang="en-US" altLang="ja-JP" sz="2300" dirty="0">
                <a:solidFill>
                  <a:srgbClr val="00FFFF"/>
                </a:solidFill>
              </a:rPr>
              <a:t> </a:t>
            </a:r>
            <a:r>
              <a:rPr lang="ja-JP" altLang="en-US" sz="2300" dirty="0">
                <a:solidFill>
                  <a:srgbClr val="00FFFF"/>
                </a:solidFill>
              </a:rPr>
              <a:t>板</a:t>
            </a:r>
            <a:r>
              <a:rPr lang="en-US" altLang="ja-JP" sz="2300" dirty="0">
                <a:solidFill>
                  <a:srgbClr val="00FFFF"/>
                </a:solidFill>
              </a:rPr>
              <a:t/>
            </a:r>
            <a:br>
              <a:rPr lang="en-US" altLang="ja-JP" sz="2300" dirty="0">
                <a:solidFill>
                  <a:srgbClr val="00FFFF"/>
                </a:solidFill>
              </a:rPr>
            </a:br>
            <a:r>
              <a:rPr lang="en-US" altLang="ja-JP" sz="2300" dirty="0">
                <a:solidFill>
                  <a:srgbClr val="00FFFF"/>
                </a:solidFill>
              </a:rPr>
              <a:t>(0.14 mm thick)</a:t>
            </a:r>
            <a:br>
              <a:rPr lang="en-US" altLang="ja-JP" sz="2300" dirty="0">
                <a:solidFill>
                  <a:srgbClr val="00FFFF"/>
                </a:solidFill>
              </a:rPr>
            </a:br>
            <a:r>
              <a:rPr lang="en-US" altLang="ja-JP" sz="2300" dirty="0"/>
              <a:t>+ </a:t>
            </a:r>
            <a:r>
              <a:rPr lang="en-US" altLang="ja-JP" sz="2300" dirty="0">
                <a:solidFill>
                  <a:srgbClr val="8000FF"/>
                </a:solidFill>
              </a:rPr>
              <a:t>Al </a:t>
            </a:r>
            <a:r>
              <a:rPr lang="ja-JP" altLang="en-US" sz="2300" dirty="0">
                <a:solidFill>
                  <a:srgbClr val="8000FF"/>
                </a:solidFill>
              </a:rPr>
              <a:t>散乱板</a:t>
            </a:r>
            <a:r>
              <a:rPr lang="en-US" altLang="ja-JP" sz="2300" dirty="0">
                <a:solidFill>
                  <a:srgbClr val="8000FF"/>
                </a:solidFill>
              </a:rPr>
              <a:t> (0.25 mm thick)</a:t>
            </a:r>
            <a:br>
              <a:rPr lang="en-US" altLang="ja-JP" sz="2300" dirty="0">
                <a:solidFill>
                  <a:srgbClr val="8000FF"/>
                </a:solidFill>
              </a:rPr>
            </a:br>
            <a:r>
              <a:rPr lang="en-US" altLang="ja-JP" sz="2300" dirty="0">
                <a:solidFill>
                  <a:srgbClr val="000000"/>
                </a:solidFill>
              </a:rPr>
              <a:t>[</a:t>
            </a:r>
            <a:r>
              <a:rPr lang="ja-JP" altLang="en-US" sz="2300" dirty="0">
                <a:solidFill>
                  <a:srgbClr val="000000"/>
                </a:solidFill>
              </a:rPr>
              <a:t>総物質量</a:t>
            </a:r>
            <a:r>
              <a:rPr lang="en-US" altLang="ja-JP" sz="2300" dirty="0">
                <a:solidFill>
                  <a:srgbClr val="000000"/>
                </a:solidFill>
              </a:rPr>
              <a:t> = </a:t>
            </a:r>
            <a:r>
              <a:rPr lang="en-US" altLang="ja-JP" sz="2300" dirty="0">
                <a:solidFill>
                  <a:srgbClr val="FF0000"/>
                </a:solidFill>
              </a:rPr>
              <a:t>0.05 X</a:t>
            </a:r>
            <a:r>
              <a:rPr lang="en-US" altLang="ja-JP" sz="2300" baseline="-25000" dirty="0">
                <a:solidFill>
                  <a:srgbClr val="FF0000"/>
                </a:solidFill>
              </a:rPr>
              <a:t>0</a:t>
            </a:r>
            <a:r>
              <a:rPr lang="en-US" altLang="ja-JP" sz="2300" dirty="0">
                <a:solidFill>
                  <a:srgbClr val="000000"/>
                </a:solidFill>
              </a:rPr>
              <a:t>]</a:t>
            </a:r>
          </a:p>
          <a:p>
            <a:r>
              <a:rPr lang="en-US" altLang="ja-JP" sz="2300" dirty="0">
                <a:solidFill>
                  <a:srgbClr val="008000"/>
                </a:solidFill>
              </a:rPr>
              <a:t>spoiler</a:t>
            </a:r>
            <a:r>
              <a:rPr lang="ja-JP" altLang="en-US" sz="2300" dirty="0">
                <a:solidFill>
                  <a:srgbClr val="008000"/>
                </a:solidFill>
              </a:rPr>
              <a:t>上にも</a:t>
            </a:r>
            <a:r>
              <a:rPr lang="en-US" altLang="ja-JP" sz="2300" dirty="0">
                <a:solidFill>
                  <a:srgbClr val="008000"/>
                </a:solidFill>
              </a:rPr>
              <a:t> beam hole </a:t>
            </a:r>
            <a:r>
              <a:rPr lang="ja-JP" altLang="en-US" sz="2300" dirty="0">
                <a:solidFill>
                  <a:srgbClr val="008000"/>
                </a:solidFill>
              </a:rPr>
              <a:t>有り</a:t>
            </a:r>
            <a:endParaRPr lang="en-US" altLang="ja-JP" sz="2300" dirty="0">
              <a:solidFill>
                <a:srgbClr val="000000"/>
              </a:solidFill>
            </a:endParaRPr>
          </a:p>
        </p:txBody>
      </p:sp>
      <p:cxnSp>
        <p:nvCxnSpPr>
          <p:cNvPr id="32" name="直線矢印コネクタ 31"/>
          <p:cNvCxnSpPr/>
          <p:nvPr/>
        </p:nvCxnSpPr>
        <p:spPr>
          <a:xfrm flipV="1">
            <a:off x="6921636" y="1383023"/>
            <a:ext cx="1948450" cy="875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7172151" y="997876"/>
            <a:ext cx="1801585" cy="428472"/>
          </a:xfrm>
          <a:prstGeom prst="rect">
            <a:avLst/>
          </a:prstGeom>
          <a:noFill/>
        </p:spPr>
        <p:txBody>
          <a:bodyPr wrap="none" lIns="104287" tIns="52144" rIns="104287" bIns="52144" rtlCol="0">
            <a:spAutoFit/>
          </a:bodyPr>
          <a:lstStyle/>
          <a:p>
            <a:r>
              <a:rPr kumimoji="1" lang="en-US" altLang="ja-JP" dirty="0" smtClean="0"/>
              <a:t>3m distance</a:t>
            </a:r>
            <a:endParaRPr kumimoji="1" lang="ja-JP" altLang="en-US" dirty="0"/>
          </a:p>
        </p:txBody>
      </p:sp>
      <p:pic>
        <p:nvPicPr>
          <p:cNvPr id="31" name="コンテンツ プレースホルダー 30" descr="IMG_1845_trimm.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92392" y="4419751"/>
            <a:ext cx="3367756" cy="2582671"/>
          </a:xfrm>
        </p:spPr>
      </p:pic>
      <p:pic>
        <p:nvPicPr>
          <p:cNvPr id="34" name="図 33" descr="IMG_1847_trimm.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8555" y="4427036"/>
            <a:ext cx="3038951" cy="2559707"/>
          </a:xfrm>
          <a:prstGeom prst="rect">
            <a:avLst/>
          </a:prstGeom>
        </p:spPr>
      </p:pic>
      <p:sp>
        <p:nvSpPr>
          <p:cNvPr id="35" name="テキスト ボックス 34"/>
          <p:cNvSpPr txBox="1"/>
          <p:nvPr/>
        </p:nvSpPr>
        <p:spPr>
          <a:xfrm>
            <a:off x="4563409" y="4577422"/>
            <a:ext cx="915932" cy="428472"/>
          </a:xfrm>
          <a:prstGeom prst="rect">
            <a:avLst/>
          </a:prstGeom>
          <a:noFill/>
        </p:spPr>
        <p:txBody>
          <a:bodyPr wrap="none" lIns="104287" tIns="52144" rIns="104287" bIns="52144" rtlCol="0">
            <a:spAutoFit/>
          </a:bodyPr>
          <a:lstStyle/>
          <a:p>
            <a:r>
              <a:rPr kumimoji="1" lang="en-US" altLang="ja-JP" dirty="0" smtClean="0">
                <a:solidFill>
                  <a:srgbClr val="FFFF00"/>
                </a:solidFill>
              </a:rPr>
              <a:t>Front</a:t>
            </a:r>
            <a:endParaRPr kumimoji="1" lang="ja-JP" altLang="en-US" dirty="0">
              <a:solidFill>
                <a:srgbClr val="FFFF00"/>
              </a:solidFill>
            </a:endParaRPr>
          </a:p>
        </p:txBody>
      </p:sp>
      <p:sp>
        <p:nvSpPr>
          <p:cNvPr id="36" name="テキスト ボックス 35"/>
          <p:cNvSpPr txBox="1"/>
          <p:nvPr/>
        </p:nvSpPr>
        <p:spPr>
          <a:xfrm>
            <a:off x="8228875" y="4548102"/>
            <a:ext cx="838988" cy="428472"/>
          </a:xfrm>
          <a:prstGeom prst="rect">
            <a:avLst/>
          </a:prstGeom>
          <a:noFill/>
        </p:spPr>
        <p:txBody>
          <a:bodyPr wrap="none" lIns="104287" tIns="52144" rIns="104287" bIns="52144" rtlCol="0">
            <a:spAutoFit/>
          </a:bodyPr>
          <a:lstStyle/>
          <a:p>
            <a:r>
              <a:rPr kumimoji="1" lang="en-US" altLang="ja-JP" dirty="0" smtClean="0">
                <a:solidFill>
                  <a:srgbClr val="FFFF00"/>
                </a:solidFill>
              </a:rPr>
              <a:t>Rear</a:t>
            </a:r>
            <a:endParaRPr kumimoji="1" lang="ja-JP" altLang="en-US" dirty="0">
              <a:solidFill>
                <a:srgbClr val="FFFF00"/>
              </a:solidFill>
            </a:endParaRPr>
          </a:p>
        </p:txBody>
      </p:sp>
      <p:sp>
        <p:nvSpPr>
          <p:cNvPr id="37" name="テキスト ボックス 36"/>
          <p:cNvSpPr txBox="1"/>
          <p:nvPr/>
        </p:nvSpPr>
        <p:spPr>
          <a:xfrm>
            <a:off x="9306153" y="397228"/>
            <a:ext cx="1259776" cy="351528"/>
          </a:xfrm>
          <a:prstGeom prst="rect">
            <a:avLst/>
          </a:prstGeom>
          <a:noFill/>
        </p:spPr>
        <p:txBody>
          <a:bodyPr wrap="none" lIns="104287" tIns="52144" rIns="104287" bIns="52144" rtlCol="0">
            <a:spAutoFit/>
          </a:bodyPr>
          <a:lstStyle/>
          <a:p>
            <a:r>
              <a:rPr kumimoji="1" lang="en-US" altLang="ja-JP" sz="1600" dirty="0" smtClean="0"/>
              <a:t>T.Kamitani</a:t>
            </a:r>
            <a:endParaRPr kumimoji="1" lang="ja-JP" altLang="en-US" dirty="0"/>
          </a:p>
        </p:txBody>
      </p:sp>
    </p:spTree>
    <p:extLst>
      <p:ext uri="{BB962C8B-B14F-4D97-AF65-F5344CB8AC3E}">
        <p14:creationId xmlns:p14="http://schemas.microsoft.com/office/powerpoint/2010/main" val="8053372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java-jca-caj-furukawa">
  <a:themeElements>
    <a:clrScheme name="java-jca-caj-furukaw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va-jca-caj-furukawa">
      <a:majorFont>
        <a:latin typeface="Arial Rounded MT Bold"/>
        <a:ea typeface="ヒラギノ丸ゴ Pro W4"/>
        <a:cs typeface="ヒラギノ丸ゴ Pro W4"/>
      </a:majorFont>
      <a:minorFont>
        <a:latin typeface="Arial Rounded MT Bold"/>
        <a:ea typeface="ヒラギノ丸ゴ Pro W4"/>
        <a:cs typeface="ヒラギノ丸ゴ Pro W4"/>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java-jca-caj-furukaw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va-jca-caj-furukaw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va-jca-caj-furukaw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va-jca-caj-furukaw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va-jca-caj-furukaw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va-jca-caj-furukaw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va-jca-caj-furukaw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2076</TotalTime>
  <Words>2796</Words>
  <Application>Microsoft Macintosh PowerPoint</Application>
  <PresentationFormat>ユーザー設定</PresentationFormat>
  <Paragraphs>697</Paragraphs>
  <Slides>46</Slides>
  <Notes>5</Notes>
  <HiddenSlides>9</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java-jca-caj-furukawa</vt:lpstr>
      <vt:lpstr>Progress of Injector Linac</vt:lpstr>
      <vt:lpstr>Mission of electron/positron Injector in SuperKEKB</vt:lpstr>
      <vt:lpstr>Injector Linac Operational History</vt:lpstr>
      <vt:lpstr>Operation Statistics</vt:lpstr>
      <vt:lpstr>Positron Generation</vt:lpstr>
      <vt:lpstr>Positron generation for SuperKEKB</vt:lpstr>
      <vt:lpstr>Flux Concentrator (FC)</vt:lpstr>
      <vt:lpstr>陽電子生成標的</vt:lpstr>
      <vt:lpstr>標的破壊防止用 Beam spoiler</vt:lpstr>
      <vt:lpstr>陽電子捕獲部 (e+ capture section)</vt:lpstr>
      <vt:lpstr>陽電子捕獲部@Linacトンネル</vt:lpstr>
      <vt:lpstr>電子陽電子セパレータ</vt:lpstr>
      <vt:lpstr>Qマグネット収束系</vt:lpstr>
      <vt:lpstr>First Positron Observation from New Generator</vt:lpstr>
      <vt:lpstr>Positron from New Positron Capture Section</vt:lpstr>
      <vt:lpstr>(1) FC current</vt:lpstr>
      <vt:lpstr>(2) Bridge Coil current</vt:lpstr>
      <vt:lpstr>(3) DC solenoid 1-5 current</vt:lpstr>
      <vt:lpstr>(4) DC solenoid 1-6 current</vt:lpstr>
      <vt:lpstr>(5) e+ RF phase [1-5と1-6の位相関係は固定]</vt:lpstr>
      <vt:lpstr>(6) Acc-field grad./phase at 1-5</vt:lpstr>
      <vt:lpstr>(6-2) Acc-field grad. [MV/m] at 1-5</vt:lpstr>
      <vt:lpstr>Positron Generation</vt:lpstr>
      <vt:lpstr>Facility for Electric Power and Cooling Water</vt:lpstr>
      <vt:lpstr>Photo cathode RF gun development</vt:lpstr>
      <vt:lpstr>Photo cathode RF gun improvement</vt:lpstr>
      <vt:lpstr>Emittance Preservation and Alignment</vt:lpstr>
      <vt:lpstr>Emittance Preservation</vt:lpstr>
      <vt:lpstr>Alignment</vt:lpstr>
      <vt:lpstr>Alignment work at summer 2014</vt:lpstr>
      <vt:lpstr>Alignment work during summer 2014</vt:lpstr>
      <vt:lpstr>Instrumentation</vt:lpstr>
      <vt:lpstr>Staged Radiation Control License towards SuperKEKB</vt:lpstr>
      <vt:lpstr>Linac Schedule Overview (as of Mar.2014)</vt:lpstr>
      <vt:lpstr>Linac Schedule Overview (Newer)</vt:lpstr>
      <vt:lpstr>Summary</vt:lpstr>
      <vt:lpstr>PowerPoint プレゼンテーション</vt:lpstr>
      <vt:lpstr>PowerPoint プレゼンテーション</vt:lpstr>
      <vt:lpstr>PowerPoint プレゼンテーション</vt:lpstr>
      <vt:lpstr>Positron Source</vt:lpstr>
      <vt:lpstr>Positron beamline under construction</vt:lpstr>
      <vt:lpstr>Flux Concentrator Assembly</vt:lpstr>
      <vt:lpstr>e+/e- beam switching at target</vt:lpstr>
      <vt:lpstr>Energy profiles and beam properties</vt:lpstr>
      <vt:lpstr>Pulse-to-pulse modulation</vt:lpstr>
      <vt:lpstr>PowerPoint プレゼンテーション</vt:lpstr>
    </vt:vector>
  </TitlesOfParts>
  <Manager/>
  <Company>kek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Linac progress</dc:title>
  <dc:subject/>
  <dc:creator>k.furukawa</dc:creator>
  <cp:keywords/>
  <dc:description>a4_x000d_based on _x000d_linac-overview-furukawa-mar2014c.pptx_x000d_linac-furukawa-oct2014.pptx</dc:description>
  <cp:lastModifiedBy>Kazuro Furukawa</cp:lastModifiedBy>
  <cp:revision>141</cp:revision>
  <dcterms:created xsi:type="dcterms:W3CDTF">2014-11-05T12:14:33Z</dcterms:created>
  <dcterms:modified xsi:type="dcterms:W3CDTF">2014-11-06T02:25:52Z</dcterms:modified>
  <cp:category/>
</cp:coreProperties>
</file>