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4" r:id="rId4"/>
    <p:sldId id="273" r:id="rId5"/>
    <p:sldId id="275" r:id="rId6"/>
    <p:sldId id="278" r:id="rId7"/>
    <p:sldId id="258" r:id="rId8"/>
    <p:sldId id="259" r:id="rId9"/>
    <p:sldId id="257" r:id="rId10"/>
    <p:sldId id="279" r:id="rId11"/>
    <p:sldId id="260" r:id="rId12"/>
    <p:sldId id="271" r:id="rId13"/>
    <p:sldId id="270" r:id="rId14"/>
    <p:sldId id="276" r:id="rId15"/>
    <p:sldId id="277" r:id="rId16"/>
    <p:sldId id="261" r:id="rId17"/>
    <p:sldId id="262" r:id="rId18"/>
    <p:sldId id="263" r:id="rId19"/>
    <p:sldId id="265" r:id="rId20"/>
    <p:sldId id="264" r:id="rId21"/>
    <p:sldId id="266" r:id="rId22"/>
    <p:sldId id="268" r:id="rId23"/>
    <p:sldId id="267" r:id="rId24"/>
    <p:sldId id="269" r:id="rId25"/>
    <p:sldId id="28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5" autoAdjust="0"/>
    <p:restoredTop sz="82231" autoAdjust="0"/>
  </p:normalViewPr>
  <p:slideViewPr>
    <p:cSldViewPr>
      <p:cViewPr varScale="1">
        <p:scale>
          <a:sx n="92" d="100"/>
          <a:sy n="92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D2E1-30B3-4DDD-8B21-D669478656F7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EFE7-FD20-4FAF-8D32-7D7C6933A6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60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brief introduction of injector </a:t>
            </a:r>
            <a:r>
              <a:rPr kumimoji="1" lang="en-US" altLang="ja-JP" dirty="0" err="1" smtClean="0"/>
              <a:t>linac</a:t>
            </a:r>
            <a:r>
              <a:rPr kumimoji="1" lang="en-US" altLang="ja-JP" dirty="0" smtClean="0"/>
              <a:t>.</a:t>
            </a:r>
            <a:r>
              <a:rPr kumimoji="1" lang="en-US" altLang="ja-JP" baseline="0" dirty="0" smtClean="0"/>
              <a:t> We use J-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. It consists with 8 sectors and J-arc.</a:t>
            </a:r>
          </a:p>
          <a:p>
            <a:r>
              <a:rPr kumimoji="1" lang="en-US" altLang="ja-JP" dirty="0" smtClean="0"/>
              <a:t>Two</a:t>
            </a:r>
            <a:r>
              <a:rPr kumimoji="1" lang="en-US" altLang="ja-JP" baseline="0" dirty="0" smtClean="0"/>
              <a:t> types electron gun are used for electron generation.</a:t>
            </a:r>
          </a:p>
          <a:p>
            <a:r>
              <a:rPr kumimoji="1" lang="en-US" altLang="ja-JP" baseline="0" dirty="0" smtClean="0"/>
              <a:t>Photo cathode RF gun is used for electron beam generation.</a:t>
            </a:r>
          </a:p>
          <a:p>
            <a:r>
              <a:rPr kumimoji="1" lang="en-US" altLang="ja-JP" baseline="0" dirty="0" smtClean="0"/>
              <a:t>Thermionic DC gun is used for positron primary electron generation.</a:t>
            </a:r>
          </a:p>
          <a:p>
            <a:r>
              <a:rPr kumimoji="1" lang="en-US" altLang="ja-JP" baseline="0" dirty="0" smtClean="0"/>
              <a:t>It is converted to positron with target and Flux Concentrator.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19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97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FC need high</a:t>
            </a:r>
            <a:r>
              <a:rPr kumimoji="1" lang="en-US" altLang="ja-JP" baseline="0" dirty="0" smtClean="0"/>
              <a:t> current pulse.</a:t>
            </a:r>
          </a:p>
          <a:p>
            <a:r>
              <a:rPr kumimoji="1" lang="en-US" altLang="ja-JP" baseline="0" dirty="0" smtClean="0"/>
              <a:t>We apply high voltage to FC. But the spike voltage was unexpected.</a:t>
            </a:r>
          </a:p>
          <a:p>
            <a:r>
              <a:rPr kumimoji="1" lang="en-US" altLang="ja-JP" baseline="0" dirty="0" smtClean="0"/>
              <a:t>Spike voltage damaged FC.</a:t>
            </a:r>
          </a:p>
          <a:p>
            <a:r>
              <a:rPr kumimoji="1" lang="en-US" altLang="ja-JP" baseline="0" dirty="0" smtClean="0"/>
              <a:t>So FC head was improved. Now FC is no </a:t>
            </a:r>
            <a:r>
              <a:rPr kumimoji="1" lang="en-US" altLang="ja-JP" baseline="0" dirty="0" err="1" smtClean="0"/>
              <a:t>damege</a:t>
            </a:r>
            <a:r>
              <a:rPr kumimoji="1" lang="en-US" altLang="ja-JP" baseline="0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82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But spike voltage sometimes caused malfunction of control equipment.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 found</a:t>
            </a:r>
            <a:r>
              <a:rPr lang="en-US" altLang="ja-JP" baseline="0" dirty="0" smtClean="0"/>
              <a:t> the cause of spike voltage.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It caused by parasitic capacitance of transmission cable.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is resonance of FC and cable.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 found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 method</a:t>
            </a:r>
            <a:r>
              <a:rPr kumimoji="1" lang="en-US" altLang="ja-JP" baseline="0" dirty="0" smtClean="0"/>
              <a:t> of reducing the resonant voltage with simple circuit simulation.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only need a additional RC circuit.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4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Circuit is very</a:t>
            </a:r>
            <a:r>
              <a:rPr kumimoji="1" lang="en-US" altLang="ja-JP" baseline="0" dirty="0" smtClean="0"/>
              <a:t> simple.</a:t>
            </a:r>
          </a:p>
          <a:p>
            <a:r>
              <a:rPr kumimoji="1" lang="en-US" altLang="ja-JP" baseline="0" dirty="0" smtClean="0"/>
              <a:t>But hardware upgrade is not so easy.</a:t>
            </a:r>
          </a:p>
          <a:p>
            <a:r>
              <a:rPr lang="en-US" altLang="ja-JP" dirty="0" smtClean="0"/>
              <a:t>In </a:t>
            </a:r>
            <a:r>
              <a:rPr lang="en-US" altLang="ja-JP" dirty="0" smtClean="0"/>
              <a:t>last summer, we modified the FC modulator and add the RC</a:t>
            </a:r>
            <a:r>
              <a:rPr lang="en-US" altLang="ja-JP" baseline="0" dirty="0" smtClean="0"/>
              <a:t> circuit.</a:t>
            </a:r>
          </a:p>
          <a:p>
            <a:r>
              <a:rPr kumimoji="1" lang="en-US" altLang="ja-JP" baseline="0" dirty="0" smtClean="0"/>
              <a:t>It was component of 20 kV high voltage, we worked very carefully.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830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Originally We shoul</a:t>
            </a:r>
            <a:r>
              <a:rPr kumimoji="1" lang="en-US" altLang="ja-JP" baseline="0" dirty="0" smtClean="0"/>
              <a:t>d not </a:t>
            </a:r>
            <a:r>
              <a:rPr kumimoji="1" lang="en-US" altLang="ja-JP" dirty="0" smtClean="0"/>
              <a:t>use an thermionic gun.</a:t>
            </a:r>
          </a:p>
          <a:p>
            <a:r>
              <a:rPr kumimoji="1" lang="en-US" altLang="ja-JP" dirty="0" smtClean="0"/>
              <a:t>However, since the RF gun is used only for the electron beam, both are needed.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08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Normally, modulator used for one device.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269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But we connect two</a:t>
            </a:r>
            <a:r>
              <a:rPr kumimoji="1" lang="en-US" altLang="ja-JP" baseline="0" dirty="0" smtClean="0"/>
              <a:t> device to one modulator.</a:t>
            </a:r>
          </a:p>
          <a:p>
            <a:r>
              <a:rPr kumimoji="1" lang="en-US" altLang="ja-JP" baseline="0" dirty="0" err="1" smtClean="0"/>
              <a:t>Klystorn</a:t>
            </a:r>
            <a:r>
              <a:rPr kumimoji="1" lang="en-US" altLang="ja-JP" baseline="0" dirty="0" smtClean="0"/>
              <a:t> and thermionic gun.</a:t>
            </a:r>
          </a:p>
          <a:p>
            <a:r>
              <a:rPr kumimoji="1" lang="en-US" altLang="ja-JP" baseline="0" dirty="0" smtClean="0"/>
              <a:t>Normally, modulator makes flat pulse.</a:t>
            </a:r>
          </a:p>
          <a:p>
            <a:r>
              <a:rPr kumimoji="1" lang="en-US" altLang="ja-JP" baseline="0" dirty="0" smtClean="0"/>
              <a:t>But,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12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Pulse</a:t>
            </a:r>
            <a:r>
              <a:rPr kumimoji="1" lang="en-US" altLang="ja-JP" baseline="0" dirty="0" smtClean="0"/>
              <a:t> shape was broken.</a:t>
            </a:r>
          </a:p>
          <a:p>
            <a:r>
              <a:rPr kumimoji="1" lang="en-US" altLang="ja-JP" baseline="0" dirty="0" smtClean="0"/>
              <a:t>As a result, klystron RF output was very sensitive to timing jitter.</a:t>
            </a:r>
          </a:p>
          <a:p>
            <a:r>
              <a:rPr kumimoji="1" lang="en-US" altLang="ja-JP" baseline="0" dirty="0" smtClean="0"/>
              <a:t>Modulator jitter is about 10 ns. It come from </a:t>
            </a:r>
            <a:r>
              <a:rPr kumimoji="1" lang="en-US" altLang="ja-JP" baseline="0" dirty="0" err="1" smtClean="0"/>
              <a:t>thyratron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This timing jitter courses RF jitter.</a:t>
            </a:r>
          </a:p>
          <a:p>
            <a:r>
              <a:rPr kumimoji="1" lang="en-US" altLang="ja-JP" baseline="0" dirty="0" smtClean="0"/>
              <a:t>If pulse shape is flat, 10 ns jitter is no problem.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8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experimentally results.</a:t>
            </a:r>
          </a:p>
          <a:p>
            <a:r>
              <a:rPr kumimoji="1" lang="en-US" altLang="ja-JP" dirty="0" smtClean="0"/>
              <a:t>I studied</a:t>
            </a:r>
            <a:r>
              <a:rPr kumimoji="1" lang="en-US" altLang="ja-JP" baseline="0" dirty="0" smtClean="0"/>
              <a:t> last week. </a:t>
            </a:r>
          </a:p>
          <a:p>
            <a:r>
              <a:rPr kumimoji="1" lang="en-US" altLang="ja-JP" baseline="0" dirty="0" smtClean="0"/>
              <a:t>And I found that HV timing affects the beam energy.</a:t>
            </a:r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It </a:t>
            </a:r>
            <a:r>
              <a:rPr kumimoji="1" lang="en-US" altLang="ja-JP" dirty="0" smtClean="0"/>
              <a:t>was also experimentally confirmed that the timing of the voltage pulse greatly affects the beam energy.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99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 operation</a:t>
            </a:r>
            <a:r>
              <a:rPr kumimoji="1" lang="en-US" altLang="ja-JP" baseline="0" dirty="0" smtClean="0"/>
              <a:t> term, positron beam will be more stable.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52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RF</a:t>
            </a:r>
            <a:r>
              <a:rPr kumimoji="1" lang="en-US" altLang="ja-JP" baseline="0" dirty="0" smtClean="0"/>
              <a:t> gun and laser system generates low emittance single bunch beam.</a:t>
            </a:r>
          </a:p>
          <a:p>
            <a:r>
              <a:rPr kumimoji="1" lang="en-US" altLang="ja-JP" baseline="0" dirty="0" smtClean="0"/>
              <a:t>This RF gun has </a:t>
            </a:r>
            <a:r>
              <a:rPr lang="en-GB" altLang="ja-JP" dirty="0" smtClean="0">
                <a:solidFill>
                  <a:srgbClr val="0000FF"/>
                </a:solidFill>
              </a:rPr>
              <a:t>Quasi-traveling wave side coupled cavities.</a:t>
            </a:r>
          </a:p>
          <a:p>
            <a:r>
              <a:rPr kumimoji="1" lang="en-GB" altLang="ja-JP" dirty="0" smtClean="0">
                <a:solidFill>
                  <a:srgbClr val="0000FF"/>
                </a:solidFill>
              </a:rPr>
              <a:t>In</a:t>
            </a:r>
            <a:r>
              <a:rPr kumimoji="1" lang="en-GB" altLang="ja-JP" baseline="0" dirty="0" smtClean="0">
                <a:solidFill>
                  <a:srgbClr val="0000FF"/>
                </a:solidFill>
              </a:rPr>
              <a:t> simulation, normalized emittance is under 6 mm-</a:t>
            </a:r>
            <a:r>
              <a:rPr kumimoji="1" lang="en-GB" altLang="ja-JP" baseline="0" dirty="0" err="1" smtClean="0">
                <a:solidFill>
                  <a:srgbClr val="0000FF"/>
                </a:solidFill>
              </a:rPr>
              <a:t>mrad</a:t>
            </a:r>
            <a:r>
              <a:rPr kumimoji="1" lang="en-GB" altLang="ja-JP" baseline="0" dirty="0" smtClean="0">
                <a:solidFill>
                  <a:srgbClr val="0000FF"/>
                </a:solidFill>
              </a:rPr>
              <a:t> in 5 </a:t>
            </a:r>
            <a:r>
              <a:rPr kumimoji="1" lang="en-GB" altLang="ja-JP" baseline="0" dirty="0" err="1" smtClean="0">
                <a:solidFill>
                  <a:srgbClr val="0000FF"/>
                </a:solidFill>
              </a:rPr>
              <a:t>nC</a:t>
            </a:r>
            <a:r>
              <a:rPr kumimoji="1" lang="en-GB" altLang="ja-JP" baseline="0" dirty="0" smtClean="0">
                <a:solidFill>
                  <a:srgbClr val="0000FF"/>
                </a:solidFill>
              </a:rPr>
              <a:t>.</a:t>
            </a:r>
          </a:p>
          <a:p>
            <a:r>
              <a:rPr kumimoji="1" lang="en-GB" altLang="ja-JP" baseline="0" dirty="0" smtClean="0">
                <a:solidFill>
                  <a:srgbClr val="0000FF"/>
                </a:solidFill>
              </a:rPr>
              <a:t>It is enough spec for </a:t>
            </a:r>
            <a:r>
              <a:rPr kumimoji="1" lang="en-GB" altLang="ja-JP" baseline="0" dirty="0" err="1" smtClean="0">
                <a:solidFill>
                  <a:srgbClr val="0000FF"/>
                </a:solidFill>
              </a:rPr>
              <a:t>SuperKEKB</a:t>
            </a:r>
            <a:r>
              <a:rPr kumimoji="1" lang="en-GB" altLang="ja-JP" baseline="0" dirty="0" smtClean="0">
                <a:solidFill>
                  <a:srgbClr val="0000FF"/>
                </a:solidFill>
              </a:rPr>
              <a:t>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81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Positron beam is</a:t>
            </a:r>
            <a:r>
              <a:rPr kumimoji="1" lang="en-US" altLang="ja-JP" baseline="0" dirty="0" smtClean="0"/>
              <a:t> converted from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electron beam.</a:t>
            </a:r>
          </a:p>
          <a:p>
            <a:r>
              <a:rPr kumimoji="1" lang="en-US" altLang="ja-JP" baseline="0" dirty="0" smtClean="0"/>
              <a:t>This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electron beam is generated with thermionic DC gun.</a:t>
            </a:r>
          </a:p>
          <a:p>
            <a:r>
              <a:rPr kumimoji="1" lang="en-US" altLang="ja-JP" baseline="0" dirty="0" smtClean="0"/>
              <a:t>Accelerated 3.3 GeV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electron hit the target and focused with Flux Concentrator.</a:t>
            </a:r>
          </a:p>
          <a:p>
            <a:r>
              <a:rPr kumimoji="1" lang="en-US" altLang="ja-JP" baseline="0" dirty="0" smtClean="0"/>
              <a:t>Converted 4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positron beam is injected to dumping ring.</a:t>
            </a:r>
          </a:p>
          <a:p>
            <a:r>
              <a:rPr kumimoji="1" lang="en-US" altLang="ja-JP" baseline="0" dirty="0" smtClean="0"/>
              <a:t>Finally, low emittance 4 GeV 4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positron is generated.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27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Injector line is little bit complex.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 have two guns.</a:t>
            </a:r>
            <a:r>
              <a:rPr kumimoji="1" lang="en-US" altLang="ja-JP" baseline="0" dirty="0" smtClean="0"/>
              <a:t> Thus two lines are needed.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Primary beam from thermionic gun, electron beam from RF gun.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Those are merged with pulse bend magnet.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By using this 2 stories beam line, we can use two guns.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6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beam status of final goal and current status.</a:t>
            </a:r>
          </a:p>
          <a:p>
            <a:r>
              <a:rPr kumimoji="1" lang="en-US" altLang="ja-JP" dirty="0" smtClean="0"/>
              <a:t>Energy</a:t>
            </a:r>
            <a:r>
              <a:rPr kumimoji="1" lang="en-US" altLang="ja-JP" baseline="0" dirty="0" smtClean="0"/>
              <a:t> is of course ok.</a:t>
            </a:r>
          </a:p>
          <a:p>
            <a:r>
              <a:rPr kumimoji="1" lang="en-US" altLang="ja-JP" baseline="0" dirty="0" smtClean="0"/>
              <a:t>Beam charge is still not achieved. But it was almost enough in 2021c.</a:t>
            </a:r>
          </a:p>
          <a:p>
            <a:r>
              <a:rPr kumimoji="1" lang="en-US" altLang="ja-JP" baseline="0" dirty="0" smtClean="0"/>
              <a:t>Emittance was improved step by step. </a:t>
            </a:r>
          </a:p>
          <a:p>
            <a:r>
              <a:rPr kumimoji="1" lang="en-US" altLang="ja-JP" baseline="0" dirty="0" smtClean="0"/>
              <a:t>Simultaneous injection to 4 rings and dumping ring is already achieved.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31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rf</a:t>
            </a:r>
            <a:r>
              <a:rPr kumimoji="1" lang="en-US" altLang="ja-JP" baseline="0" dirty="0" smtClean="0"/>
              <a:t> gun electron beam charge history. </a:t>
            </a:r>
          </a:p>
          <a:p>
            <a:r>
              <a:rPr kumimoji="1" lang="en-US" altLang="ja-JP" baseline="0" dirty="0" smtClean="0"/>
              <a:t>No loss in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In long term operation, charge was gradually decreased due to Quantum efficiency decrease or laser window transmission decline. </a:t>
            </a:r>
          </a:p>
          <a:p>
            <a:r>
              <a:rPr kumimoji="1" lang="en-US" altLang="ja-JP" baseline="0" dirty="0" smtClean="0"/>
              <a:t>We need laser adjustment sometimes.</a:t>
            </a:r>
          </a:p>
          <a:p>
            <a:r>
              <a:rPr kumimoji="1" lang="en-US" altLang="ja-JP" baseline="0" dirty="0" smtClean="0"/>
              <a:t>So we have still laser power margin to get </a:t>
            </a:r>
            <a:r>
              <a:rPr kumimoji="1" lang="en-US" altLang="ja-JP" baseline="0" dirty="0" smtClean="0"/>
              <a:t>higher </a:t>
            </a:r>
            <a:r>
              <a:rPr kumimoji="1" lang="en-US" altLang="ja-JP" baseline="0" dirty="0" smtClean="0"/>
              <a:t>charge.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4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history of positron beam charge.</a:t>
            </a:r>
          </a:p>
          <a:p>
            <a:r>
              <a:rPr kumimoji="1" lang="en-US" altLang="ja-JP" baseline="0" dirty="0" smtClean="0"/>
              <a:t>Thermionic gun generates about 12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 electron. And transport to target as 10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But this transport beam becomes sometimes unstable. I will talk about it.</a:t>
            </a:r>
          </a:p>
          <a:p>
            <a:r>
              <a:rPr kumimoji="1" lang="en-US" altLang="ja-JP" dirty="0" smtClean="0"/>
              <a:t>Conversion ratio is over 50</a:t>
            </a:r>
            <a:r>
              <a:rPr kumimoji="1" lang="en-US" altLang="ja-JP" baseline="0" dirty="0" smtClean="0"/>
              <a:t> %. It means FC performance is very good.</a:t>
            </a:r>
          </a:p>
          <a:p>
            <a:r>
              <a:rPr kumimoji="1" lang="en-US" altLang="ja-JP" baseline="0" dirty="0" smtClean="0"/>
              <a:t>In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 end, charge was 3 </a:t>
            </a:r>
            <a:r>
              <a:rPr kumimoji="1" lang="en-US" altLang="ja-JP" baseline="0" dirty="0" err="1" smtClean="0"/>
              <a:t>nC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We must improve transport of positron beam.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71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history</a:t>
            </a:r>
            <a:r>
              <a:rPr kumimoji="1" lang="en-US" altLang="ja-JP" baseline="0" dirty="0" smtClean="0"/>
              <a:t> of electron beam emittance.</a:t>
            </a:r>
          </a:p>
          <a:p>
            <a:r>
              <a:rPr kumimoji="1" lang="en-US" altLang="ja-JP" baseline="0" dirty="0" smtClean="0"/>
              <a:t>In upstream of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, emittance is very good, it’s about 20 mm-</a:t>
            </a:r>
            <a:r>
              <a:rPr kumimoji="1" lang="en-US" altLang="ja-JP" baseline="0" dirty="0" err="1" smtClean="0"/>
              <a:t>mrad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It is almost target value.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next graph is BT line, it is same mean of end of </a:t>
            </a:r>
            <a:r>
              <a:rPr kumimoji="1" lang="en-US" altLang="ja-JP" baseline="0" dirty="0" err="1" smtClean="0"/>
              <a:t>linac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Sometimes emittance growth to 60 micron, Sometimes very good emittance, it is very good condition.</a:t>
            </a:r>
          </a:p>
          <a:p>
            <a:r>
              <a:rPr kumimoji="1" lang="en-US" altLang="ja-JP" baseline="0" dirty="0" smtClean="0"/>
              <a:t>We must maintain good condition always.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25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This is positron</a:t>
            </a:r>
            <a:r>
              <a:rPr kumimoji="1" lang="en-US" altLang="ja-JP" sz="1200" baseline="0" dirty="0" smtClean="0"/>
              <a:t> beam history.</a:t>
            </a:r>
          </a:p>
          <a:p>
            <a:r>
              <a:rPr kumimoji="1" lang="en-US" altLang="ja-JP" sz="1200" baseline="0" dirty="0" smtClean="0"/>
              <a:t>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baseline="0" dirty="0" smtClean="0"/>
              <a:t> graph is primary electron beam emittance, it is not so important.</a:t>
            </a:r>
          </a:p>
          <a:p>
            <a:r>
              <a:rPr kumimoji="1" lang="en-US" altLang="ja-JP" sz="1200" baseline="0" dirty="0" smtClean="0"/>
              <a:t>2nd graph is end of </a:t>
            </a:r>
            <a:r>
              <a:rPr kumimoji="1" lang="en-US" altLang="ja-JP" sz="1200" baseline="0" dirty="0" err="1" smtClean="0"/>
              <a:t>linac</a:t>
            </a:r>
            <a:r>
              <a:rPr kumimoji="1" lang="en-US" altLang="ja-JP" sz="1200" baseline="0" dirty="0" smtClean="0"/>
              <a:t>.</a:t>
            </a:r>
          </a:p>
          <a:p>
            <a:r>
              <a:rPr kumimoji="1" lang="en-US" altLang="ja-JP" sz="1200" baseline="0" dirty="0" smtClean="0"/>
              <a:t>After dumping, emittance become very good.</a:t>
            </a:r>
          </a:p>
          <a:p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8EFE7-FD20-4FAF-8D32-7D7C6933A6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emf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Injector </a:t>
            </a:r>
            <a:r>
              <a:rPr kumimoji="1" lang="en-US" altLang="ja-JP" dirty="0" err="1" smtClean="0"/>
              <a:t>Linac</a:t>
            </a:r>
            <a:r>
              <a:rPr kumimoji="1" lang="en-US" altLang="ja-JP" dirty="0" smtClean="0"/>
              <a:t> Status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Takuya </a:t>
            </a:r>
            <a:r>
              <a:rPr kumimoji="1" lang="en-US" altLang="ja-JP" dirty="0" err="1" smtClean="0"/>
              <a:t>Natsui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75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Positron beam emittance 2021c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48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2" y="4005064"/>
            <a:ext cx="825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43608" y="13114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Primary electron beam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43711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BT line</a:t>
            </a:r>
          </a:p>
          <a:p>
            <a:r>
              <a:rPr lang="en-US" altLang="ja-JP" sz="2400" dirty="0" smtClean="0"/>
              <a:t>After dumping positron beam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4208" y="472514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Hor. 120 mm-</a:t>
            </a:r>
            <a:r>
              <a:rPr lang="en-US" altLang="ja-JP" dirty="0" err="1" smtClean="0">
                <a:solidFill>
                  <a:srgbClr val="0000FF"/>
                </a:solidFill>
              </a:rPr>
              <a:t>mrad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08162" y="5877272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Ver. </a:t>
            </a:r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lang="en-US" altLang="ja-JP" dirty="0" smtClean="0">
                <a:solidFill>
                  <a:srgbClr val="FF0000"/>
                </a:solidFill>
              </a:rPr>
              <a:t> mm-</a:t>
            </a:r>
            <a:r>
              <a:rPr lang="en-US" altLang="ja-JP" dirty="0" err="1" smtClean="0">
                <a:solidFill>
                  <a:srgbClr val="FF0000"/>
                </a:solidFill>
              </a:rPr>
              <a:t>mrad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FC modulator improvement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In the past, FC was damaged by </a:t>
            </a:r>
            <a:r>
              <a:rPr lang="en-US" altLang="ja-JP" dirty="0" smtClean="0"/>
              <a:t>breakdown, </a:t>
            </a:r>
            <a:r>
              <a:rPr lang="en-US" altLang="ja-JP" dirty="0"/>
              <a:t>but the damage was avoided </a:t>
            </a:r>
            <a:r>
              <a:rPr lang="en-US" altLang="ja-JP" dirty="0" smtClean="0"/>
              <a:t>with improved </a:t>
            </a:r>
            <a:r>
              <a:rPr lang="en-US" altLang="ja-JP" dirty="0"/>
              <a:t>FC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However</a:t>
            </a:r>
            <a:r>
              <a:rPr lang="en-US" altLang="ja-JP" dirty="0"/>
              <a:t>, the spike voltage that could induce breakdown</a:t>
            </a:r>
            <a:r>
              <a:rPr lang="en-US" altLang="ja-JP" dirty="0" smtClean="0"/>
              <a:t> </a:t>
            </a:r>
            <a:r>
              <a:rPr lang="en-US" altLang="ja-JP" dirty="0"/>
              <a:t>still remained</a:t>
            </a:r>
            <a:r>
              <a:rPr lang="en-US" altLang="ja-JP" dirty="0" smtClean="0"/>
              <a:t>.</a:t>
            </a:r>
          </a:p>
          <a:p>
            <a:r>
              <a:rPr lang="en-US" altLang="ja-JP" dirty="0"/>
              <a:t>Spike voltage sometimes caused malfunction of control equipment.</a:t>
            </a:r>
            <a:endParaRPr lang="en-US" altLang="ja-JP" dirty="0" smtClean="0"/>
          </a:p>
          <a:p>
            <a:r>
              <a:rPr lang="en-US" altLang="ja-JP" dirty="0" smtClean="0"/>
              <a:t>In last </a:t>
            </a:r>
            <a:r>
              <a:rPr lang="en-US" altLang="ja-JP" dirty="0"/>
              <a:t>summer, we modified the FC modulator and succeeded in significantly reducing the spike voltage.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0"/>
          <a:stretch/>
        </p:blipFill>
        <p:spPr bwMode="auto">
          <a:xfrm>
            <a:off x="251520" y="1093386"/>
            <a:ext cx="2813292" cy="240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コンテンツ プレースホルダー 6">
            <a:extLst>
              <a:ext uri="{FF2B5EF4-FFF2-40B4-BE49-F238E27FC236}">
                <a16:creationId xmlns="" xmlns:a16="http://schemas.microsoft.com/office/drawing/2014/main" id="{788F6BC6-72FC-4A74-86CE-599632D082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620430"/>
            <a:ext cx="3773548" cy="281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CCA1AFB2-20DA-4EC8-9FFB-DCAB1AAB03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45" y="3642170"/>
            <a:ext cx="3753591" cy="279434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F3942E73-B378-4D4A-9CD5-A5A810EE45A8}"/>
              </a:ext>
            </a:extLst>
          </p:cNvPr>
          <p:cNvSpPr txBox="1"/>
          <p:nvPr/>
        </p:nvSpPr>
        <p:spPr>
          <a:xfrm>
            <a:off x="6572301" y="3804903"/>
            <a:ext cx="2299027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・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yoke</a:t>
            </a:r>
            <a:r>
              <a:rPr kumimoji="0" lang="en-US" altLang="ja-JP" sz="1600" b="0" i="0" u="none" strike="noStrike" kern="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 shape optimization</a:t>
            </a:r>
            <a:endParaRPr kumimoji="0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・</a:t>
            </a:r>
            <a:r>
              <a:rPr kumimoji="0" lang="en-US" altLang="ja-JP" sz="1600" kern="0" noProof="0" dirty="0" smtClean="0">
                <a:solidFill>
                  <a:srgbClr val="292929"/>
                </a:solidFill>
                <a:latin typeface="Times New Roman" pitchFamily="18" charset="0"/>
              </a:rPr>
              <a:t>Insulator improvement</a:t>
            </a:r>
            <a:r>
              <a:rPr kumimoji="0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D730B6D8-32F4-4E0A-A467-5AEE521C0DC1}"/>
              </a:ext>
            </a:extLst>
          </p:cNvPr>
          <p:cNvSpPr txBox="1"/>
          <p:nvPr/>
        </p:nvSpPr>
        <p:spPr>
          <a:xfrm>
            <a:off x="5636227" y="3604848"/>
            <a:ext cx="936074" cy="400110"/>
          </a:xfrm>
          <a:prstGeom prst="rect">
            <a:avLst/>
          </a:prstGeom>
          <a:solidFill>
            <a:srgbClr val="292929"/>
          </a:solidFill>
          <a:ln w="25400" cap="flat" cmpd="sng" algn="ctr">
            <a:solidFill>
              <a:srgbClr val="CC6600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Base 8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0874B99E-ECF7-4742-A547-4DEF750F2E05}"/>
              </a:ext>
            </a:extLst>
          </p:cNvPr>
          <p:cNvSpPr txBox="1"/>
          <p:nvPr/>
        </p:nvSpPr>
        <p:spPr>
          <a:xfrm>
            <a:off x="2252354" y="3699245"/>
            <a:ext cx="1636987" cy="400110"/>
          </a:xfrm>
          <a:prstGeom prst="rect">
            <a:avLst/>
          </a:prstGeom>
          <a:solidFill>
            <a:srgbClr val="292929"/>
          </a:solidFill>
          <a:ln w="25400" cap="flat" cmpd="sng" algn="ctr">
            <a:solidFill>
              <a:srgbClr val="CC6600">
                <a:shade val="50000"/>
              </a:srgbClr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Before Base 7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9CC1EA86-9D14-43C3-A8E5-6C4E834B1E55}"/>
              </a:ext>
            </a:extLst>
          </p:cNvPr>
          <p:cNvSpPr txBox="1"/>
          <p:nvPr/>
        </p:nvSpPr>
        <p:spPr>
          <a:xfrm>
            <a:off x="7524328" y="6408481"/>
            <a:ext cx="1302125" cy="36381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764" dirty="0"/>
              <a:t>Y. Enomoto</a:t>
            </a:r>
            <a:endParaRPr lang="ja-JP" altLang="en-US" sz="1764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4098" y="1268760"/>
            <a:ext cx="282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Spike high voltage had been damaging to FC head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3923928" y="4797152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3435" y="2665103"/>
            <a:ext cx="3777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New FC is very </a:t>
            </a:r>
            <a:r>
              <a:rPr lang="en-US" altLang="ja-JP" sz="2400" dirty="0" smtClean="0">
                <a:solidFill>
                  <a:srgbClr val="0000FF"/>
                </a:solidFill>
              </a:rPr>
              <a:t>robust.</a:t>
            </a:r>
          </a:p>
          <a:p>
            <a:r>
              <a:rPr lang="en-US" altLang="ja-JP" sz="2400" dirty="0" smtClean="0">
                <a:solidFill>
                  <a:srgbClr val="0000FF"/>
                </a:solidFill>
              </a:rPr>
              <a:t>No break down.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321043"/>
            <a:ext cx="734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FC head improvement (2020c)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298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r="42067"/>
          <a:stretch/>
        </p:blipFill>
        <p:spPr bwMode="auto">
          <a:xfrm>
            <a:off x="418428" y="2878798"/>
            <a:ext cx="3471393" cy="388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09"/>
          <a:stretch/>
        </p:blipFill>
        <p:spPr bwMode="auto">
          <a:xfrm>
            <a:off x="5018856" y="2912523"/>
            <a:ext cx="3319255" cy="38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7" y="968755"/>
            <a:ext cx="3759425" cy="17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45" y="968755"/>
            <a:ext cx="3800475" cy="1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7"/>
          <p:cNvSpPr/>
          <p:nvPr/>
        </p:nvSpPr>
        <p:spPr>
          <a:xfrm>
            <a:off x="6372200" y="1700808"/>
            <a:ext cx="867538" cy="106341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4283968" y="3573016"/>
            <a:ext cx="432048" cy="1212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0619" y="3068960"/>
            <a:ext cx="1800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0000"/>
                </a:solidFill>
              </a:rPr>
              <a:t>Spike voltage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3347187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Reduce </a:t>
            </a:r>
            <a:r>
              <a:rPr lang="en-US" altLang="ja-JP" sz="2000" dirty="0">
                <a:solidFill>
                  <a:srgbClr val="0000FF"/>
                </a:solidFill>
              </a:rPr>
              <a:t>s</a:t>
            </a:r>
            <a:r>
              <a:rPr lang="en-US" altLang="ja-JP" sz="2000" dirty="0" smtClean="0">
                <a:solidFill>
                  <a:srgbClr val="0000FF"/>
                </a:solidFill>
              </a:rPr>
              <a:t>pike voltage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9255" y="116632"/>
            <a:ext cx="874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Circuit simulation of FC modulator for reduce spike voltage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83568" y="645589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We investigate a source of spike voltage and reduction method</a:t>
            </a:r>
            <a:endParaRPr lang="ja-JP" altLang="en-US" dirty="0">
              <a:solidFill>
                <a:srgbClr val="0000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020297" y="3457864"/>
            <a:ext cx="2119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600" dirty="0"/>
              <a:t>caused by parasitic capacitance of transmission cable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105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ome\OneDrive\FC\210916_FC15出力ケーブル取付作業\DSC_2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6138" r="13095" b="13832"/>
          <a:stretch/>
        </p:blipFill>
        <p:spPr bwMode="auto">
          <a:xfrm>
            <a:off x="320671" y="2100064"/>
            <a:ext cx="3399030" cy="27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home\OneDrive\FC\210916_FC15出力ケーブル取付作業\DSC_2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829" y="1844824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6030" y="147640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RC circuit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203848" y="3484456"/>
            <a:ext cx="2808312" cy="2775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83568" y="3326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Set RC circuit to the FC modulator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189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roadrunner.kek.jp\public\RF-group\FC_15ノイズ検討会\測定データ\210907-FC21波形比較\2021-03-23_15h49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8713" b="4577"/>
          <a:stretch/>
        </p:blipFill>
        <p:spPr bwMode="auto">
          <a:xfrm>
            <a:off x="152786" y="1472958"/>
            <a:ext cx="4392488" cy="37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roadrunner.kek.jp\public\RF-group\FC_15ノイズ検討会\測定データ\210907-FC21波形比較\2021-09-07_13h56_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6" t="52223" r="10232" b="6781"/>
          <a:stretch/>
        </p:blipFill>
        <p:spPr bwMode="auto">
          <a:xfrm>
            <a:off x="4315170" y="1472958"/>
            <a:ext cx="4812044" cy="37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3825194" y="2971527"/>
            <a:ext cx="100811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332656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Result of modified FC modulator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5373216"/>
            <a:ext cx="872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Measured reduction of spike voltage was almost same of simulation result.</a:t>
            </a:r>
          </a:p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We have no trouble of FC noise in 2021c.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Issue of unstable positron primary beam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Positron primary beam was often unstable beam charge at target.</a:t>
            </a:r>
          </a:p>
          <a:p>
            <a:r>
              <a:rPr kumimoji="1" lang="en-US" altLang="ja-JP" dirty="0" smtClean="0"/>
              <a:t>It </a:t>
            </a:r>
            <a:r>
              <a:rPr lang="en-US" altLang="ja-JP" dirty="0" smtClean="0"/>
              <a:t>caused by energy unstable at injector line.</a:t>
            </a:r>
          </a:p>
          <a:p>
            <a:r>
              <a:rPr lang="en-US" altLang="ja-JP" dirty="0" smtClean="0"/>
              <a:t>Source of energy jitter is HV pulse shape and HV timing jitter.</a:t>
            </a:r>
          </a:p>
          <a:p>
            <a:r>
              <a:rPr lang="en-US" altLang="ja-JP" dirty="0" smtClean="0"/>
              <a:t>We adjust positron primary beam to stable operation.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4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9"/>
          <a:stretch/>
        </p:blipFill>
        <p:spPr bwMode="auto">
          <a:xfrm>
            <a:off x="149744" y="1124744"/>
            <a:ext cx="6808050" cy="335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Energy jitter of AT line (</a:t>
            </a:r>
            <a:r>
              <a:rPr lang="en-US" altLang="ja-JP" sz="2400" dirty="0"/>
              <a:t>T</a:t>
            </a:r>
            <a:r>
              <a:rPr lang="en-US" altLang="ja-JP" sz="2400" dirty="0" smtClean="0"/>
              <a:t>hermionic gun injector line) cussed beam loss at J-arc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5936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AT_J2 Energy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2336" y="1268760"/>
            <a:ext cx="167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R0_32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Charge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61330"/>
            <a:ext cx="5925070" cy="19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4644008" y="4014356"/>
            <a:ext cx="576064" cy="99882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971600" y="1638092"/>
            <a:ext cx="2160240" cy="402315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8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me\OneDrive\slide\220124_B2GM\DSC_2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1561" y="1697824"/>
            <a:ext cx="5736771" cy="43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2546824" y="4581128"/>
            <a:ext cx="729032" cy="72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2546824" y="4653136"/>
            <a:ext cx="58501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79513" y="12695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Thermionic gun modulator had been removed. Currently, one modulator feed HV pulse to two devices which is klystron and gun.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2040" y="281242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use klystron modulator with parallel </a:t>
            </a:r>
            <a:r>
              <a:rPr lang="en-US" altLang="ja-JP" sz="2000" dirty="0" smtClean="0"/>
              <a:t>connection.</a:t>
            </a:r>
          </a:p>
          <a:p>
            <a:r>
              <a:rPr lang="en-US" altLang="ja-JP" sz="2000" dirty="0" smtClean="0"/>
              <a:t>It </a:t>
            </a:r>
            <a:r>
              <a:rPr lang="en-US" altLang="ja-JP" sz="2000" dirty="0" smtClean="0"/>
              <a:t>is abnormal usage.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14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home\OneDrive\oho19\photo\DSC_09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2607690" cy="39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769" y="1196126"/>
            <a:ext cx="2935210" cy="1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ome\OneDrive\oho19\photo\DSC_09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0" t="50905" b="9363"/>
          <a:stretch/>
        </p:blipFill>
        <p:spPr bwMode="auto">
          <a:xfrm rot="5400000">
            <a:off x="6337315" y="1447661"/>
            <a:ext cx="3528392" cy="12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2"/>
          <a:stretch/>
        </p:blipFill>
        <p:spPr bwMode="auto">
          <a:xfrm>
            <a:off x="3635896" y="2564904"/>
            <a:ext cx="1620214" cy="105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9512" y="47667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Modulator feed pulse HV. 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075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pulse is necessary.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20056" y="3072384"/>
            <a:ext cx="1136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矢印 10"/>
          <p:cNvSpPr/>
          <p:nvPr/>
        </p:nvSpPr>
        <p:spPr>
          <a:xfrm>
            <a:off x="2787202" y="2924944"/>
            <a:ext cx="70467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5130" y="38861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Normal usage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" y="567682"/>
            <a:ext cx="8969820" cy="30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987824" y="692696"/>
            <a:ext cx="1512168" cy="18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4355976" y="2492896"/>
            <a:ext cx="1368152" cy="13681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D:\home\OneDrive\oho19\原稿\fig\QTW_cutSha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38" y="4570095"/>
            <a:ext cx="1854072" cy="17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624" y="4544564"/>
            <a:ext cx="2215503" cy="166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572000" y="3875570"/>
            <a:ext cx="4392488" cy="2865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1179" y="3923764"/>
            <a:ext cx="208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Thermionic DC Gun</a:t>
            </a:r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86066" y="3923764"/>
            <a:ext cx="154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Photo cathode RF gun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7824" y="672177"/>
            <a:ext cx="106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Injector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18" name="図 17" descr="KEK-ULFO-0100-0000-2-2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2495" r="6781" b="22575"/>
          <a:stretch/>
        </p:blipFill>
        <p:spPr>
          <a:xfrm rot="5400000">
            <a:off x="2235" y="3759212"/>
            <a:ext cx="2847475" cy="2851945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H="1">
            <a:off x="2195736" y="3329372"/>
            <a:ext cx="432048" cy="5461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782073" y="3923764"/>
            <a:ext cx="278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Flux Concentrator (FC)</a:t>
            </a:r>
          </a:p>
          <a:p>
            <a:r>
              <a:rPr kumimoji="1" lang="en-US" altLang="ja-JP" dirty="0" smtClean="0"/>
              <a:t>          and Positron Target</a:t>
            </a:r>
            <a:endParaRPr kumimoji="1" lang="ja-JP" altLang="en-US" dirty="0"/>
          </a:p>
        </p:txBody>
      </p:sp>
      <p:sp>
        <p:nvSpPr>
          <p:cNvPr id="15" name="左中かっこ 14"/>
          <p:cNvSpPr/>
          <p:nvPr/>
        </p:nvSpPr>
        <p:spPr>
          <a:xfrm rot="5400000">
            <a:off x="6950838" y="978156"/>
            <a:ext cx="426899" cy="3600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0334" y="2123564"/>
            <a:ext cx="192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Pulse magnet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090" y="74382"/>
            <a:ext cx="874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Injector </a:t>
            </a:r>
            <a:r>
              <a:rPr kumimoji="1" lang="en-US" altLang="ja-JP" sz="2800" dirty="0" err="1" smtClean="0"/>
              <a:t>Linac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154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362205" cy="25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home\OneDrive\oho19\photo\DSC_0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2607690" cy="39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769" y="1196126"/>
            <a:ext cx="2935210" cy="1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ome\OneDrive\oho19\photo\DSC_09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0" t="50905" b="9363"/>
          <a:stretch/>
        </p:blipFill>
        <p:spPr bwMode="auto">
          <a:xfrm rot="5400000">
            <a:off x="6337315" y="1447661"/>
            <a:ext cx="3528392" cy="12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2"/>
          <a:stretch/>
        </p:blipFill>
        <p:spPr bwMode="auto">
          <a:xfrm>
            <a:off x="3635896" y="2564904"/>
            <a:ext cx="1620214" cy="105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矢印 7"/>
          <p:cNvSpPr/>
          <p:nvPr/>
        </p:nvSpPr>
        <p:spPr>
          <a:xfrm>
            <a:off x="2787202" y="2924944"/>
            <a:ext cx="70467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7667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Modulator feed pulse HV. 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075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pulse is necessary.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20056" y="3072384"/>
            <a:ext cx="1136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55776" y="5577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 injector, </a:t>
            </a:r>
            <a:r>
              <a:rPr lang="en-US" altLang="ja-JP" dirty="0"/>
              <a:t>g</a:t>
            </a:r>
            <a:r>
              <a:rPr lang="en-US" altLang="ja-JP" dirty="0" smtClean="0"/>
              <a:t>un was connected.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 rot="2696981">
            <a:off x="2282972" y="4456099"/>
            <a:ext cx="30565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378906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Parallel connection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362205" cy="252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D:\home\OneDrive\oho19\photo\DSC_09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0728"/>
            <a:ext cx="2607690" cy="39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769" y="1196126"/>
            <a:ext cx="2935210" cy="1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:\home\OneDrive\oho19\photo\DSC_09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20" t="50905" b="9363"/>
          <a:stretch/>
        </p:blipFill>
        <p:spPr bwMode="auto">
          <a:xfrm rot="5400000">
            <a:off x="6337315" y="1447661"/>
            <a:ext cx="3528392" cy="12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62"/>
          <a:stretch/>
        </p:blipFill>
        <p:spPr bwMode="auto">
          <a:xfrm>
            <a:off x="3635896" y="2564904"/>
            <a:ext cx="1620214" cy="1059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右矢印 7"/>
          <p:cNvSpPr/>
          <p:nvPr/>
        </p:nvSpPr>
        <p:spPr>
          <a:xfrm>
            <a:off x="2787202" y="2924944"/>
            <a:ext cx="70467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476672"/>
            <a:ext cx="306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Modulator feed pulse HV.  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31840" y="20757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pulse is necessary.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020056" y="3072384"/>
            <a:ext cx="1136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555776" y="557789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 injector, </a:t>
            </a:r>
            <a:r>
              <a:rPr lang="en-US" altLang="ja-JP" dirty="0"/>
              <a:t>g</a:t>
            </a:r>
            <a:r>
              <a:rPr lang="en-US" altLang="ja-JP" dirty="0" smtClean="0"/>
              <a:t>un was connected.</a:t>
            </a:r>
            <a:endParaRPr kumimoji="1" lang="ja-JP" altLang="en-US" dirty="0"/>
          </a:p>
        </p:txBody>
      </p:sp>
      <p:sp>
        <p:nvSpPr>
          <p:cNvPr id="19" name="右矢印 18"/>
          <p:cNvSpPr/>
          <p:nvPr/>
        </p:nvSpPr>
        <p:spPr>
          <a:xfrm rot="2696981">
            <a:off x="2282972" y="4456099"/>
            <a:ext cx="30565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378906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Parallel connection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476672"/>
            <a:ext cx="3973013" cy="297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56" y="3993583"/>
            <a:ext cx="3771904" cy="28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887364" y="2183430"/>
            <a:ext cx="396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Pulse shape was broken !!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896" y="3574757"/>
            <a:ext cx="2376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Modulator pulse timing jitter is 10 ns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59121" y="107340"/>
            <a:ext cx="348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Sensitive to timing </a:t>
            </a:r>
            <a:r>
              <a:rPr lang="en-US" altLang="ja-JP" dirty="0" smtClean="0">
                <a:solidFill>
                  <a:srgbClr val="FF0000"/>
                </a:solidFill>
              </a:rPr>
              <a:t>jitter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8"/>
          <a:stretch/>
        </p:blipFill>
        <p:spPr bwMode="auto">
          <a:xfrm>
            <a:off x="589466" y="1398636"/>
            <a:ext cx="7848872" cy="460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21414" y="33265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Operation delay timing is sensitive point for beam energy. 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5570" y="19070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HV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delay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77898" y="195323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Energy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(AT_J2 Y)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12124" y="5116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AT_22 Y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5053962" y="3702348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143972" y="3747920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HV d</a:t>
            </a:r>
            <a:r>
              <a:rPr kumimoji="1" lang="en-US" altLang="ja-JP" dirty="0" smtClean="0">
                <a:solidFill>
                  <a:srgbClr val="FF0000"/>
                </a:solidFill>
              </a:rPr>
              <a:t>elay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1 step = 8.8 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4882" y="1052736"/>
            <a:ext cx="602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2022/01/17 study 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67544" y="60932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It was also experimentally confirmed that the timing of the voltage pulse greatly affects the beam energy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7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r="30892"/>
          <a:stretch/>
        </p:blipFill>
        <p:spPr bwMode="auto">
          <a:xfrm>
            <a:off x="1341694" y="3717032"/>
            <a:ext cx="2364099" cy="187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90" y="3717032"/>
            <a:ext cx="3559989" cy="266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587640" y="55902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Normal pulse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55992" y="51719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A1_A klystron pulse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76056" y="3923764"/>
            <a:ext cx="240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 </a:t>
            </a:r>
            <a:r>
              <a:rPr kumimoji="1" lang="en-US" altLang="ja-JP" dirty="0" err="1" smtClean="0"/>
              <a:t>nsec</a:t>
            </a:r>
            <a:r>
              <a:rPr kumimoji="1" lang="en-US" altLang="ja-JP" dirty="0" smtClean="0"/>
              <a:t> timing jitter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512" y="141277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Modulator has 10 </a:t>
            </a:r>
            <a:r>
              <a:rPr lang="en-US" altLang="ja-JP" sz="2800" dirty="0" err="1" smtClean="0"/>
              <a:t>nsec</a:t>
            </a:r>
            <a:r>
              <a:rPr lang="en-US" altLang="ja-JP" sz="2800" dirty="0" smtClean="0"/>
              <a:t> timing jitter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Normall</a:t>
            </a:r>
            <a:r>
              <a:rPr lang="en-US" altLang="ja-JP" sz="2800" dirty="0" smtClean="0"/>
              <a:t>y, flat pulse is no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Exceptionally, A1_A klystron is greatly affected due to the broken pulse shape. </a:t>
            </a:r>
            <a:endParaRPr kumimoji="1" lang="ja-JP" altLang="en-US" sz="28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860032" y="4293096"/>
            <a:ext cx="28803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Source of beam instability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36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08" y="836712"/>
            <a:ext cx="6134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We found a delay timing that reduces the effect on beam energy.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616530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will adjust a positron primary beam to stable injection for 2022 </a:t>
            </a:r>
            <a:r>
              <a:rPr kumimoji="1" lang="en-US" altLang="ja-JP" sz="2000" dirty="0" err="1" smtClean="0"/>
              <a:t>SuperKEKB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8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Conclusion 2021c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Beam charge is still not achieved to final goal. </a:t>
            </a:r>
            <a:r>
              <a:rPr lang="en-US" altLang="ja-JP" dirty="0" smtClean="0"/>
              <a:t>But it is enough charge in 2021c.</a:t>
            </a:r>
          </a:p>
          <a:p>
            <a:r>
              <a:rPr lang="en-US" altLang="ja-JP" dirty="0" smtClean="0"/>
              <a:t>Positron charge is almost achieved. We will improve transmission ratio.</a:t>
            </a:r>
          </a:p>
          <a:p>
            <a:r>
              <a:rPr lang="en-US" altLang="ja-JP" dirty="0" smtClean="0"/>
              <a:t>We can increase electron beam with laser power margin and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bunch operation.</a:t>
            </a:r>
          </a:p>
          <a:p>
            <a:r>
              <a:rPr kumimoji="1" lang="en-US" altLang="ja-JP" dirty="0" smtClean="0"/>
              <a:t>Emittance is sometimes achieved final goal value. But good condition is breaking easily. </a:t>
            </a:r>
            <a:r>
              <a:rPr lang="en-US" altLang="ja-JP" dirty="0"/>
              <a:t>We must make an effort to maintain stable conditions. </a:t>
            </a:r>
            <a:endParaRPr lang="en-US" altLang="ja-JP" dirty="0" smtClean="0"/>
          </a:p>
          <a:p>
            <a:r>
              <a:rPr lang="en-US" altLang="ja-JP" dirty="0"/>
              <a:t>We are making various improvements every day to stabilize </a:t>
            </a:r>
            <a:r>
              <a:rPr lang="en-US" altLang="ja-JP" dirty="0" smtClean="0"/>
              <a:t>the </a:t>
            </a:r>
            <a:r>
              <a:rPr lang="en-US" altLang="ja-JP" dirty="0"/>
              <a:t>beam. </a:t>
            </a:r>
            <a:r>
              <a:rPr lang="en-US" altLang="ja-JP" dirty="0" smtClean="0"/>
              <a:t>Hardware maintenance in shutdown term and beam study in operation term.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95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" y="567682"/>
            <a:ext cx="8969820" cy="30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V="1">
            <a:off x="1979712" y="1628800"/>
            <a:ext cx="1656184" cy="2448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D:\home\OneDrive\oho19\原稿\fig\QTW_cutSha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0" y="4149073"/>
            <a:ext cx="2630573" cy="24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左中かっこ 14"/>
          <p:cNvSpPr/>
          <p:nvPr/>
        </p:nvSpPr>
        <p:spPr>
          <a:xfrm rot="5400000">
            <a:off x="6950838" y="978156"/>
            <a:ext cx="426899" cy="36004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0334" y="2123564"/>
            <a:ext cx="192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Pulse magnet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090" y="74382"/>
            <a:ext cx="8743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Electron beam</a:t>
            </a:r>
            <a:endParaRPr kumimoji="1" lang="ja-JP" altLang="en-US" sz="28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043608" y="1628800"/>
            <a:ext cx="273630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/>
          <p:cNvSpPr/>
          <p:nvPr/>
        </p:nvSpPr>
        <p:spPr>
          <a:xfrm rot="16200000">
            <a:off x="80693" y="1727619"/>
            <a:ext cx="1800200" cy="1602561"/>
          </a:xfrm>
          <a:prstGeom prst="arc">
            <a:avLst>
              <a:gd name="adj1" fmla="val 10791232"/>
              <a:gd name="adj2" fmla="val 0"/>
            </a:avLst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007604" y="3429000"/>
            <a:ext cx="795688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311" y="4221088"/>
            <a:ext cx="2497547" cy="18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正方形/長方形 23"/>
          <p:cNvSpPr>
            <a:spLocks noChangeArrowheads="1"/>
          </p:cNvSpPr>
          <p:nvPr/>
        </p:nvSpPr>
        <p:spPr bwMode="auto">
          <a:xfrm>
            <a:off x="3248331" y="6068071"/>
            <a:ext cx="21695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dirty="0" smtClean="0">
                <a:solidFill>
                  <a:srgbClr val="0000FF"/>
                </a:solidFill>
              </a:rPr>
              <a:t>Quasi-traveling wave</a:t>
            </a:r>
          </a:p>
          <a:p>
            <a:r>
              <a:rPr lang="en-GB" altLang="ja-JP" dirty="0" smtClean="0">
                <a:solidFill>
                  <a:srgbClr val="0000FF"/>
                </a:solidFill>
              </a:rPr>
              <a:t> </a:t>
            </a:r>
            <a:r>
              <a:rPr lang="en-GB" altLang="ja-JP" dirty="0">
                <a:solidFill>
                  <a:srgbClr val="0000FF"/>
                </a:solidFill>
              </a:rPr>
              <a:t>side coupled cavities</a:t>
            </a:r>
            <a:endParaRPr lang="ja-JP" alt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" name="Picture 3" descr="D:\home\newRFgun\autoModeling\1stCellDHS\1stCellDHS_120MV-100MV_phs20\data\emit.png"/>
          <p:cNvPicPr>
            <a:picLocks noChangeAspect="1" noChangeArrowheads="1"/>
          </p:cNvPicPr>
          <p:nvPr/>
        </p:nvPicPr>
        <p:blipFill>
          <a:blip r:embed="rId6"/>
          <a:srcRect t="20209" b="20786"/>
          <a:stretch>
            <a:fillRect/>
          </a:stretch>
        </p:blipFill>
        <p:spPr bwMode="auto">
          <a:xfrm>
            <a:off x="5717920" y="4651302"/>
            <a:ext cx="3430002" cy="14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テキスト ボックス 27"/>
          <p:cNvSpPr txBox="1"/>
          <p:nvPr/>
        </p:nvSpPr>
        <p:spPr>
          <a:xfrm>
            <a:off x="1294891" y="1754232"/>
            <a:ext cx="223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4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electron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60232" y="3496860"/>
            <a:ext cx="196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4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dirty="0" smtClean="0">
                <a:solidFill>
                  <a:srgbClr val="0000FF"/>
                </a:solidFill>
              </a:rPr>
              <a:t>, </a:t>
            </a:r>
            <a:r>
              <a:rPr lang="en-US" altLang="ja-JP" dirty="0" smtClean="0">
                <a:solidFill>
                  <a:srgbClr val="0000FF"/>
                </a:solidFill>
              </a:rPr>
              <a:t>7.0</a:t>
            </a:r>
            <a:r>
              <a:rPr kumimoji="1" lang="en-US" altLang="ja-JP" dirty="0" smtClean="0">
                <a:solidFill>
                  <a:srgbClr val="0000FF"/>
                </a:solidFill>
              </a:rPr>
              <a:t> GeV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6068071"/>
            <a:ext cx="267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Emittance is 6 mm-</a:t>
            </a:r>
            <a:r>
              <a:rPr kumimoji="1" lang="en-US" altLang="ja-JP" dirty="0" err="1" smtClean="0"/>
              <a:t>mrad</a:t>
            </a:r>
            <a:r>
              <a:rPr lang="en-US" altLang="ja-JP" dirty="0"/>
              <a:t> </a:t>
            </a:r>
            <a:r>
              <a:rPr lang="en-US" altLang="ja-JP" dirty="0" smtClean="0"/>
              <a:t>in simulation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75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" y="567682"/>
            <a:ext cx="8969820" cy="300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 descr="KEK-ULFO-0100-0000-2-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12495" r="6781" b="22575"/>
          <a:stretch/>
        </p:blipFill>
        <p:spPr>
          <a:xfrm rot="5400000">
            <a:off x="506452" y="4236144"/>
            <a:ext cx="2116425" cy="211974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3275856" y="980728"/>
            <a:ext cx="50405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2987824" y="980728"/>
            <a:ext cx="288032" cy="2160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1043608" y="1196752"/>
            <a:ext cx="194421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66669" y="530944"/>
            <a:ext cx="223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10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electron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円弧 11"/>
          <p:cNvSpPr/>
          <p:nvPr/>
        </p:nvSpPr>
        <p:spPr>
          <a:xfrm rot="16200000">
            <a:off x="-108519" y="1484783"/>
            <a:ext cx="2232248" cy="1656186"/>
          </a:xfrm>
          <a:prstGeom prst="arc">
            <a:avLst>
              <a:gd name="adj1" fmla="val 10791232"/>
              <a:gd name="adj2" fmla="val 0"/>
            </a:avLst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007604" y="3429000"/>
            <a:ext cx="162018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627784" y="3429000"/>
            <a:ext cx="207003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4697820" y="2708920"/>
            <a:ext cx="88229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/>
          <p:cNvSpPr/>
          <p:nvPr/>
        </p:nvSpPr>
        <p:spPr>
          <a:xfrm rot="6532245">
            <a:off x="4441052" y="992761"/>
            <a:ext cx="1940682" cy="1349076"/>
          </a:xfrm>
          <a:prstGeom prst="arc">
            <a:avLst>
              <a:gd name="adj1" fmla="val 78937"/>
              <a:gd name="adj2" fmla="val 0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4708734" y="2312876"/>
            <a:ext cx="583346" cy="11161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292080" y="3442252"/>
            <a:ext cx="36724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000039" y="3570581"/>
            <a:ext cx="19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10 nC, 3.3 GeV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Electron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98900" y="3554128"/>
            <a:ext cx="221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4</a:t>
            </a:r>
            <a:r>
              <a:rPr kumimoji="1" lang="en-US" altLang="ja-JP" dirty="0" smtClean="0">
                <a:solidFill>
                  <a:srgbClr val="FF0000"/>
                </a:solidFill>
              </a:rPr>
              <a:t> nC, Positron 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77268" y="3524414"/>
            <a:ext cx="14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4</a:t>
            </a:r>
            <a:r>
              <a:rPr kumimoji="1" lang="en-US" altLang="ja-JP" dirty="0" smtClean="0">
                <a:solidFill>
                  <a:srgbClr val="FF0000"/>
                </a:solidFill>
              </a:rPr>
              <a:t> nC, 4 GeV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home\SkyDrive\oho19\原稿\fig\FC_fi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 bwMode="auto">
          <a:xfrm>
            <a:off x="3005471" y="3937087"/>
            <a:ext cx="5959017" cy="27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テキスト ボックス 2047"/>
          <p:cNvSpPr txBox="1"/>
          <p:nvPr/>
        </p:nvSpPr>
        <p:spPr>
          <a:xfrm>
            <a:off x="241421" y="1616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Positron beam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1" y="6363850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Flux Concentrator(FC), </a:t>
            </a:r>
            <a:r>
              <a:rPr lang="en-US" altLang="ja-JP" dirty="0" smtClean="0"/>
              <a:t>Positron target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6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-linac2.kek.jp/cont/linacpicture_web/home/01_Asec/01_AT/20190201/115.JPG">
            <a:extLst>
              <a:ext uri="{FF2B5EF4-FFF2-40B4-BE49-F238E27FC236}">
                <a16:creationId xmlns:a16="http://schemas.microsoft.com/office/drawing/2014/main" xmlns="" id="{B1A0E779-ACBA-46FA-A7CD-31072FD9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/>
          <a:stretch/>
        </p:blipFill>
        <p:spPr bwMode="auto">
          <a:xfrm>
            <a:off x="611560" y="1393371"/>
            <a:ext cx="7629581" cy="523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xmlns="" id="{0324CCAC-9EA7-4E85-8495-E9D6928D9416}"/>
              </a:ext>
            </a:extLst>
          </p:cNvPr>
          <p:cNvCxnSpPr>
            <a:cxnSpLocks/>
          </p:cNvCxnSpPr>
          <p:nvPr/>
        </p:nvCxnSpPr>
        <p:spPr>
          <a:xfrm flipH="1">
            <a:off x="410186" y="4005064"/>
            <a:ext cx="5178114" cy="831468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xmlns="" id="{0324CCAC-9EA7-4E85-8495-E9D6928D9416}"/>
              </a:ext>
            </a:extLst>
          </p:cNvPr>
          <p:cNvCxnSpPr>
            <a:cxnSpLocks/>
          </p:cNvCxnSpPr>
          <p:nvPr/>
        </p:nvCxnSpPr>
        <p:spPr>
          <a:xfrm flipH="1" flipV="1">
            <a:off x="3488649" y="3284984"/>
            <a:ext cx="2589057" cy="14401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xmlns="" id="{0324CCAC-9EA7-4E85-8495-E9D6928D9416}"/>
              </a:ext>
            </a:extLst>
          </p:cNvPr>
          <p:cNvCxnSpPr>
            <a:cxnSpLocks/>
          </p:cNvCxnSpPr>
          <p:nvPr/>
        </p:nvCxnSpPr>
        <p:spPr>
          <a:xfrm flipH="1">
            <a:off x="1547664" y="3284984"/>
            <a:ext cx="1940986" cy="113581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xmlns="" id="{0324CCAC-9EA7-4E85-8495-E9D6928D9416}"/>
              </a:ext>
            </a:extLst>
          </p:cNvPr>
          <p:cNvCxnSpPr>
            <a:cxnSpLocks/>
          </p:cNvCxnSpPr>
          <p:nvPr/>
        </p:nvCxnSpPr>
        <p:spPr>
          <a:xfrm flipH="1">
            <a:off x="410186" y="4420798"/>
            <a:ext cx="1137478" cy="19714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 rot="21017090">
            <a:off x="3202911" y="4433273"/>
            <a:ext cx="2446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</a:rPr>
              <a:t>4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0000FF"/>
                </a:solidFill>
              </a:rPr>
              <a:t>nC</a:t>
            </a:r>
            <a:r>
              <a:rPr kumimoji="1"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electron 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397240">
            <a:off x="3665109" y="2596262"/>
            <a:ext cx="2446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nC</a:t>
            </a:r>
            <a:r>
              <a:rPr kumimoji="1" lang="en-US" altLang="ja-JP" dirty="0" smtClean="0">
                <a:solidFill>
                  <a:srgbClr val="FF0000"/>
                </a:solidFill>
              </a:rPr>
              <a:t> primary </a:t>
            </a:r>
            <a:r>
              <a:rPr lang="en-US" altLang="ja-JP" dirty="0" smtClean="0">
                <a:solidFill>
                  <a:srgbClr val="FF0000"/>
                </a:solidFill>
              </a:rPr>
              <a:t>electron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10185" y="116632"/>
            <a:ext cx="783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Injector line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0186" y="764704"/>
            <a:ext cx="783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have </a:t>
            </a:r>
            <a:r>
              <a:rPr kumimoji="1" lang="en-US" altLang="ja-JP" dirty="0" smtClean="0"/>
              <a:t>two </a:t>
            </a:r>
            <a:r>
              <a:rPr kumimoji="1" lang="en-US" altLang="ja-JP" dirty="0" smtClean="0"/>
              <a:t>lines in </a:t>
            </a:r>
            <a:r>
              <a:rPr kumimoji="1" lang="en-US" altLang="ja-JP" dirty="0" smtClean="0"/>
              <a:t>injector sector </a:t>
            </a:r>
            <a:r>
              <a:rPr kumimoji="1" lang="en-US" altLang="ja-JP" dirty="0" smtClean="0"/>
              <a:t>for positron and electron beam.  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07504" y="2276872"/>
            <a:ext cx="20882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Pulse Bend Magnet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151620" y="2646204"/>
            <a:ext cx="396044" cy="1365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0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en-US" altLang="ja-JP" dirty="0" smtClean="0"/>
              <a:t>Beam status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07889"/>
              </p:ext>
            </p:extLst>
          </p:nvPr>
        </p:nvGraphicFramePr>
        <p:xfrm>
          <a:off x="179512" y="1412776"/>
          <a:ext cx="871297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2021c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Final goal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Beam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e+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e-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e+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e-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Energy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4.0 GeV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7.0 GeV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4.0 GeV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7.0</a:t>
                      </a:r>
                      <a:r>
                        <a:rPr kumimoji="1" lang="en-US" altLang="ja-JP" sz="2000" baseline="0" dirty="0" smtClean="0"/>
                        <a:t> GeV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Bunch charge</a:t>
                      </a:r>
                    </a:p>
                    <a:p>
                      <a:r>
                        <a:rPr kumimoji="1" lang="en-US" altLang="ja-JP" sz="2000" dirty="0" smtClean="0"/>
                        <a:t>1</a:t>
                      </a:r>
                      <a:r>
                        <a:rPr kumimoji="1" lang="en-US" altLang="ja-JP" sz="2000" baseline="30000" dirty="0" smtClean="0"/>
                        <a:t>st</a:t>
                      </a:r>
                      <a:r>
                        <a:rPr kumimoji="1" lang="en-US" altLang="ja-JP" sz="2000" baseline="0" dirty="0" smtClean="0"/>
                        <a:t> , 2</a:t>
                      </a:r>
                      <a:r>
                        <a:rPr kumimoji="1" lang="en-US" altLang="ja-JP" sz="2000" baseline="30000" dirty="0" smtClean="0"/>
                        <a:t>nd</a:t>
                      </a:r>
                      <a:r>
                        <a:rPr kumimoji="1" lang="en-US" altLang="ja-JP" sz="2000" baseline="0" dirty="0" smtClean="0"/>
                        <a:t> [</a:t>
                      </a:r>
                      <a:r>
                        <a:rPr kumimoji="1" lang="en-US" altLang="ja-JP" sz="2000" baseline="0" dirty="0" err="1" smtClean="0"/>
                        <a:t>nC</a:t>
                      </a:r>
                      <a:r>
                        <a:rPr kumimoji="1" lang="en-US" altLang="ja-JP" sz="2000" baseline="0" dirty="0" smtClean="0"/>
                        <a:t>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3.0</a:t>
                      </a:r>
                      <a:r>
                        <a:rPr kumimoji="1" lang="en-US" altLang="ja-JP" sz="2000" baseline="0" dirty="0" smtClean="0"/>
                        <a:t> , </a:t>
                      </a:r>
                      <a:r>
                        <a:rPr kumimoji="1" lang="en-US" altLang="ja-JP" sz="2000" dirty="0" smtClean="0"/>
                        <a:t>2.5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2.0</a:t>
                      </a:r>
                      <a:r>
                        <a:rPr kumimoji="1" lang="en-US" altLang="ja-JP" sz="2000" baseline="0" dirty="0" smtClean="0"/>
                        <a:t> , -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4.0, 4.0 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4.0, 4.0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Normalized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err="1" smtClean="0"/>
                        <a:t>emmittance</a:t>
                      </a:r>
                      <a:endParaRPr kumimoji="1" lang="en-US" altLang="ja-JP" sz="2000" baseline="0" dirty="0" smtClean="0"/>
                    </a:p>
                    <a:p>
                      <a:r>
                        <a:rPr kumimoji="1" lang="en-US" altLang="ja-JP" sz="2000" dirty="0" smtClean="0"/>
                        <a:t>[mm</a:t>
                      </a:r>
                      <a:r>
                        <a:rPr kumimoji="1" lang="en-US" altLang="ja-JP" sz="2000" baseline="0" dirty="0" smtClean="0"/>
                        <a:t>-</a:t>
                      </a:r>
                      <a:r>
                        <a:rPr kumimoji="1" lang="en-US" altLang="ja-JP" sz="2000" baseline="0" dirty="0" err="1" smtClean="0"/>
                        <a:t>mrad</a:t>
                      </a:r>
                      <a:r>
                        <a:rPr kumimoji="1" lang="en-US" altLang="ja-JP" sz="2000" baseline="0" dirty="0" smtClean="0"/>
                        <a:t>]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120</a:t>
                      </a:r>
                      <a:r>
                        <a:rPr kumimoji="1" lang="en-US" altLang="ja-JP" sz="2000" dirty="0" smtClean="0"/>
                        <a:t>,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baseline="0" dirty="0" smtClean="0"/>
                        <a:t>5</a:t>
                      </a:r>
                      <a:endParaRPr kumimoji="1" lang="en-US" altLang="ja-JP" sz="2000" baseline="0" dirty="0" smtClean="0"/>
                    </a:p>
                    <a:p>
                      <a:pPr algn="ctr"/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50-20,</a:t>
                      </a:r>
                      <a:r>
                        <a:rPr kumimoji="1" lang="en-US" altLang="ja-JP" sz="2000" baseline="0" dirty="0" smtClean="0"/>
                        <a:t> 50-20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100,</a:t>
                      </a:r>
                      <a:r>
                        <a:rPr kumimoji="1" lang="en-US" altLang="ja-JP" sz="2000" baseline="0" dirty="0" smtClean="0"/>
                        <a:t> 15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 smtClean="0"/>
                    </a:p>
                    <a:p>
                      <a:pPr algn="ctr"/>
                      <a:r>
                        <a:rPr kumimoji="1" lang="en-US" altLang="ja-JP" sz="2000" dirty="0" smtClean="0"/>
                        <a:t>40,</a:t>
                      </a:r>
                      <a:r>
                        <a:rPr kumimoji="1" lang="en-US" altLang="ja-JP" sz="2000" baseline="0" dirty="0" smtClean="0"/>
                        <a:t> 20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(Hor. , Ver. )</a:t>
                      </a:r>
                      <a:endParaRPr kumimoji="1" lang="ja-JP" alt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Simultaneous</a:t>
                      </a:r>
                      <a:r>
                        <a:rPr kumimoji="1" lang="en-US" altLang="ja-JP" sz="2000" baseline="0" dirty="0" smtClean="0"/>
                        <a:t> top-up injection</a:t>
                      </a:r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4+1 rings 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(LER,</a:t>
                      </a:r>
                      <a:r>
                        <a:rPr kumimoji="1" lang="en-US" altLang="ja-JP" sz="2000" baseline="0" dirty="0" smtClean="0"/>
                        <a:t> HER, DR, PF, PF-AR)</a:t>
                      </a:r>
                      <a:endParaRPr kumimoji="1" lang="ja-JP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4+1 rings </a:t>
                      </a:r>
                    </a:p>
                    <a:p>
                      <a:pPr algn="ctr"/>
                      <a:r>
                        <a:rPr kumimoji="1" lang="en-US" altLang="ja-JP" sz="2000" dirty="0" smtClean="0"/>
                        <a:t>(LER,</a:t>
                      </a:r>
                      <a:r>
                        <a:rPr kumimoji="1" lang="en-US" altLang="ja-JP" sz="2000" baseline="0" dirty="0" smtClean="0"/>
                        <a:t> HER, DR, PF, PF-AR)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ja-JP" dirty="0" smtClean="0"/>
              <a:t>Electron beam charge 2021c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511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31409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RF Gun generation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00FF"/>
                </a:solidFill>
              </a:rPr>
              <a:t>Linac</a:t>
            </a:r>
            <a:r>
              <a:rPr kumimoji="1" lang="en-US" altLang="ja-JP" dirty="0" smtClean="0">
                <a:solidFill>
                  <a:srgbClr val="0000FF"/>
                </a:solidFill>
              </a:rPr>
              <a:t> end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kumimoji="1" lang="en-US" altLang="ja-JP" dirty="0" smtClean="0"/>
              <a:t>Positron beam </a:t>
            </a:r>
            <a:r>
              <a:rPr lang="en-US" altLang="ja-JP" dirty="0" smtClean="0"/>
              <a:t>charge 2021c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12968" cy="52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267744" y="24208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G</a:t>
            </a:r>
            <a:r>
              <a:rPr kumimoji="1" lang="en-US" altLang="ja-JP" dirty="0" smtClean="0">
                <a:solidFill>
                  <a:srgbClr val="FF0000"/>
                </a:solidFill>
              </a:rPr>
              <a:t>un generation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784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Primary electron at target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63888" y="419806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Positron after target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accent2">
                    <a:lumMod val="75000"/>
                  </a:schemeClr>
                </a:solidFill>
              </a:rPr>
              <a:t>Linac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 end positron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308304" y="2420888"/>
            <a:ext cx="504056" cy="15422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362953" y="4198061"/>
            <a:ext cx="504056" cy="1542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4228" y="2145232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Electron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2883" y="5740856"/>
            <a:ext cx="143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Positron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5358" y="33505"/>
            <a:ext cx="8229600" cy="803207"/>
          </a:xfrm>
        </p:spPr>
        <p:txBody>
          <a:bodyPr/>
          <a:lstStyle/>
          <a:p>
            <a:r>
              <a:rPr lang="en-US" altLang="ja-JP" dirty="0" smtClean="0"/>
              <a:t>Electron</a:t>
            </a:r>
            <a:r>
              <a:rPr lang="en-US" altLang="ja-JP" dirty="0" smtClean="0"/>
              <a:t> b</a:t>
            </a:r>
            <a:r>
              <a:rPr kumimoji="1" lang="en-US" altLang="ja-JP" dirty="0" smtClean="0"/>
              <a:t>eam </a:t>
            </a:r>
            <a:r>
              <a:rPr kumimoji="1" lang="en-US" altLang="ja-JP" dirty="0" smtClean="0"/>
              <a:t>emittance 2021c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8" y="980728"/>
            <a:ext cx="8248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8" y="3861048"/>
            <a:ext cx="8255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252361" y="148478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 upstream of </a:t>
            </a:r>
            <a:r>
              <a:rPr lang="en-US" altLang="ja-JP" sz="2400" dirty="0" err="1" smtClean="0"/>
              <a:t>Linac</a:t>
            </a:r>
            <a:endParaRPr lang="en-US" altLang="ja-JP" sz="2400" dirty="0" smtClean="0"/>
          </a:p>
          <a:p>
            <a:r>
              <a:rPr lang="en-US" altLang="ja-JP" sz="2400" dirty="0" smtClean="0"/>
              <a:t>10 to 20 mm-</a:t>
            </a:r>
            <a:r>
              <a:rPr lang="en-US" altLang="ja-JP" sz="2400" dirty="0" err="1" smtClean="0"/>
              <a:t>mrad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458112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 BT line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6732240" y="4581128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96985" y="4211796"/>
            <a:ext cx="283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Under 20 mm-</a:t>
            </a:r>
            <a:r>
              <a:rPr lang="en-US" altLang="ja-JP" dirty="0" err="1" smtClean="0">
                <a:solidFill>
                  <a:srgbClr val="0000FF"/>
                </a:solidFill>
              </a:rPr>
              <a:t>mrad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in good condition.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1644</Words>
  <Application>Microsoft Office PowerPoint</Application>
  <PresentationFormat>画面に合わせる (4:3)</PresentationFormat>
  <Paragraphs>262</Paragraphs>
  <Slides>25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Injector Linac Status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Beam status</vt:lpstr>
      <vt:lpstr>Electron beam charge 2021c</vt:lpstr>
      <vt:lpstr>Positron beam charge 2021c</vt:lpstr>
      <vt:lpstr>Electron beam emittance 2021c</vt:lpstr>
      <vt:lpstr>Positron beam emittance 2021c</vt:lpstr>
      <vt:lpstr>FC modulator improvement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Issue of unstable positron primary beam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Source of beam instability</vt:lpstr>
      <vt:lpstr>PowerPoint プレゼンテーション</vt:lpstr>
      <vt:lpstr>Conclusion 2021c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Linac Status</dc:title>
  <dc:creator>夏井拓也</dc:creator>
  <cp:lastModifiedBy>夏井拓也</cp:lastModifiedBy>
  <cp:revision>57</cp:revision>
  <dcterms:created xsi:type="dcterms:W3CDTF">2022-01-18T08:37:43Z</dcterms:created>
  <dcterms:modified xsi:type="dcterms:W3CDTF">2022-01-24T10:00:35Z</dcterms:modified>
</cp:coreProperties>
</file>