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handoutMasterIdLst>
    <p:handoutMasterId r:id="rId27"/>
  </p:handoutMasterIdLst>
  <p:sldIdLst>
    <p:sldId id="317" r:id="rId2"/>
    <p:sldId id="290" r:id="rId3"/>
    <p:sldId id="261" r:id="rId4"/>
    <p:sldId id="316" r:id="rId5"/>
    <p:sldId id="302" r:id="rId6"/>
    <p:sldId id="289" r:id="rId7"/>
    <p:sldId id="312" r:id="rId8"/>
    <p:sldId id="320" r:id="rId9"/>
    <p:sldId id="292" r:id="rId10"/>
    <p:sldId id="318" r:id="rId11"/>
    <p:sldId id="299" r:id="rId12"/>
    <p:sldId id="297" r:id="rId13"/>
    <p:sldId id="307" r:id="rId14"/>
    <p:sldId id="306" r:id="rId15"/>
    <p:sldId id="296" r:id="rId16"/>
    <p:sldId id="308" r:id="rId17"/>
    <p:sldId id="305" r:id="rId18"/>
    <p:sldId id="314" r:id="rId19"/>
    <p:sldId id="309" r:id="rId20"/>
    <p:sldId id="288" r:id="rId21"/>
    <p:sldId id="269" r:id="rId22"/>
    <p:sldId id="268" r:id="rId23"/>
    <p:sldId id="275" r:id="rId24"/>
    <p:sldId id="321" r:id="rId25"/>
  </p:sldIdLst>
  <p:sldSz cx="9144000" cy="6858000" type="screen4x3"/>
  <p:notesSz cx="6858000" cy="9144000"/>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79CC93D-E52E-4D84-901B-11D7331DD495}">
          <p14:sldIdLst>
            <p14:sldId id="317"/>
            <p14:sldId id="290"/>
            <p14:sldId id="261"/>
            <p14:sldId id="316"/>
            <p14:sldId id="302"/>
            <p14:sldId id="289"/>
            <p14:sldId id="312"/>
            <p14:sldId id="320"/>
            <p14:sldId id="292"/>
            <p14:sldId id="318"/>
            <p14:sldId id="299"/>
            <p14:sldId id="297"/>
            <p14:sldId id="307"/>
            <p14:sldId id="306"/>
            <p14:sldId id="296"/>
            <p14:sldId id="308"/>
            <p14:sldId id="305"/>
            <p14:sldId id="314"/>
            <p14:sldId id="309"/>
            <p14:sldId id="288"/>
            <p14:sldId id="269"/>
            <p14:sldId id="268"/>
            <p14:sldId id="275"/>
            <p14:sldId id="3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25A531"/>
    <a:srgbClr val="8B3F57"/>
    <a:srgbClr val="C4D8DC"/>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61" d="100"/>
          <a:sy n="61" d="100"/>
        </p:scale>
        <p:origin x="-1722"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HOURS BEAM ON TARGET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5120254128142147E-2"/>
          <c:y val="0.21050528435908555"/>
          <c:w val="0.5409340687505767"/>
          <c:h val="0.69366930778689939"/>
        </c:manualLayout>
      </c:layout>
      <c:pie3DChart>
        <c:varyColors val="1"/>
        <c:ser>
          <c:idx val="0"/>
          <c:order val="0"/>
          <c:tx>
            <c:strRef>
              <c:f>Ore2011_I_Sem!$B$1</c:f>
              <c:strCache>
                <c:ptCount val="1"/>
                <c:pt idx="0">
                  <c:v>HOURS BEAM ON TARGET</c:v>
                </c:pt>
              </c:strCache>
            </c:strRef>
          </c:tx>
          <c:dLbls>
            <c:dLbl>
              <c:idx val="0"/>
              <c:layout>
                <c:manualLayout>
                  <c:x val="-0.10667744736181577"/>
                  <c:y val="-0.16634173263902577"/>
                </c:manualLayout>
              </c:layout>
              <c:showLegendKey val="0"/>
              <c:showVal val="0"/>
              <c:showCatName val="0"/>
              <c:showSerName val="0"/>
              <c:showPercent val="1"/>
              <c:showBubbleSize val="0"/>
            </c:dLbl>
            <c:dLbl>
              <c:idx val="2"/>
              <c:delete val="1"/>
            </c:dLbl>
            <c:txPr>
              <a:bodyPr/>
              <a:lstStyle/>
              <a:p>
                <a:pPr>
                  <a:defRPr sz="1400" b="1" baseline="0"/>
                </a:pPr>
                <a:endParaRPr lang="it-IT"/>
              </a:p>
            </c:txPr>
            <c:showLegendKey val="0"/>
            <c:showVal val="0"/>
            <c:showCatName val="0"/>
            <c:showSerName val="0"/>
            <c:showPercent val="1"/>
            <c:showBubbleSize val="0"/>
            <c:showLeaderLines val="1"/>
          </c:dLbls>
          <c:cat>
            <c:strRef>
              <c:f>Ore2011_I_Sem!$A$2:$A$4</c:f>
              <c:strCache>
                <c:ptCount val="3"/>
                <c:pt idx="0">
                  <c:v>TANDEM</c:v>
                </c:pt>
                <c:pt idx="1">
                  <c:v>TANDEM-ALPI</c:v>
                </c:pt>
                <c:pt idx="2">
                  <c:v>PIAVE-ALPI</c:v>
                </c:pt>
              </c:strCache>
            </c:strRef>
          </c:cat>
          <c:val>
            <c:numRef>
              <c:f>Ore2011_I_Sem!$B$2:$B$4</c:f>
              <c:numCache>
                <c:formatCode>_-* #,##0.0_-;\-* #,##0.0_-;_-* "-"??_-;_-@_-</c:formatCode>
                <c:ptCount val="3"/>
                <c:pt idx="0">
                  <c:v>1539.5</c:v>
                </c:pt>
                <c:pt idx="1">
                  <c:v>371.5</c:v>
                </c:pt>
                <c:pt idx="2">
                  <c:v>0</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66548701378859143"/>
          <c:y val="0.38440173314076215"/>
          <c:w val="0.29531981014455183"/>
          <c:h val="0.31362084320380174"/>
        </c:manualLayout>
      </c:layout>
      <c:overlay val="0"/>
      <c:txPr>
        <a:bodyPr/>
        <a:lstStyle/>
        <a:p>
          <a:pPr>
            <a:defRPr sz="1200" b="1"/>
          </a:pPr>
          <a:endParaRPr lang="it-IT"/>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TOTAL HOURS</a:t>
            </a:r>
          </a:p>
        </c:rich>
      </c:tx>
      <c:layout>
        <c:manualLayout>
          <c:xMode val="edge"/>
          <c:yMode val="edge"/>
          <c:x val="0.32678136772681821"/>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571652752868729E-2"/>
          <c:y val="0.16217440893664145"/>
          <c:w val="0.5690196129001539"/>
          <c:h val="0.83782559106335852"/>
        </c:manualLayout>
      </c:layout>
      <c:pie3DChart>
        <c:varyColors val="1"/>
        <c:ser>
          <c:idx val="0"/>
          <c:order val="0"/>
          <c:tx>
            <c:strRef>
              <c:f>Ore2011_I_Sem!$B$8</c:f>
              <c:strCache>
                <c:ptCount val="1"/>
                <c:pt idx="0">
                  <c:v>TOTAL HOURS</c:v>
                </c:pt>
              </c:strCache>
            </c:strRef>
          </c:tx>
          <c:dPt>
            <c:idx val="0"/>
            <c:bubble3D val="0"/>
            <c:explosion val="15"/>
          </c:dPt>
          <c:dPt>
            <c:idx val="3"/>
            <c:bubble3D val="0"/>
            <c:spPr>
              <a:solidFill>
                <a:srgbClr val="FF0000"/>
              </a:solidFill>
            </c:spPr>
          </c:dPt>
          <c:dPt>
            <c:idx val="4"/>
            <c:bubble3D val="0"/>
            <c:spPr>
              <a:solidFill>
                <a:schemeClr val="accent5">
                  <a:lumMod val="60000"/>
                  <a:lumOff val="40000"/>
                </a:schemeClr>
              </a:solidFill>
            </c:spPr>
          </c:dPt>
          <c:dLbls>
            <c:dLbl>
              <c:idx val="3"/>
              <c:layout>
                <c:manualLayout>
                  <c:x val="1.9605956481025906E-3"/>
                  <c:y val="-2.7119746551458442E-2"/>
                </c:manualLayout>
              </c:layout>
              <c:showLegendKey val="0"/>
              <c:showVal val="0"/>
              <c:showCatName val="0"/>
              <c:showSerName val="0"/>
              <c:showPercent val="1"/>
              <c:showBubbleSize val="0"/>
            </c:dLbl>
            <c:numFmt formatCode="0.0%" sourceLinked="0"/>
            <c:txPr>
              <a:bodyPr/>
              <a:lstStyle/>
              <a:p>
                <a:pPr>
                  <a:defRPr sz="1400" b="1"/>
                </a:pPr>
                <a:endParaRPr lang="it-IT"/>
              </a:p>
            </c:txPr>
            <c:showLegendKey val="0"/>
            <c:showVal val="0"/>
            <c:showCatName val="0"/>
            <c:showSerName val="0"/>
            <c:showPercent val="1"/>
            <c:showBubbleSize val="0"/>
            <c:showLeaderLines val="1"/>
          </c:dLbls>
          <c:cat>
            <c:strRef>
              <c:f>Ore2011_I_Sem!$A$9:$A$13</c:f>
              <c:strCache>
                <c:ptCount val="5"/>
                <c:pt idx="0">
                  <c:v>Beam target</c:v>
                </c:pt>
                <c:pt idx="1">
                  <c:v>Acc Division and Beam Tests</c:v>
                </c:pt>
                <c:pt idx="2">
                  <c:v>Beam prep</c:v>
                </c:pt>
                <c:pt idx="3">
                  <c:v>Unscheduled 
maintenance/problems</c:v>
                </c:pt>
                <c:pt idx="4">
                  <c:v>Scheduled machine 
stop/maintenance</c:v>
                </c:pt>
              </c:strCache>
            </c:strRef>
          </c:cat>
          <c:val>
            <c:numRef>
              <c:f>Ore2011_I_Sem!$B$9:$B$13</c:f>
              <c:numCache>
                <c:formatCode>General</c:formatCode>
                <c:ptCount val="5"/>
                <c:pt idx="0" formatCode="#,##0_ ;\-#,##0\ ">
                  <c:v>1911</c:v>
                </c:pt>
                <c:pt idx="1">
                  <c:v>264</c:v>
                </c:pt>
                <c:pt idx="2">
                  <c:v>192</c:v>
                </c:pt>
                <c:pt idx="3" formatCode="#,##0_ ;\-#,##0\ ">
                  <c:v>75</c:v>
                </c:pt>
                <c:pt idx="4" formatCode="_-* #,##0_-;\-* #,##0_-;_-* &quot;-&quot;??_-;_-@_-">
                  <c:v>960</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59713971174919955"/>
          <c:y val="6.7922537797118585E-2"/>
          <c:w val="0.39965357384533029"/>
          <c:h val="0.91414160196889616"/>
        </c:manualLayout>
      </c:layout>
      <c:overlay val="0"/>
      <c:txPr>
        <a:bodyPr/>
        <a:lstStyle/>
        <a:p>
          <a:pPr>
            <a:defRPr sz="1400" b="1"/>
          </a:pPr>
          <a:endParaRPr lang="it-IT"/>
        </a:p>
      </c:txPr>
    </c:legend>
    <c:plotVisOnly val="1"/>
    <c:dispBlanksAs val="gap"/>
    <c:showDLblsOverMax val="0"/>
  </c:chart>
  <c:spPr>
    <a:gradFill>
      <a:gsLst>
        <a:gs pos="0">
          <a:srgbClr val="FFEFD1"/>
        </a:gs>
        <a:gs pos="64999">
          <a:srgbClr val="F0EBD5"/>
        </a:gs>
        <a:gs pos="100000">
          <a:srgbClr val="D1C39F"/>
        </a:gs>
      </a:gsLst>
      <a:lin ang="5400000" scaled="0"/>
    </a:gra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smtClean="0"/>
            <a:t>a</a:t>
          </a:r>
          <a:endParaRPr lang="it-IT" sz="4400" dirty="0"/>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dirty="0" smtClean="0"/>
            <a:t>b</a:t>
          </a:r>
          <a:endParaRPr lang="it-IT" sz="4400" dirty="0"/>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3600" dirty="0" smtClean="0">
              <a:effectLst>
                <a:outerShdw blurRad="38100" dist="38100" dir="2700000" algn="tl">
                  <a:srgbClr val="000000">
                    <a:alpha val="43137"/>
                  </a:srgbClr>
                </a:outerShdw>
              </a:effectLst>
            </a:rPr>
            <a:t>1 Senior </a:t>
          </a:r>
          <a:r>
            <a:rPr lang="it-IT" sz="3600" dirty="0" err="1" smtClean="0">
              <a:effectLst>
                <a:outerShdw blurRad="38100" dist="38100" dir="2700000" algn="tl">
                  <a:srgbClr val="000000">
                    <a:alpha val="43137"/>
                  </a:srgbClr>
                </a:outerShdw>
              </a:effectLst>
            </a:rPr>
            <a:t>Electrotecnical</a:t>
          </a:r>
          <a:r>
            <a:rPr lang="it-IT" sz="3600" dirty="0" smtClean="0">
              <a:effectLst>
                <a:outerShdw blurRad="38100" dist="38100" dir="2700000" algn="tl">
                  <a:srgbClr val="000000">
                    <a:alpha val="43137"/>
                  </a:srgbClr>
                </a:outerShdw>
              </a:effectLst>
            </a:rPr>
            <a:t> </a:t>
          </a:r>
          <a:r>
            <a:rPr lang="it-IT" sz="3600" dirty="0" err="1" smtClean="0">
              <a:effectLst>
                <a:outerShdw blurRad="38100" dist="38100" dir="2700000" algn="tl">
                  <a:srgbClr val="000000">
                    <a:alpha val="43137"/>
                  </a:srgbClr>
                </a:outerShdw>
              </a:effectLst>
            </a:rPr>
            <a:t>Engineer</a:t>
          </a:r>
          <a:endParaRPr lang="it-IT" sz="36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4400" dirty="0" smtClean="0"/>
            <a:t>c</a:t>
          </a:r>
          <a:endParaRPr lang="it-IT" sz="4400" dirty="0"/>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600" dirty="0" smtClean="0">
              <a:effectLst>
                <a:outerShdw blurRad="38100" dist="38100" dir="2700000" algn="tl">
                  <a:srgbClr val="000000">
                    <a:alpha val="43137"/>
                  </a:srgbClr>
                </a:outerShdw>
              </a:effectLst>
            </a:rPr>
            <a:t>11 </a:t>
          </a:r>
          <a:r>
            <a:rPr lang="it-IT" sz="3600" dirty="0" err="1" smtClean="0">
              <a:effectLst>
                <a:outerShdw blurRad="38100" dist="38100" dir="2700000" algn="tl">
                  <a:srgbClr val="000000">
                    <a:alpha val="43137"/>
                  </a:srgbClr>
                </a:outerShdw>
              </a:effectLst>
            </a:rPr>
            <a:t>Operators</a:t>
          </a:r>
          <a:endParaRPr lang="it-IT" sz="36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3600" dirty="0" smtClean="0">
              <a:effectLst>
                <a:outerShdw blurRad="38100" dist="38100" dir="2700000" algn="tl">
                  <a:srgbClr val="000000">
                    <a:alpha val="43137"/>
                  </a:srgbClr>
                </a:outerShdw>
              </a:effectLst>
            </a:rPr>
            <a:t> 1 </a:t>
          </a:r>
          <a:r>
            <a:rPr lang="it-IT" sz="3600" dirty="0" err="1" smtClean="0">
              <a:effectLst>
                <a:outerShdw blurRad="38100" dist="38100" dir="2700000" algn="tl">
                  <a:srgbClr val="000000">
                    <a:alpha val="43137"/>
                  </a:srgbClr>
                </a:outerShdw>
              </a:effectLst>
            </a:rPr>
            <a:t>Physicist</a:t>
          </a:r>
          <a:endParaRPr lang="it-IT" sz="36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custLinFactNeighborX="-6503" custLinFactNeighborY="-3887">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B65C36D3-A89B-4036-8329-E5169DAB6BD4}" type="presOf" srcId="{D1776C8F-2B10-4075-8DF7-7F65AB725ED5}" destId="{F5034101-5B7D-4FE7-B47A-5A48CF39606B}" srcOrd="0" destOrd="0" presId="urn:microsoft.com/office/officeart/2005/8/layout/vList5"/>
    <dgm:cxn modelId="{35EDEA53-D97B-4427-8F12-03B621ABD734}" type="presOf" srcId="{1E4D3931-0DBD-4211-A24A-6AF364284B1E}" destId="{D54B1729-BC98-42C1-9C6C-D65DCBA4358F}" srcOrd="0" destOrd="0" presId="urn:microsoft.com/office/officeart/2005/8/layout/vList5"/>
    <dgm:cxn modelId="{9C0DB948-1537-4BF7-9958-AD8EA5E4A839}" type="presOf" srcId="{F6FEADD9-F67D-41F5-BA4C-3C84956E7F46}" destId="{AAE7A1E6-6847-453D-B55B-8A82BF138C1D}" srcOrd="0" destOrd="0" presId="urn:microsoft.com/office/officeart/2005/8/layout/vList5"/>
    <dgm:cxn modelId="{387D72BC-C121-408C-80AE-5028C882FCE9}" type="presOf" srcId="{AA046201-5C4D-445E-BF0B-5C6D2B0A1945}" destId="{C04276DC-EE64-470A-B8BC-09067B8045FA}"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6FDD2335-FFC5-4B6F-BCCA-385750B19D64}" type="presOf" srcId="{6BE4E373-0656-4EDC-821E-BE09C952B1F6}" destId="{C7C3E6FD-D83F-4BDA-907E-B5EE041DA931}"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89170FE-6497-4E39-998C-4BB486F97D3C}" type="presOf" srcId="{C59269D0-92A5-481C-BA64-727AFB0DD545}" destId="{B37A5355-225B-4C6F-AED7-6C620F99EECC}" srcOrd="0" destOrd="0" presId="urn:microsoft.com/office/officeart/2005/8/layout/vList5"/>
    <dgm:cxn modelId="{1A2A7565-9D16-4CF7-9E52-5E1E56BD225A}" type="presOf" srcId="{74EE5CD8-078F-4590-BF9C-A341A294A016}" destId="{7E429971-BC57-430F-BB25-C0574E5E39E3}" srcOrd="0" destOrd="0" presId="urn:microsoft.com/office/officeart/2005/8/layout/vList5"/>
    <dgm:cxn modelId="{2FBC42B6-5703-4582-8473-8DADDFD5A196}" type="presParOf" srcId="{AAE7A1E6-6847-453D-B55B-8A82BF138C1D}" destId="{C4407577-18A2-46E0-8805-2838042EB67A}" srcOrd="0" destOrd="0" presId="urn:microsoft.com/office/officeart/2005/8/layout/vList5"/>
    <dgm:cxn modelId="{E10E00EB-41A6-45EF-8367-7F4D95EAF7B2}" type="presParOf" srcId="{C4407577-18A2-46E0-8805-2838042EB67A}" destId="{7E429971-BC57-430F-BB25-C0574E5E39E3}" srcOrd="0" destOrd="0" presId="urn:microsoft.com/office/officeart/2005/8/layout/vList5"/>
    <dgm:cxn modelId="{9FBFEFBF-DB47-4AED-9CA3-13B42C8CB4A0}" type="presParOf" srcId="{C4407577-18A2-46E0-8805-2838042EB67A}" destId="{D54B1729-BC98-42C1-9C6C-D65DCBA4358F}" srcOrd="1" destOrd="0" presId="urn:microsoft.com/office/officeart/2005/8/layout/vList5"/>
    <dgm:cxn modelId="{650DF6E6-D24E-42CC-9817-71C157C7DC66}" type="presParOf" srcId="{AAE7A1E6-6847-453D-B55B-8A82BF138C1D}" destId="{AB8574CC-D4F2-4555-AEE3-F4EE58B11D03}" srcOrd="1" destOrd="0" presId="urn:microsoft.com/office/officeart/2005/8/layout/vList5"/>
    <dgm:cxn modelId="{D243ECA7-192A-4A33-A166-7DA8869C5EC4}" type="presParOf" srcId="{AAE7A1E6-6847-453D-B55B-8A82BF138C1D}" destId="{85B8F607-FDD8-476A-ADBE-E1250824F294}" srcOrd="2" destOrd="0" presId="urn:microsoft.com/office/officeart/2005/8/layout/vList5"/>
    <dgm:cxn modelId="{DE10D733-F23A-49AF-A9F5-8C54E0CC0D5F}" type="presParOf" srcId="{85B8F607-FDD8-476A-ADBE-E1250824F294}" destId="{C04276DC-EE64-470A-B8BC-09067B8045FA}" srcOrd="0" destOrd="0" presId="urn:microsoft.com/office/officeart/2005/8/layout/vList5"/>
    <dgm:cxn modelId="{402FBDFB-E444-405B-9E3D-B742ED0D4035}" type="presParOf" srcId="{85B8F607-FDD8-476A-ADBE-E1250824F294}" destId="{B37A5355-225B-4C6F-AED7-6C620F99EECC}" srcOrd="1" destOrd="0" presId="urn:microsoft.com/office/officeart/2005/8/layout/vList5"/>
    <dgm:cxn modelId="{81580944-2460-485B-B0A2-18570D2E9BB0}" type="presParOf" srcId="{AAE7A1E6-6847-453D-B55B-8A82BF138C1D}" destId="{5ACAA866-A8A8-4183-97B5-CEEAB1525C60}" srcOrd="3" destOrd="0" presId="urn:microsoft.com/office/officeart/2005/8/layout/vList5"/>
    <dgm:cxn modelId="{B3352ED0-2436-45F4-BEFE-F4E0683912C1}" type="presParOf" srcId="{AAE7A1E6-6847-453D-B55B-8A82BF138C1D}" destId="{477213BE-9E91-4950-8451-7F60796F47F4}" srcOrd="4" destOrd="0" presId="urn:microsoft.com/office/officeart/2005/8/layout/vList5"/>
    <dgm:cxn modelId="{88BFAF8D-BDC9-402B-AF35-20A4A93A521C}" type="presParOf" srcId="{477213BE-9E91-4950-8451-7F60796F47F4}" destId="{F5034101-5B7D-4FE7-B47A-5A48CF39606B}" srcOrd="0" destOrd="0" presId="urn:microsoft.com/office/officeart/2005/8/layout/vList5"/>
    <dgm:cxn modelId="{6F95CECA-8776-4FD9-B54E-7E3E08D5F82F}"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a:t>1</a:t>
          </a:r>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a:t>2</a:t>
          </a:r>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3200" dirty="0" err="1" smtClean="0">
              <a:effectLst>
                <a:outerShdw blurRad="38100" dist="38100" dir="2700000" algn="tl">
                  <a:srgbClr val="000000">
                    <a:alpha val="43137"/>
                  </a:srgbClr>
                </a:outerShdw>
              </a:effectLst>
            </a:rPr>
            <a:t>Cryogenic</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Plant</a:t>
          </a:r>
          <a:r>
            <a:rPr lang="it-IT" sz="3200" dirty="0" smtClean="0">
              <a:effectLst>
                <a:outerShdw blurRad="38100" dist="38100" dir="2700000" algn="tl">
                  <a:srgbClr val="000000">
                    <a:alpha val="43137"/>
                  </a:srgbClr>
                </a:outerShdw>
              </a:effectLst>
            </a:rPr>
            <a:t>  (He-</a:t>
          </a:r>
          <a:r>
            <a:rPr lang="it-IT" sz="3200" dirty="0" err="1" smtClean="0">
              <a:effectLst>
                <a:outerShdw blurRad="38100" dist="38100" dir="2700000" algn="tl">
                  <a:srgbClr val="000000">
                    <a:alpha val="43137"/>
                  </a:srgbClr>
                </a:outerShdw>
              </a:effectLst>
            </a:rPr>
            <a:t>Cold</a:t>
          </a:r>
          <a:r>
            <a:rPr lang="it-IT" sz="3200" dirty="0" smtClean="0">
              <a:effectLst>
                <a:outerShdw blurRad="38100" dist="38100" dir="2700000" algn="tl">
                  <a:srgbClr val="000000">
                    <a:alpha val="43137"/>
                  </a:srgbClr>
                </a:outerShdw>
              </a:effectLst>
            </a:rPr>
            <a:t>- box) &amp; </a:t>
          </a:r>
          <a:r>
            <a:rPr lang="it-IT" sz="3200" dirty="0" err="1" smtClean="0">
              <a:effectLst>
                <a:outerShdw blurRad="38100" dist="38100" dir="2700000" algn="tl">
                  <a:srgbClr val="000000">
                    <a:alpha val="43137"/>
                  </a:srgbClr>
                </a:outerShdw>
              </a:effectLst>
            </a:rPr>
            <a:t>Cryostats</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maintenance</a:t>
          </a:r>
          <a:endParaRPr lang="it-IT"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4400"/>
            <a:t>3</a:t>
          </a:r>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200" dirty="0" err="1" smtClean="0">
              <a:effectLst>
                <a:outerShdw blurRad="38100" dist="38100" dir="2700000" algn="tl">
                  <a:srgbClr val="000000">
                    <a:alpha val="43137"/>
                  </a:srgbClr>
                </a:outerShdw>
              </a:effectLst>
            </a:rPr>
            <a:t>Controls</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systems</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managment</a:t>
          </a:r>
          <a:r>
            <a:rPr lang="it-IT" sz="3200" dirty="0" smtClean="0">
              <a:effectLst>
                <a:outerShdw blurRad="38100" dist="38100" dir="2700000" algn="tl">
                  <a:srgbClr val="000000">
                    <a:alpha val="43137"/>
                  </a:srgbClr>
                </a:outerShdw>
              </a:effectLst>
            </a:rPr>
            <a:t> &amp; </a:t>
          </a:r>
          <a:r>
            <a:rPr lang="it-IT" sz="3200" dirty="0" err="1" smtClean="0">
              <a:effectLst>
                <a:outerShdw blurRad="38100" dist="38100" dir="2700000" algn="tl">
                  <a:srgbClr val="000000">
                    <a:alpha val="43137"/>
                  </a:srgbClr>
                </a:outerShdw>
              </a:effectLst>
            </a:rPr>
            <a:t>maintenance</a:t>
          </a:r>
          <a:endParaRPr lang="it-IT"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3200" dirty="0" err="1" smtClean="0">
              <a:effectLst>
                <a:outerShdw blurRad="38100" dist="38100" dir="2700000" algn="tl">
                  <a:srgbClr val="000000">
                    <a:alpha val="43137"/>
                  </a:srgbClr>
                </a:outerShdw>
              </a:effectLst>
            </a:rPr>
            <a:t>Ion</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Sources</a:t>
          </a:r>
          <a:r>
            <a:rPr lang="it-IT" sz="3200" dirty="0" smtClean="0">
              <a:effectLst>
                <a:outerShdw blurRad="38100" dist="38100" dir="2700000" algn="tl">
                  <a:srgbClr val="000000">
                    <a:alpha val="43137"/>
                  </a:srgbClr>
                </a:outerShdw>
              </a:effectLst>
            </a:rPr>
            <a:t> (negative &amp; positive) &amp; </a:t>
          </a:r>
          <a:r>
            <a:rPr lang="it-IT" sz="3200" dirty="0" err="1" smtClean="0">
              <a:effectLst>
                <a:outerShdw blurRad="38100" dist="38100" dir="2700000" algn="tl">
                  <a:srgbClr val="000000">
                    <a:alpha val="43137"/>
                  </a:srgbClr>
                </a:outerShdw>
              </a:effectLst>
            </a:rPr>
            <a:t>vacuum</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systems</a:t>
          </a:r>
          <a:r>
            <a:rPr lang="it-IT" sz="3200" dirty="0" smtClean="0">
              <a:effectLst>
                <a:outerShdw blurRad="38100" dist="38100" dir="2700000" algn="tl">
                  <a:srgbClr val="000000">
                    <a:alpha val="43137"/>
                  </a:srgbClr>
                </a:outerShdw>
              </a:effectLst>
            </a:rPr>
            <a:t> </a:t>
          </a:r>
          <a:endParaRPr lang="it-IT"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8D678AB6-C402-463B-85CA-E6523CA3EB56}" type="presOf" srcId="{D1776C8F-2B10-4075-8DF7-7F65AB725ED5}" destId="{F5034101-5B7D-4FE7-B47A-5A48CF39606B}" srcOrd="0" destOrd="0" presId="urn:microsoft.com/office/officeart/2005/8/layout/vList5"/>
    <dgm:cxn modelId="{FF40AF86-6E6C-4094-AE79-9A00EB2C8074}" type="presOf" srcId="{AA046201-5C4D-445E-BF0B-5C6D2B0A1945}" destId="{C04276DC-EE64-470A-B8BC-09067B8045FA}"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B8AF1086-D7BE-446F-9133-738B599E9A7D}" srcId="{F6FEADD9-F67D-41F5-BA4C-3C84956E7F46}" destId="{AA046201-5C4D-445E-BF0B-5C6D2B0A1945}" srcOrd="1" destOrd="0" parTransId="{FE92FC33-5E0F-4302-9E80-A69E8ACDDE56}" sibTransId="{40767EFF-7D52-4469-ACEE-7D28E67337E2}"/>
    <dgm:cxn modelId="{2A03C748-7006-4F2B-8A4B-829A9A0FC9E4}" type="presOf" srcId="{1E4D3931-0DBD-4211-A24A-6AF364284B1E}" destId="{D54B1729-BC98-42C1-9C6C-D65DCBA4358F}"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DB41128A-901A-482F-BCEE-3B2140962FAB}" type="presOf" srcId="{6BE4E373-0656-4EDC-821E-BE09C952B1F6}" destId="{C7C3E6FD-D83F-4BDA-907E-B5EE041DA931}" srcOrd="0" destOrd="0" presId="urn:microsoft.com/office/officeart/2005/8/layout/vList5"/>
    <dgm:cxn modelId="{AA7EC989-8739-49A3-82FD-4A95D846B07B}"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A13D5798-E0E2-4263-B6C3-EF1E91C5AE4E}" type="presOf" srcId="{F6FEADD9-F67D-41F5-BA4C-3C84956E7F46}" destId="{AAE7A1E6-6847-453D-B55B-8A82BF138C1D}" srcOrd="0" destOrd="0" presId="urn:microsoft.com/office/officeart/2005/8/layout/vList5"/>
    <dgm:cxn modelId="{C853A112-08E2-4C8D-AC94-66F06647DBD0}" type="presOf" srcId="{C59269D0-92A5-481C-BA64-727AFB0DD545}" destId="{B37A5355-225B-4C6F-AED7-6C620F99EECC}"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D4D34FF2-52AE-46B8-8EE3-5B6E71787396}" type="presParOf" srcId="{AAE7A1E6-6847-453D-B55B-8A82BF138C1D}" destId="{C4407577-18A2-46E0-8805-2838042EB67A}" srcOrd="0" destOrd="0" presId="urn:microsoft.com/office/officeart/2005/8/layout/vList5"/>
    <dgm:cxn modelId="{679F147C-959A-4B2F-9961-DA2AC4B0BAA7}" type="presParOf" srcId="{C4407577-18A2-46E0-8805-2838042EB67A}" destId="{7E429971-BC57-430F-BB25-C0574E5E39E3}" srcOrd="0" destOrd="0" presId="urn:microsoft.com/office/officeart/2005/8/layout/vList5"/>
    <dgm:cxn modelId="{B6C5EA31-794F-4029-B8D8-43DC10963133}" type="presParOf" srcId="{C4407577-18A2-46E0-8805-2838042EB67A}" destId="{D54B1729-BC98-42C1-9C6C-D65DCBA4358F}" srcOrd="1" destOrd="0" presId="urn:microsoft.com/office/officeart/2005/8/layout/vList5"/>
    <dgm:cxn modelId="{E24BC119-89B0-4B22-9D59-9640728F6894}" type="presParOf" srcId="{AAE7A1E6-6847-453D-B55B-8A82BF138C1D}" destId="{AB8574CC-D4F2-4555-AEE3-F4EE58B11D03}" srcOrd="1" destOrd="0" presId="urn:microsoft.com/office/officeart/2005/8/layout/vList5"/>
    <dgm:cxn modelId="{575E31B1-33F5-47CC-83E8-6925D3DEC509}" type="presParOf" srcId="{AAE7A1E6-6847-453D-B55B-8A82BF138C1D}" destId="{85B8F607-FDD8-476A-ADBE-E1250824F294}" srcOrd="2" destOrd="0" presId="urn:microsoft.com/office/officeart/2005/8/layout/vList5"/>
    <dgm:cxn modelId="{A2A89E87-DA04-4B1D-AE48-036C3C6B09DC}" type="presParOf" srcId="{85B8F607-FDD8-476A-ADBE-E1250824F294}" destId="{C04276DC-EE64-470A-B8BC-09067B8045FA}" srcOrd="0" destOrd="0" presId="urn:microsoft.com/office/officeart/2005/8/layout/vList5"/>
    <dgm:cxn modelId="{F0CE244D-7CD1-4EA0-AA83-ABA3B4B0EAB8}" type="presParOf" srcId="{85B8F607-FDD8-476A-ADBE-E1250824F294}" destId="{B37A5355-225B-4C6F-AED7-6C620F99EECC}" srcOrd="1" destOrd="0" presId="urn:microsoft.com/office/officeart/2005/8/layout/vList5"/>
    <dgm:cxn modelId="{7A4C21A8-F5D0-4A12-8DBA-D974502CF536}" type="presParOf" srcId="{AAE7A1E6-6847-453D-B55B-8A82BF138C1D}" destId="{5ACAA866-A8A8-4183-97B5-CEEAB1525C60}" srcOrd="3" destOrd="0" presId="urn:microsoft.com/office/officeart/2005/8/layout/vList5"/>
    <dgm:cxn modelId="{57CC63B1-5CC8-4CE5-B659-188DEBE63D45}" type="presParOf" srcId="{AAE7A1E6-6847-453D-B55B-8A82BF138C1D}" destId="{477213BE-9E91-4950-8451-7F60796F47F4}" srcOrd="4" destOrd="0" presId="urn:microsoft.com/office/officeart/2005/8/layout/vList5"/>
    <dgm:cxn modelId="{BBCFB013-C7BD-45F1-BD97-B47B9F232431}" type="presParOf" srcId="{477213BE-9E91-4950-8451-7F60796F47F4}" destId="{F5034101-5B7D-4FE7-B47A-5A48CF39606B}" srcOrd="0" destOrd="0" presId="urn:microsoft.com/office/officeart/2005/8/layout/vList5"/>
    <dgm:cxn modelId="{5580161D-9912-448C-A3DE-9FC02C44B10F}"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smtClean="0"/>
            <a:t>a</a:t>
          </a:r>
          <a:endParaRPr lang="it-IT" sz="4400" dirty="0"/>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dirty="0" smtClean="0"/>
            <a:t>b</a:t>
          </a:r>
          <a:endParaRPr lang="it-IT" sz="4400" dirty="0"/>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3200" dirty="0" smtClean="0">
              <a:effectLst>
                <a:outerShdw blurRad="38100" dist="38100" dir="2700000" algn="tl">
                  <a:srgbClr val="000000">
                    <a:alpha val="43137"/>
                  </a:srgbClr>
                </a:outerShdw>
              </a:effectLst>
            </a:rPr>
            <a:t>10 Men</a:t>
          </a:r>
          <a:endParaRPr lang="it-IT"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2400" b="1" dirty="0" smtClean="0">
              <a:solidFill>
                <a:srgbClr val="FF0000"/>
              </a:solidFill>
            </a:rPr>
            <a:t>TOTAL</a:t>
          </a:r>
          <a:endParaRPr lang="it-IT" sz="2400" b="1" dirty="0">
            <a:solidFill>
              <a:srgbClr val="FF0000"/>
            </a:solidFill>
          </a:endParaRPr>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200" dirty="0" smtClean="0">
              <a:solidFill>
                <a:srgbClr val="FF0000"/>
              </a:solidFill>
              <a:effectLst>
                <a:outerShdw blurRad="38100" dist="38100" dir="2700000" algn="tl">
                  <a:srgbClr val="000000">
                    <a:alpha val="43137"/>
                  </a:srgbClr>
                </a:outerShdw>
              </a:effectLst>
            </a:rPr>
            <a:t>(10 </a:t>
          </a:r>
          <a:r>
            <a:rPr lang="it-IT" sz="3200" dirty="0" err="1" smtClean="0">
              <a:solidFill>
                <a:srgbClr val="FF0000"/>
              </a:solidFill>
              <a:effectLst>
                <a:outerShdw blurRad="38100" dist="38100" dir="2700000" algn="tl">
                  <a:srgbClr val="000000">
                    <a:alpha val="43137"/>
                  </a:srgbClr>
                </a:outerShdw>
              </a:effectLst>
            </a:rPr>
            <a:t>Technichans</a:t>
          </a:r>
          <a:r>
            <a:rPr lang="it-IT" sz="3200" dirty="0" smtClean="0">
              <a:solidFill>
                <a:srgbClr val="FF0000"/>
              </a:solidFill>
              <a:effectLst>
                <a:outerShdw blurRad="38100" dist="38100" dir="2700000" algn="tl">
                  <a:srgbClr val="000000">
                    <a:alpha val="43137"/>
                  </a:srgbClr>
                </a:outerShdw>
              </a:effectLst>
            </a:rPr>
            <a:t> &amp; 1 </a:t>
          </a:r>
          <a:r>
            <a:rPr lang="it-IT" sz="3200" dirty="0" err="1" smtClean="0">
              <a:solidFill>
                <a:srgbClr val="FF0000"/>
              </a:solidFill>
              <a:effectLst>
                <a:outerShdw blurRad="38100" dist="38100" dir="2700000" algn="tl">
                  <a:srgbClr val="000000">
                    <a:alpha val="43137"/>
                  </a:srgbClr>
                </a:outerShdw>
              </a:effectLst>
            </a:rPr>
            <a:t>Engineer</a:t>
          </a:r>
          <a:r>
            <a:rPr lang="it-IT" sz="3200" dirty="0" smtClean="0">
              <a:solidFill>
                <a:srgbClr val="FF0000"/>
              </a:solidFill>
              <a:effectLst>
                <a:outerShdw blurRad="38100" dist="38100" dir="2700000" algn="tl">
                  <a:srgbClr val="000000">
                    <a:alpha val="43137"/>
                  </a:srgbClr>
                </a:outerShdw>
              </a:effectLst>
            </a:rPr>
            <a:t>)</a:t>
          </a:r>
          <a:endParaRPr lang="it-IT" sz="3200" dirty="0">
            <a:solidFill>
              <a:srgbClr val="FF0000"/>
            </a:solidFill>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3200" dirty="0" smtClean="0">
              <a:effectLst>
                <a:outerShdw blurRad="38100" dist="38100" dir="2700000" algn="tl">
                  <a:srgbClr val="000000">
                    <a:alpha val="43137"/>
                  </a:srgbClr>
                </a:outerShdw>
              </a:effectLst>
            </a:rPr>
            <a:t> 1 Woman</a:t>
          </a:r>
          <a:endParaRPr lang="it-IT"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custLinFactNeighborX="-6503" custLinFactNeighborY="-3887">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custLinFactNeighborX="2097" custLinFactNeighborY="-6487">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5005A31E-3C09-4867-9030-34B2DDECAE49}" type="presOf" srcId="{1E4D3931-0DBD-4211-A24A-6AF364284B1E}" destId="{D54B1729-BC98-42C1-9C6C-D65DCBA4358F}" srcOrd="0" destOrd="0" presId="urn:microsoft.com/office/officeart/2005/8/layout/vList5"/>
    <dgm:cxn modelId="{07B78CF8-F5E6-45C2-8B53-75E4FF45CF87}"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70CA8279-CC1C-40D4-BF1D-0272C3E84F8A}" type="presOf" srcId="{74EE5CD8-078F-4590-BF9C-A341A294A016}" destId="{7E429971-BC57-430F-BB25-C0574E5E39E3}" srcOrd="0" destOrd="0" presId="urn:microsoft.com/office/officeart/2005/8/layout/vList5"/>
    <dgm:cxn modelId="{1CAFA077-5827-4212-B3AD-61C7D9B4F51B}" type="presOf" srcId="{AA046201-5C4D-445E-BF0B-5C6D2B0A1945}" destId="{C04276DC-EE64-470A-B8BC-09067B8045FA}"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0D918375-A966-4F1C-B0DA-CB9C30691D9E}" type="presOf" srcId="{6BE4E373-0656-4EDC-821E-BE09C952B1F6}" destId="{C7C3E6FD-D83F-4BDA-907E-B5EE041DA931}" srcOrd="0" destOrd="0" presId="urn:microsoft.com/office/officeart/2005/8/layout/vList5"/>
    <dgm:cxn modelId="{A8C6EFF2-210B-4775-A89C-D56A653F095A}" type="presOf" srcId="{D1776C8F-2B10-4075-8DF7-7F65AB725ED5}" destId="{F5034101-5B7D-4FE7-B47A-5A48CF39606B}"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B84A871D-9793-4B0A-B7D2-FD08DAE22FA5}" type="presOf" srcId="{F6FEADD9-F67D-41F5-BA4C-3C84956E7F46}" destId="{AAE7A1E6-6847-453D-B55B-8A82BF138C1D}"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8460D0A4-121E-43FE-AB8B-240AED50B457}" type="presParOf" srcId="{AAE7A1E6-6847-453D-B55B-8A82BF138C1D}" destId="{C4407577-18A2-46E0-8805-2838042EB67A}" srcOrd="0" destOrd="0" presId="urn:microsoft.com/office/officeart/2005/8/layout/vList5"/>
    <dgm:cxn modelId="{F52614F6-3AFE-43F4-A497-6EC6DBF211B9}" type="presParOf" srcId="{C4407577-18A2-46E0-8805-2838042EB67A}" destId="{7E429971-BC57-430F-BB25-C0574E5E39E3}" srcOrd="0" destOrd="0" presId="urn:microsoft.com/office/officeart/2005/8/layout/vList5"/>
    <dgm:cxn modelId="{9A8194EA-02CB-49DB-B5D3-EE232B5347D7}" type="presParOf" srcId="{C4407577-18A2-46E0-8805-2838042EB67A}" destId="{D54B1729-BC98-42C1-9C6C-D65DCBA4358F}" srcOrd="1" destOrd="0" presId="urn:microsoft.com/office/officeart/2005/8/layout/vList5"/>
    <dgm:cxn modelId="{EBA35EEC-0AC7-4448-858B-3C19A2F02FAC}" type="presParOf" srcId="{AAE7A1E6-6847-453D-B55B-8A82BF138C1D}" destId="{AB8574CC-D4F2-4555-AEE3-F4EE58B11D03}" srcOrd="1" destOrd="0" presId="urn:microsoft.com/office/officeart/2005/8/layout/vList5"/>
    <dgm:cxn modelId="{E29C2931-A2EF-422A-96C5-FA9F9EFDAAAB}" type="presParOf" srcId="{AAE7A1E6-6847-453D-B55B-8A82BF138C1D}" destId="{85B8F607-FDD8-476A-ADBE-E1250824F294}" srcOrd="2" destOrd="0" presId="urn:microsoft.com/office/officeart/2005/8/layout/vList5"/>
    <dgm:cxn modelId="{CF03D559-9F68-496A-B844-FC517D3053A0}" type="presParOf" srcId="{85B8F607-FDD8-476A-ADBE-E1250824F294}" destId="{C04276DC-EE64-470A-B8BC-09067B8045FA}" srcOrd="0" destOrd="0" presId="urn:microsoft.com/office/officeart/2005/8/layout/vList5"/>
    <dgm:cxn modelId="{D13F8F89-1AC0-4854-B0E3-3FD3375BFEDB}" type="presParOf" srcId="{85B8F607-FDD8-476A-ADBE-E1250824F294}" destId="{B37A5355-225B-4C6F-AED7-6C620F99EECC}" srcOrd="1" destOrd="0" presId="urn:microsoft.com/office/officeart/2005/8/layout/vList5"/>
    <dgm:cxn modelId="{AC045A77-5F61-4261-BD8C-D5825AD3BD64}" type="presParOf" srcId="{AAE7A1E6-6847-453D-B55B-8A82BF138C1D}" destId="{5ACAA866-A8A8-4183-97B5-CEEAB1525C60}" srcOrd="3" destOrd="0" presId="urn:microsoft.com/office/officeart/2005/8/layout/vList5"/>
    <dgm:cxn modelId="{01353961-25BB-432F-A826-C8967E37CC0F}" type="presParOf" srcId="{AAE7A1E6-6847-453D-B55B-8A82BF138C1D}" destId="{477213BE-9E91-4950-8451-7F60796F47F4}" srcOrd="4" destOrd="0" presId="urn:microsoft.com/office/officeart/2005/8/layout/vList5"/>
    <dgm:cxn modelId="{211A739D-35C4-4DF2-AE2F-518C1C9F543D}" type="presParOf" srcId="{477213BE-9E91-4950-8451-7F60796F47F4}" destId="{F5034101-5B7D-4FE7-B47A-5A48CF39606B}" srcOrd="0" destOrd="0" presId="urn:microsoft.com/office/officeart/2005/8/layout/vList5"/>
    <dgm:cxn modelId="{16360498-A24C-4911-B9CA-EEAA272CE685}"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smtClean="0"/>
            <a:t>From</a:t>
          </a:r>
          <a:endParaRPr lang="it-IT" sz="4400" dirty="0"/>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C59269D0-92A5-481C-BA64-727AFB0DD545}">
      <dgm:prSet phldrT="[Text]" custT="1"/>
      <dgm:spPr/>
      <dgm:t>
        <a:bodyPr/>
        <a:lstStyle/>
        <a:p>
          <a:r>
            <a:rPr lang="it-IT" sz="3200" b="1" dirty="0" smtClean="0">
              <a:effectLst>
                <a:outerShdw blurRad="38100" dist="38100" dir="2700000" algn="tl">
                  <a:srgbClr val="000000">
                    <a:alpha val="43137"/>
                  </a:srgbClr>
                </a:outerShdw>
              </a:effectLst>
            </a:rPr>
            <a:t>  52 </a:t>
          </a:r>
          <a:r>
            <a:rPr lang="it-IT" sz="3200" b="1" dirty="0" err="1" smtClean="0">
              <a:effectLst>
                <a:outerShdw blurRad="38100" dist="38100" dir="2700000" algn="tl">
                  <a:srgbClr val="000000">
                    <a:alpha val="43137"/>
                  </a:srgbClr>
                </a:outerShdw>
              </a:effectLst>
            </a:rPr>
            <a:t>year</a:t>
          </a:r>
          <a:endParaRPr lang="it-IT" sz="3200" b="1"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4400" dirty="0" err="1" smtClean="0"/>
            <a:t>Average</a:t>
          </a:r>
          <a:endParaRPr lang="it-IT" sz="4400" dirty="0"/>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200" b="1" dirty="0" smtClean="0">
              <a:effectLst>
                <a:outerShdw blurRad="38100" dist="38100" dir="2700000" algn="tl">
                  <a:srgbClr val="000000">
                    <a:alpha val="43137"/>
                  </a:srgbClr>
                </a:outerShdw>
              </a:effectLst>
            </a:rPr>
            <a:t>  45 </a:t>
          </a:r>
          <a:r>
            <a:rPr lang="it-IT" sz="3200" b="1" dirty="0" err="1" smtClean="0">
              <a:effectLst>
                <a:outerShdw blurRad="38100" dist="38100" dir="2700000" algn="tl">
                  <a:srgbClr val="000000">
                    <a:alpha val="43137"/>
                  </a:srgbClr>
                </a:outerShdw>
              </a:effectLst>
            </a:rPr>
            <a:t>year</a:t>
          </a:r>
          <a:endParaRPr lang="it-IT" sz="3200" b="1"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3200" b="1" dirty="0" smtClean="0">
              <a:effectLst>
                <a:outerShdw blurRad="38100" dist="38100" dir="2700000" algn="tl">
                  <a:srgbClr val="000000">
                    <a:alpha val="43137"/>
                  </a:srgbClr>
                </a:outerShdw>
              </a:effectLst>
            </a:rPr>
            <a:t>  34 </a:t>
          </a:r>
          <a:r>
            <a:rPr lang="it-IT" sz="3200" b="1" dirty="0" err="1" smtClean="0">
              <a:effectLst>
                <a:outerShdw blurRad="38100" dist="38100" dir="2700000" algn="tl">
                  <a:srgbClr val="000000">
                    <a:alpha val="43137"/>
                  </a:srgbClr>
                </a:outerShdw>
              </a:effectLst>
            </a:rPr>
            <a:t>year</a:t>
          </a:r>
          <a:endParaRPr lang="it-IT" sz="3200" b="1"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046201-5C4D-445E-BF0B-5C6D2B0A1945}">
      <dgm:prSet phldrT="[Text]" custT="1"/>
      <dgm:spPr/>
      <dgm:t>
        <a:bodyPr/>
        <a:lstStyle/>
        <a:p>
          <a:r>
            <a:rPr lang="it-IT" sz="4400" dirty="0" smtClean="0"/>
            <a:t>to</a:t>
          </a:r>
          <a:endParaRPr lang="it-IT" sz="4400" dirty="0"/>
        </a:p>
      </dgm:t>
    </dgm:pt>
    <dgm:pt modelId="{40767EFF-7D52-4469-ACEE-7D28E67337E2}" type="sibTrans" cxnId="{B8AF1086-D7BE-446F-9133-738B599E9A7D}">
      <dgm:prSet/>
      <dgm:spPr/>
      <dgm:t>
        <a:bodyPr/>
        <a:lstStyle/>
        <a:p>
          <a:endParaRPr lang="it-IT" sz="3200"/>
        </a:p>
      </dgm:t>
    </dgm:pt>
    <dgm:pt modelId="{FE92FC33-5E0F-4302-9E80-A69E8ACDDE56}" type="parTrans" cxnId="{B8AF1086-D7BE-446F-9133-738B599E9A7D}">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ScaleX="169661"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custLinFactNeighborX="-6503" custLinFactNeighborY="-3887">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custScaleX="164886">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custLinFactNeighborX="2097" custLinFactNeighborY="-6487">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custScaleX="270512">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C1FFD35D-583A-4349-A946-FF1C4607166C}" type="presOf" srcId="{1E4D3931-0DBD-4211-A24A-6AF364284B1E}" destId="{D54B1729-BC98-42C1-9C6C-D65DCBA4358F}" srcOrd="0" destOrd="0" presId="urn:microsoft.com/office/officeart/2005/8/layout/vList5"/>
    <dgm:cxn modelId="{5DFEDEB7-E748-4B7A-8C8C-B4A4DAF7B6A1}"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4B92C177-ED08-4772-8CE2-3FEA9147DA9A}" type="presOf" srcId="{6BE4E373-0656-4EDC-821E-BE09C952B1F6}" destId="{C7C3E6FD-D83F-4BDA-907E-B5EE041DA931}"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0290D30E-2471-49E5-9EED-3F578BD7A0FD}"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A47CC629-558F-4A85-9267-1B112D0C3C07}" type="presOf" srcId="{F6FEADD9-F67D-41F5-BA4C-3C84956E7F46}" destId="{AAE7A1E6-6847-453D-B55B-8A82BF138C1D}" srcOrd="0" destOrd="0" presId="urn:microsoft.com/office/officeart/2005/8/layout/vList5"/>
    <dgm:cxn modelId="{8C74517C-A5C2-4E1D-BAD6-5D527BE245F8}" type="presOf" srcId="{AA046201-5C4D-445E-BF0B-5C6D2B0A1945}" destId="{C04276DC-EE64-470A-B8BC-09067B8045FA}" srcOrd="0" destOrd="0" presId="urn:microsoft.com/office/officeart/2005/8/layout/vList5"/>
    <dgm:cxn modelId="{1304C3DD-F5B5-4B31-AC39-43BCB32F66EA}" type="presOf" srcId="{D1776C8F-2B10-4075-8DF7-7F65AB725ED5}" destId="{F5034101-5B7D-4FE7-B47A-5A48CF39606B}" srcOrd="0" destOrd="0" presId="urn:microsoft.com/office/officeart/2005/8/layout/vList5"/>
    <dgm:cxn modelId="{3E8CDA80-8F5A-4550-B08C-379025FA7633}" type="presParOf" srcId="{AAE7A1E6-6847-453D-B55B-8A82BF138C1D}" destId="{C4407577-18A2-46E0-8805-2838042EB67A}" srcOrd="0" destOrd="0" presId="urn:microsoft.com/office/officeart/2005/8/layout/vList5"/>
    <dgm:cxn modelId="{18A2A70B-FC48-46E2-BE2A-F9E79E6F2D09}" type="presParOf" srcId="{C4407577-18A2-46E0-8805-2838042EB67A}" destId="{7E429971-BC57-430F-BB25-C0574E5E39E3}" srcOrd="0" destOrd="0" presId="urn:microsoft.com/office/officeart/2005/8/layout/vList5"/>
    <dgm:cxn modelId="{6320683A-8ED3-4E9A-AFD7-5A11A0F3E4D4}" type="presParOf" srcId="{C4407577-18A2-46E0-8805-2838042EB67A}" destId="{D54B1729-BC98-42C1-9C6C-D65DCBA4358F}" srcOrd="1" destOrd="0" presId="urn:microsoft.com/office/officeart/2005/8/layout/vList5"/>
    <dgm:cxn modelId="{ED75D985-36C1-43EB-808A-6CF3909B1204}" type="presParOf" srcId="{AAE7A1E6-6847-453D-B55B-8A82BF138C1D}" destId="{AB8574CC-D4F2-4555-AEE3-F4EE58B11D03}" srcOrd="1" destOrd="0" presId="urn:microsoft.com/office/officeart/2005/8/layout/vList5"/>
    <dgm:cxn modelId="{68BC0397-2835-420B-B0C4-26E0B67DFD28}" type="presParOf" srcId="{AAE7A1E6-6847-453D-B55B-8A82BF138C1D}" destId="{85B8F607-FDD8-476A-ADBE-E1250824F294}" srcOrd="2" destOrd="0" presId="urn:microsoft.com/office/officeart/2005/8/layout/vList5"/>
    <dgm:cxn modelId="{D1F947F6-9B2C-4AA8-9BAB-30B6F9D7F885}" type="presParOf" srcId="{85B8F607-FDD8-476A-ADBE-E1250824F294}" destId="{C04276DC-EE64-470A-B8BC-09067B8045FA}" srcOrd="0" destOrd="0" presId="urn:microsoft.com/office/officeart/2005/8/layout/vList5"/>
    <dgm:cxn modelId="{F90AE8E9-5DD0-43D6-9AA1-B81D18CB4ADE}" type="presParOf" srcId="{85B8F607-FDD8-476A-ADBE-E1250824F294}" destId="{B37A5355-225B-4C6F-AED7-6C620F99EECC}" srcOrd="1" destOrd="0" presId="urn:microsoft.com/office/officeart/2005/8/layout/vList5"/>
    <dgm:cxn modelId="{873B4DD3-7F05-4CB9-A76D-4E69D2D43161}" type="presParOf" srcId="{AAE7A1E6-6847-453D-B55B-8A82BF138C1D}" destId="{5ACAA866-A8A8-4183-97B5-CEEAB1525C60}" srcOrd="3" destOrd="0" presId="urn:microsoft.com/office/officeart/2005/8/layout/vList5"/>
    <dgm:cxn modelId="{3F95FA6A-2FE0-42ED-AFEE-620A0738BDB2}" type="presParOf" srcId="{AAE7A1E6-6847-453D-B55B-8A82BF138C1D}" destId="{477213BE-9E91-4950-8451-7F60796F47F4}" srcOrd="4" destOrd="0" presId="urn:microsoft.com/office/officeart/2005/8/layout/vList5"/>
    <dgm:cxn modelId="{0A6FE4FE-0EB1-4B1A-9504-7255331E92B9}" type="presParOf" srcId="{477213BE-9E91-4950-8451-7F60796F47F4}" destId="{F5034101-5B7D-4FE7-B47A-5A48CF39606B}" srcOrd="0" destOrd="0" presId="urn:microsoft.com/office/officeart/2005/8/layout/vList5"/>
    <dgm:cxn modelId="{CFE4AF37-EBCF-48FD-9823-10591AB80904}"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3600" b="1" dirty="0" smtClean="0"/>
            <a:t>In LNL</a:t>
          </a:r>
          <a:endParaRPr lang="it-IT" sz="3600" b="1" dirty="0"/>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3600" b="1" dirty="0" smtClean="0"/>
            <a:t>In LNL</a:t>
          </a:r>
          <a:endParaRPr lang="it-IT" sz="3600" b="1" dirty="0"/>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3200" b="1" dirty="0" err="1" smtClean="0">
              <a:effectLst/>
            </a:rPr>
            <a:t>We</a:t>
          </a:r>
          <a:r>
            <a:rPr lang="it-IT" sz="3200" b="1" dirty="0" smtClean="0">
              <a:effectLst/>
            </a:rPr>
            <a:t> </a:t>
          </a:r>
          <a:r>
            <a:rPr lang="it-IT" sz="3200" b="1" dirty="0" err="1" smtClean="0">
              <a:effectLst/>
            </a:rPr>
            <a:t>have</a:t>
          </a:r>
          <a:r>
            <a:rPr lang="it-IT" sz="3200" b="1" dirty="0" smtClean="0">
              <a:effectLst/>
            </a:rPr>
            <a:t> the minimum </a:t>
          </a:r>
          <a:r>
            <a:rPr lang="it-IT" sz="3200" b="1" dirty="0" err="1" smtClean="0">
              <a:effectLst/>
            </a:rPr>
            <a:t>people</a:t>
          </a:r>
          <a:r>
            <a:rPr lang="it-IT" sz="3200" b="1" dirty="0" smtClean="0">
              <a:effectLst/>
            </a:rPr>
            <a:t> </a:t>
          </a:r>
          <a:r>
            <a:rPr lang="it-IT" sz="3200" b="1" dirty="0" err="1" smtClean="0">
              <a:effectLst/>
            </a:rPr>
            <a:t>we</a:t>
          </a:r>
          <a:r>
            <a:rPr lang="it-IT" sz="3200" b="1" dirty="0" smtClean="0">
              <a:effectLst/>
            </a:rPr>
            <a:t> </a:t>
          </a:r>
          <a:r>
            <a:rPr lang="it-IT" sz="3200" b="1" dirty="0" err="1" smtClean="0">
              <a:effectLst/>
            </a:rPr>
            <a:t>need</a:t>
          </a:r>
          <a:r>
            <a:rPr lang="it-IT" sz="3200" b="1" dirty="0" smtClean="0">
              <a:effectLst/>
            </a:rPr>
            <a:t>  </a:t>
          </a:r>
          <a:endParaRPr lang="it-IT" sz="3200" b="1" dirty="0">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4000" b="1" dirty="0" smtClean="0"/>
            <a:t>So</a:t>
          </a:r>
          <a:endParaRPr lang="it-IT" sz="4000" b="1" dirty="0"/>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200" b="1" dirty="0" err="1" smtClean="0"/>
            <a:t>Usually</a:t>
          </a:r>
          <a:r>
            <a:rPr lang="it-IT" sz="3200" b="1" dirty="0" smtClean="0"/>
            <a:t> for the operator </a:t>
          </a:r>
          <a:r>
            <a:rPr lang="it-IT" sz="3200" b="1" dirty="0" err="1" smtClean="0"/>
            <a:t>is</a:t>
          </a:r>
          <a:r>
            <a:rPr lang="it-IT" sz="3200" b="1" dirty="0" smtClean="0"/>
            <a:t> life-time career</a:t>
          </a:r>
          <a:endParaRPr lang="it-IT" sz="3200" b="1"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2800" b="1" dirty="0" err="1" smtClean="0">
              <a:effectLst/>
            </a:rPr>
            <a:t>We</a:t>
          </a:r>
          <a:r>
            <a:rPr lang="it-IT" sz="2800" b="1" dirty="0" smtClean="0">
              <a:effectLst/>
            </a:rPr>
            <a:t> </a:t>
          </a:r>
          <a:r>
            <a:rPr lang="it-IT" sz="2800" b="1" dirty="0" err="1" smtClean="0">
              <a:effectLst/>
            </a:rPr>
            <a:t>have</a:t>
          </a:r>
          <a:r>
            <a:rPr lang="it-IT" sz="2800" b="1" dirty="0" smtClean="0">
              <a:effectLst/>
            </a:rPr>
            <a:t> the </a:t>
          </a:r>
          <a:r>
            <a:rPr lang="it-IT" sz="2800" b="1" dirty="0" err="1" smtClean="0">
              <a:effectLst/>
            </a:rPr>
            <a:t>same</a:t>
          </a:r>
          <a:r>
            <a:rPr lang="it-IT" sz="2800" b="1" dirty="0" smtClean="0">
              <a:effectLst/>
            </a:rPr>
            <a:t> </a:t>
          </a:r>
          <a:r>
            <a:rPr lang="it-IT" sz="2800" b="1" dirty="0" err="1" smtClean="0"/>
            <a:t>staffing</a:t>
          </a:r>
          <a:r>
            <a:rPr lang="it-IT" sz="2800" b="1" dirty="0" smtClean="0"/>
            <a:t> </a:t>
          </a:r>
          <a:r>
            <a:rPr lang="it-IT" sz="2800" b="1" dirty="0" err="1" smtClean="0"/>
            <a:t>as</a:t>
          </a:r>
          <a:r>
            <a:rPr lang="it-IT" sz="2800" b="1" dirty="0" smtClean="0"/>
            <a:t> 25 </a:t>
          </a:r>
          <a:r>
            <a:rPr lang="it-IT" sz="2800" b="1" dirty="0" err="1" smtClean="0"/>
            <a:t>years</a:t>
          </a:r>
          <a:r>
            <a:rPr lang="it-IT" sz="2800" b="1" dirty="0" smtClean="0"/>
            <a:t> ago, </a:t>
          </a:r>
          <a:r>
            <a:rPr lang="it-IT" sz="2800" b="1" dirty="0" err="1" smtClean="0"/>
            <a:t>but</a:t>
          </a:r>
          <a:r>
            <a:rPr lang="it-IT" sz="2800" b="1" dirty="0" smtClean="0"/>
            <a:t> 3 more </a:t>
          </a:r>
          <a:r>
            <a:rPr lang="it-IT" sz="2800" b="1" dirty="0" err="1" smtClean="0"/>
            <a:t>accelerators</a:t>
          </a:r>
          <a:r>
            <a:rPr lang="it-IT" sz="2800" b="1" dirty="0" smtClean="0"/>
            <a:t> (1 in progress)</a:t>
          </a:r>
          <a:endParaRPr lang="it-IT" sz="2800" b="1"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custLinFactNeighborX="-6503" custLinFactNeighborY="-3887">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custLinFactNeighborX="-6" custLinFactNeighborY="36">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custLinFactNeighborX="2097" custLinFactNeighborY="-6487">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7077B78D-FCDC-4519-8416-DC357ACD5043}" srcId="{F6FEADD9-F67D-41F5-BA4C-3C84956E7F46}" destId="{D1776C8F-2B10-4075-8DF7-7F65AB725ED5}" srcOrd="2" destOrd="0" parTransId="{7291E740-3E17-41B3-99D3-1D67AE37CC3F}" sibTransId="{88B75C29-8054-417D-BCE3-878A55118F6D}"/>
    <dgm:cxn modelId="{CE7048B7-1011-4597-A4DC-8A457B74E158}" type="presOf" srcId="{F6FEADD9-F67D-41F5-BA4C-3C84956E7F46}" destId="{AAE7A1E6-6847-453D-B55B-8A82BF138C1D}"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473DCA56-C13C-4489-B584-2C495C17300D}" type="presOf" srcId="{1E4D3931-0DBD-4211-A24A-6AF364284B1E}" destId="{D54B1729-BC98-42C1-9C6C-D65DCBA4358F}"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6D7EDFE3-9755-4A7F-AA55-4C33BB5019D9}" type="presOf" srcId="{6BE4E373-0656-4EDC-821E-BE09C952B1F6}" destId="{C7C3E6FD-D83F-4BDA-907E-B5EE041DA931}"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FC717A73-E0E6-44C9-B9E5-89393E3B7EE6}" type="presOf" srcId="{AA046201-5C4D-445E-BF0B-5C6D2B0A1945}" destId="{C04276DC-EE64-470A-B8BC-09067B8045FA}"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02EC67AC-5BFA-49B9-9511-649E05B067C4}" type="presOf" srcId="{74EE5CD8-078F-4590-BF9C-A341A294A016}" destId="{7E429971-BC57-430F-BB25-C0574E5E39E3}" srcOrd="0" destOrd="0" presId="urn:microsoft.com/office/officeart/2005/8/layout/vList5"/>
    <dgm:cxn modelId="{7E9F53BB-71F0-4035-AF9E-6C4342471793}" type="presOf" srcId="{D1776C8F-2B10-4075-8DF7-7F65AB725ED5}" destId="{F5034101-5B7D-4FE7-B47A-5A48CF39606B}" srcOrd="0" destOrd="0" presId="urn:microsoft.com/office/officeart/2005/8/layout/vList5"/>
    <dgm:cxn modelId="{A4D4DAA8-AEB0-42C9-92D8-41B2880B73D0}" type="presOf" srcId="{C59269D0-92A5-481C-BA64-727AFB0DD545}" destId="{B37A5355-225B-4C6F-AED7-6C620F99EECC}" srcOrd="0" destOrd="0" presId="urn:microsoft.com/office/officeart/2005/8/layout/vList5"/>
    <dgm:cxn modelId="{46F5040A-8194-4028-BDA8-F330331411A5}" type="presParOf" srcId="{AAE7A1E6-6847-453D-B55B-8A82BF138C1D}" destId="{C4407577-18A2-46E0-8805-2838042EB67A}" srcOrd="0" destOrd="0" presId="urn:microsoft.com/office/officeart/2005/8/layout/vList5"/>
    <dgm:cxn modelId="{3F4409CC-2E1C-497D-890D-0D60B600C472}" type="presParOf" srcId="{C4407577-18A2-46E0-8805-2838042EB67A}" destId="{7E429971-BC57-430F-BB25-C0574E5E39E3}" srcOrd="0" destOrd="0" presId="urn:microsoft.com/office/officeart/2005/8/layout/vList5"/>
    <dgm:cxn modelId="{880EB74D-E45A-44B3-90F5-C7332B130628}" type="presParOf" srcId="{C4407577-18A2-46E0-8805-2838042EB67A}" destId="{D54B1729-BC98-42C1-9C6C-D65DCBA4358F}" srcOrd="1" destOrd="0" presId="urn:microsoft.com/office/officeart/2005/8/layout/vList5"/>
    <dgm:cxn modelId="{45C1D8CB-E40F-4247-A3D0-70690149C710}" type="presParOf" srcId="{AAE7A1E6-6847-453D-B55B-8A82BF138C1D}" destId="{AB8574CC-D4F2-4555-AEE3-F4EE58B11D03}" srcOrd="1" destOrd="0" presId="urn:microsoft.com/office/officeart/2005/8/layout/vList5"/>
    <dgm:cxn modelId="{90994CAF-41A4-4A18-9AE6-E9BD2E178D87}" type="presParOf" srcId="{AAE7A1E6-6847-453D-B55B-8A82BF138C1D}" destId="{85B8F607-FDD8-476A-ADBE-E1250824F294}" srcOrd="2" destOrd="0" presId="urn:microsoft.com/office/officeart/2005/8/layout/vList5"/>
    <dgm:cxn modelId="{B22DC3A7-B070-4A50-935F-7A46F9E0FCFF}" type="presParOf" srcId="{85B8F607-FDD8-476A-ADBE-E1250824F294}" destId="{C04276DC-EE64-470A-B8BC-09067B8045FA}" srcOrd="0" destOrd="0" presId="urn:microsoft.com/office/officeart/2005/8/layout/vList5"/>
    <dgm:cxn modelId="{2785EAFD-A46E-41EE-BC92-7E53466EFB71}" type="presParOf" srcId="{85B8F607-FDD8-476A-ADBE-E1250824F294}" destId="{B37A5355-225B-4C6F-AED7-6C620F99EECC}" srcOrd="1" destOrd="0" presId="urn:microsoft.com/office/officeart/2005/8/layout/vList5"/>
    <dgm:cxn modelId="{F812814B-1B82-4A88-9249-C104484D3BC2}" type="presParOf" srcId="{AAE7A1E6-6847-453D-B55B-8A82BF138C1D}" destId="{5ACAA866-A8A8-4183-97B5-CEEAB1525C60}" srcOrd="3" destOrd="0" presId="urn:microsoft.com/office/officeart/2005/8/layout/vList5"/>
    <dgm:cxn modelId="{893B4478-70E3-4CED-9670-83DE0D74ACC6}" type="presParOf" srcId="{AAE7A1E6-6847-453D-B55B-8A82BF138C1D}" destId="{477213BE-9E91-4950-8451-7F60796F47F4}" srcOrd="4" destOrd="0" presId="urn:microsoft.com/office/officeart/2005/8/layout/vList5"/>
    <dgm:cxn modelId="{C42AFC35-BEAF-4876-9C63-4433C0B0CCE1}" type="presParOf" srcId="{477213BE-9E91-4950-8451-7F60796F47F4}" destId="{F5034101-5B7D-4FE7-B47A-5A48CF39606B}" srcOrd="0" destOrd="0" presId="urn:microsoft.com/office/officeart/2005/8/layout/vList5"/>
    <dgm:cxn modelId="{A6786BAA-E98A-49B9-8744-DFAB274535D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smtClean="0"/>
            <a:t>a</a:t>
          </a:r>
          <a:endParaRPr lang="it-IT" sz="4400" dirty="0"/>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dirty="0" smtClean="0"/>
            <a:t>b</a:t>
          </a:r>
          <a:endParaRPr lang="it-IT" sz="4400" dirty="0"/>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3200" b="1" dirty="0" err="1" smtClean="0">
              <a:effectLst>
                <a:outerShdw blurRad="38100" dist="38100" dir="2700000" algn="tl">
                  <a:srgbClr val="000000">
                    <a:alpha val="43137"/>
                  </a:srgbClr>
                </a:outerShdw>
              </a:effectLst>
            </a:rPr>
            <a:t>Depends</a:t>
          </a:r>
          <a:r>
            <a:rPr lang="it-IT" sz="3200" b="1" dirty="0" smtClean="0">
              <a:effectLst>
                <a:outerShdw blurRad="38100" dist="38100" dir="2700000" algn="tl">
                  <a:srgbClr val="000000">
                    <a:alpha val="43137"/>
                  </a:srgbClr>
                </a:outerShdw>
              </a:effectLst>
            </a:rPr>
            <a:t> on the work </a:t>
          </a:r>
          <a:r>
            <a:rPr lang="it-IT" sz="3200" b="1" dirty="0" err="1" smtClean="0">
              <a:effectLst>
                <a:outerShdw blurRad="38100" dist="38100" dir="2700000" algn="tl">
                  <a:srgbClr val="000000">
                    <a:alpha val="43137"/>
                  </a:srgbClr>
                </a:outerShdw>
              </a:effectLst>
            </a:rPr>
            <a:t>load</a:t>
          </a:r>
          <a:r>
            <a:rPr lang="it-IT" sz="3200" b="1" dirty="0" smtClean="0">
              <a:effectLst>
                <a:outerShdw blurRad="38100" dist="38100" dir="2700000" algn="tl">
                  <a:srgbClr val="000000">
                    <a:alpha val="43137"/>
                  </a:srgbClr>
                </a:outerShdw>
              </a:effectLst>
            </a:rPr>
            <a:t> (</a:t>
          </a:r>
          <a:r>
            <a:rPr lang="it-IT" sz="3200" b="1" dirty="0" err="1" smtClean="0">
              <a:effectLst>
                <a:outerShdw blurRad="38100" dist="38100" dir="2700000" algn="tl">
                  <a:srgbClr val="000000">
                    <a:alpha val="43137"/>
                  </a:srgbClr>
                </a:outerShdw>
              </a:effectLst>
            </a:rPr>
            <a:t>too</a:t>
          </a:r>
          <a:r>
            <a:rPr lang="it-IT" sz="3200" b="1" dirty="0" smtClean="0">
              <a:effectLst>
                <a:outerShdw blurRad="38100" dist="38100" dir="2700000" algn="tl">
                  <a:srgbClr val="000000">
                    <a:alpha val="43137"/>
                  </a:srgbClr>
                </a:outerShdw>
              </a:effectLst>
            </a:rPr>
            <a:t> </a:t>
          </a:r>
          <a:r>
            <a:rPr lang="it-IT" sz="3200" b="1" dirty="0" err="1" smtClean="0">
              <a:effectLst>
                <a:outerShdw blurRad="38100" dist="38100" dir="2700000" algn="tl">
                  <a:srgbClr val="000000">
                    <a:alpha val="43137"/>
                  </a:srgbClr>
                </a:outerShdw>
              </a:effectLst>
            </a:rPr>
            <a:t>much</a:t>
          </a:r>
          <a:r>
            <a:rPr lang="it-IT" sz="3200" b="1" dirty="0" smtClean="0">
              <a:effectLst>
                <a:outerShdw blurRad="38100" dist="38100" dir="2700000" algn="tl">
                  <a:srgbClr val="000000">
                    <a:alpha val="43137"/>
                  </a:srgbClr>
                </a:outerShdw>
              </a:effectLst>
            </a:rPr>
            <a:t> work - </a:t>
          </a:r>
          <a:r>
            <a:rPr lang="it-IT" sz="3200" b="1" dirty="0" err="1" smtClean="0">
              <a:effectLst>
                <a:outerShdw blurRad="38100" dist="38100" dir="2700000" algn="tl">
                  <a:srgbClr val="000000">
                    <a:alpha val="43137"/>
                  </a:srgbClr>
                </a:outerShdw>
              </a:effectLst>
            </a:rPr>
            <a:t>people</a:t>
          </a:r>
          <a:r>
            <a:rPr lang="it-IT" sz="3200" b="1" dirty="0" smtClean="0">
              <a:effectLst>
                <a:outerShdw blurRad="38100" dist="38100" dir="2700000" algn="tl">
                  <a:srgbClr val="000000">
                    <a:alpha val="43137"/>
                  </a:srgbClr>
                </a:outerShdw>
              </a:effectLst>
            </a:rPr>
            <a:t> </a:t>
          </a:r>
          <a:r>
            <a:rPr lang="it-IT" sz="3200" b="1" dirty="0" err="1" smtClean="0">
              <a:effectLst>
                <a:outerShdw blurRad="38100" dist="38100" dir="2700000" algn="tl">
                  <a:srgbClr val="000000">
                    <a:alpha val="43137"/>
                  </a:srgbClr>
                </a:outerShdw>
              </a:effectLst>
            </a:rPr>
            <a:t>want</a:t>
          </a:r>
          <a:r>
            <a:rPr lang="it-IT" sz="3200" b="1" dirty="0" smtClean="0">
              <a:effectLst>
                <a:outerShdw blurRad="38100" dist="38100" dir="2700000" algn="tl">
                  <a:srgbClr val="000000">
                    <a:alpha val="43137"/>
                  </a:srgbClr>
                </a:outerShdw>
              </a:effectLst>
            </a:rPr>
            <a:t> to </a:t>
          </a:r>
          <a:r>
            <a:rPr lang="it-IT" sz="3200" b="1" dirty="0" err="1" smtClean="0">
              <a:effectLst>
                <a:outerShdw blurRad="38100" dist="38100" dir="2700000" algn="tl">
                  <a:srgbClr val="000000">
                    <a:alpha val="43137"/>
                  </a:srgbClr>
                </a:outerShdw>
              </a:effectLst>
            </a:rPr>
            <a:t>leave</a:t>
          </a:r>
          <a:r>
            <a:rPr lang="it-IT" sz="3200" b="1" dirty="0" smtClean="0">
              <a:effectLst>
                <a:outerShdw blurRad="38100" dist="38100" dir="2700000" algn="tl">
                  <a:srgbClr val="000000">
                    <a:alpha val="43137"/>
                  </a:srgbClr>
                </a:outerShdw>
              </a:effectLst>
            </a:rPr>
            <a:t>) </a:t>
          </a:r>
          <a:endParaRPr lang="it-IT" sz="3200" b="1"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1E4D3931-0DBD-4211-A24A-6AF364284B1E}">
      <dgm:prSet phldrT="[Text]" custT="1"/>
      <dgm:spPr/>
      <dgm:t>
        <a:bodyPr/>
        <a:lstStyle/>
        <a:p>
          <a:pPr marL="280988" indent="-280988"/>
          <a:r>
            <a:rPr lang="it-IT" sz="3200" b="1" dirty="0" err="1" smtClean="0">
              <a:effectLst>
                <a:outerShdw blurRad="38100" dist="38100" dir="2700000" algn="tl">
                  <a:srgbClr val="000000">
                    <a:alpha val="43137"/>
                  </a:srgbClr>
                </a:outerShdw>
              </a:effectLst>
            </a:rPr>
            <a:t>Depends</a:t>
          </a:r>
          <a:r>
            <a:rPr lang="it-IT" sz="3200" b="1" dirty="0" smtClean="0">
              <a:effectLst>
                <a:outerShdw blurRad="38100" dist="38100" dir="2700000" algn="tl">
                  <a:srgbClr val="000000">
                    <a:alpha val="43137"/>
                  </a:srgbClr>
                </a:outerShdw>
              </a:effectLst>
            </a:rPr>
            <a:t> on the </a:t>
          </a:r>
          <a:r>
            <a:rPr lang="it-IT" sz="3200" b="1" dirty="0" err="1" smtClean="0">
              <a:effectLst>
                <a:outerShdw blurRad="38100" dist="38100" dir="2700000" algn="tl">
                  <a:srgbClr val="000000">
                    <a:alpha val="43137"/>
                  </a:srgbClr>
                </a:outerShdw>
              </a:effectLst>
            </a:rPr>
            <a:t>Laboratory</a:t>
          </a:r>
          <a:r>
            <a:rPr lang="it-IT" sz="3200" b="1" dirty="0" smtClean="0">
              <a:effectLst>
                <a:outerShdw blurRad="38100" dist="38100" dir="2700000" algn="tl">
                  <a:srgbClr val="000000">
                    <a:alpha val="43137"/>
                  </a:srgbClr>
                </a:outerShdw>
              </a:effectLst>
            </a:rPr>
            <a:t> policy (no new </a:t>
          </a:r>
          <a:r>
            <a:rPr lang="it-IT" sz="3200" b="1" dirty="0" err="1" smtClean="0">
              <a:effectLst>
                <a:outerShdw blurRad="38100" dist="38100" dir="2700000" algn="tl">
                  <a:srgbClr val="000000">
                    <a:alpha val="43137"/>
                  </a:srgbClr>
                </a:outerShdw>
              </a:effectLst>
            </a:rPr>
            <a:t>hires</a:t>
          </a:r>
          <a:r>
            <a:rPr lang="it-IT" sz="3200" b="1" dirty="0" smtClean="0">
              <a:effectLst>
                <a:outerShdw blurRad="38100" dist="38100" dir="2700000" algn="tl">
                  <a:srgbClr val="000000">
                    <a:alpha val="43137"/>
                  </a:srgbClr>
                </a:outerShdw>
              </a:effectLst>
            </a:rPr>
            <a:t> are </a:t>
          </a:r>
          <a:r>
            <a:rPr lang="it-IT" sz="3200" b="1" dirty="0" err="1" smtClean="0">
              <a:effectLst>
                <a:outerShdw blurRad="38100" dist="38100" dir="2700000" algn="tl">
                  <a:srgbClr val="000000">
                    <a:alpha val="43137"/>
                  </a:srgbClr>
                </a:outerShdw>
              </a:effectLst>
            </a:rPr>
            <a:t>approved</a:t>
          </a:r>
          <a:r>
            <a:rPr lang="it-IT" sz="3200" b="1" dirty="0" smtClean="0">
              <a:effectLst>
                <a:outerShdw blurRad="38100" dist="38100" dir="2700000" algn="tl">
                  <a:srgbClr val="000000">
                    <a:alpha val="43137"/>
                  </a:srgbClr>
                </a:outerShdw>
              </a:effectLst>
            </a:rPr>
            <a:t>)</a:t>
          </a:r>
          <a:endParaRPr lang="it-IT" sz="3200" b="1"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2"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2" custScaleX="259632" custLinFactNeighborX="-6503" custLinFactNeighborY="-3887">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2">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2" custScaleX="259632">
        <dgm:presLayoutVars>
          <dgm:bulletEnabled val="1"/>
        </dgm:presLayoutVars>
      </dgm:prSet>
      <dgm:spPr>
        <a:prstGeom prst="rect">
          <a:avLst/>
        </a:prstGeom>
      </dgm:spPr>
      <dgm:t>
        <a:bodyPr/>
        <a:lstStyle/>
        <a:p>
          <a:endParaRPr lang="it-IT"/>
        </a:p>
      </dgm:t>
    </dgm:pt>
  </dgm:ptLst>
  <dgm:cxnLst>
    <dgm:cxn modelId="{EEFC195F-E3AD-4E05-9F26-E71C2FDAC15C}" type="presOf" srcId="{F6FEADD9-F67D-41F5-BA4C-3C84956E7F46}" destId="{AAE7A1E6-6847-453D-B55B-8A82BF138C1D}" srcOrd="0" destOrd="0" presId="urn:microsoft.com/office/officeart/2005/8/layout/vList5"/>
    <dgm:cxn modelId="{7790F4BB-B345-4FF3-92D1-62A27A760ED3}"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143A088B-A6ED-4097-BA5E-4BD48288BBFF}" type="presOf" srcId="{AA046201-5C4D-445E-BF0B-5C6D2B0A1945}" destId="{C04276DC-EE64-470A-B8BC-09067B8045FA}"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869A39D5-FA80-4859-B095-6121CB7597AE}" type="presOf" srcId="{C59269D0-92A5-481C-BA64-727AFB0DD545}" destId="{B37A5355-225B-4C6F-AED7-6C620F99EECC}" srcOrd="0" destOrd="0" presId="urn:microsoft.com/office/officeart/2005/8/layout/vList5"/>
    <dgm:cxn modelId="{2E264A8D-726B-4712-BE6E-A4A8B324E159}" type="presOf" srcId="{1E4D3931-0DBD-4211-A24A-6AF364284B1E}" destId="{D54B1729-BC98-42C1-9C6C-D65DCBA4358F}" srcOrd="0" destOrd="0" presId="urn:microsoft.com/office/officeart/2005/8/layout/vList5"/>
    <dgm:cxn modelId="{2CA7E53B-17A7-44ED-A189-EC6D55230919}" type="presParOf" srcId="{AAE7A1E6-6847-453D-B55B-8A82BF138C1D}" destId="{C4407577-18A2-46E0-8805-2838042EB67A}" srcOrd="0" destOrd="0" presId="urn:microsoft.com/office/officeart/2005/8/layout/vList5"/>
    <dgm:cxn modelId="{F9439D8E-257B-4AD9-8E83-2F921A660AB5}" type="presParOf" srcId="{C4407577-18A2-46E0-8805-2838042EB67A}" destId="{7E429971-BC57-430F-BB25-C0574E5E39E3}" srcOrd="0" destOrd="0" presId="urn:microsoft.com/office/officeart/2005/8/layout/vList5"/>
    <dgm:cxn modelId="{A3C69BD2-AE58-4AC7-A6B1-0CAC3A0E45BD}" type="presParOf" srcId="{C4407577-18A2-46E0-8805-2838042EB67A}" destId="{D54B1729-BC98-42C1-9C6C-D65DCBA4358F}" srcOrd="1" destOrd="0" presId="urn:microsoft.com/office/officeart/2005/8/layout/vList5"/>
    <dgm:cxn modelId="{4780E64B-9094-43BE-8148-E07959EEF5E5}" type="presParOf" srcId="{AAE7A1E6-6847-453D-B55B-8A82BF138C1D}" destId="{AB8574CC-D4F2-4555-AEE3-F4EE58B11D03}" srcOrd="1" destOrd="0" presId="urn:microsoft.com/office/officeart/2005/8/layout/vList5"/>
    <dgm:cxn modelId="{1C6C4FB2-F0E6-4FA5-8EA3-1EA1AC3954AA}" type="presParOf" srcId="{AAE7A1E6-6847-453D-B55B-8A82BF138C1D}" destId="{85B8F607-FDD8-476A-ADBE-E1250824F294}" srcOrd="2" destOrd="0" presId="urn:microsoft.com/office/officeart/2005/8/layout/vList5"/>
    <dgm:cxn modelId="{7DB69BEA-FABD-4FC8-8117-4A421D00AEEA}" type="presParOf" srcId="{85B8F607-FDD8-476A-ADBE-E1250824F294}" destId="{C04276DC-EE64-470A-B8BC-09067B8045FA}" srcOrd="0" destOrd="0" presId="urn:microsoft.com/office/officeart/2005/8/layout/vList5"/>
    <dgm:cxn modelId="{7BC37559-9DA2-4B2D-8356-54590183A41B}"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smtClean="0"/>
            <a:t>a</a:t>
          </a:r>
          <a:endParaRPr lang="it-IT" sz="4400" dirty="0"/>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dirty="0" smtClean="0"/>
            <a:t>b</a:t>
          </a:r>
          <a:endParaRPr lang="it-IT" sz="4400" dirty="0"/>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en-US" sz="3200" b="1" dirty="0" smtClean="0">
              <a:effectLst/>
            </a:rPr>
            <a:t>The right solution would be between 5 and 15 years</a:t>
          </a:r>
          <a:endParaRPr lang="it-IT" sz="3200" b="1" dirty="0">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1E4D3931-0DBD-4211-A24A-6AF364284B1E}">
      <dgm:prSet phldrT="[Text]" custT="1"/>
      <dgm:spPr/>
      <dgm:t>
        <a:bodyPr/>
        <a:lstStyle/>
        <a:p>
          <a:pPr marL="280988" indent="-280988"/>
          <a:r>
            <a:rPr lang="it-IT" sz="3200" b="1" dirty="0" smtClean="0">
              <a:effectLst/>
            </a:rPr>
            <a:t>No </a:t>
          </a:r>
          <a:r>
            <a:rPr lang="it-IT" sz="3200" b="1" dirty="0" err="1" smtClean="0">
              <a:effectLst/>
            </a:rPr>
            <a:t>less</a:t>
          </a:r>
          <a:r>
            <a:rPr lang="it-IT" sz="3200" b="1" dirty="0" smtClean="0">
              <a:effectLst/>
            </a:rPr>
            <a:t> </a:t>
          </a:r>
          <a:r>
            <a:rPr lang="it-IT" sz="3200" b="1" dirty="0" err="1" smtClean="0">
              <a:effectLst/>
            </a:rPr>
            <a:t>than</a:t>
          </a:r>
          <a:r>
            <a:rPr lang="it-IT" sz="3200" b="1" dirty="0" smtClean="0">
              <a:effectLst/>
            </a:rPr>
            <a:t> 5 </a:t>
          </a:r>
          <a:r>
            <a:rPr lang="it-IT" sz="3200" b="1" dirty="0" err="1" smtClean="0">
              <a:effectLst/>
            </a:rPr>
            <a:t>years</a:t>
          </a:r>
          <a:endParaRPr lang="it-IT" sz="3200" b="1" dirty="0">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2"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2" custScaleX="259632" custLinFactNeighborX="-6503" custLinFactNeighborY="-3887">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2" custScaleX="79523" custScaleY="80715">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2" custScaleX="205966" custScaleY="107005" custLinFactNeighborX="2097" custLinFactNeighborY="-6487">
        <dgm:presLayoutVars>
          <dgm:bulletEnabled val="1"/>
        </dgm:presLayoutVars>
      </dgm:prSet>
      <dgm:spPr>
        <a:prstGeom prst="rect">
          <a:avLst/>
        </a:prstGeom>
      </dgm:spPr>
      <dgm:t>
        <a:bodyPr/>
        <a:lstStyle/>
        <a:p>
          <a:endParaRPr lang="it-IT"/>
        </a:p>
      </dgm:t>
    </dgm:pt>
  </dgm:ptLst>
  <dgm:cxnLst>
    <dgm:cxn modelId="{AF37CCB3-61CE-418E-AAF3-3FCC76B46C24}" type="presOf" srcId="{AA046201-5C4D-445E-BF0B-5C6D2B0A1945}" destId="{C04276DC-EE64-470A-B8BC-09067B8045FA}" srcOrd="0" destOrd="0" presId="urn:microsoft.com/office/officeart/2005/8/layout/vList5"/>
    <dgm:cxn modelId="{A42B829C-9FC5-4519-B1FB-C3B1742AE58E}" type="presOf" srcId="{1E4D3931-0DBD-4211-A24A-6AF364284B1E}" destId="{D54B1729-BC98-42C1-9C6C-D65DCBA4358F}" srcOrd="0" destOrd="0" presId="urn:microsoft.com/office/officeart/2005/8/layout/vList5"/>
    <dgm:cxn modelId="{5DEC669A-B03B-4D61-918A-88DC97FB4747}" type="presOf" srcId="{74EE5CD8-078F-4590-BF9C-A341A294A016}" destId="{7E429971-BC57-430F-BB25-C0574E5E39E3}"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50EB264-2B7D-4F9A-BE17-3D480828CC60}"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2F4A4446-0CC2-478A-B6DC-01C73B528432}"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6B63DAEF-B40E-4EDA-9D04-EE22FE71CA57}" type="presParOf" srcId="{AAE7A1E6-6847-453D-B55B-8A82BF138C1D}" destId="{C4407577-18A2-46E0-8805-2838042EB67A}" srcOrd="0" destOrd="0" presId="urn:microsoft.com/office/officeart/2005/8/layout/vList5"/>
    <dgm:cxn modelId="{F2903E40-D948-4162-BB79-10EFD47C7773}" type="presParOf" srcId="{C4407577-18A2-46E0-8805-2838042EB67A}" destId="{7E429971-BC57-430F-BB25-C0574E5E39E3}" srcOrd="0" destOrd="0" presId="urn:microsoft.com/office/officeart/2005/8/layout/vList5"/>
    <dgm:cxn modelId="{2141A637-1376-44DF-BEDF-F4F42679A5CC}" type="presParOf" srcId="{C4407577-18A2-46E0-8805-2838042EB67A}" destId="{D54B1729-BC98-42C1-9C6C-D65DCBA4358F}" srcOrd="1" destOrd="0" presId="urn:microsoft.com/office/officeart/2005/8/layout/vList5"/>
    <dgm:cxn modelId="{3529506B-E32B-4D56-A074-76E89ED3DC76}" type="presParOf" srcId="{AAE7A1E6-6847-453D-B55B-8A82BF138C1D}" destId="{AB8574CC-D4F2-4555-AEE3-F4EE58B11D03}" srcOrd="1" destOrd="0" presId="urn:microsoft.com/office/officeart/2005/8/layout/vList5"/>
    <dgm:cxn modelId="{C5C4D747-3683-4D81-A52C-D787DEF5A440}" type="presParOf" srcId="{AAE7A1E6-6847-453D-B55B-8A82BF138C1D}" destId="{85B8F607-FDD8-476A-ADBE-E1250824F294}" srcOrd="2" destOrd="0" presId="urn:microsoft.com/office/officeart/2005/8/layout/vList5"/>
    <dgm:cxn modelId="{0894B7DA-3226-49F3-BF18-AA4F5B661062}" type="presParOf" srcId="{85B8F607-FDD8-476A-ADBE-E1250824F294}" destId="{C04276DC-EE64-470A-B8BC-09067B8045FA}" srcOrd="0" destOrd="0" presId="urn:microsoft.com/office/officeart/2005/8/layout/vList5"/>
    <dgm:cxn modelId="{C16BE283-D11A-4FDA-A0DC-5CF2F0E56CDB}"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a:t>1</a:t>
          </a:r>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a:t>2</a:t>
          </a:r>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3200" dirty="0" smtClean="0">
              <a:effectLst>
                <a:outerShdw blurRad="38100" dist="38100" dir="2700000" algn="tl">
                  <a:srgbClr val="000000">
                    <a:alpha val="43137"/>
                  </a:srgbClr>
                </a:outerShdw>
              </a:effectLst>
            </a:rPr>
            <a:t>Match job with </a:t>
          </a:r>
          <a:r>
            <a:rPr lang="it-IT" sz="3200" dirty="0" err="1" smtClean="0">
              <a:effectLst>
                <a:outerShdw blurRad="38100" dist="38100" dir="2700000" algn="tl">
                  <a:srgbClr val="000000">
                    <a:alpha val="43137"/>
                  </a:srgbClr>
                </a:outerShdw>
              </a:effectLst>
            </a:rPr>
            <a:t>skills</a:t>
          </a:r>
          <a:r>
            <a:rPr lang="it-IT" sz="3200" dirty="0" smtClean="0">
              <a:effectLst>
                <a:outerShdw blurRad="38100" dist="38100" dir="2700000" algn="tl">
                  <a:srgbClr val="000000">
                    <a:alpha val="43137"/>
                  </a:srgbClr>
                </a:outerShdw>
              </a:effectLst>
            </a:rPr>
            <a:t> </a:t>
          </a:r>
          <a:endParaRPr lang="it-IT"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4400"/>
            <a:t>3</a:t>
          </a:r>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200" dirty="0" smtClean="0">
              <a:effectLst>
                <a:outerShdw blurRad="38100" dist="38100" dir="2700000" algn="tl">
                  <a:srgbClr val="000000">
                    <a:alpha val="43137"/>
                  </a:srgbClr>
                </a:outerShdw>
              </a:effectLst>
            </a:rPr>
            <a:t>No </a:t>
          </a:r>
          <a:r>
            <a:rPr lang="it-IT" sz="3200" dirty="0" err="1" smtClean="0">
              <a:effectLst>
                <a:outerShdw blurRad="38100" dist="38100" dir="2700000" algn="tl">
                  <a:srgbClr val="000000">
                    <a:alpha val="43137"/>
                  </a:srgbClr>
                </a:outerShdw>
              </a:effectLst>
            </a:rPr>
            <a:t>favours</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impartial</a:t>
          </a:r>
          <a:r>
            <a:rPr lang="it-IT" sz="3200" dirty="0" smtClean="0">
              <a:effectLst>
                <a:outerShdw blurRad="38100" dist="38100" dir="2700000" algn="tl">
                  <a:srgbClr val="000000">
                    <a:alpha val="43137"/>
                  </a:srgbClr>
                </a:outerShdw>
              </a:effectLst>
            </a:rPr>
            <a:t> and fair to </a:t>
          </a:r>
          <a:r>
            <a:rPr lang="it-IT" sz="3200" dirty="0" err="1" smtClean="0">
              <a:effectLst>
                <a:outerShdw blurRad="38100" dist="38100" dir="2700000" algn="tl">
                  <a:srgbClr val="000000">
                    <a:alpha val="43137"/>
                  </a:srgbClr>
                </a:outerShdw>
              </a:effectLst>
            </a:rPr>
            <a:t>all</a:t>
          </a:r>
          <a:endParaRPr lang="it-IT"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3200" dirty="0" err="1" smtClean="0">
              <a:effectLst>
                <a:outerShdw blurRad="38100" dist="38100" dir="2700000" algn="tl">
                  <a:srgbClr val="000000">
                    <a:alpha val="43137"/>
                  </a:srgbClr>
                </a:outerShdw>
              </a:effectLst>
            </a:rPr>
            <a:t>Present</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operators</a:t>
          </a:r>
          <a:r>
            <a:rPr lang="it-IT" sz="3200" dirty="0" smtClean="0">
              <a:effectLst>
                <a:outerShdw blurRad="38100" dist="38100" dir="2700000" algn="tl">
                  <a:srgbClr val="000000">
                    <a:alpha val="43137"/>
                  </a:srgbClr>
                </a:outerShdw>
              </a:effectLst>
            </a:rPr>
            <a:t> with a </a:t>
          </a:r>
          <a:r>
            <a:rPr lang="it-IT" sz="3200" dirty="0" err="1" smtClean="0">
              <a:effectLst>
                <a:outerShdw blurRad="38100" dist="38100" dir="2700000" algn="tl">
                  <a:srgbClr val="000000">
                    <a:alpha val="43137"/>
                  </a:srgbClr>
                </a:outerShdw>
              </a:effectLst>
            </a:rPr>
            <a:t>role</a:t>
          </a:r>
          <a:r>
            <a:rPr lang="it-IT" sz="3200" dirty="0" smtClean="0">
              <a:effectLst>
                <a:outerShdw blurRad="38100" dist="38100" dir="2700000" algn="tl">
                  <a:srgbClr val="000000">
                    <a:alpha val="43137"/>
                  </a:srgbClr>
                </a:outerShdw>
              </a:effectLst>
            </a:rPr>
            <a:t> model (personal </a:t>
          </a:r>
          <a:r>
            <a:rPr lang="it-IT" sz="3200" dirty="0" err="1" smtClean="0">
              <a:effectLst>
                <a:outerShdw blurRad="38100" dist="38100" dir="2700000" algn="tl">
                  <a:srgbClr val="000000">
                    <a:alpha val="43137"/>
                  </a:srgbClr>
                </a:outerShdw>
              </a:effectLst>
            </a:rPr>
            <a:t>example</a:t>
          </a:r>
          <a:r>
            <a:rPr lang="it-IT" sz="3200" dirty="0" smtClean="0">
              <a:effectLst>
                <a:outerShdw blurRad="38100" dist="38100" dir="2700000" algn="tl">
                  <a:srgbClr val="000000">
                    <a:alpha val="43137"/>
                  </a:srgbClr>
                </a:outerShdw>
              </a:effectLst>
            </a:rPr>
            <a:t>)</a:t>
          </a:r>
          <a:endParaRPr lang="it-IT"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84B45E38-07E8-44F6-BE68-36A8A25C9D58}" type="presOf" srcId="{6BE4E373-0656-4EDC-821E-BE09C952B1F6}" destId="{C7C3E6FD-D83F-4BDA-907E-B5EE041DA931}" srcOrd="0" destOrd="0" presId="urn:microsoft.com/office/officeart/2005/8/layout/vList5"/>
    <dgm:cxn modelId="{D0EA67D7-1D25-4681-95BE-FE0430A295B2}" type="presOf" srcId="{D1776C8F-2B10-4075-8DF7-7F65AB725ED5}" destId="{F5034101-5B7D-4FE7-B47A-5A48CF39606B}" srcOrd="0" destOrd="0" presId="urn:microsoft.com/office/officeart/2005/8/layout/vList5"/>
    <dgm:cxn modelId="{40BE3602-EEF2-47C6-AACB-C789A20FD48A}"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41334C12-ADAF-4B85-A49F-6874F7C3AD00}" type="presOf" srcId="{AA046201-5C4D-445E-BF0B-5C6D2B0A1945}" destId="{C04276DC-EE64-470A-B8BC-09067B8045FA}" srcOrd="0" destOrd="0" presId="urn:microsoft.com/office/officeart/2005/8/layout/vList5"/>
    <dgm:cxn modelId="{C9D03F70-7C38-4459-8692-A4E63299DE3A}"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368C600C-49DE-49CE-A9CD-30021DB9C5E5}" type="presOf" srcId="{74EE5CD8-078F-4590-BF9C-A341A294A016}" destId="{7E429971-BC57-430F-BB25-C0574E5E39E3}" srcOrd="0" destOrd="0" presId="urn:microsoft.com/office/officeart/2005/8/layout/vList5"/>
    <dgm:cxn modelId="{B4460DC0-EFEC-4CA0-B710-B96A8E67F335}" type="presOf" srcId="{F6FEADD9-F67D-41F5-BA4C-3C84956E7F46}" destId="{AAE7A1E6-6847-453D-B55B-8A82BF138C1D}" srcOrd="0" destOrd="0" presId="urn:microsoft.com/office/officeart/2005/8/layout/vList5"/>
    <dgm:cxn modelId="{D8C31C49-7528-46A9-8759-8A6B39F5F238}" type="presParOf" srcId="{AAE7A1E6-6847-453D-B55B-8A82BF138C1D}" destId="{C4407577-18A2-46E0-8805-2838042EB67A}" srcOrd="0" destOrd="0" presId="urn:microsoft.com/office/officeart/2005/8/layout/vList5"/>
    <dgm:cxn modelId="{CE1F4B48-4BFD-4AD2-BACA-18B3C7EF9495}" type="presParOf" srcId="{C4407577-18A2-46E0-8805-2838042EB67A}" destId="{7E429971-BC57-430F-BB25-C0574E5E39E3}" srcOrd="0" destOrd="0" presId="urn:microsoft.com/office/officeart/2005/8/layout/vList5"/>
    <dgm:cxn modelId="{57190038-8BD6-4528-8EC0-6A8D14DBD05E}" type="presParOf" srcId="{C4407577-18A2-46E0-8805-2838042EB67A}" destId="{D54B1729-BC98-42C1-9C6C-D65DCBA4358F}" srcOrd="1" destOrd="0" presId="urn:microsoft.com/office/officeart/2005/8/layout/vList5"/>
    <dgm:cxn modelId="{5D791A2B-646A-4DCE-9616-417F53EEE1A1}" type="presParOf" srcId="{AAE7A1E6-6847-453D-B55B-8A82BF138C1D}" destId="{AB8574CC-D4F2-4555-AEE3-F4EE58B11D03}" srcOrd="1" destOrd="0" presId="urn:microsoft.com/office/officeart/2005/8/layout/vList5"/>
    <dgm:cxn modelId="{919DD48C-4D52-4564-90B9-E23DDCA6CF7C}" type="presParOf" srcId="{AAE7A1E6-6847-453D-B55B-8A82BF138C1D}" destId="{85B8F607-FDD8-476A-ADBE-E1250824F294}" srcOrd="2" destOrd="0" presId="urn:microsoft.com/office/officeart/2005/8/layout/vList5"/>
    <dgm:cxn modelId="{721B0A9B-D4F8-44B4-BA12-2407559CEC9A}" type="presParOf" srcId="{85B8F607-FDD8-476A-ADBE-E1250824F294}" destId="{C04276DC-EE64-470A-B8BC-09067B8045FA}" srcOrd="0" destOrd="0" presId="urn:microsoft.com/office/officeart/2005/8/layout/vList5"/>
    <dgm:cxn modelId="{9EA6EED0-4BAC-418D-86CC-509EFC616D24}" type="presParOf" srcId="{85B8F607-FDD8-476A-ADBE-E1250824F294}" destId="{B37A5355-225B-4C6F-AED7-6C620F99EECC}" srcOrd="1" destOrd="0" presId="urn:microsoft.com/office/officeart/2005/8/layout/vList5"/>
    <dgm:cxn modelId="{B710C737-DD3A-45BD-B589-B1F756742A71}" type="presParOf" srcId="{AAE7A1E6-6847-453D-B55B-8A82BF138C1D}" destId="{5ACAA866-A8A8-4183-97B5-CEEAB1525C60}" srcOrd="3" destOrd="0" presId="urn:microsoft.com/office/officeart/2005/8/layout/vList5"/>
    <dgm:cxn modelId="{4C9EF910-0635-4DE8-8662-685094453A70}" type="presParOf" srcId="{AAE7A1E6-6847-453D-B55B-8A82BF138C1D}" destId="{477213BE-9E91-4950-8451-7F60796F47F4}" srcOrd="4" destOrd="0" presId="urn:microsoft.com/office/officeart/2005/8/layout/vList5"/>
    <dgm:cxn modelId="{36DCCA91-28DA-41B8-A444-D4EA572249DB}" type="presParOf" srcId="{477213BE-9E91-4950-8451-7F60796F47F4}" destId="{F5034101-5B7D-4FE7-B47A-5A48CF39606B}" srcOrd="0" destOrd="0" presId="urn:microsoft.com/office/officeart/2005/8/layout/vList5"/>
    <dgm:cxn modelId="{1C29141D-F11B-4FB6-B511-C4C0E2139B31}"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147243" y="-1990628"/>
          <a:ext cx="1072927" cy="524307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600200">
            <a:lnSpc>
              <a:spcPct val="90000"/>
            </a:lnSpc>
            <a:spcBef>
              <a:spcPct val="0"/>
            </a:spcBef>
            <a:spcAft>
              <a:spcPct val="15000"/>
            </a:spcAft>
            <a:buChar char="••"/>
          </a:pPr>
          <a:r>
            <a:rPr lang="it-IT" sz="3600" kern="1200" dirty="0" smtClean="0">
              <a:effectLst>
                <a:outerShdw blurRad="38100" dist="38100" dir="2700000" algn="tl">
                  <a:srgbClr val="000000">
                    <a:alpha val="43137"/>
                  </a:srgbClr>
                </a:outerShdw>
              </a:effectLst>
            </a:rPr>
            <a:t> 1 </a:t>
          </a:r>
          <a:r>
            <a:rPr lang="it-IT" sz="3600" kern="1200" dirty="0" err="1" smtClean="0">
              <a:effectLst>
                <a:outerShdw blurRad="38100" dist="38100" dir="2700000" algn="tl">
                  <a:srgbClr val="000000">
                    <a:alpha val="43137"/>
                  </a:srgbClr>
                </a:outerShdw>
              </a:effectLst>
            </a:rPr>
            <a:t>Physicist</a:t>
          </a:r>
          <a:endParaRPr lang="it-IT" sz="3600" kern="1200" dirty="0">
            <a:effectLst>
              <a:outerShdw blurRad="38100" dist="38100" dir="2700000" algn="tl">
                <a:srgbClr val="000000">
                  <a:alpha val="43137"/>
                </a:srgbClr>
              </a:outerShdw>
            </a:effectLst>
          </a:endParaRPr>
        </a:p>
      </dsp:txBody>
      <dsp:txXfrm rot="-5400000">
        <a:off x="1062171" y="94444"/>
        <a:ext cx="5243071" cy="1072927"/>
      </dsp:txXfrm>
    </dsp:sp>
    <dsp:sp modelId="{7E429971-BC57-430F-BB25-C0574E5E39E3}">
      <dsp:nvSpPr>
        <dsp:cNvPr id="0" name=""/>
        <dsp:cNvSpPr/>
      </dsp:nvSpPr>
      <dsp:spPr>
        <a:xfrm>
          <a:off x="114" y="0"/>
          <a:ext cx="1135926" cy="134115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dirty="0" smtClean="0"/>
            <a:t>a</a:t>
          </a:r>
          <a:endParaRPr lang="it-IT" sz="4400" kern="1200" dirty="0"/>
        </a:p>
      </dsp:txBody>
      <dsp:txXfrm>
        <a:off x="55565" y="55451"/>
        <a:ext cx="1025024" cy="1230256"/>
      </dsp:txXfrm>
    </dsp:sp>
    <dsp:sp modelId="{B37A5355-225B-4C6F-AED7-6C620F99EECC}">
      <dsp:nvSpPr>
        <dsp:cNvPr id="0" name=""/>
        <dsp:cNvSpPr/>
      </dsp:nvSpPr>
      <dsp:spPr>
        <a:xfrm rot="5400000">
          <a:off x="3221112" y="-540707"/>
          <a:ext cx="1072927" cy="5243071"/>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smtClean="0">
              <a:effectLst>
                <a:outerShdw blurRad="38100" dist="38100" dir="2700000" algn="tl">
                  <a:srgbClr val="000000">
                    <a:alpha val="43137"/>
                  </a:srgbClr>
                </a:outerShdw>
              </a:effectLst>
            </a:rPr>
            <a:t>1 Senior </a:t>
          </a:r>
          <a:r>
            <a:rPr lang="it-IT" sz="3600" kern="1200" dirty="0" err="1" smtClean="0">
              <a:effectLst>
                <a:outerShdw blurRad="38100" dist="38100" dir="2700000" algn="tl">
                  <a:srgbClr val="000000">
                    <a:alpha val="43137"/>
                  </a:srgbClr>
                </a:outerShdw>
              </a:effectLst>
            </a:rPr>
            <a:t>Electrotecnical</a:t>
          </a:r>
          <a:r>
            <a:rPr lang="it-IT" sz="3600" kern="1200" dirty="0" smtClean="0">
              <a:effectLst>
                <a:outerShdw blurRad="38100" dist="38100" dir="2700000" algn="tl">
                  <a:srgbClr val="000000">
                    <a:alpha val="43137"/>
                  </a:srgbClr>
                </a:outerShdw>
              </a:effectLst>
            </a:rPr>
            <a:t> </a:t>
          </a:r>
          <a:r>
            <a:rPr lang="it-IT" sz="3600" kern="1200" dirty="0" err="1" smtClean="0">
              <a:effectLst>
                <a:outerShdw blurRad="38100" dist="38100" dir="2700000" algn="tl">
                  <a:srgbClr val="000000">
                    <a:alpha val="43137"/>
                  </a:srgbClr>
                </a:outerShdw>
              </a:effectLst>
            </a:rPr>
            <a:t>Engineer</a:t>
          </a:r>
          <a:endParaRPr lang="it-IT" sz="3600" kern="1200" dirty="0">
            <a:effectLst>
              <a:outerShdw blurRad="38100" dist="38100" dir="2700000" algn="tl">
                <a:srgbClr val="000000">
                  <a:alpha val="43137"/>
                </a:srgbClr>
              </a:outerShdw>
            </a:effectLst>
          </a:endParaRPr>
        </a:p>
      </dsp:txBody>
      <dsp:txXfrm rot="-5400000">
        <a:off x="1136040" y="1544365"/>
        <a:ext cx="5243071" cy="1072927"/>
      </dsp:txXfrm>
    </dsp:sp>
    <dsp:sp modelId="{C04276DC-EE64-470A-B8BC-09067B8045FA}">
      <dsp:nvSpPr>
        <dsp:cNvPr id="0" name=""/>
        <dsp:cNvSpPr/>
      </dsp:nvSpPr>
      <dsp:spPr>
        <a:xfrm>
          <a:off x="114" y="1410249"/>
          <a:ext cx="1135926" cy="1341158"/>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dirty="0" smtClean="0"/>
            <a:t>b</a:t>
          </a:r>
          <a:endParaRPr lang="it-IT" sz="4400" kern="1200" dirty="0"/>
        </a:p>
      </dsp:txBody>
      <dsp:txXfrm>
        <a:off x="55565" y="1465700"/>
        <a:ext cx="1025024" cy="1230256"/>
      </dsp:txXfrm>
    </dsp:sp>
    <dsp:sp modelId="{C7C3E6FD-D83F-4BDA-907E-B5EE041DA931}">
      <dsp:nvSpPr>
        <dsp:cNvPr id="0" name=""/>
        <dsp:cNvSpPr/>
      </dsp:nvSpPr>
      <dsp:spPr>
        <a:xfrm rot="5400000">
          <a:off x="3221112" y="867509"/>
          <a:ext cx="1072927" cy="5243071"/>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smtClean="0">
              <a:effectLst>
                <a:outerShdw blurRad="38100" dist="38100" dir="2700000" algn="tl">
                  <a:srgbClr val="000000">
                    <a:alpha val="43137"/>
                  </a:srgbClr>
                </a:outerShdw>
              </a:effectLst>
            </a:rPr>
            <a:t>11 </a:t>
          </a:r>
          <a:r>
            <a:rPr lang="it-IT" sz="3600" kern="1200" dirty="0" err="1" smtClean="0">
              <a:effectLst>
                <a:outerShdw blurRad="38100" dist="38100" dir="2700000" algn="tl">
                  <a:srgbClr val="000000">
                    <a:alpha val="43137"/>
                  </a:srgbClr>
                </a:outerShdw>
              </a:effectLst>
            </a:rPr>
            <a:t>Operators</a:t>
          </a:r>
          <a:endParaRPr lang="it-IT" sz="3600" kern="1200" dirty="0">
            <a:effectLst>
              <a:outerShdw blurRad="38100" dist="38100" dir="2700000" algn="tl">
                <a:srgbClr val="000000">
                  <a:alpha val="43137"/>
                </a:srgbClr>
              </a:outerShdw>
            </a:effectLst>
          </a:endParaRPr>
        </a:p>
      </dsp:txBody>
      <dsp:txXfrm rot="-5400000">
        <a:off x="1136040" y="2952581"/>
        <a:ext cx="5243071" cy="1072927"/>
      </dsp:txXfrm>
    </dsp:sp>
    <dsp:sp modelId="{F5034101-5B7D-4FE7-B47A-5A48CF39606B}">
      <dsp:nvSpPr>
        <dsp:cNvPr id="0" name=""/>
        <dsp:cNvSpPr/>
      </dsp:nvSpPr>
      <dsp:spPr>
        <a:xfrm>
          <a:off x="114" y="2818465"/>
          <a:ext cx="1135926" cy="134115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dirty="0" smtClean="0"/>
            <a:t>c</a:t>
          </a:r>
          <a:endParaRPr lang="it-IT" sz="4400" kern="1200" dirty="0"/>
        </a:p>
      </dsp:txBody>
      <dsp:txXfrm>
        <a:off x="55565" y="2873916"/>
        <a:ext cx="1025024" cy="1230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06/08/2012</a:t>
            </a:fld>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763178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48AEF76B-3757-4A0B-AF93-28494465C1DD}" type="datetimeFigureOut">
              <a:pPr/>
              <a:t>12/17/2009</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75693FD4-8F83-4EF7-AC3F-0DC0388986B0}" type="slidenum">
              <a:pPr/>
              <a:t>‹N›</a:t>
            </a:fld>
            <a:endParaRPr lang="it-IT"/>
          </a:p>
        </p:txBody>
      </p:sp>
    </p:spTree>
    <p:extLst>
      <p:ext uri="{BB962C8B-B14F-4D97-AF65-F5344CB8AC3E}">
        <p14:creationId xmlns:p14="http://schemas.microsoft.com/office/powerpoint/2010/main" val="446393810"/>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smtClean="0"/>
              <a:t>Questa è un'altra opzione</a:t>
            </a:r>
            <a:r>
              <a:rPr lang="it-IT" sz="1200" baseline="0" dirty="0" smtClean="0"/>
              <a:t> per creare una diapositiva introduttiva.</a:t>
            </a:r>
            <a:endParaRPr lang="it-IT" sz="1200" dirty="0" smtClean="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smtClean="0"/>
              <a:t>Questa è un'altra opzione</a:t>
            </a:r>
            <a:r>
              <a:rPr lang="it-IT" sz="1200" baseline="0" dirty="0" smtClean="0"/>
              <a:t> per creare una diapositiva introduttiva.</a:t>
            </a:r>
            <a:endParaRPr lang="it-IT" sz="1200" dirty="0" smtClean="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smtClean="0"/>
              <a:t>Questa è un'altra opzione</a:t>
            </a:r>
            <a:r>
              <a:rPr lang="it-IT" sz="1200" baseline="0" dirty="0" smtClean="0"/>
              <a:t> per creare una diapositiva introduttiva.</a:t>
            </a:r>
            <a:endParaRPr lang="it-IT" sz="1200" dirty="0" smtClean="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smtClean="0"/>
              <a:t>Questa è un'altra opzione</a:t>
            </a:r>
            <a:r>
              <a:rPr lang="it-IT" sz="1200" baseline="0" dirty="0" smtClean="0"/>
              <a:t> per creare una diapositiva introduttiva.</a:t>
            </a:r>
            <a:endParaRPr lang="it-IT" sz="1200" dirty="0" smtClean="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smtClean="0"/>
              <a:t>Questa è un'altra opzione</a:t>
            </a:r>
            <a:r>
              <a:rPr lang="it-IT" sz="1200" baseline="0" dirty="0" smtClean="0"/>
              <a:t> per creare una diapositiva introduttiva.</a:t>
            </a:r>
            <a:endParaRPr lang="it-IT" sz="1200" dirty="0" smtClean="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it-IT" smtClean="0"/>
              <a:t>Microsoft </a:t>
            </a:r>
            <a:r>
              <a:rPr lang="it-IT" b="1" smtClean="0"/>
              <a:t>Eccellenza tecnica</a:t>
            </a:r>
            <a:endParaRPr lang="it-IT" smtClean="0"/>
          </a:p>
        </p:txBody>
      </p:sp>
      <p:sp>
        <p:nvSpPr>
          <p:cNvPr id="46083" name="Rectangle 25"/>
          <p:cNvSpPr>
            <a:spLocks noGrp="1" noChangeArrowheads="1"/>
          </p:cNvSpPr>
          <p:nvPr>
            <p:ph type="ftr" sz="quarter" idx="4"/>
          </p:nvPr>
        </p:nvSpPr>
        <p:spPr>
          <a:noFill/>
        </p:spPr>
        <p:txBody>
          <a:bodyPr/>
          <a:lstStyle/>
          <a:p>
            <a:r>
              <a:rPr lang="it-IT" smtClean="0"/>
              <a:t>Informazioni riservate Microsoft</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it-IT" smtClean="0"/>
              <a:pPr/>
              <a:t>21</a:t>
            </a:fld>
            <a:endParaRPr lang="it-IT"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it-IT"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Cercare di essere sintetici. Mantenere il testo il più breve possibile per poter utilizzare un carattere di grandi dimensioni.</a:t>
            </a:r>
          </a:p>
          <a:p>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Riassumere il contenuto della presentazione riepilogando i punti più importanti delle lezioni.</a:t>
            </a:r>
          </a:p>
          <a:p>
            <a:r>
              <a:rPr lang="it-IT" dirty="0" smtClean="0"/>
              <a:t>Quali sono le informazioni a cui si desidera conferire maggiore enfasi in modo che vengano ricordate al termine della presentazione?</a:t>
            </a:r>
          </a:p>
          <a:p>
            <a:endParaRPr lang="it-IT" dirty="0" smtClean="0"/>
          </a:p>
          <a:p>
            <a:r>
              <a:rPr lang="it-IT" dirty="0" smtClean="0"/>
              <a:t>Salvare la presentazione in un video per semplificarne la distribuzione. Per creare un video, fare clic sulla scheda File, quindi su Condividi. In Tipi di file fare clic su Crea video.</a:t>
            </a:r>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23</a:t>
            </a:fld>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Riassumere il contenuto della presentazione riepilogando i punti più importanti delle lezioni.</a:t>
            </a:r>
          </a:p>
          <a:p>
            <a:r>
              <a:rPr lang="it-IT" dirty="0" smtClean="0"/>
              <a:t>Quali sono le informazioni a cui si desidera conferire maggiore enfasi in modo che vengano ricordate al termine della presentazione?</a:t>
            </a:r>
          </a:p>
          <a:p>
            <a:endParaRPr lang="it-IT" dirty="0" smtClean="0"/>
          </a:p>
          <a:p>
            <a:r>
              <a:rPr lang="it-IT" dirty="0" smtClean="0"/>
              <a:t>Salvare la presentazione in un video per semplificarne la distribuzione. Per creare un video, fare clic sulla scheda File, quindi su Condividi. In Tipi di file fare clic su Crea video.</a:t>
            </a:r>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24</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smtClean="0"/>
              <a:t>Questa è un'altra opzione</a:t>
            </a:r>
            <a:r>
              <a:rPr lang="it-IT" sz="1200" baseline="0" dirty="0" smtClean="0"/>
              <a:t> per creare una diapositiva introduttiva.</a:t>
            </a:r>
            <a:endParaRPr lang="it-IT" sz="1200" dirty="0" smtClean="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it-IT" b="1" cap="small" baseline="0">
                <a:solidFill>
                  <a:srgbClr val="003300"/>
                </a:solidFill>
              </a:defRPr>
            </a:lvl1pPr>
          </a:lstStyle>
          <a:p>
            <a:r>
              <a:rPr kumimoji="0" lang="it-IT"/>
              <a:t>Fare clic per modificare lo stile del titolo</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pPr eaLnBrk="1" latinLnBrk="0" hangingPunct="1"/>
            <a:r>
              <a:rPr lang="it-IT" smtClean="0"/>
              <a:t>Fare clic per modificare lo stile del sottotitolo dello schema</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it-IT" sz="2000" baseline="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Date Placeholder 2"/>
          <p:cNvSpPr>
            <a:spLocks noGrp="1"/>
          </p:cNvSpPr>
          <p:nvPr>
            <p:ph type="dt" sz="half" idx="10"/>
          </p:nvPr>
        </p:nvSpPr>
        <p:spPr/>
        <p:txBody>
          <a:bodyPr/>
          <a:lstStyle/>
          <a:p>
            <a:r>
              <a:rPr lang="it-IT" smtClean="0"/>
              <a:t>2012 August 6th</a:t>
            </a:r>
            <a:endParaRPr kumimoji="0" lang="it-IT"/>
          </a:p>
        </p:txBody>
      </p:sp>
      <p:sp>
        <p:nvSpPr>
          <p:cNvPr id="4" name="Footer Placeholder 3"/>
          <p:cNvSpPr>
            <a:spLocks noGrp="1"/>
          </p:cNvSpPr>
          <p:nvPr>
            <p:ph type="ftr" sz="quarter" idx="11"/>
          </p:nvPr>
        </p:nvSpPr>
        <p:spPr/>
        <p:txBody>
          <a:bodyPr/>
          <a:lstStyle/>
          <a:p>
            <a:endParaRPr kumimoji="0" lang="it-IT"/>
          </a:p>
        </p:txBody>
      </p:sp>
      <p:sp>
        <p:nvSpPr>
          <p:cNvPr id="5" name="Slide Number Placeholder 4"/>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2012 August 6th</a:t>
            </a:r>
            <a:endParaRPr kumimoji="0" lang="it-IT"/>
          </a:p>
        </p:txBody>
      </p:sp>
      <p:sp>
        <p:nvSpPr>
          <p:cNvPr id="3" name="Footer Placeholder 2"/>
          <p:cNvSpPr>
            <a:spLocks noGrp="1"/>
          </p:cNvSpPr>
          <p:nvPr>
            <p:ph type="ftr" sz="quarter" idx="11"/>
          </p:nvPr>
        </p:nvSpPr>
        <p:spPr/>
        <p:txBody>
          <a:bodyPr/>
          <a:lstStyle/>
          <a:p>
            <a:endParaRPr kumimoji="0" lang="it-IT"/>
          </a:p>
        </p:txBody>
      </p:sp>
      <p:sp>
        <p:nvSpPr>
          <p:cNvPr id="4" name="Slide Number Placeholder 3"/>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r>
              <a:rPr lang="it-IT" smtClean="0"/>
              <a:t>2012 August 6th</a:t>
            </a:r>
            <a:endParaRPr kumimoji="0" lang="it-IT"/>
          </a:p>
        </p:txBody>
      </p:sp>
      <p:sp>
        <p:nvSpPr>
          <p:cNvPr id="4" name="Footer Placeholder 4"/>
          <p:cNvSpPr>
            <a:spLocks noGrp="1"/>
          </p:cNvSpPr>
          <p:nvPr>
            <p:ph type="ftr" sz="quarter" idx="11"/>
          </p:nvPr>
        </p:nvSpPr>
        <p:spPr>
          <a:xfrm>
            <a:off x="3352800" y="6356350"/>
            <a:ext cx="2895600" cy="365125"/>
          </a:xfrm>
        </p:spPr>
        <p:txBody>
          <a:bodyPr/>
          <a:lstStyle/>
          <a:p>
            <a:endParaRPr kumimoji="0" lang="it-IT"/>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it-IT" sz="4000" b="1" cap="small" baseline="0">
                <a:solidFill>
                  <a:srgbClr val="003300"/>
                </a:solidFill>
              </a:defRPr>
            </a:lvl1pPr>
          </a:lstStyle>
          <a:p>
            <a:r>
              <a:rPr kumimoji="0" lang="it-IT"/>
              <a:t>Fare clic per modificare lo stile del titolo</a:t>
            </a:r>
          </a:p>
        </p:txBody>
      </p:sp>
      <p:sp>
        <p:nvSpPr>
          <p:cNvPr id="4" name="Date Placeholder 3"/>
          <p:cNvSpPr>
            <a:spLocks noGrp="1"/>
          </p:cNvSpPr>
          <p:nvPr>
            <p:ph type="dt" sz="half" idx="10"/>
          </p:nvPr>
        </p:nvSpPr>
        <p:spPr/>
        <p:txBody>
          <a:bodyPr/>
          <a:lstStyle/>
          <a:p>
            <a:r>
              <a:rPr lang="it-IT" smtClean="0"/>
              <a:t>2012 August 6th</a:t>
            </a:r>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it-IT" sz="180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it-IT"/>
            </a:lvl1pPr>
          </a:lstStyle>
          <a:p>
            <a:r>
              <a:rPr kumimoji="0" lang="it-IT"/>
              <a:t>Fare clic per modificare lo stile del titolo</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r>
              <a:rPr lang="it-IT" smtClean="0"/>
              <a:t>2012 August 6th</a:t>
            </a:r>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4"/>
          <p:cNvSpPr>
            <a:spLocks noGrp="1"/>
          </p:cNvSpPr>
          <p:nvPr>
            <p:ph type="dt" sz="half" idx="10"/>
          </p:nvPr>
        </p:nvSpPr>
        <p:spPr/>
        <p:txBody>
          <a:bodyPr/>
          <a:lstStyle/>
          <a:p>
            <a:r>
              <a:rPr lang="it-IT" smtClean="0"/>
              <a:t>2012 August 6th</a:t>
            </a:r>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pPr eaLnBrk="1" latinLnBrk="0" hangingPunct="1"/>
            <a:r>
              <a:rPr lang="it-IT" smtClean="0"/>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7" name="Date Placeholder 6"/>
          <p:cNvSpPr>
            <a:spLocks noGrp="1"/>
          </p:cNvSpPr>
          <p:nvPr>
            <p:ph type="dt" sz="half" idx="10"/>
          </p:nvPr>
        </p:nvSpPr>
        <p:spPr/>
        <p:txBody>
          <a:bodyPr/>
          <a:lstStyle/>
          <a:p>
            <a:r>
              <a:rPr lang="it-IT" smtClean="0"/>
              <a:t>2012 August 6th</a:t>
            </a:r>
            <a:endParaRPr kumimoji="0" lang="it-IT"/>
          </a:p>
        </p:txBody>
      </p:sp>
      <p:sp>
        <p:nvSpPr>
          <p:cNvPr id="8" name="Footer Placeholder 7"/>
          <p:cNvSpPr>
            <a:spLocks noGrp="1"/>
          </p:cNvSpPr>
          <p:nvPr>
            <p:ph type="ftr" sz="quarter" idx="11"/>
          </p:nvPr>
        </p:nvSpPr>
        <p:spPr/>
        <p:txBody>
          <a:bodyPr/>
          <a:lstStyle/>
          <a:p>
            <a:endParaRPr kumimoji="0" lang="it-IT"/>
          </a:p>
        </p:txBody>
      </p:sp>
      <p:sp>
        <p:nvSpPr>
          <p:cNvPr id="9" name="Slide Number Placeholder 8"/>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2012 August 6th</a:t>
            </a:r>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smtClean="0"/>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2012 August 6th</a:t>
            </a:r>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r>
              <a:rPr lang="it-IT" smtClean="0"/>
              <a:t>2012 August 6th</a:t>
            </a:r>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r>
              <a:rPr lang="it-IT" smtClean="0"/>
              <a:t>2012 August 6th</a:t>
            </a:r>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it-IT" smtClean="0"/>
              <a:t>Fare clic per modificare lo stile del titolo</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r>
              <a:rPr lang="it-IT" smtClean="0"/>
              <a:t>2012 August 6th</a:t>
            </a:r>
            <a:endParaRPr kumimoji="0" lang="it-IT"/>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kumimoji="0" lang="it-IT"/>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33D6E5A2-EC83-451F-A719-9AC1370DD5CF}" type="slidenum">
              <a:pPr/>
              <a:t>‹N›</a:t>
            </a:fld>
            <a:endParaRPr kumimoji="0" lang="it-IT"/>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hf hdr="0"/>
  <p:txStyles>
    <p:titleStyle>
      <a:lvl1pPr algn="l" defTabSz="914400" rtl="0" eaLnBrk="1" latinLnBrk="0" hangingPunct="1">
        <a:spcBef>
          <a:spcPct val="0"/>
        </a:spcBef>
        <a:buNone/>
        <a:defRPr kumimoji="0" lang="it-IT"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Layout" Target="../slideLayouts/slideLayout3.xml"/><Relationship Id="rId7" Type="http://schemas.openxmlformats.org/officeDocument/2006/relationships/diagramLayout" Target="../diagrams/layout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Data" Target="../diagrams/data6.xml"/><Relationship Id="rId5" Type="http://schemas.openxmlformats.org/officeDocument/2006/relationships/image" Target="../media/image7.png"/><Relationship Id="rId10" Type="http://schemas.microsoft.com/office/2007/relationships/diagramDrawing" Target="../diagrams/drawing6.xml"/><Relationship Id="rId4" Type="http://schemas.openxmlformats.org/officeDocument/2006/relationships/notesSlide" Target="../notesSlides/notesSlide17.xml"/><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tags" Target="../tags/tag31.xml"/><Relationship Id="rId7" Type="http://schemas.openxmlformats.org/officeDocument/2006/relationships/diagramData" Target="../diagrams/data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11" Type="http://schemas.microsoft.com/office/2007/relationships/diagramDrawing" Target="../diagrams/drawing8.xml"/><Relationship Id="rId5" Type="http://schemas.openxmlformats.org/officeDocument/2006/relationships/notesSlide" Target="../notesSlides/notesSlide20.xml"/><Relationship Id="rId10" Type="http://schemas.openxmlformats.org/officeDocument/2006/relationships/diagramColors" Target="../diagrams/colors8.xml"/><Relationship Id="rId4" Type="http://schemas.openxmlformats.org/officeDocument/2006/relationships/slideLayout" Target="../slideLayouts/slideLayout3.xml"/><Relationship Id="rId9"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6.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2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0.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png"/><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www.lnl.infn.it/Conferences/frameset_conf.htm" TargetMode="External"/><Relationship Id="rId3" Type="http://schemas.openxmlformats.org/officeDocument/2006/relationships/tags" Target="../tags/tag50.xml"/><Relationship Id="rId7" Type="http://schemas.openxmlformats.org/officeDocument/2006/relationships/image" Target="../media/image1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17.xml"/><Relationship Id="rId7" Type="http://schemas.openxmlformats.org/officeDocument/2006/relationships/oleObject" Target="../embeddings/oleObject1.bin"/><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3.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980728"/>
            <a:ext cx="8077200" cy="1143000"/>
          </a:xfrm>
        </p:spPr>
        <p:txBody>
          <a:bodyPr>
            <a:normAutofit fontScale="90000"/>
          </a:bodyPr>
          <a:lstStyle/>
          <a:p>
            <a:pPr algn="ctr"/>
            <a:r>
              <a:rPr lang="en-US" b="1" dirty="0" smtClean="0"/>
              <a:t> </a:t>
            </a:r>
            <a:r>
              <a:rPr lang="en-US" b="1" dirty="0"/>
              <a:t>O</a:t>
            </a:r>
            <a:r>
              <a:rPr lang="en-US" b="1" dirty="0" smtClean="0"/>
              <a:t>perations Tandem </a:t>
            </a:r>
            <a:r>
              <a:rPr lang="en-US" b="1" dirty="0"/>
              <a:t>ALPI </a:t>
            </a:r>
            <a:r>
              <a:rPr lang="en-US" b="1"/>
              <a:t>PIAVE </a:t>
            </a:r>
            <a:r>
              <a:rPr lang="en-US" b="1" smtClean="0"/>
              <a:t/>
            </a:r>
            <a:br>
              <a:rPr lang="en-US" b="1" smtClean="0"/>
            </a:br>
            <a:r>
              <a:rPr lang="en-US" b="1" smtClean="0"/>
              <a:t>of </a:t>
            </a:r>
            <a:r>
              <a:rPr lang="en-US" b="1" dirty="0"/>
              <a:t>LNL accelerators</a:t>
            </a:r>
            <a:endParaRPr lang="it-IT"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a:t>
            </a:r>
            <a:r>
              <a:rPr lang="it-IT" dirty="0" smtClean="0"/>
              <a:t>2012 August 6th</a:t>
            </a:r>
            <a:endParaRPr kumimoji="0" lang="it-IT" dirty="0"/>
          </a:p>
        </p:txBody>
      </p:sp>
      <p:sp>
        <p:nvSpPr>
          <p:cNvPr id="4" name="Segnaposto piè di pagina 3"/>
          <p:cNvSpPr>
            <a:spLocks noGrp="1"/>
          </p:cNvSpPr>
          <p:nvPr>
            <p:ph type="ftr" sz="quarter" idx="11"/>
          </p:nvPr>
        </p:nvSpPr>
        <p:spPr/>
        <p:txBody>
          <a:bodyPr/>
          <a:lstStyle/>
          <a:p>
            <a:r>
              <a:rPr lang="it-IT" b="1" dirty="0" smtClean="0"/>
              <a:t>Workshop </a:t>
            </a:r>
            <a:r>
              <a:rPr lang="it-IT" b="1" dirty="0"/>
              <a:t>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a:t>
            </a:fld>
            <a:endParaRPr kumimoji="0" lang="it-IT"/>
          </a:p>
        </p:txBody>
      </p:sp>
      <p:sp>
        <p:nvSpPr>
          <p:cNvPr id="7" name="Segnaposto contenuto 6"/>
          <p:cNvSpPr>
            <a:spLocks noGrp="1"/>
          </p:cNvSpPr>
          <p:nvPr>
            <p:ph idx="1"/>
          </p:nvPr>
        </p:nvSpPr>
        <p:spPr/>
        <p:txBody>
          <a:bodyPr>
            <a:normAutofit lnSpcReduction="10000"/>
          </a:bodyPr>
          <a:lstStyle/>
          <a:p>
            <a:pPr marL="0" lvl="1" indent="0">
              <a:buNone/>
            </a:pPr>
            <a:r>
              <a:rPr lang="it-IT" sz="3200" b="1" dirty="0" smtClean="0"/>
              <a:t>                            </a:t>
            </a:r>
            <a:endParaRPr lang="it-IT" sz="3200" b="1" dirty="0"/>
          </a:p>
          <a:p>
            <a:pPr marL="0" lvl="1" indent="0">
              <a:buNone/>
            </a:pPr>
            <a:endParaRPr lang="it-IT" sz="3200" b="1" dirty="0" smtClean="0"/>
          </a:p>
          <a:p>
            <a:pPr marL="0" lvl="1" indent="0" algn="ctr">
              <a:buNone/>
            </a:pPr>
            <a:r>
              <a:rPr lang="it-IT" sz="3200" b="1" dirty="0" smtClean="0"/>
              <a:t>WAO 2012</a:t>
            </a:r>
          </a:p>
          <a:p>
            <a:pPr marL="0" lvl="1" indent="0" algn="ctr">
              <a:buNone/>
            </a:pPr>
            <a:r>
              <a:rPr lang="it-IT" sz="3200" b="1" dirty="0" smtClean="0"/>
              <a:t>August 6, 2012 </a:t>
            </a:r>
            <a:endParaRPr lang="it-IT" sz="3200" b="1" dirty="0"/>
          </a:p>
          <a:p>
            <a:pPr marL="0" lvl="1" indent="0" algn="ctr">
              <a:buNone/>
            </a:pPr>
            <a:endParaRPr lang="it-IT" sz="3200" b="1" dirty="0" smtClean="0"/>
          </a:p>
          <a:p>
            <a:pPr marL="0" lvl="1" indent="0">
              <a:buNone/>
            </a:pPr>
            <a:r>
              <a:rPr lang="it-IT" sz="3200" b="1" dirty="0"/>
              <a:t> </a:t>
            </a:r>
            <a:r>
              <a:rPr lang="it-IT" sz="3200" b="1" dirty="0" smtClean="0"/>
              <a:t>                               </a:t>
            </a:r>
            <a:r>
              <a:rPr lang="it-IT" sz="2400" b="1" dirty="0" smtClean="0"/>
              <a:t>Davide </a:t>
            </a:r>
            <a:r>
              <a:rPr lang="it-IT" sz="2400" b="1" dirty="0"/>
              <a:t>Carlucci </a:t>
            </a:r>
            <a:endParaRPr lang="it-IT" sz="2400" b="1" dirty="0" smtClean="0"/>
          </a:p>
          <a:p>
            <a:pPr marL="0" lvl="1" indent="0">
              <a:buNone/>
            </a:pPr>
            <a:r>
              <a:rPr lang="it-IT" sz="2400" b="1" dirty="0">
                <a:latin typeface="Calibri" pitchFamily="34" charset="0"/>
                <a:cs typeface="Calibri" pitchFamily="34" charset="0"/>
              </a:rPr>
              <a:t> </a:t>
            </a:r>
            <a:r>
              <a:rPr lang="it-IT" sz="2400" b="1" dirty="0" smtClean="0">
                <a:latin typeface="Calibri" pitchFamily="34" charset="0"/>
                <a:cs typeface="Calibri" pitchFamily="34" charset="0"/>
              </a:rPr>
              <a:t>                                  </a:t>
            </a:r>
            <a:r>
              <a:rPr lang="it-IT" sz="2000" b="1" dirty="0" smtClean="0">
                <a:latin typeface="Calibri" pitchFamily="34" charset="0"/>
                <a:cs typeface="Calibri" pitchFamily="34" charset="0"/>
              </a:rPr>
              <a:t>Tandem-ALPI-PIAVE  </a:t>
            </a:r>
            <a:r>
              <a:rPr lang="it-IT" sz="2000" b="1" dirty="0" err="1" smtClean="0">
                <a:latin typeface="Calibri" pitchFamily="34" charset="0"/>
                <a:cs typeface="Calibri" pitchFamily="34" charset="0"/>
              </a:rPr>
              <a:t>complex</a:t>
            </a:r>
            <a:r>
              <a:rPr lang="it-IT" sz="2000" b="1" dirty="0" smtClean="0">
                <a:latin typeface="Calibri" pitchFamily="34" charset="0"/>
                <a:cs typeface="Calibri" pitchFamily="34" charset="0"/>
              </a:rPr>
              <a:t> </a:t>
            </a:r>
          </a:p>
          <a:p>
            <a:pPr marL="0" lvl="1" indent="0">
              <a:buNone/>
            </a:pP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Operation</a:t>
            </a:r>
            <a:r>
              <a:rPr lang="it-IT" sz="2000" b="1" dirty="0" smtClean="0">
                <a:latin typeface="Calibri" pitchFamily="34" charset="0"/>
                <a:cs typeface="Calibri" pitchFamily="34" charset="0"/>
              </a:rPr>
              <a:t> </a:t>
            </a:r>
            <a:r>
              <a:rPr lang="it-IT" sz="2000" b="1" dirty="0">
                <a:latin typeface="Calibri" pitchFamily="34" charset="0"/>
                <a:cs typeface="Calibri" pitchFamily="34" charset="0"/>
              </a:rPr>
              <a:t>Supervisor  </a:t>
            </a:r>
            <a:r>
              <a:rPr lang="it-IT" sz="2000" b="1" dirty="0" smtClean="0">
                <a:latin typeface="Calibri" pitchFamily="34" charset="0"/>
                <a:cs typeface="Calibri" pitchFamily="34" charset="0"/>
              </a:rPr>
              <a:t>&amp;  </a:t>
            </a:r>
            <a:r>
              <a:rPr lang="it-IT" sz="2000" b="1" dirty="0" err="1">
                <a:latin typeface="Calibri" pitchFamily="34" charset="0"/>
                <a:cs typeface="Calibri" pitchFamily="34" charset="0"/>
              </a:rPr>
              <a:t>Maintenance</a:t>
            </a:r>
            <a:r>
              <a:rPr lang="it-IT" sz="2000" b="1" dirty="0">
                <a:latin typeface="Calibri" pitchFamily="34" charset="0"/>
                <a:cs typeface="Calibri" pitchFamily="34" charset="0"/>
              </a:rPr>
              <a:t> </a:t>
            </a:r>
            <a:r>
              <a:rPr lang="it-IT" sz="2000" b="1" dirty="0" smtClean="0">
                <a:latin typeface="Calibri" pitchFamily="34" charset="0"/>
                <a:cs typeface="Calibri" pitchFamily="34" charset="0"/>
              </a:rPr>
              <a:t>Leader</a:t>
            </a:r>
          </a:p>
          <a:p>
            <a:pPr marL="0" lvl="1" indent="0" algn="ctr">
              <a:buNone/>
            </a:pPr>
            <a:r>
              <a:rPr lang="it-IT" sz="2000" b="1" dirty="0" smtClean="0">
                <a:latin typeface="Calibri" pitchFamily="34" charset="0"/>
                <a:cs typeface="Calibri" pitchFamily="34" charset="0"/>
              </a:rPr>
              <a:t>I.N.F.N. - </a:t>
            </a:r>
            <a:r>
              <a:rPr lang="it-IT" sz="2000" b="1" dirty="0" err="1" smtClean="0">
                <a:latin typeface="Calibri" pitchFamily="34" charset="0"/>
                <a:cs typeface="Calibri" pitchFamily="34" charset="0"/>
              </a:rPr>
              <a:t>Laboratorni</a:t>
            </a:r>
            <a:r>
              <a:rPr lang="it-IT" sz="2000" b="1" dirty="0" smtClean="0">
                <a:latin typeface="Calibri" pitchFamily="34" charset="0"/>
                <a:cs typeface="Calibri" pitchFamily="34" charset="0"/>
              </a:rPr>
              <a:t> Nazionali di Legnaro</a:t>
            </a:r>
            <a:endParaRPr lang="it-IT" sz="2000" b="1"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66348032"/>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1520" y="188640"/>
            <a:ext cx="9289032" cy="1124744"/>
          </a:xfrm>
        </p:spPr>
        <p:txBody>
          <a:bodyPr>
            <a:noAutofit/>
          </a:bodyPr>
          <a:lstStyle/>
          <a:p>
            <a:pPr algn="ctr"/>
            <a:r>
              <a:rPr lang="it-IT" sz="3600" b="1" dirty="0" err="1">
                <a:latin typeface="Calibri" pitchFamily="34" charset="0"/>
                <a:cs typeface="Calibri" pitchFamily="34" charset="0"/>
              </a:rPr>
              <a:t>Main</a:t>
            </a:r>
            <a:r>
              <a:rPr lang="it-IT" sz="3600" b="1" dirty="0">
                <a:latin typeface="Calibri" pitchFamily="34" charset="0"/>
                <a:cs typeface="Calibri" pitchFamily="34" charset="0"/>
              </a:rPr>
              <a:t> </a:t>
            </a:r>
            <a:r>
              <a:rPr lang="it-IT" sz="3600" b="1" dirty="0" err="1">
                <a:latin typeface="Calibri" pitchFamily="34" charset="0"/>
                <a:cs typeface="Calibri" pitchFamily="34" charset="0"/>
              </a:rPr>
              <a:t>device</a:t>
            </a:r>
            <a:r>
              <a:rPr lang="it-IT" sz="3600" b="1" dirty="0">
                <a:latin typeface="Calibri" pitchFamily="34" charset="0"/>
                <a:cs typeface="Calibri" pitchFamily="34" charset="0"/>
              </a:rPr>
              <a:t> in </a:t>
            </a:r>
            <a:r>
              <a:rPr lang="it-IT" sz="3600" b="1" dirty="0" smtClean="0">
                <a:latin typeface="Calibri" pitchFamily="34" charset="0"/>
                <a:cs typeface="Calibri" pitchFamily="34" charset="0"/>
              </a:rPr>
              <a:t>the Tandem ALPI PIAVE</a:t>
            </a:r>
            <a:r>
              <a:rPr lang="it-IT" sz="3600" b="1" dirty="0">
                <a:latin typeface="Calibri" pitchFamily="34" charset="0"/>
                <a:cs typeface="Calibri" pitchFamily="34" charset="0"/>
              </a:rPr>
              <a:t/>
            </a:r>
            <a:br>
              <a:rPr lang="it-IT" sz="3600" b="1" dirty="0">
                <a:latin typeface="Calibri" pitchFamily="34" charset="0"/>
                <a:cs typeface="Calibri" pitchFamily="34" charset="0"/>
              </a:rPr>
            </a:br>
            <a:endParaRPr lang="it-IT" sz="3600" b="1" u="sng" dirty="0">
              <a:latin typeface="Calibri" pitchFamily="34" charset="0"/>
              <a:cs typeface="Calibri" pitchFamily="34" charset="0"/>
            </a:endParaRPr>
          </a:p>
        </p:txBody>
      </p:sp>
      <p:sp>
        <p:nvSpPr>
          <p:cNvPr id="5" name="Content Placeholder 4"/>
          <p:cNvSpPr>
            <a:spLocks noGrp="1"/>
          </p:cNvSpPr>
          <p:nvPr>
            <p:ph idx="1"/>
            <p:custDataLst>
              <p:tags r:id="rId3"/>
            </p:custDataLst>
          </p:nvPr>
        </p:nvSpPr>
        <p:spPr>
          <a:xfrm>
            <a:off x="611560" y="836712"/>
            <a:ext cx="4026024" cy="5544616"/>
          </a:xfrm>
        </p:spPr>
        <p:txBody>
          <a:bodyPr>
            <a:normAutofit fontScale="25000" lnSpcReduction="20000"/>
          </a:bodyPr>
          <a:lstStyle/>
          <a:p>
            <a:r>
              <a:rPr lang="it-IT" sz="8000" b="1" dirty="0">
                <a:latin typeface="Calibri" pitchFamily="34" charset="0"/>
                <a:cs typeface="Calibri" pitchFamily="34" charset="0"/>
              </a:rPr>
              <a:t>140 </a:t>
            </a:r>
            <a:r>
              <a:rPr lang="it-IT" sz="8000" b="1" dirty="0" err="1">
                <a:latin typeface="Calibri" pitchFamily="34" charset="0"/>
                <a:cs typeface="Calibri" pitchFamily="34" charset="0"/>
              </a:rPr>
              <a:t>Power</a:t>
            </a:r>
            <a:r>
              <a:rPr lang="it-IT" sz="8000" b="1" dirty="0">
                <a:latin typeface="Calibri" pitchFamily="34" charset="0"/>
                <a:cs typeface="Calibri" pitchFamily="34" charset="0"/>
              </a:rPr>
              <a:t> </a:t>
            </a:r>
            <a:r>
              <a:rPr lang="it-IT" sz="8000" b="1" dirty="0" err="1">
                <a:latin typeface="Calibri" pitchFamily="34" charset="0"/>
                <a:cs typeface="Calibri" pitchFamily="34" charset="0"/>
              </a:rPr>
              <a:t>supply</a:t>
            </a:r>
            <a:r>
              <a:rPr lang="it-IT" sz="8000" b="1" dirty="0">
                <a:latin typeface="Calibri" pitchFamily="34" charset="0"/>
                <a:cs typeface="Calibri" pitchFamily="34" charset="0"/>
              </a:rPr>
              <a:t> for quadrupole</a:t>
            </a:r>
          </a:p>
          <a:p>
            <a:r>
              <a:rPr lang="it-IT" sz="8000" b="1" dirty="0">
                <a:latin typeface="Calibri" pitchFamily="34" charset="0"/>
                <a:cs typeface="Calibri" pitchFamily="34" charset="0"/>
              </a:rPr>
              <a:t>      and </a:t>
            </a:r>
            <a:r>
              <a:rPr lang="it-IT" sz="8000" b="1" dirty="0" err="1" smtClean="0">
                <a:latin typeface="Calibri" pitchFamily="34" charset="0"/>
                <a:cs typeface="Calibri" pitchFamily="34" charset="0"/>
              </a:rPr>
              <a:t>Dipole</a:t>
            </a:r>
            <a:r>
              <a:rPr lang="it-IT" sz="8000" b="1" dirty="0" smtClean="0">
                <a:latin typeface="Calibri" pitchFamily="34" charset="0"/>
                <a:cs typeface="Calibri" pitchFamily="34" charset="0"/>
              </a:rPr>
              <a:t>,...</a:t>
            </a:r>
          </a:p>
          <a:p>
            <a:r>
              <a:rPr lang="it-IT" sz="8000" b="1" dirty="0" smtClean="0">
                <a:latin typeface="Calibri" pitchFamily="34" charset="0"/>
                <a:cs typeface="Calibri" pitchFamily="34" charset="0"/>
              </a:rPr>
              <a:t>77 QWR </a:t>
            </a:r>
            <a:r>
              <a:rPr lang="it-IT" sz="8000" b="1" dirty="0">
                <a:latin typeface="Calibri" pitchFamily="34" charset="0"/>
                <a:cs typeface="Calibri" pitchFamily="34" charset="0"/>
              </a:rPr>
              <a:t>s (</a:t>
            </a:r>
            <a:r>
              <a:rPr lang="it-IT" sz="8000" b="1" dirty="0" err="1">
                <a:latin typeface="Calibri" pitchFamily="34" charset="0"/>
                <a:cs typeface="Calibri" pitchFamily="34" charset="0"/>
              </a:rPr>
              <a:t>coupler</a:t>
            </a:r>
            <a:r>
              <a:rPr lang="it-IT" sz="8000" b="1" dirty="0">
                <a:latin typeface="Calibri" pitchFamily="34" charset="0"/>
                <a:cs typeface="Calibri" pitchFamily="34" charset="0"/>
              </a:rPr>
              <a:t>, </a:t>
            </a:r>
            <a:r>
              <a:rPr lang="it-IT" sz="8000" b="1" dirty="0" err="1">
                <a:latin typeface="Calibri" pitchFamily="34" charset="0"/>
                <a:cs typeface="Calibri" pitchFamily="34" charset="0"/>
              </a:rPr>
              <a:t>tuning</a:t>
            </a:r>
            <a:r>
              <a:rPr lang="it-IT" sz="8000" b="1" dirty="0">
                <a:latin typeface="Calibri" pitchFamily="34" charset="0"/>
                <a:cs typeface="Calibri" pitchFamily="34" charset="0"/>
              </a:rPr>
              <a:t> </a:t>
            </a:r>
            <a:r>
              <a:rPr lang="it-IT" sz="8000" b="1" dirty="0" err="1">
                <a:latin typeface="Calibri" pitchFamily="34" charset="0"/>
                <a:cs typeface="Calibri" pitchFamily="34" charset="0"/>
              </a:rPr>
              <a:t>system</a:t>
            </a:r>
            <a:r>
              <a:rPr lang="it-IT" sz="8000" b="1" dirty="0">
                <a:latin typeface="Calibri" pitchFamily="34" charset="0"/>
                <a:cs typeface="Calibri" pitchFamily="34" charset="0"/>
              </a:rPr>
              <a:t>, pick-up </a:t>
            </a:r>
            <a:r>
              <a:rPr lang="it-IT" sz="8000" b="1" dirty="0" err="1" smtClean="0">
                <a:latin typeface="Calibri" pitchFamily="34" charset="0"/>
                <a:cs typeface="Calibri" pitchFamily="34" charset="0"/>
              </a:rPr>
              <a:t>ecc</a:t>
            </a:r>
            <a:r>
              <a:rPr lang="it-IT" sz="8000" b="1" dirty="0" smtClean="0">
                <a:latin typeface="Calibri" pitchFamily="34" charset="0"/>
                <a:cs typeface="Calibri" pitchFamily="34" charset="0"/>
              </a:rPr>
              <a:t> </a:t>
            </a:r>
            <a:r>
              <a:rPr lang="it-IT" sz="8000" b="1" dirty="0" err="1" smtClean="0">
                <a:latin typeface="Calibri" pitchFamily="34" charset="0"/>
                <a:cs typeface="Calibri" pitchFamily="34" charset="0"/>
              </a:rPr>
              <a:t>ecc</a:t>
            </a:r>
            <a:r>
              <a:rPr lang="it-IT" sz="8000" b="1" dirty="0" smtClean="0">
                <a:latin typeface="Calibri" pitchFamily="34" charset="0"/>
                <a:cs typeface="Calibri" pitchFamily="34" charset="0"/>
              </a:rPr>
              <a:t>)</a:t>
            </a:r>
            <a:endParaRPr lang="it-IT" sz="8000" b="1" dirty="0">
              <a:latin typeface="Calibri" pitchFamily="34" charset="0"/>
              <a:cs typeface="Calibri" pitchFamily="34" charset="0"/>
            </a:endParaRPr>
          </a:p>
          <a:p>
            <a:r>
              <a:rPr lang="it-IT" sz="8000" b="1" dirty="0" smtClean="0">
                <a:latin typeface="Calibri" pitchFamily="34" charset="0"/>
                <a:cs typeface="Calibri" pitchFamily="34" charset="0"/>
              </a:rPr>
              <a:t>1 </a:t>
            </a:r>
            <a:r>
              <a:rPr lang="it-IT" sz="8000" b="1" dirty="0" err="1" smtClean="0">
                <a:latin typeface="Calibri" pitchFamily="34" charset="0"/>
                <a:cs typeface="Calibri" pitchFamily="34" charset="0"/>
              </a:rPr>
              <a:t>Plant</a:t>
            </a:r>
            <a:r>
              <a:rPr lang="it-IT" sz="8000" b="1" dirty="0" smtClean="0">
                <a:latin typeface="Calibri" pitchFamily="34" charset="0"/>
                <a:cs typeface="Calibri" pitchFamily="34" charset="0"/>
              </a:rPr>
              <a:t> for SF6 </a:t>
            </a:r>
            <a:r>
              <a:rPr lang="it-IT" sz="8000" b="1" dirty="0" err="1" smtClean="0">
                <a:latin typeface="Calibri" pitchFamily="34" charset="0"/>
                <a:cs typeface="Calibri" pitchFamily="34" charset="0"/>
              </a:rPr>
              <a:t>trasfer</a:t>
            </a:r>
            <a:r>
              <a:rPr lang="it-IT" sz="8000" b="1" dirty="0" smtClean="0">
                <a:latin typeface="Calibri" pitchFamily="34" charset="0"/>
                <a:cs typeface="Calibri" pitchFamily="34" charset="0"/>
              </a:rPr>
              <a:t> (2 </a:t>
            </a:r>
            <a:r>
              <a:rPr lang="it-IT" sz="8000" b="1" dirty="0" err="1" smtClean="0">
                <a:latin typeface="Calibri" pitchFamily="34" charset="0"/>
                <a:cs typeface="Calibri" pitchFamily="34" charset="0"/>
              </a:rPr>
              <a:t>compressor</a:t>
            </a:r>
            <a:r>
              <a:rPr lang="it-IT" sz="8000" b="1" dirty="0" smtClean="0">
                <a:latin typeface="Calibri" pitchFamily="34" charset="0"/>
                <a:cs typeface="Calibri" pitchFamily="34" charset="0"/>
              </a:rPr>
              <a:t>) 780 m³at 7 bar</a:t>
            </a:r>
          </a:p>
          <a:p>
            <a:r>
              <a:rPr lang="it-IT" sz="8000" b="1" dirty="0" smtClean="0">
                <a:latin typeface="Calibri" pitchFamily="34" charset="0"/>
                <a:cs typeface="Calibri" pitchFamily="34" charset="0"/>
              </a:rPr>
              <a:t>40 </a:t>
            </a:r>
            <a:r>
              <a:rPr lang="it-IT" sz="8000" b="1" dirty="0" err="1" smtClean="0">
                <a:latin typeface="Calibri" pitchFamily="34" charset="0"/>
                <a:cs typeface="Calibri" pitchFamily="34" charset="0"/>
              </a:rPr>
              <a:t>Steerer</a:t>
            </a:r>
            <a:endParaRPr lang="it-IT" sz="8000" b="1" dirty="0">
              <a:latin typeface="Calibri" pitchFamily="34" charset="0"/>
              <a:cs typeface="Calibri" pitchFamily="34" charset="0"/>
            </a:endParaRPr>
          </a:p>
          <a:p>
            <a:r>
              <a:rPr lang="it-IT" sz="8000" b="1" dirty="0" smtClean="0">
                <a:latin typeface="Calibri" pitchFamily="34" charset="0"/>
                <a:cs typeface="Calibri" pitchFamily="34" charset="0"/>
              </a:rPr>
              <a:t>40 </a:t>
            </a:r>
            <a:r>
              <a:rPr lang="it-IT" sz="8000" b="1" dirty="0" err="1">
                <a:latin typeface="Calibri" pitchFamily="34" charset="0"/>
                <a:cs typeface="Calibri" pitchFamily="34" charset="0"/>
              </a:rPr>
              <a:t>Power</a:t>
            </a:r>
            <a:r>
              <a:rPr lang="it-IT" sz="8000" b="1" dirty="0">
                <a:latin typeface="Calibri" pitchFamily="34" charset="0"/>
                <a:cs typeface="Calibri" pitchFamily="34" charset="0"/>
              </a:rPr>
              <a:t> </a:t>
            </a:r>
            <a:r>
              <a:rPr lang="it-IT" sz="8000" b="1" dirty="0" err="1">
                <a:latin typeface="Calibri" pitchFamily="34" charset="0"/>
                <a:cs typeface="Calibri" pitchFamily="34" charset="0"/>
              </a:rPr>
              <a:t>supply</a:t>
            </a:r>
            <a:r>
              <a:rPr lang="it-IT" sz="8000" b="1" dirty="0">
                <a:latin typeface="Calibri" pitchFamily="34" charset="0"/>
                <a:cs typeface="Calibri" pitchFamily="34" charset="0"/>
              </a:rPr>
              <a:t> for </a:t>
            </a:r>
            <a:r>
              <a:rPr lang="it-IT" sz="8000" b="1" dirty="0" err="1">
                <a:latin typeface="Calibri" pitchFamily="34" charset="0"/>
                <a:cs typeface="Calibri" pitchFamily="34" charset="0"/>
              </a:rPr>
              <a:t>steerer</a:t>
            </a:r>
            <a:endParaRPr lang="it-IT" sz="8000" b="1" dirty="0">
              <a:latin typeface="Calibri" pitchFamily="34" charset="0"/>
              <a:cs typeface="Calibri" pitchFamily="34" charset="0"/>
            </a:endParaRPr>
          </a:p>
          <a:p>
            <a:r>
              <a:rPr lang="it-IT" sz="8000" b="1" dirty="0">
                <a:latin typeface="Calibri" pitchFamily="34" charset="0"/>
                <a:cs typeface="Calibri" pitchFamily="34" charset="0"/>
              </a:rPr>
              <a:t>120 </a:t>
            </a:r>
            <a:r>
              <a:rPr lang="it-IT" sz="8000" b="1" dirty="0" err="1">
                <a:latin typeface="Calibri" pitchFamily="34" charset="0"/>
                <a:cs typeface="Calibri" pitchFamily="34" charset="0"/>
              </a:rPr>
              <a:t>Rf</a:t>
            </a:r>
            <a:r>
              <a:rPr lang="it-IT" sz="8000" b="1" dirty="0">
                <a:latin typeface="Calibri" pitchFamily="34" charset="0"/>
                <a:cs typeface="Calibri" pitchFamily="34" charset="0"/>
              </a:rPr>
              <a:t> </a:t>
            </a:r>
            <a:r>
              <a:rPr lang="it-IT" sz="8000" b="1" dirty="0" err="1">
                <a:latin typeface="Calibri" pitchFamily="34" charset="0"/>
                <a:cs typeface="Calibri" pitchFamily="34" charset="0"/>
              </a:rPr>
              <a:t>Amplifier</a:t>
            </a:r>
            <a:endParaRPr lang="it-IT" sz="8000" b="1" dirty="0">
              <a:latin typeface="Calibri" pitchFamily="34" charset="0"/>
              <a:cs typeface="Calibri" pitchFamily="34" charset="0"/>
            </a:endParaRPr>
          </a:p>
          <a:p>
            <a:r>
              <a:rPr lang="it-IT" sz="8000" b="1" dirty="0" smtClean="0">
                <a:latin typeface="Calibri" pitchFamily="34" charset="0"/>
                <a:cs typeface="Calibri" pitchFamily="34" charset="0"/>
              </a:rPr>
              <a:t>1 Corona </a:t>
            </a:r>
            <a:r>
              <a:rPr lang="it-IT" sz="8000" b="1" dirty="0" err="1" smtClean="0">
                <a:latin typeface="Calibri" pitchFamily="34" charset="0"/>
                <a:cs typeface="Calibri" pitchFamily="34" charset="0"/>
              </a:rPr>
              <a:t>Sistem</a:t>
            </a:r>
            <a:endParaRPr lang="it-IT" sz="8000" b="1" dirty="0">
              <a:latin typeface="Calibri" pitchFamily="34" charset="0"/>
              <a:cs typeface="Calibri" pitchFamily="34" charset="0"/>
            </a:endParaRPr>
          </a:p>
          <a:p>
            <a:r>
              <a:rPr lang="it-IT" sz="8000" b="1" dirty="0">
                <a:latin typeface="Calibri" pitchFamily="34" charset="0"/>
                <a:cs typeface="Calibri" pitchFamily="34" charset="0"/>
              </a:rPr>
              <a:t>30 </a:t>
            </a:r>
            <a:r>
              <a:rPr lang="it-IT" sz="8000" b="1" dirty="0" err="1" smtClean="0">
                <a:latin typeface="Calibri" pitchFamily="34" charset="0"/>
                <a:cs typeface="Calibri" pitchFamily="34" charset="0"/>
              </a:rPr>
              <a:t>Step</a:t>
            </a:r>
            <a:r>
              <a:rPr lang="it-IT" sz="8000" b="1" dirty="0" smtClean="0">
                <a:latin typeface="Calibri" pitchFamily="34" charset="0"/>
                <a:cs typeface="Calibri" pitchFamily="34" charset="0"/>
              </a:rPr>
              <a:t>-Motor </a:t>
            </a:r>
            <a:r>
              <a:rPr lang="it-IT" sz="8000" b="1" dirty="0">
                <a:latin typeface="Calibri" pitchFamily="34" charset="0"/>
                <a:cs typeface="Calibri" pitchFamily="34" charset="0"/>
              </a:rPr>
              <a:t>controller</a:t>
            </a:r>
          </a:p>
          <a:p>
            <a:r>
              <a:rPr lang="it-IT" sz="8000" b="1" dirty="0" smtClean="0">
                <a:latin typeface="Calibri" pitchFamily="34" charset="0"/>
                <a:cs typeface="Calibri" pitchFamily="34" charset="0"/>
              </a:rPr>
              <a:t>50 </a:t>
            </a:r>
            <a:r>
              <a:rPr lang="it-IT" sz="8000" b="1" dirty="0" err="1" smtClean="0">
                <a:latin typeface="Calibri" pitchFamily="34" charset="0"/>
                <a:cs typeface="Calibri" pitchFamily="34" charset="0"/>
              </a:rPr>
              <a:t>Beam</a:t>
            </a:r>
            <a:r>
              <a:rPr lang="it-IT" sz="8000" b="1" dirty="0" smtClean="0">
                <a:latin typeface="Calibri" pitchFamily="34" charset="0"/>
                <a:cs typeface="Calibri" pitchFamily="34" charset="0"/>
              </a:rPr>
              <a:t> Monitor </a:t>
            </a:r>
            <a:r>
              <a:rPr lang="it-IT" sz="8000" b="1" dirty="0" err="1" smtClean="0">
                <a:latin typeface="Calibri" pitchFamily="34" charset="0"/>
                <a:cs typeface="Calibri" pitchFamily="34" charset="0"/>
              </a:rPr>
              <a:t>Profile</a:t>
            </a:r>
            <a:endParaRPr lang="it-IT" sz="8000" b="1" dirty="0">
              <a:latin typeface="Calibri" pitchFamily="34" charset="0"/>
              <a:cs typeface="Calibri" pitchFamily="34" charset="0"/>
            </a:endParaRPr>
          </a:p>
          <a:p>
            <a:r>
              <a:rPr lang="it-IT" sz="8000" b="1" dirty="0" smtClean="0">
                <a:latin typeface="Calibri" pitchFamily="34" charset="0"/>
                <a:cs typeface="Calibri" pitchFamily="34" charset="0"/>
              </a:rPr>
              <a:t>50 Faraday </a:t>
            </a:r>
            <a:r>
              <a:rPr lang="it-IT" sz="8000" b="1" dirty="0" err="1" smtClean="0">
                <a:latin typeface="Calibri" pitchFamily="34" charset="0"/>
                <a:cs typeface="Calibri" pitchFamily="34" charset="0"/>
              </a:rPr>
              <a:t>Cup</a:t>
            </a:r>
            <a:endParaRPr lang="it-IT" sz="8000" b="1" dirty="0" smtClean="0">
              <a:latin typeface="Calibri" pitchFamily="34" charset="0"/>
              <a:cs typeface="Calibri" pitchFamily="34" charset="0"/>
            </a:endParaRPr>
          </a:p>
          <a:p>
            <a:r>
              <a:rPr lang="it-IT" sz="8000" b="1" dirty="0" smtClean="0">
                <a:latin typeface="Calibri" pitchFamily="34" charset="0"/>
                <a:cs typeface="Calibri" pitchFamily="34" charset="0"/>
              </a:rPr>
              <a:t>30 </a:t>
            </a:r>
            <a:r>
              <a:rPr lang="it-IT" sz="8000" b="1" dirty="0" err="1" smtClean="0">
                <a:latin typeface="Calibri" pitchFamily="34" charset="0"/>
                <a:cs typeface="Calibri" pitchFamily="34" charset="0"/>
              </a:rPr>
              <a:t>Slits</a:t>
            </a:r>
            <a:r>
              <a:rPr lang="it-IT" sz="8000" b="1" dirty="0" smtClean="0">
                <a:latin typeface="Calibri" pitchFamily="34" charset="0"/>
                <a:cs typeface="Calibri" pitchFamily="34" charset="0"/>
              </a:rPr>
              <a:t> </a:t>
            </a:r>
            <a:r>
              <a:rPr lang="it-IT" sz="8000" b="1" dirty="0" err="1" smtClean="0">
                <a:latin typeface="Calibri" pitchFamily="34" charset="0"/>
                <a:cs typeface="Calibri" pitchFamily="34" charset="0"/>
              </a:rPr>
              <a:t>sistem</a:t>
            </a:r>
            <a:r>
              <a:rPr lang="it-IT" sz="8000" b="1" dirty="0" smtClean="0">
                <a:latin typeface="Calibri" pitchFamily="34" charset="0"/>
                <a:cs typeface="Calibri" pitchFamily="34" charset="0"/>
              </a:rPr>
              <a:t> </a:t>
            </a:r>
            <a:endParaRPr lang="it-IT" sz="8000" b="1" dirty="0">
              <a:latin typeface="Calibri" pitchFamily="34" charset="0"/>
              <a:cs typeface="Calibri" pitchFamily="34" charset="0"/>
            </a:endParaRPr>
          </a:p>
          <a:p>
            <a:r>
              <a:rPr lang="it-IT" sz="8000" b="1" dirty="0">
                <a:latin typeface="Calibri" pitchFamily="34" charset="0"/>
                <a:cs typeface="Calibri" pitchFamily="34" charset="0"/>
              </a:rPr>
              <a:t>90 Air </a:t>
            </a:r>
            <a:r>
              <a:rPr lang="it-IT" sz="8000" b="1" dirty="0" err="1">
                <a:latin typeface="Calibri" pitchFamily="34" charset="0"/>
                <a:cs typeface="Calibri" pitchFamily="34" charset="0"/>
              </a:rPr>
              <a:t>compressor</a:t>
            </a:r>
            <a:r>
              <a:rPr lang="it-IT" sz="8000" b="1" dirty="0">
                <a:latin typeface="Calibri" pitchFamily="34" charset="0"/>
                <a:cs typeface="Calibri" pitchFamily="34" charset="0"/>
              </a:rPr>
              <a:t>  </a:t>
            </a:r>
            <a:r>
              <a:rPr lang="it-IT" sz="8000" b="1" dirty="0" err="1">
                <a:latin typeface="Calibri" pitchFamily="34" charset="0"/>
                <a:cs typeface="Calibri" pitchFamily="34" charset="0"/>
              </a:rPr>
              <a:t>distribution</a:t>
            </a:r>
            <a:endParaRPr lang="it-IT" sz="8000" b="1" dirty="0">
              <a:latin typeface="Calibri" pitchFamily="34" charset="0"/>
              <a:cs typeface="Calibri" pitchFamily="34" charset="0"/>
            </a:endParaRPr>
          </a:p>
          <a:p>
            <a:r>
              <a:rPr lang="it-IT" sz="8000" b="1" dirty="0" smtClean="0">
                <a:latin typeface="Calibri" pitchFamily="34" charset="0"/>
                <a:cs typeface="Calibri" pitchFamily="34" charset="0"/>
              </a:rPr>
              <a:t>250 </a:t>
            </a:r>
            <a:r>
              <a:rPr lang="it-IT" sz="8000" b="1" dirty="0">
                <a:latin typeface="Calibri" pitchFamily="34" charset="0"/>
                <a:cs typeface="Calibri" pitchFamily="34" charset="0"/>
              </a:rPr>
              <a:t>Valve</a:t>
            </a:r>
          </a:p>
          <a:p>
            <a:r>
              <a:rPr lang="it-IT" sz="8000" b="1" dirty="0" smtClean="0">
                <a:latin typeface="Calibri" pitchFamily="34" charset="0"/>
                <a:cs typeface="Calibri" pitchFamily="34" charset="0"/>
              </a:rPr>
              <a:t>1 GVM </a:t>
            </a:r>
            <a:r>
              <a:rPr lang="it-IT" sz="8000" b="1" dirty="0" err="1" smtClean="0">
                <a:latin typeface="Calibri" pitchFamily="34" charset="0"/>
                <a:cs typeface="Calibri" pitchFamily="34" charset="0"/>
              </a:rPr>
              <a:t>sistem</a:t>
            </a:r>
            <a:r>
              <a:rPr lang="it-IT" sz="8000" b="1" dirty="0" smtClean="0">
                <a:latin typeface="Calibri" pitchFamily="34" charset="0"/>
                <a:cs typeface="Calibri" pitchFamily="34" charset="0"/>
              </a:rPr>
              <a:t>,</a:t>
            </a:r>
          </a:p>
          <a:p>
            <a:r>
              <a:rPr lang="it-IT" sz="8000" b="1" dirty="0" err="1" smtClean="0">
                <a:latin typeface="Calibri" pitchFamily="34" charset="0"/>
                <a:cs typeface="Calibri" pitchFamily="34" charset="0"/>
              </a:rPr>
              <a:t>Ecc</a:t>
            </a:r>
            <a:r>
              <a:rPr lang="it-IT" sz="8000" b="1" dirty="0" smtClean="0">
                <a:latin typeface="Calibri" pitchFamily="34" charset="0"/>
                <a:cs typeface="Calibri" pitchFamily="34" charset="0"/>
              </a:rPr>
              <a:t> ecc</a:t>
            </a:r>
            <a:r>
              <a:rPr lang="it-IT" sz="8000" b="1" dirty="0" smtClean="0">
                <a:latin typeface="Times New Roman" pitchFamily="18" charset="0"/>
                <a:cs typeface="Times New Roman" pitchFamily="18" charset="0"/>
              </a:rPr>
              <a:t>.</a:t>
            </a:r>
          </a:p>
          <a:p>
            <a:endParaRPr lang="it-IT" sz="24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10</a:t>
            </a:fld>
            <a:endParaRPr kumimoji="0" lang="it-IT"/>
          </a:p>
        </p:txBody>
      </p:sp>
      <p:sp>
        <p:nvSpPr>
          <p:cNvPr id="8" name="CasellaDiTesto 7"/>
          <p:cNvSpPr txBox="1"/>
          <p:nvPr/>
        </p:nvSpPr>
        <p:spPr>
          <a:xfrm>
            <a:off x="4451362" y="764704"/>
            <a:ext cx="4692638" cy="9110186"/>
          </a:xfrm>
          <a:prstGeom prst="rect">
            <a:avLst/>
          </a:prstGeom>
          <a:noFill/>
        </p:spPr>
        <p:txBody>
          <a:bodyPr wrap="square" rtlCol="0">
            <a:spAutoFit/>
          </a:bodyPr>
          <a:lstStyle/>
          <a:p>
            <a:pPr marL="285750" indent="-285750">
              <a:buFont typeface="Arial" pitchFamily="34" charset="0"/>
              <a:buChar char="•"/>
            </a:pPr>
            <a:r>
              <a:rPr lang="it-IT" sz="2000" b="1" dirty="0" smtClean="0">
                <a:latin typeface="Calibri" pitchFamily="34" charset="0"/>
                <a:cs typeface="Calibri" pitchFamily="34" charset="0"/>
              </a:rPr>
              <a:t>1 Voltage divider</a:t>
            </a:r>
          </a:p>
          <a:p>
            <a:pPr marL="285750" indent="-285750">
              <a:buFont typeface="Arial" pitchFamily="34" charset="0"/>
              <a:buChar char="•"/>
            </a:pPr>
            <a:r>
              <a:rPr lang="it-IT" sz="2000" b="1" dirty="0" smtClean="0">
                <a:latin typeface="Calibri" pitchFamily="34" charset="0"/>
                <a:cs typeface="Calibri" pitchFamily="34" charset="0"/>
              </a:rPr>
              <a:t>2500 </a:t>
            </a:r>
            <a:r>
              <a:rPr lang="it-IT" sz="2000" b="1" dirty="0" err="1" smtClean="0">
                <a:latin typeface="Calibri" pitchFamily="34" charset="0"/>
                <a:cs typeface="Calibri" pitchFamily="34" charset="0"/>
              </a:rPr>
              <a:t>Resistors</a:t>
            </a:r>
            <a:endParaRPr lang="it-IT" sz="2000" b="1" dirty="0" smtClean="0">
              <a:latin typeface="Calibri" pitchFamily="34" charset="0"/>
              <a:cs typeface="Calibri" pitchFamily="34" charset="0"/>
            </a:endParaRPr>
          </a:p>
          <a:p>
            <a:pPr marL="285750" indent="-285750">
              <a:buFont typeface="Arial" pitchFamily="34" charset="0"/>
              <a:buChar char="•"/>
            </a:pPr>
            <a:r>
              <a:rPr lang="it-IT" sz="2000" b="1" dirty="0" smtClean="0">
                <a:latin typeface="Calibri" pitchFamily="34" charset="0"/>
                <a:cs typeface="Calibri" pitchFamily="34" charset="0"/>
              </a:rPr>
              <a:t>1 </a:t>
            </a:r>
            <a:r>
              <a:rPr lang="it-IT" sz="2000" b="1" dirty="0" err="1" smtClean="0">
                <a:latin typeface="Calibri" pitchFamily="34" charset="0"/>
                <a:cs typeface="Calibri" pitchFamily="34" charset="0"/>
              </a:rPr>
              <a:t>Laddertron</a:t>
            </a:r>
            <a:r>
              <a:rPr lang="it-IT" sz="2000" b="1" dirty="0" smtClean="0">
                <a:latin typeface="Calibri" pitchFamily="34" charset="0"/>
                <a:cs typeface="Calibri" pitchFamily="34" charset="0"/>
              </a:rPr>
              <a:t> (</a:t>
            </a:r>
            <a:r>
              <a:rPr lang="it-IT" sz="2000" b="1" dirty="0">
                <a:latin typeface="Calibri" pitchFamily="34" charset="0"/>
                <a:cs typeface="Calibri" pitchFamily="34" charset="0"/>
              </a:rPr>
              <a:t>1300 </a:t>
            </a:r>
            <a:r>
              <a:rPr lang="it-IT" sz="2000" b="1" dirty="0" smtClean="0">
                <a:latin typeface="Calibri" pitchFamily="34" charset="0"/>
                <a:cs typeface="Calibri" pitchFamily="34" charset="0"/>
              </a:rPr>
              <a:t>Link, </a:t>
            </a:r>
            <a:r>
              <a:rPr lang="it-IT" sz="2000" b="1" dirty="0" err="1" smtClean="0">
                <a:latin typeface="Calibri" pitchFamily="34" charset="0"/>
                <a:cs typeface="Calibri" pitchFamily="34" charset="0"/>
              </a:rPr>
              <a:t>ecc</a:t>
            </a:r>
            <a:r>
              <a:rPr lang="it-IT" sz="2000" b="1" dirty="0" smtClean="0">
                <a:latin typeface="Calibri" pitchFamily="34" charset="0"/>
                <a:cs typeface="Calibri" pitchFamily="34" charset="0"/>
              </a:rPr>
              <a:t>)</a:t>
            </a:r>
          </a:p>
          <a:p>
            <a:pPr marL="285750" indent="-285750">
              <a:buFont typeface="Arial" pitchFamily="34" charset="0"/>
              <a:buChar char="•"/>
            </a:pPr>
            <a:r>
              <a:rPr lang="it-IT" sz="2000" b="1" dirty="0" smtClean="0">
                <a:latin typeface="Calibri" pitchFamily="34" charset="0"/>
                <a:cs typeface="Calibri" pitchFamily="34" charset="0"/>
              </a:rPr>
              <a:t>765 m³ of SF6 </a:t>
            </a:r>
            <a:r>
              <a:rPr lang="it-IT" sz="2000" b="1" dirty="0" err="1" smtClean="0">
                <a:latin typeface="Calibri" pitchFamily="34" charset="0"/>
                <a:cs typeface="Calibri" pitchFamily="34" charset="0"/>
              </a:rPr>
              <a:t>at</a:t>
            </a:r>
            <a:r>
              <a:rPr lang="it-IT" sz="2000" b="1" dirty="0" smtClean="0">
                <a:latin typeface="Calibri" pitchFamily="34" charset="0"/>
                <a:cs typeface="Calibri" pitchFamily="34" charset="0"/>
              </a:rPr>
              <a:t> 7 Bar</a:t>
            </a:r>
          </a:p>
          <a:p>
            <a:pPr marL="285750" indent="-285750">
              <a:buFont typeface="Arial" pitchFamily="34" charset="0"/>
              <a:buChar char="•"/>
            </a:pPr>
            <a:r>
              <a:rPr lang="it-IT" sz="2000" b="1" dirty="0" smtClean="0">
                <a:latin typeface="Calibri" pitchFamily="34" charset="0"/>
                <a:cs typeface="Calibri" pitchFamily="34" charset="0"/>
              </a:rPr>
              <a:t>2 </a:t>
            </a:r>
            <a:r>
              <a:rPr lang="it-IT" sz="2000" b="1" dirty="0" err="1" smtClean="0">
                <a:latin typeface="Calibri" pitchFamily="34" charset="0"/>
                <a:cs typeface="Calibri" pitchFamily="34" charset="0"/>
              </a:rPr>
              <a:t>Compressor</a:t>
            </a:r>
            <a:r>
              <a:rPr lang="it-IT" sz="2000" b="1" dirty="0" smtClean="0">
                <a:latin typeface="Calibri" pitchFamily="34" charset="0"/>
                <a:cs typeface="Calibri" pitchFamily="34" charset="0"/>
              </a:rPr>
              <a:t>  and the </a:t>
            </a:r>
            <a:r>
              <a:rPr lang="it-IT" sz="2000" b="1" dirty="0" err="1" smtClean="0">
                <a:latin typeface="Calibri" pitchFamily="34" charset="0"/>
                <a:cs typeface="Calibri" pitchFamily="34" charset="0"/>
              </a:rPr>
              <a:t>regeneration</a:t>
            </a: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system</a:t>
            </a:r>
            <a:r>
              <a:rPr lang="it-IT" sz="2000" b="1" dirty="0" smtClean="0">
                <a:latin typeface="Calibri" pitchFamily="34" charset="0"/>
                <a:cs typeface="Calibri" pitchFamily="34" charset="0"/>
              </a:rPr>
              <a:t> for the transfer of the SF6</a:t>
            </a:r>
          </a:p>
          <a:p>
            <a:pPr marL="285750" indent="-285750">
              <a:buFont typeface="Arial" pitchFamily="34" charset="0"/>
              <a:buChar char="•"/>
            </a:pPr>
            <a:r>
              <a:rPr lang="it-IT" sz="2000" b="1" dirty="0" smtClean="0">
                <a:latin typeface="Calibri" pitchFamily="34" charset="0"/>
                <a:cs typeface="Calibri" pitchFamily="34" charset="0"/>
              </a:rPr>
              <a:t>24000 </a:t>
            </a:r>
            <a:r>
              <a:rPr lang="it-IT" sz="2000" b="1" dirty="0" err="1">
                <a:latin typeface="Calibri" pitchFamily="34" charset="0"/>
                <a:cs typeface="Calibri" pitchFamily="34" charset="0"/>
              </a:rPr>
              <a:t>Spark</a:t>
            </a:r>
            <a:r>
              <a:rPr lang="it-IT" sz="2000" b="1" dirty="0">
                <a:latin typeface="Calibri" pitchFamily="34" charset="0"/>
                <a:cs typeface="Calibri" pitchFamily="34" charset="0"/>
              </a:rPr>
              <a:t> </a:t>
            </a:r>
            <a:r>
              <a:rPr lang="it-IT" sz="2000" b="1" dirty="0" smtClean="0">
                <a:latin typeface="Calibri" pitchFamily="34" charset="0"/>
                <a:cs typeface="Calibri" pitchFamily="34" charset="0"/>
              </a:rPr>
              <a:t>gap</a:t>
            </a:r>
          </a:p>
          <a:p>
            <a:pPr marL="285750" indent="-285750">
              <a:buFont typeface="Arial" pitchFamily="34" charset="0"/>
              <a:buChar char="•"/>
            </a:pPr>
            <a:r>
              <a:rPr lang="it-IT" sz="2000" b="1" dirty="0" smtClean="0">
                <a:latin typeface="Calibri" pitchFamily="34" charset="0"/>
                <a:cs typeface="Calibri" pitchFamily="34" charset="0"/>
              </a:rPr>
              <a:t>3 </a:t>
            </a:r>
            <a:r>
              <a:rPr lang="it-IT" sz="2000" b="1" dirty="0" err="1" smtClean="0">
                <a:latin typeface="Calibri" pitchFamily="34" charset="0"/>
                <a:cs typeface="Calibri" pitchFamily="34" charset="0"/>
              </a:rPr>
              <a:t>Ion</a:t>
            </a: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pump</a:t>
            </a:r>
            <a:r>
              <a:rPr lang="it-IT" sz="2000" b="1" dirty="0" smtClean="0">
                <a:latin typeface="Calibri" pitchFamily="34" charset="0"/>
                <a:cs typeface="Calibri" pitchFamily="34" charset="0"/>
              </a:rPr>
              <a:t> ( in the HV terminal )</a:t>
            </a:r>
          </a:p>
          <a:p>
            <a:pPr marL="285750" indent="-285750">
              <a:buFont typeface="Arial" pitchFamily="34" charset="0"/>
              <a:buChar char="•"/>
            </a:pPr>
            <a:r>
              <a:rPr lang="it-IT" sz="2000" b="1" dirty="0" smtClean="0">
                <a:latin typeface="Calibri" pitchFamily="34" charset="0"/>
                <a:cs typeface="Calibri" pitchFamily="34" charset="0"/>
              </a:rPr>
              <a:t>9 </a:t>
            </a:r>
            <a:r>
              <a:rPr lang="it-IT" sz="2000" b="1" dirty="0" err="1">
                <a:latin typeface="Calibri" pitchFamily="34" charset="0"/>
                <a:cs typeface="Calibri" pitchFamily="34" charset="0"/>
              </a:rPr>
              <a:t>Power</a:t>
            </a:r>
            <a:r>
              <a:rPr lang="it-IT" sz="2000" b="1" dirty="0">
                <a:latin typeface="Calibri" pitchFamily="34" charset="0"/>
                <a:cs typeface="Calibri" pitchFamily="34" charset="0"/>
              </a:rPr>
              <a:t> </a:t>
            </a:r>
            <a:r>
              <a:rPr lang="it-IT" sz="2000" b="1" dirty="0" err="1">
                <a:latin typeface="Calibri" pitchFamily="34" charset="0"/>
                <a:cs typeface="Calibri" pitchFamily="34" charset="0"/>
              </a:rPr>
              <a:t>supply</a:t>
            </a:r>
            <a:r>
              <a:rPr lang="it-IT" sz="2000" b="1" dirty="0">
                <a:latin typeface="Calibri" pitchFamily="34" charset="0"/>
                <a:cs typeface="Calibri" pitchFamily="34" charset="0"/>
              </a:rPr>
              <a:t> ( in the </a:t>
            </a:r>
            <a:r>
              <a:rPr lang="it-IT" sz="2000" b="1" dirty="0" err="1" smtClean="0">
                <a:latin typeface="Calibri" pitchFamily="34" charset="0"/>
                <a:cs typeface="Calibri" pitchFamily="34" charset="0"/>
              </a:rPr>
              <a:t>HVterminal</a:t>
            </a:r>
            <a:r>
              <a:rPr lang="it-IT" sz="2000" b="1" dirty="0" smtClean="0">
                <a:latin typeface="Calibri" pitchFamily="34" charset="0"/>
                <a:cs typeface="Calibri" pitchFamily="34" charset="0"/>
              </a:rPr>
              <a:t> )</a:t>
            </a:r>
          </a:p>
          <a:p>
            <a:pPr marL="285750" indent="-285750">
              <a:buFont typeface="Arial" pitchFamily="34" charset="0"/>
              <a:buChar char="•"/>
            </a:pPr>
            <a:r>
              <a:rPr lang="it-IT" sz="2000" b="1" dirty="0" smtClean="0">
                <a:latin typeface="Calibri" pitchFamily="34" charset="0"/>
                <a:cs typeface="Calibri" pitchFamily="34" charset="0"/>
              </a:rPr>
              <a:t>10 </a:t>
            </a:r>
            <a:r>
              <a:rPr lang="it-IT" sz="2000" b="1" dirty="0" err="1" smtClean="0">
                <a:latin typeface="Calibri" pitchFamily="34" charset="0"/>
                <a:cs typeface="Calibri" pitchFamily="34" charset="0"/>
              </a:rPr>
              <a:t>Controll</a:t>
            </a: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Variac</a:t>
            </a:r>
            <a:r>
              <a:rPr lang="it-IT" sz="2000" b="1" dirty="0" smtClean="0">
                <a:latin typeface="Calibri" pitchFamily="34" charset="0"/>
                <a:cs typeface="Calibri" pitchFamily="34" charset="0"/>
              </a:rPr>
              <a:t> ( </a:t>
            </a:r>
            <a:r>
              <a:rPr lang="it-IT" sz="2000" b="1" dirty="0">
                <a:latin typeface="Calibri" pitchFamily="34" charset="0"/>
                <a:cs typeface="Calibri" pitchFamily="34" charset="0"/>
              </a:rPr>
              <a:t>in the HV terminal )</a:t>
            </a:r>
          </a:p>
          <a:p>
            <a:pPr marL="285750" indent="-285750">
              <a:buFont typeface="Arial" pitchFamily="34" charset="0"/>
              <a:buChar char="•"/>
            </a:pPr>
            <a:r>
              <a:rPr lang="it-IT" sz="2000" b="1" dirty="0" smtClean="0">
                <a:latin typeface="Calibri" pitchFamily="34" charset="0"/>
                <a:cs typeface="Calibri" pitchFamily="34" charset="0"/>
              </a:rPr>
              <a:t>1 </a:t>
            </a:r>
            <a:r>
              <a:rPr lang="it-IT" sz="2000" b="1" dirty="0" err="1" smtClean="0">
                <a:latin typeface="Calibri" pitchFamily="34" charset="0"/>
                <a:cs typeface="Calibri" pitchFamily="34" charset="0"/>
              </a:rPr>
              <a:t>Electostatic</a:t>
            </a:r>
            <a:r>
              <a:rPr lang="it-IT" sz="2000" b="1" dirty="0" smtClean="0">
                <a:latin typeface="Calibri" pitchFamily="34" charset="0"/>
                <a:cs typeface="Calibri" pitchFamily="34" charset="0"/>
              </a:rPr>
              <a:t> Lens( </a:t>
            </a:r>
            <a:r>
              <a:rPr lang="it-IT" sz="2000" b="1" dirty="0">
                <a:latin typeface="Calibri" pitchFamily="34" charset="0"/>
                <a:cs typeface="Calibri" pitchFamily="34" charset="0"/>
              </a:rPr>
              <a:t>in the HV terminal </a:t>
            </a:r>
            <a:r>
              <a:rPr lang="it-IT" sz="2000" b="1" dirty="0" smtClean="0">
                <a:latin typeface="Calibri" pitchFamily="34" charset="0"/>
                <a:cs typeface="Calibri" pitchFamily="34" charset="0"/>
              </a:rPr>
              <a:t>)</a:t>
            </a:r>
          </a:p>
          <a:p>
            <a:pPr marL="285750" indent="-285750">
              <a:buFont typeface="Arial" pitchFamily="34" charset="0"/>
              <a:buChar char="•"/>
            </a:pPr>
            <a:r>
              <a:rPr lang="it-IT" sz="2000" b="1" dirty="0" smtClean="0">
                <a:latin typeface="Calibri" pitchFamily="34" charset="0"/>
                <a:cs typeface="Calibri" pitchFamily="34" charset="0"/>
              </a:rPr>
              <a:t>1200 </a:t>
            </a:r>
            <a:r>
              <a:rPr lang="it-IT" sz="2000" b="1" dirty="0" err="1" smtClean="0">
                <a:latin typeface="Calibri" pitchFamily="34" charset="0"/>
                <a:cs typeface="Calibri" pitchFamily="34" charset="0"/>
              </a:rPr>
              <a:t>Resistors</a:t>
            </a: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support</a:t>
            </a:r>
            <a:endParaRPr lang="it-IT" sz="2000" b="1" dirty="0" smtClean="0">
              <a:latin typeface="Calibri" pitchFamily="34" charset="0"/>
              <a:cs typeface="Calibri" pitchFamily="34" charset="0"/>
            </a:endParaRPr>
          </a:p>
          <a:p>
            <a:pPr marL="285750" indent="-285750">
              <a:buFont typeface="Arial" pitchFamily="34" charset="0"/>
              <a:buChar char="•"/>
            </a:pPr>
            <a:r>
              <a:rPr lang="it-IT" sz="2000" b="1" dirty="0" smtClean="0">
                <a:latin typeface="Calibri" pitchFamily="34" charset="0"/>
                <a:cs typeface="Calibri" pitchFamily="34" charset="0"/>
              </a:rPr>
              <a:t>1 </a:t>
            </a:r>
            <a:r>
              <a:rPr lang="it-IT" sz="2000" b="1" dirty="0" err="1" smtClean="0">
                <a:latin typeface="Calibri" pitchFamily="34" charset="0"/>
                <a:cs typeface="Calibri" pitchFamily="34" charset="0"/>
              </a:rPr>
              <a:t>Dillon</a:t>
            </a:r>
            <a:r>
              <a:rPr lang="it-IT" sz="2000" b="1" dirty="0" smtClean="0">
                <a:latin typeface="Calibri" pitchFamily="34" charset="0"/>
                <a:cs typeface="Calibri" pitchFamily="34" charset="0"/>
              </a:rPr>
              <a:t> Cell</a:t>
            </a:r>
          </a:p>
          <a:p>
            <a:pPr marL="285750" indent="-285750">
              <a:buFont typeface="Arial" pitchFamily="34" charset="0"/>
              <a:buChar char="•"/>
            </a:pPr>
            <a:r>
              <a:rPr lang="it-IT" sz="2000" b="1" dirty="0" smtClean="0">
                <a:latin typeface="Calibri" pitchFamily="34" charset="0"/>
                <a:cs typeface="Calibri" pitchFamily="34" charset="0"/>
              </a:rPr>
              <a:t>4 </a:t>
            </a:r>
            <a:r>
              <a:rPr lang="it-IT" sz="2000" b="1" dirty="0" err="1" smtClean="0">
                <a:latin typeface="Calibri" pitchFamily="34" charset="0"/>
                <a:cs typeface="Calibri" pitchFamily="34" charset="0"/>
              </a:rPr>
              <a:t>Dew</a:t>
            </a:r>
            <a:r>
              <a:rPr lang="it-IT" sz="2000" b="1" dirty="0" smtClean="0">
                <a:latin typeface="Calibri" pitchFamily="34" charset="0"/>
                <a:cs typeface="Calibri" pitchFamily="34" charset="0"/>
              </a:rPr>
              <a:t> </a:t>
            </a:r>
            <a:r>
              <a:rPr lang="it-IT" sz="2000" b="1" dirty="0">
                <a:latin typeface="Calibri" pitchFamily="34" charset="0"/>
                <a:cs typeface="Calibri" pitchFamily="34" charset="0"/>
              </a:rPr>
              <a:t>P</a:t>
            </a:r>
            <a:r>
              <a:rPr lang="it-IT" sz="2000" b="1" dirty="0" smtClean="0">
                <a:latin typeface="Calibri" pitchFamily="34" charset="0"/>
                <a:cs typeface="Calibri" pitchFamily="34" charset="0"/>
              </a:rPr>
              <a:t>oint </a:t>
            </a:r>
            <a:r>
              <a:rPr lang="it-IT" sz="2000" b="1" dirty="0" err="1" smtClean="0">
                <a:latin typeface="Calibri" pitchFamily="34" charset="0"/>
                <a:cs typeface="Calibri" pitchFamily="34" charset="0"/>
              </a:rPr>
              <a:t>meter</a:t>
            </a: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system</a:t>
            </a:r>
            <a:r>
              <a:rPr lang="it-IT" sz="2000" b="1" dirty="0" smtClean="0">
                <a:latin typeface="Calibri" pitchFamily="34" charset="0"/>
                <a:cs typeface="Calibri" pitchFamily="34" charset="0"/>
              </a:rPr>
              <a:t> for SF6</a:t>
            </a:r>
          </a:p>
          <a:p>
            <a:pPr marL="285750" indent="-285750">
              <a:buFont typeface="Arial" pitchFamily="34" charset="0"/>
              <a:buChar char="•"/>
            </a:pPr>
            <a:r>
              <a:rPr lang="it-IT" sz="2000" b="1" dirty="0" smtClean="0">
                <a:latin typeface="Calibri" pitchFamily="34" charset="0"/>
                <a:cs typeface="Calibri" pitchFamily="34" charset="0"/>
              </a:rPr>
              <a:t>8 </a:t>
            </a:r>
            <a:r>
              <a:rPr lang="it-IT" sz="2000" b="1" dirty="0">
                <a:latin typeface="Calibri" pitchFamily="34" charset="0"/>
                <a:cs typeface="Calibri" pitchFamily="34" charset="0"/>
              </a:rPr>
              <a:t>C</a:t>
            </a:r>
            <a:r>
              <a:rPr lang="it-IT" sz="2000" b="1" dirty="0" smtClean="0">
                <a:latin typeface="Calibri" pitchFamily="34" charset="0"/>
                <a:cs typeface="Calibri" pitchFamily="34" charset="0"/>
              </a:rPr>
              <a:t>able for the CC ( in HV) for </a:t>
            </a:r>
            <a:r>
              <a:rPr lang="it-IT" sz="2000" b="1" dirty="0" err="1" smtClean="0">
                <a:latin typeface="Calibri" pitchFamily="34" charset="0"/>
                <a:cs typeface="Calibri" pitchFamily="34" charset="0"/>
              </a:rPr>
              <a:t>each</a:t>
            </a:r>
            <a:r>
              <a:rPr lang="it-IT" sz="2000" b="1" dirty="0" smtClean="0">
                <a:latin typeface="Calibri" pitchFamily="34" charset="0"/>
                <a:cs typeface="Calibri" pitchFamily="34" charset="0"/>
              </a:rPr>
              <a:t> of 8 </a:t>
            </a:r>
            <a:r>
              <a:rPr lang="it-IT" sz="2000" b="1" dirty="0" err="1" smtClean="0">
                <a:latin typeface="Calibri" pitchFamily="34" charset="0"/>
                <a:cs typeface="Calibri" pitchFamily="34" charset="0"/>
              </a:rPr>
              <a:t>section</a:t>
            </a:r>
            <a:r>
              <a:rPr lang="it-IT" sz="2000" b="1" dirty="0" smtClean="0">
                <a:latin typeface="Calibri" pitchFamily="34" charset="0"/>
                <a:cs typeface="Calibri" pitchFamily="34" charset="0"/>
              </a:rPr>
              <a:t> of the machine</a:t>
            </a:r>
          </a:p>
          <a:p>
            <a:pPr marL="285750" indent="-285750">
              <a:buFont typeface="Arial" pitchFamily="34" charset="0"/>
              <a:buChar char="•"/>
            </a:pPr>
            <a:r>
              <a:rPr lang="it-IT" sz="2000" b="1" dirty="0" smtClean="0">
                <a:latin typeface="Calibri" pitchFamily="34" charset="0"/>
                <a:cs typeface="Calibri" pitchFamily="34" charset="0"/>
              </a:rPr>
              <a:t>4 pick-up </a:t>
            </a:r>
            <a:r>
              <a:rPr lang="it-IT" sz="2000" b="1" dirty="0" err="1" smtClean="0">
                <a:latin typeface="Calibri" pitchFamily="34" charset="0"/>
                <a:cs typeface="Calibri" pitchFamily="34" charset="0"/>
              </a:rPr>
              <a:t>wheel</a:t>
            </a:r>
            <a:endParaRPr lang="it-IT" sz="2000" b="1" dirty="0" smtClean="0">
              <a:latin typeface="Calibri" pitchFamily="34" charset="0"/>
              <a:cs typeface="Calibri" pitchFamily="34" charset="0"/>
            </a:endParaRPr>
          </a:p>
          <a:p>
            <a:pPr marL="285750" indent="-285750">
              <a:buFont typeface="Arial" pitchFamily="34" charset="0"/>
              <a:buChar char="•"/>
            </a:pPr>
            <a:r>
              <a:rPr lang="it-IT" sz="2000" b="1" dirty="0" err="1">
                <a:latin typeface="Calibri" pitchFamily="34" charset="0"/>
                <a:cs typeface="Calibri" pitchFamily="34" charset="0"/>
              </a:rPr>
              <a:t>E</a:t>
            </a:r>
            <a:r>
              <a:rPr lang="it-IT" sz="2000" b="1" dirty="0" err="1" smtClean="0">
                <a:latin typeface="Calibri" pitchFamily="34" charset="0"/>
                <a:cs typeface="Calibri" pitchFamily="34" charset="0"/>
              </a:rPr>
              <a:t>cc</a:t>
            </a:r>
            <a:r>
              <a:rPr lang="it-IT" sz="2000" b="1" dirty="0" smtClean="0">
                <a:latin typeface="Calibri" pitchFamily="34" charset="0"/>
                <a:cs typeface="Calibri" pitchFamily="34" charset="0"/>
              </a:rPr>
              <a:t> ecc.</a:t>
            </a: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000" b="1" dirty="0">
              <a:latin typeface="Times New Roman" pitchFamily="18" charset="0"/>
              <a:cs typeface="Times New Roman" pitchFamily="18" charset="0"/>
            </a:endParaRP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000" b="1" dirty="0" smtClean="0">
              <a:latin typeface="Times New Roman" pitchFamily="18" charset="0"/>
              <a:cs typeface="Times New Roman" pitchFamily="18" charset="0"/>
            </a:endParaRPr>
          </a:p>
          <a:p>
            <a:pPr marL="285750" indent="-285750">
              <a:buFont typeface="Arial" pitchFamily="34" charset="0"/>
              <a:buChar char="•"/>
            </a:pPr>
            <a:endParaRPr lang="it-IT" sz="2400" b="1" dirty="0">
              <a:latin typeface="Times New Roman" pitchFamily="18" charset="0"/>
              <a:cs typeface="Times New Roman" pitchFamily="18" charset="0"/>
            </a:endParaRPr>
          </a:p>
          <a:p>
            <a:endParaRPr lang="it-IT" sz="2400" b="1" dirty="0">
              <a:latin typeface="Times New Roman" pitchFamily="18" charset="0"/>
              <a:cs typeface="Times New Roman" pitchFamily="18" charset="0"/>
            </a:endParaRPr>
          </a:p>
          <a:p>
            <a:endParaRPr lang="it-IT" dirty="0"/>
          </a:p>
        </p:txBody>
      </p:sp>
    </p:spTree>
    <p:custDataLst>
      <p:tags r:id="rId1"/>
    </p:custDataLst>
    <p:extLst>
      <p:ext uri="{BB962C8B-B14F-4D97-AF65-F5344CB8AC3E}">
        <p14:creationId xmlns:p14="http://schemas.microsoft.com/office/powerpoint/2010/main" val="2815993916"/>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6876" y="5949280"/>
            <a:ext cx="1367124"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585859053"/>
              </p:ext>
            </p:extLst>
          </p:nvPr>
        </p:nvGraphicFramePr>
        <p:xfrm>
          <a:off x="1043608" y="1853535"/>
          <a:ext cx="7416830" cy="4095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0032" y="125759"/>
            <a:ext cx="8856984" cy="1143000"/>
          </a:xfrm>
        </p:spPr>
        <p:txBody>
          <a:bodyPr>
            <a:noAutofit/>
          </a:bodyPr>
          <a:lstStyle/>
          <a:p>
            <a:pPr algn="ctr"/>
            <a:r>
              <a:rPr lang="en-US" sz="2800" b="1" dirty="0"/>
              <a:t>The </a:t>
            </a:r>
            <a:r>
              <a:rPr lang="en-US" sz="2800" b="1" dirty="0" smtClean="0"/>
              <a:t>Operations group is in charge of </a:t>
            </a:r>
            <a:r>
              <a:rPr lang="en-US" sz="2800" b="1" dirty="0"/>
              <a:t>managing the </a:t>
            </a:r>
            <a:r>
              <a:rPr lang="en-US" sz="2800" b="1" dirty="0" smtClean="0"/>
              <a:t>tuning, beam delivery, </a:t>
            </a:r>
            <a:r>
              <a:rPr lang="en-US" sz="2800" b="1" dirty="0"/>
              <a:t>and </a:t>
            </a:r>
            <a:r>
              <a:rPr lang="en-US" sz="2800" b="1" dirty="0" smtClean="0"/>
              <a:t>maintenance of Tandem </a:t>
            </a:r>
            <a:r>
              <a:rPr lang="en-US" sz="2800" b="1" dirty="0"/>
              <a:t>ALPI PIAVE</a:t>
            </a:r>
            <a:endParaRPr lang="it-IT" sz="2800" dirty="0"/>
          </a:p>
        </p:txBody>
      </p:sp>
      <p:sp>
        <p:nvSpPr>
          <p:cNvPr id="4" name="Segnaposto data 3"/>
          <p:cNvSpPr>
            <a:spLocks noGrp="1"/>
          </p:cNvSpPr>
          <p:nvPr>
            <p:ph type="dt" sz="half" idx="10"/>
          </p:nvPr>
        </p:nvSpPr>
        <p:spPr/>
        <p:txBody>
          <a:bodyPr/>
          <a:lstStyle/>
          <a:p>
            <a:r>
              <a:rPr lang="it-IT" dirty="0"/>
              <a:t>D. Carlucci 2012 August 6th</a:t>
            </a:r>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11</a:t>
            </a:fld>
            <a:endParaRPr kumimoji="0" lang="it-IT"/>
          </a:p>
        </p:txBody>
      </p:sp>
      <p:sp>
        <p:nvSpPr>
          <p:cNvPr id="7" name="CasellaDiTesto 6"/>
          <p:cNvSpPr txBox="1"/>
          <p:nvPr/>
        </p:nvSpPr>
        <p:spPr>
          <a:xfrm>
            <a:off x="2123728" y="1268759"/>
            <a:ext cx="5509592" cy="584775"/>
          </a:xfrm>
          <a:prstGeom prst="rect">
            <a:avLst/>
          </a:prstGeom>
          <a:noFill/>
        </p:spPr>
        <p:txBody>
          <a:bodyPr wrap="square" rtlCol="0">
            <a:spAutoFit/>
          </a:bodyPr>
          <a:lstStyle/>
          <a:p>
            <a:pPr algn="ctr"/>
            <a:r>
              <a:rPr lang="it-IT" sz="3200" b="1" u="sng" dirty="0" err="1" smtClean="0">
                <a:solidFill>
                  <a:srgbClr val="FF0000"/>
                </a:solidFill>
              </a:rPr>
              <a:t>We</a:t>
            </a:r>
            <a:r>
              <a:rPr lang="it-IT" sz="3200" b="1" u="sng" dirty="0">
                <a:solidFill>
                  <a:srgbClr val="FF0000"/>
                </a:solidFill>
              </a:rPr>
              <a:t> </a:t>
            </a:r>
            <a:r>
              <a:rPr lang="it-IT" sz="3200" b="1" u="sng" dirty="0" smtClean="0">
                <a:solidFill>
                  <a:srgbClr val="FF0000"/>
                </a:solidFill>
              </a:rPr>
              <a:t>are </a:t>
            </a:r>
            <a:r>
              <a:rPr lang="it-IT" sz="3200" b="1" u="sng" dirty="0" err="1" smtClean="0">
                <a:solidFill>
                  <a:srgbClr val="FF0000"/>
                </a:solidFill>
              </a:rPr>
              <a:t>not</a:t>
            </a:r>
            <a:r>
              <a:rPr lang="it-IT" sz="3200" b="1" u="sng" dirty="0" smtClean="0">
                <a:solidFill>
                  <a:srgbClr val="FF0000"/>
                </a:solidFill>
              </a:rPr>
              <a:t> </a:t>
            </a:r>
            <a:r>
              <a:rPr lang="it-IT" sz="3200" b="1" u="sng" dirty="0" err="1" smtClean="0">
                <a:solidFill>
                  <a:srgbClr val="FF0000"/>
                </a:solidFill>
              </a:rPr>
              <a:t>operating</a:t>
            </a:r>
            <a:r>
              <a:rPr lang="it-IT" sz="3200" b="1" u="sng" dirty="0" smtClean="0">
                <a:solidFill>
                  <a:srgbClr val="FF0000"/>
                </a:solidFill>
              </a:rPr>
              <a:t>:</a:t>
            </a:r>
            <a:endParaRPr lang="it-IT" sz="3200" b="1" u="sng" dirty="0">
              <a:solidFill>
                <a:srgbClr val="FF0000"/>
              </a:solidFill>
            </a:endParaRPr>
          </a:p>
        </p:txBody>
      </p:sp>
    </p:spTree>
    <p:extLst>
      <p:ext uri="{BB962C8B-B14F-4D97-AF65-F5344CB8AC3E}">
        <p14:creationId xmlns:p14="http://schemas.microsoft.com/office/powerpoint/2010/main" val="585813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12" dur="500"/>
                                        <p:tgtEl>
                                          <p:spTgt spid="3">
                                            <p:graphicEl>
                                              <a:dgm id="{7E429971-BC57-430F-BB25-C0574E5E39E3}"/>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6" dur="500"/>
                                        <p:tgtEl>
                                          <p:spTgt spid="3">
                                            <p:graphicEl>
                                              <a:dgm id="{D54B1729-BC98-42C1-9C6C-D65DCBA4358F}"/>
                                            </p:graphic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20" dur="500"/>
                                        <p:tgtEl>
                                          <p:spTgt spid="3">
                                            <p:graphicEl>
                                              <a:dgm id="{C04276DC-EE64-470A-B8BC-09067B8045FA}"/>
                                            </p:graphic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4" dur="500"/>
                                        <p:tgtEl>
                                          <p:spTgt spid="3">
                                            <p:graphicEl>
                                              <a:dgm id="{B37A5355-225B-4C6F-AED7-6C620F99EECC}"/>
                                            </p:graphic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8" dur="500"/>
                                        <p:tgtEl>
                                          <p:spTgt spid="3">
                                            <p:graphicEl>
                                              <a:dgm id="{F5034101-5B7D-4FE7-B47A-5A48CF39606B}"/>
                                            </p:graphic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260648"/>
            <a:ext cx="8077200" cy="1143000"/>
          </a:xfrm>
        </p:spPr>
        <p:txBody>
          <a:bodyPr>
            <a:normAutofit/>
          </a:bodyPr>
          <a:lstStyle/>
          <a:p>
            <a:pPr algn="ctr"/>
            <a:r>
              <a:rPr lang="it-IT" sz="4800" b="1" dirty="0" err="1" smtClean="0"/>
              <a:t>Year</a:t>
            </a:r>
            <a:r>
              <a:rPr lang="it-IT" sz="4800" b="1" dirty="0" smtClean="0"/>
              <a:t> 2011</a:t>
            </a:r>
            <a:endParaRPr lang="it-IT" sz="4800"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12</a:t>
            </a:fld>
            <a:endParaRPr kumimoji="0" lang="it-IT"/>
          </a:p>
        </p:txBody>
      </p:sp>
      <p:graphicFrame>
        <p:nvGraphicFramePr>
          <p:cNvPr id="9" name="Grafico 8"/>
          <p:cNvGraphicFramePr>
            <a:graphicFrameLocks/>
          </p:cNvGraphicFramePr>
          <p:nvPr>
            <p:extLst>
              <p:ext uri="{D42A27DB-BD31-4B8C-83A1-F6EECF244321}">
                <p14:modId xmlns:p14="http://schemas.microsoft.com/office/powerpoint/2010/main" val="3245752901"/>
              </p:ext>
            </p:extLst>
          </p:nvPr>
        </p:nvGraphicFramePr>
        <p:xfrm>
          <a:off x="755576" y="1124744"/>
          <a:ext cx="4032448" cy="48245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afico 9"/>
          <p:cNvGraphicFramePr>
            <a:graphicFrameLocks/>
          </p:cNvGraphicFramePr>
          <p:nvPr>
            <p:extLst>
              <p:ext uri="{D42A27DB-BD31-4B8C-83A1-F6EECF244321}">
                <p14:modId xmlns:p14="http://schemas.microsoft.com/office/powerpoint/2010/main" val="3438991352"/>
              </p:ext>
            </p:extLst>
          </p:nvPr>
        </p:nvGraphicFramePr>
        <p:xfrm>
          <a:off x="4932040" y="1124744"/>
          <a:ext cx="4032448" cy="4824536"/>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121784198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6876" y="5949280"/>
            <a:ext cx="1367124"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2945529461"/>
              </p:ext>
            </p:extLst>
          </p:nvPr>
        </p:nvGraphicFramePr>
        <p:xfrm>
          <a:off x="1043608" y="1700808"/>
          <a:ext cx="7200800"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611560" y="260648"/>
            <a:ext cx="8077200" cy="1143000"/>
          </a:xfrm>
        </p:spPr>
        <p:txBody>
          <a:bodyPr>
            <a:normAutofit fontScale="90000"/>
          </a:bodyPr>
          <a:lstStyle/>
          <a:p>
            <a:pPr algn="ctr"/>
            <a:r>
              <a:rPr lang="en-US" b="1" dirty="0"/>
              <a:t>The </a:t>
            </a:r>
            <a:r>
              <a:rPr lang="en-US" b="1" dirty="0" smtClean="0"/>
              <a:t>11 Operators are on shift for 9 months/year and are:</a:t>
            </a:r>
            <a:endParaRPr lang="it-IT" dirty="0"/>
          </a:p>
        </p:txBody>
      </p:sp>
      <p:sp>
        <p:nvSpPr>
          <p:cNvPr id="4" name="Segnaposto data 3"/>
          <p:cNvSpPr>
            <a:spLocks noGrp="1"/>
          </p:cNvSpPr>
          <p:nvPr>
            <p:ph type="dt" sz="half" idx="10"/>
          </p:nvPr>
        </p:nvSpPr>
        <p:spPr/>
        <p:txBody>
          <a:bodyPr/>
          <a:lstStyle/>
          <a:p>
            <a:r>
              <a:rPr lang="it-IT" dirty="0"/>
              <a:t>D. Carlucci 2012 August 6th</a:t>
            </a:r>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13</a:t>
            </a:fld>
            <a:endParaRPr kumimoji="0" lang="it-IT"/>
          </a:p>
        </p:txBody>
      </p:sp>
    </p:spTree>
    <p:extLst>
      <p:ext uri="{BB962C8B-B14F-4D97-AF65-F5344CB8AC3E}">
        <p14:creationId xmlns:p14="http://schemas.microsoft.com/office/powerpoint/2010/main" val="38696269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6876" y="5949280"/>
            <a:ext cx="1367124"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586172485"/>
              </p:ext>
            </p:extLst>
          </p:nvPr>
        </p:nvGraphicFramePr>
        <p:xfrm>
          <a:off x="1475656" y="1700808"/>
          <a:ext cx="655272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539552" y="188640"/>
            <a:ext cx="8077200" cy="1143000"/>
          </a:xfrm>
        </p:spPr>
        <p:txBody>
          <a:bodyPr>
            <a:normAutofit fontScale="90000"/>
          </a:bodyPr>
          <a:lstStyle/>
          <a:p>
            <a:pPr algn="ctr"/>
            <a:r>
              <a:rPr lang="en-US" b="1" dirty="0"/>
              <a:t>The </a:t>
            </a:r>
            <a:r>
              <a:rPr lang="en-US" b="1" dirty="0" smtClean="0"/>
              <a:t>Age of the Operators  at LNL is:</a:t>
            </a:r>
            <a:endParaRPr lang="it-IT" dirty="0"/>
          </a:p>
        </p:txBody>
      </p:sp>
      <p:sp>
        <p:nvSpPr>
          <p:cNvPr id="4" name="Segnaposto data 3"/>
          <p:cNvSpPr>
            <a:spLocks noGrp="1"/>
          </p:cNvSpPr>
          <p:nvPr>
            <p:ph type="dt" sz="half" idx="10"/>
          </p:nvPr>
        </p:nvSpPr>
        <p:spPr/>
        <p:txBody>
          <a:bodyPr/>
          <a:lstStyle/>
          <a:p>
            <a:r>
              <a:rPr lang="it-IT" dirty="0"/>
              <a:t>D. Carlucci 2012 August 6th</a:t>
            </a:r>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14</a:t>
            </a:fld>
            <a:endParaRPr kumimoji="0" lang="it-IT"/>
          </a:p>
        </p:txBody>
      </p:sp>
    </p:spTree>
    <p:extLst>
      <p:ext uri="{BB962C8B-B14F-4D97-AF65-F5344CB8AC3E}">
        <p14:creationId xmlns:p14="http://schemas.microsoft.com/office/powerpoint/2010/main" val="2459505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31502" y="0"/>
            <a:ext cx="8077200" cy="1143000"/>
          </a:xfrm>
        </p:spPr>
        <p:txBody>
          <a:bodyPr>
            <a:normAutofit fontScale="90000"/>
          </a:bodyPr>
          <a:lstStyle/>
          <a:p>
            <a:r>
              <a:rPr lang="it-IT" b="1" dirty="0" smtClean="0"/>
              <a:t>Week </a:t>
            </a:r>
            <a:r>
              <a:rPr lang="it-IT" b="1" dirty="0" err="1" smtClean="0"/>
              <a:t>Shift</a:t>
            </a:r>
            <a:r>
              <a:rPr lang="it-IT" b="1" dirty="0" smtClean="0"/>
              <a:t> + </a:t>
            </a:r>
            <a:r>
              <a:rPr lang="it-IT" b="1" dirty="0" err="1" smtClean="0"/>
              <a:t>maintenance</a:t>
            </a:r>
            <a:r>
              <a:rPr lang="it-IT" b="1" dirty="0" smtClean="0"/>
              <a:t> </a:t>
            </a:r>
            <a:r>
              <a:rPr lang="it-IT" b="1" dirty="0" err="1" smtClean="0"/>
              <a:t>example</a:t>
            </a:r>
            <a:endParaRPr lang="it-IT"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15</a:t>
            </a:fld>
            <a:endParaRPr kumimoji="0" lang="it-IT"/>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3466337678"/>
              </p:ext>
            </p:extLst>
          </p:nvPr>
        </p:nvGraphicFramePr>
        <p:xfrm>
          <a:off x="755575" y="919542"/>
          <a:ext cx="8208913" cy="4759276"/>
        </p:xfrm>
        <a:graphic>
          <a:graphicData uri="http://schemas.openxmlformats.org/drawingml/2006/table">
            <a:tbl>
              <a:tblPr firstRow="1" bandRow="1">
                <a:tableStyleId>{5C22544A-7EE6-4342-B048-85BDC9FD1C3A}</a:tableStyleId>
              </a:tblPr>
              <a:tblGrid>
                <a:gridCol w="1552217"/>
                <a:gridCol w="969974"/>
                <a:gridCol w="900689"/>
                <a:gridCol w="1177825"/>
                <a:gridCol w="969974"/>
                <a:gridCol w="809802"/>
                <a:gridCol w="964336"/>
                <a:gridCol w="864096"/>
              </a:tblGrid>
              <a:tr h="553036">
                <a:tc>
                  <a:txBody>
                    <a:bodyPr/>
                    <a:lstStyle/>
                    <a:p>
                      <a:r>
                        <a:rPr lang="it-IT" dirty="0" smtClean="0"/>
                        <a:t> </a:t>
                      </a:r>
                      <a:r>
                        <a:rPr lang="it-IT" dirty="0" err="1" smtClean="0"/>
                        <a:t>Shift</a:t>
                      </a:r>
                      <a:r>
                        <a:rPr lang="it-IT" dirty="0" smtClean="0"/>
                        <a:t>  - Time</a:t>
                      </a:r>
                      <a:endParaRPr lang="it-IT" dirty="0"/>
                    </a:p>
                  </a:txBody>
                  <a:tcPr/>
                </a:tc>
                <a:tc>
                  <a:txBody>
                    <a:bodyPr/>
                    <a:lstStyle/>
                    <a:p>
                      <a:r>
                        <a:rPr lang="it-IT" sz="1600" dirty="0" err="1" smtClean="0"/>
                        <a:t>Monday</a:t>
                      </a:r>
                      <a:endParaRPr lang="it-IT" sz="1600" dirty="0"/>
                    </a:p>
                  </a:txBody>
                  <a:tcPr/>
                </a:tc>
                <a:tc>
                  <a:txBody>
                    <a:bodyPr/>
                    <a:lstStyle/>
                    <a:p>
                      <a:r>
                        <a:rPr lang="it-IT" sz="1600" dirty="0" err="1" smtClean="0"/>
                        <a:t>Tuesday</a:t>
                      </a:r>
                      <a:endParaRPr lang="it-IT" sz="1600" dirty="0"/>
                    </a:p>
                  </a:txBody>
                  <a:tcPr/>
                </a:tc>
                <a:tc>
                  <a:txBody>
                    <a:bodyPr/>
                    <a:lstStyle/>
                    <a:p>
                      <a:r>
                        <a:rPr lang="it-IT" sz="1600" dirty="0" smtClean="0"/>
                        <a:t>Wednesday</a:t>
                      </a:r>
                      <a:endParaRPr lang="it-IT" dirty="0"/>
                    </a:p>
                  </a:txBody>
                  <a:tcPr/>
                </a:tc>
                <a:tc>
                  <a:txBody>
                    <a:bodyPr/>
                    <a:lstStyle/>
                    <a:p>
                      <a:r>
                        <a:rPr lang="it-IT" sz="1600" dirty="0" err="1" smtClean="0"/>
                        <a:t>Thursday</a:t>
                      </a:r>
                      <a:endParaRPr lang="it-IT" sz="1600" dirty="0"/>
                    </a:p>
                  </a:txBody>
                  <a:tcPr/>
                </a:tc>
                <a:tc>
                  <a:txBody>
                    <a:bodyPr/>
                    <a:lstStyle/>
                    <a:p>
                      <a:r>
                        <a:rPr lang="it-IT" sz="1600" dirty="0" err="1" smtClean="0"/>
                        <a:t>Friday</a:t>
                      </a:r>
                      <a:endParaRPr lang="it-IT" dirty="0"/>
                    </a:p>
                  </a:txBody>
                  <a:tcPr/>
                </a:tc>
                <a:tc>
                  <a:txBody>
                    <a:bodyPr/>
                    <a:lstStyle/>
                    <a:p>
                      <a:r>
                        <a:rPr lang="it-IT" sz="1600" dirty="0" err="1" smtClean="0"/>
                        <a:t>Saturday</a:t>
                      </a:r>
                      <a:endParaRPr lang="it-IT" dirty="0"/>
                    </a:p>
                  </a:txBody>
                  <a:tcPr/>
                </a:tc>
                <a:tc>
                  <a:txBody>
                    <a:bodyPr/>
                    <a:lstStyle/>
                    <a:p>
                      <a:r>
                        <a:rPr lang="it-IT" sz="1600" dirty="0" err="1" smtClean="0"/>
                        <a:t>Sunday</a:t>
                      </a:r>
                      <a:endParaRPr lang="it-IT" sz="1600" dirty="0"/>
                    </a:p>
                  </a:txBody>
                  <a:tcPr/>
                </a:tc>
              </a:tr>
              <a:tr h="611250">
                <a:tc>
                  <a:txBody>
                    <a:bodyPr/>
                    <a:lstStyle/>
                    <a:p>
                      <a:r>
                        <a:rPr lang="it-IT" b="1" dirty="0" smtClean="0"/>
                        <a:t>07:00</a:t>
                      </a:r>
                      <a:r>
                        <a:rPr lang="it-IT" b="1" baseline="0" dirty="0" smtClean="0"/>
                        <a:t> – 15:00</a:t>
                      </a:r>
                      <a:endParaRPr lang="it-IT" b="1" dirty="0"/>
                    </a:p>
                  </a:txBody>
                  <a:tcPr/>
                </a:tc>
                <a:tc>
                  <a:txBody>
                    <a:bodyPr/>
                    <a:lstStyle/>
                    <a:p>
                      <a:r>
                        <a:rPr lang="it-IT" b="1" dirty="0" smtClean="0"/>
                        <a:t>   A   B</a:t>
                      </a:r>
                      <a:endParaRPr lang="it-IT" b="1" dirty="0"/>
                    </a:p>
                  </a:txBody>
                  <a:tcPr/>
                </a:tc>
                <a:tc>
                  <a:txBody>
                    <a:bodyPr/>
                    <a:lstStyle/>
                    <a:p>
                      <a:r>
                        <a:rPr lang="it-IT" b="1" dirty="0" smtClean="0"/>
                        <a:t>   </a:t>
                      </a:r>
                      <a:r>
                        <a:rPr lang="it-IT" b="1" dirty="0" smtClean="0">
                          <a:solidFill>
                            <a:srgbClr val="FF0000"/>
                          </a:solidFill>
                        </a:rPr>
                        <a:t>G    H</a:t>
                      </a:r>
                      <a:endParaRPr lang="it-IT" b="1" dirty="0">
                        <a:solidFill>
                          <a:srgbClr val="FF0000"/>
                        </a:solidFill>
                      </a:endParaRPr>
                    </a:p>
                  </a:txBody>
                  <a:tcPr/>
                </a:tc>
                <a:tc>
                  <a:txBody>
                    <a:bodyPr/>
                    <a:lstStyle/>
                    <a:p>
                      <a:r>
                        <a:rPr lang="it-IT" b="1" dirty="0" smtClean="0"/>
                        <a:t>    </a:t>
                      </a:r>
                      <a:r>
                        <a:rPr lang="it-IT" b="1" dirty="0" smtClean="0">
                          <a:solidFill>
                            <a:srgbClr val="008000"/>
                          </a:solidFill>
                        </a:rPr>
                        <a:t>L     M</a:t>
                      </a:r>
                      <a:endParaRPr lang="it-IT" b="1" dirty="0">
                        <a:solidFill>
                          <a:srgbClr val="008000"/>
                        </a:solidFill>
                      </a:endParaRPr>
                    </a:p>
                  </a:txBody>
                  <a:tcPr/>
                </a:tc>
                <a:tc>
                  <a:txBody>
                    <a:bodyPr/>
                    <a:lstStyle/>
                    <a:p>
                      <a:r>
                        <a:rPr lang="it-IT" b="1" dirty="0" smtClean="0"/>
                        <a:t>   E     I</a:t>
                      </a:r>
                      <a:endParaRPr lang="it-IT" b="1" dirty="0"/>
                    </a:p>
                  </a:txBody>
                  <a:tcPr/>
                </a:tc>
                <a:tc>
                  <a:txBody>
                    <a:bodyPr/>
                    <a:lstStyle/>
                    <a:p>
                      <a:r>
                        <a:rPr lang="it-IT" b="1" dirty="0" smtClean="0"/>
                        <a:t>  </a:t>
                      </a:r>
                      <a:r>
                        <a:rPr lang="it-IT" b="1" dirty="0" smtClean="0">
                          <a:solidFill>
                            <a:schemeClr val="accent6">
                              <a:lumMod val="75000"/>
                            </a:schemeClr>
                          </a:solidFill>
                        </a:rPr>
                        <a:t>C</a:t>
                      </a:r>
                      <a:r>
                        <a:rPr lang="it-IT" b="1" baseline="0" dirty="0" smtClean="0">
                          <a:solidFill>
                            <a:schemeClr val="accent6">
                              <a:lumMod val="75000"/>
                            </a:schemeClr>
                          </a:solidFill>
                        </a:rPr>
                        <a:t>   F</a:t>
                      </a:r>
                      <a:endParaRPr lang="it-IT" b="1" dirty="0" smtClean="0">
                        <a:solidFill>
                          <a:schemeClr val="accent6">
                            <a:lumMod val="75000"/>
                          </a:schemeClr>
                        </a:solidFill>
                      </a:endParaRPr>
                    </a:p>
                    <a:p>
                      <a:endParaRPr lang="it-IT" b="1" dirty="0"/>
                    </a:p>
                  </a:txBody>
                  <a:tcPr/>
                </a:tc>
                <a:tc>
                  <a:txBody>
                    <a:bodyPr/>
                    <a:lstStyle/>
                    <a:p>
                      <a:r>
                        <a:rPr lang="it-IT" b="1" dirty="0" smtClean="0"/>
                        <a:t>   A   D</a:t>
                      </a:r>
                      <a:endParaRPr lang="it-IT" b="1" dirty="0"/>
                    </a:p>
                  </a:txBody>
                  <a:tcPr/>
                </a:tc>
                <a:tc>
                  <a:txBody>
                    <a:bodyPr/>
                    <a:lstStyle/>
                    <a:p>
                      <a:r>
                        <a:rPr lang="it-IT" b="1" dirty="0" smtClean="0"/>
                        <a:t>  </a:t>
                      </a:r>
                      <a:r>
                        <a:rPr lang="it-IT" b="1" dirty="0" smtClean="0">
                          <a:solidFill>
                            <a:srgbClr val="FF0000"/>
                          </a:solidFill>
                        </a:rPr>
                        <a:t>G    B</a:t>
                      </a:r>
                      <a:endParaRPr lang="it-IT" b="1" dirty="0">
                        <a:solidFill>
                          <a:srgbClr val="FF0000"/>
                        </a:solidFill>
                      </a:endParaRPr>
                    </a:p>
                  </a:txBody>
                  <a:tcPr/>
                </a:tc>
              </a:tr>
              <a:tr h="611250">
                <a:tc>
                  <a:txBody>
                    <a:bodyPr/>
                    <a:lstStyle/>
                    <a:p>
                      <a:r>
                        <a:rPr lang="it-IT" b="1" dirty="0" smtClean="0"/>
                        <a:t>15:00 – 23:00</a:t>
                      </a:r>
                      <a:endParaRPr lang="it-IT" b="1" dirty="0"/>
                    </a:p>
                  </a:txBody>
                  <a:tcPr/>
                </a:tc>
                <a:tc>
                  <a:txBody>
                    <a:bodyPr/>
                    <a:lstStyle/>
                    <a:p>
                      <a:r>
                        <a:rPr lang="it-IT" b="1" dirty="0" smtClean="0">
                          <a:solidFill>
                            <a:schemeClr val="accent6">
                              <a:lumMod val="75000"/>
                            </a:schemeClr>
                          </a:solidFill>
                        </a:rPr>
                        <a:t>   C</a:t>
                      </a:r>
                      <a:r>
                        <a:rPr lang="it-IT" b="1" baseline="0" dirty="0" smtClean="0">
                          <a:solidFill>
                            <a:schemeClr val="accent6">
                              <a:lumMod val="75000"/>
                            </a:schemeClr>
                          </a:solidFill>
                        </a:rPr>
                        <a:t>   D</a:t>
                      </a:r>
                      <a:endParaRPr lang="it-IT" b="1" dirty="0">
                        <a:solidFill>
                          <a:schemeClr val="accent6">
                            <a:lumMod val="75000"/>
                          </a:schemeClr>
                        </a:solidFill>
                      </a:endParaRPr>
                    </a:p>
                  </a:txBody>
                  <a:tcPr/>
                </a:tc>
                <a:tc>
                  <a:txBody>
                    <a:bodyPr/>
                    <a:lstStyle/>
                    <a:p>
                      <a:r>
                        <a:rPr lang="it-IT" b="1" dirty="0" smtClean="0"/>
                        <a:t>   A     B</a:t>
                      </a:r>
                      <a:endParaRPr lang="it-IT"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    G    H</a:t>
                      </a:r>
                    </a:p>
                  </a:txBody>
                  <a:tcPr/>
                </a:tc>
                <a:tc>
                  <a:txBody>
                    <a:bodyPr/>
                    <a:lstStyle/>
                    <a:p>
                      <a:r>
                        <a:rPr lang="it-IT" b="1" dirty="0" smtClean="0">
                          <a:solidFill>
                            <a:srgbClr val="008000"/>
                          </a:solidFill>
                        </a:rPr>
                        <a:t>   L     M</a:t>
                      </a:r>
                      <a:endParaRPr lang="it-IT" b="1" dirty="0">
                        <a:solidFill>
                          <a:srgbClr val="008000"/>
                        </a:solidFill>
                      </a:endParaRPr>
                    </a:p>
                  </a:txBody>
                  <a:tcPr/>
                </a:tc>
                <a:tc>
                  <a:txBody>
                    <a:bodyPr/>
                    <a:lstStyle/>
                    <a:p>
                      <a:r>
                        <a:rPr lang="it-IT" b="1" dirty="0" smtClean="0"/>
                        <a:t>  E  I</a:t>
                      </a:r>
                      <a:endParaRPr lang="it-IT" b="1" dirty="0"/>
                    </a:p>
                  </a:txBody>
                  <a:tcPr/>
                </a:tc>
                <a:tc>
                  <a:txBody>
                    <a:bodyPr/>
                    <a:lstStyle/>
                    <a:p>
                      <a:r>
                        <a:rPr lang="it-IT" b="1" dirty="0" smtClean="0"/>
                        <a:t>  </a:t>
                      </a:r>
                      <a:r>
                        <a:rPr lang="it-IT" b="1" dirty="0" smtClean="0">
                          <a:solidFill>
                            <a:schemeClr val="accent6">
                              <a:lumMod val="75000"/>
                            </a:schemeClr>
                          </a:solidFill>
                        </a:rPr>
                        <a:t>C</a:t>
                      </a:r>
                      <a:r>
                        <a:rPr lang="it-IT" b="1" baseline="0" dirty="0" smtClean="0">
                          <a:solidFill>
                            <a:schemeClr val="accent6">
                              <a:lumMod val="75000"/>
                            </a:schemeClr>
                          </a:solidFill>
                        </a:rPr>
                        <a:t>   F</a:t>
                      </a:r>
                      <a:endParaRPr lang="it-IT" b="1" dirty="0" smtClean="0">
                        <a:solidFill>
                          <a:schemeClr val="accent6">
                            <a:lumMod val="75000"/>
                          </a:schemeClr>
                        </a:solidFill>
                      </a:endParaRPr>
                    </a:p>
                    <a:p>
                      <a:endParaRPr lang="it-IT" b="1" dirty="0"/>
                    </a:p>
                  </a:txBody>
                  <a:tcPr/>
                </a:tc>
                <a:tc>
                  <a:txBody>
                    <a:bodyPr/>
                    <a:lstStyle/>
                    <a:p>
                      <a:r>
                        <a:rPr lang="it-IT" b="1" dirty="0" smtClean="0"/>
                        <a:t>  A   D</a:t>
                      </a:r>
                      <a:endParaRPr lang="it-IT" b="1" dirty="0"/>
                    </a:p>
                  </a:txBody>
                  <a:tcPr/>
                </a:tc>
              </a:tr>
              <a:tr h="359620">
                <a:tc>
                  <a:txBody>
                    <a:bodyPr/>
                    <a:lstStyle/>
                    <a:p>
                      <a:r>
                        <a:rPr lang="it-IT" b="1" dirty="0" smtClean="0"/>
                        <a:t>23:00 – 07:00</a:t>
                      </a:r>
                      <a:endParaRPr lang="it-IT" b="1" dirty="0"/>
                    </a:p>
                  </a:txBody>
                  <a:tcPr/>
                </a:tc>
                <a:tc>
                  <a:txBody>
                    <a:bodyPr/>
                    <a:lstStyle/>
                    <a:p>
                      <a:r>
                        <a:rPr lang="it-IT" b="1" dirty="0" smtClean="0"/>
                        <a:t>   E   F</a:t>
                      </a:r>
                      <a:endParaRPr lang="it-IT" b="1" dirty="0"/>
                    </a:p>
                  </a:txBody>
                  <a:tcPr/>
                </a:tc>
                <a:tc>
                  <a:txBody>
                    <a:bodyPr/>
                    <a:lstStyle/>
                    <a:p>
                      <a:r>
                        <a:rPr lang="it-IT" b="1" dirty="0" smtClean="0"/>
                        <a:t>    </a:t>
                      </a:r>
                      <a:r>
                        <a:rPr lang="it-IT" b="1" dirty="0" smtClean="0">
                          <a:solidFill>
                            <a:schemeClr val="accent6">
                              <a:lumMod val="75000"/>
                            </a:schemeClr>
                          </a:solidFill>
                        </a:rPr>
                        <a:t>C</a:t>
                      </a:r>
                      <a:r>
                        <a:rPr lang="it-IT" b="1" baseline="0" dirty="0" smtClean="0">
                          <a:solidFill>
                            <a:schemeClr val="accent6">
                              <a:lumMod val="75000"/>
                            </a:schemeClr>
                          </a:solidFill>
                        </a:rPr>
                        <a:t>   D</a:t>
                      </a:r>
                      <a:endParaRPr lang="it-IT" b="1" dirty="0">
                        <a:solidFill>
                          <a:schemeClr val="accent6">
                            <a:lumMod val="75000"/>
                          </a:schemeClr>
                        </a:solidFill>
                      </a:endParaRPr>
                    </a:p>
                  </a:txBody>
                  <a:tcPr/>
                </a:tc>
                <a:tc>
                  <a:txBody>
                    <a:bodyPr/>
                    <a:lstStyle/>
                    <a:p>
                      <a:r>
                        <a:rPr lang="it-IT" b="1" dirty="0" smtClean="0"/>
                        <a:t>    A </a:t>
                      </a:r>
                      <a:r>
                        <a:rPr lang="it-IT" b="1" baseline="0" dirty="0" smtClean="0"/>
                        <a:t>      B</a:t>
                      </a:r>
                      <a:endParaRPr lang="it-IT"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   </a:t>
                      </a:r>
                      <a:r>
                        <a:rPr lang="it-IT" b="1" dirty="0" smtClean="0">
                          <a:solidFill>
                            <a:srgbClr val="FF0000"/>
                          </a:solidFill>
                        </a:rPr>
                        <a:t>G    H</a:t>
                      </a:r>
                    </a:p>
                  </a:txBody>
                  <a:tcPr/>
                </a:tc>
                <a:tc>
                  <a:txBody>
                    <a:bodyPr/>
                    <a:lstStyle/>
                    <a:p>
                      <a:r>
                        <a:rPr lang="it-IT" b="1" dirty="0" smtClean="0">
                          <a:solidFill>
                            <a:srgbClr val="008000"/>
                          </a:solidFill>
                        </a:rPr>
                        <a:t> L   M</a:t>
                      </a:r>
                      <a:endParaRPr lang="it-IT" b="1" dirty="0">
                        <a:solidFill>
                          <a:srgbClr val="008000"/>
                        </a:solidFill>
                      </a:endParaRPr>
                    </a:p>
                  </a:txBody>
                  <a:tcPr/>
                </a:tc>
                <a:tc>
                  <a:txBody>
                    <a:bodyPr/>
                    <a:lstStyle/>
                    <a:p>
                      <a:r>
                        <a:rPr lang="it-IT" b="1" dirty="0" smtClean="0"/>
                        <a:t>   E   I</a:t>
                      </a:r>
                      <a:endParaRPr lang="it-IT" b="1" dirty="0"/>
                    </a:p>
                  </a:txBody>
                  <a:tcPr/>
                </a:tc>
                <a:tc>
                  <a:txBody>
                    <a:bodyPr/>
                    <a:lstStyle/>
                    <a:p>
                      <a:r>
                        <a:rPr lang="it-IT" b="1" dirty="0" smtClean="0"/>
                        <a:t>  </a:t>
                      </a:r>
                      <a:r>
                        <a:rPr lang="it-IT" b="1" dirty="0" smtClean="0">
                          <a:solidFill>
                            <a:schemeClr val="accent6">
                              <a:lumMod val="75000"/>
                            </a:schemeClr>
                          </a:solidFill>
                        </a:rPr>
                        <a:t>C</a:t>
                      </a:r>
                      <a:r>
                        <a:rPr lang="it-IT" b="1" baseline="0" dirty="0" smtClean="0">
                          <a:solidFill>
                            <a:schemeClr val="accent6">
                              <a:lumMod val="75000"/>
                            </a:schemeClr>
                          </a:solidFill>
                        </a:rPr>
                        <a:t>   F</a:t>
                      </a:r>
                      <a:endParaRPr lang="it-IT" b="1" dirty="0">
                        <a:solidFill>
                          <a:schemeClr val="accent6">
                            <a:lumMod val="75000"/>
                          </a:schemeClr>
                        </a:solidFill>
                      </a:endParaRPr>
                    </a:p>
                  </a:txBody>
                  <a:tcPr/>
                </a:tc>
              </a:tr>
              <a:tr h="349286">
                <a:tc>
                  <a:txBody>
                    <a:bodyPr/>
                    <a:lstStyle/>
                    <a:p>
                      <a:r>
                        <a:rPr lang="it-IT" b="1" dirty="0" err="1" smtClean="0"/>
                        <a:t>Maintenance</a:t>
                      </a:r>
                      <a:endParaRPr lang="it-IT" b="1" dirty="0"/>
                    </a:p>
                  </a:txBody>
                  <a:tcPr>
                    <a:solidFill>
                      <a:schemeClr val="accent1"/>
                    </a:solidFill>
                  </a:tcPr>
                </a:tc>
                <a:tc>
                  <a:txBody>
                    <a:bodyPr/>
                    <a:lstStyle/>
                    <a:p>
                      <a:endParaRPr lang="it-IT" b="1"/>
                    </a:p>
                  </a:txBody>
                  <a:tcPr/>
                </a:tc>
                <a:tc>
                  <a:txBody>
                    <a:bodyPr/>
                    <a:lstStyle/>
                    <a:p>
                      <a:endParaRPr lang="it-IT" b="1"/>
                    </a:p>
                  </a:txBody>
                  <a:tcPr/>
                </a:tc>
                <a:tc>
                  <a:txBody>
                    <a:bodyPr/>
                    <a:lstStyle/>
                    <a:p>
                      <a:endParaRPr lang="it-IT" b="1"/>
                    </a:p>
                  </a:txBody>
                  <a:tcPr/>
                </a:tc>
                <a:tc>
                  <a:txBody>
                    <a:bodyPr/>
                    <a:lstStyle/>
                    <a:p>
                      <a:endParaRPr lang="it-IT" b="1"/>
                    </a:p>
                  </a:txBody>
                  <a:tcPr/>
                </a:tc>
                <a:tc>
                  <a:txBody>
                    <a:bodyPr/>
                    <a:lstStyle/>
                    <a:p>
                      <a:endParaRPr lang="it-IT" b="1"/>
                    </a:p>
                  </a:txBody>
                  <a:tcPr/>
                </a:tc>
                <a:tc>
                  <a:txBody>
                    <a:bodyPr/>
                    <a:lstStyle/>
                    <a:p>
                      <a:endParaRPr lang="it-IT" b="1"/>
                    </a:p>
                  </a:txBody>
                  <a:tcPr/>
                </a:tc>
                <a:tc>
                  <a:txBody>
                    <a:bodyPr/>
                    <a:lstStyle/>
                    <a:p>
                      <a:endParaRPr lang="it-IT" b="1" dirty="0"/>
                    </a:p>
                  </a:txBody>
                  <a:tcPr/>
                </a:tc>
              </a:tr>
              <a:tr h="494722">
                <a:tc>
                  <a:txBody>
                    <a:bodyPr/>
                    <a:lstStyle/>
                    <a:p>
                      <a:r>
                        <a:rPr lang="it-IT" b="1" dirty="0" smtClean="0"/>
                        <a:t>07:00 – 15:00</a:t>
                      </a:r>
                    </a:p>
                    <a:p>
                      <a:endParaRPr lang="it-IT" b="1" dirty="0"/>
                    </a:p>
                  </a:txBody>
                  <a:tcPr/>
                </a:tc>
                <a:tc>
                  <a:txBody>
                    <a:bodyPr/>
                    <a:lstStyle/>
                    <a:p>
                      <a:pPr algn="l"/>
                      <a:r>
                        <a:rPr lang="it-IT" b="1" dirty="0" smtClean="0"/>
                        <a:t>     H</a:t>
                      </a:r>
                      <a:endParaRPr lang="it-IT" b="1" dirty="0"/>
                    </a:p>
                  </a:txBody>
                  <a:tcPr/>
                </a:tc>
                <a:tc>
                  <a:txBody>
                    <a:bodyPr/>
                    <a:lstStyle/>
                    <a:p>
                      <a:r>
                        <a:rPr lang="it-IT" b="1" dirty="0" smtClean="0"/>
                        <a:t>       </a:t>
                      </a:r>
                      <a:endParaRPr lang="it-IT" b="1" dirty="0"/>
                    </a:p>
                  </a:txBody>
                  <a:tcPr/>
                </a:tc>
                <a:tc>
                  <a:txBody>
                    <a:bodyPr/>
                    <a:lstStyle/>
                    <a:p>
                      <a:r>
                        <a:rPr lang="it-IT" b="1" dirty="0" smtClean="0"/>
                        <a:t>        </a:t>
                      </a:r>
                      <a:endParaRPr lang="it-IT" b="1" dirty="0"/>
                    </a:p>
                  </a:txBody>
                  <a:tcPr/>
                </a:tc>
                <a:tc>
                  <a:txBody>
                    <a:bodyPr/>
                    <a:lstStyle/>
                    <a:p>
                      <a:r>
                        <a:rPr lang="it-IT" b="1" dirty="0" smtClean="0"/>
                        <a:t>     F</a:t>
                      </a:r>
                      <a:endParaRPr lang="it-IT" b="1" dirty="0"/>
                    </a:p>
                  </a:txBody>
                  <a:tcPr/>
                </a:tc>
                <a:tc>
                  <a:txBody>
                    <a:bodyPr/>
                    <a:lstStyle/>
                    <a:p>
                      <a:r>
                        <a:rPr lang="it-IT" b="1" dirty="0" smtClean="0"/>
                        <a:t>   </a:t>
                      </a:r>
                      <a:endParaRPr lang="it-IT" b="1" dirty="0"/>
                    </a:p>
                  </a:txBody>
                  <a:tcPr/>
                </a:tc>
                <a:tc>
                  <a:txBody>
                    <a:bodyPr/>
                    <a:lstStyle/>
                    <a:p>
                      <a:endParaRPr lang="it-IT" b="1" dirty="0"/>
                    </a:p>
                  </a:txBody>
                  <a:tcPr/>
                </a:tc>
                <a:tc>
                  <a:txBody>
                    <a:bodyPr/>
                    <a:lstStyle/>
                    <a:p>
                      <a:endParaRPr lang="it-IT" b="1" dirty="0"/>
                    </a:p>
                  </a:txBody>
                  <a:tcPr/>
                </a:tc>
              </a:tr>
              <a:tr h="502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15:00 – 23:00</a:t>
                      </a:r>
                    </a:p>
                    <a:p>
                      <a:endParaRPr lang="it-IT" b="1" dirty="0"/>
                    </a:p>
                  </a:txBody>
                  <a:tcPr/>
                </a:tc>
                <a:tc>
                  <a:txBody>
                    <a:bodyPr/>
                    <a:lstStyle/>
                    <a:p>
                      <a:endParaRPr lang="it-IT" b="1"/>
                    </a:p>
                  </a:txBody>
                  <a:tcPr/>
                </a:tc>
                <a:tc>
                  <a:txBody>
                    <a:bodyPr/>
                    <a:lstStyle/>
                    <a:p>
                      <a:r>
                        <a:rPr lang="it-IT" b="1" dirty="0" smtClean="0"/>
                        <a:t>        L </a:t>
                      </a:r>
                      <a:endParaRPr lang="it-IT" b="1" dirty="0"/>
                    </a:p>
                  </a:txBody>
                  <a:tcPr/>
                </a:tc>
                <a:tc>
                  <a:txBody>
                    <a:bodyPr/>
                    <a:lstStyle/>
                    <a:p>
                      <a:r>
                        <a:rPr lang="it-IT" b="1" dirty="0" smtClean="0"/>
                        <a:t>         I</a:t>
                      </a:r>
                      <a:endParaRPr lang="it-IT" b="1" dirty="0"/>
                    </a:p>
                  </a:txBody>
                  <a:tcPr/>
                </a:tc>
                <a:tc>
                  <a:txBody>
                    <a:bodyPr/>
                    <a:lstStyle/>
                    <a:p>
                      <a:r>
                        <a:rPr lang="it-IT" b="1" dirty="0" smtClean="0"/>
                        <a:t>     </a:t>
                      </a:r>
                      <a:endParaRPr lang="it-IT" b="1" dirty="0"/>
                    </a:p>
                  </a:txBody>
                  <a:tcPr/>
                </a:tc>
                <a:tc>
                  <a:txBody>
                    <a:bodyPr/>
                    <a:lstStyle/>
                    <a:p>
                      <a:r>
                        <a:rPr lang="it-IT" b="1" dirty="0" smtClean="0"/>
                        <a:t>   D</a:t>
                      </a:r>
                    </a:p>
                    <a:p>
                      <a:endParaRPr lang="it-IT" b="1" dirty="0"/>
                    </a:p>
                  </a:txBody>
                  <a:tcPr/>
                </a:tc>
                <a:tc>
                  <a:txBody>
                    <a:bodyPr/>
                    <a:lstStyle/>
                    <a:p>
                      <a:endParaRPr lang="it-IT" b="1"/>
                    </a:p>
                  </a:txBody>
                  <a:tcPr/>
                </a:tc>
                <a:tc>
                  <a:txBody>
                    <a:bodyPr/>
                    <a:lstStyle/>
                    <a:p>
                      <a:endParaRPr lang="it-IT" b="1" dirty="0"/>
                    </a:p>
                  </a:txBody>
                  <a:tcPr/>
                </a:tc>
              </a:tr>
              <a:tr h="873215">
                <a:tc>
                  <a:txBody>
                    <a:bodyPr/>
                    <a:lstStyle/>
                    <a:p>
                      <a:r>
                        <a:rPr lang="it-IT" b="1" dirty="0" err="1" smtClean="0"/>
                        <a:t>Day</a:t>
                      </a:r>
                      <a:r>
                        <a:rPr lang="it-IT" b="1" baseline="0" dirty="0" smtClean="0"/>
                        <a:t> </a:t>
                      </a:r>
                      <a:r>
                        <a:rPr lang="it-IT" b="1" baseline="0" dirty="0" err="1" smtClean="0"/>
                        <a:t>Maintenance</a:t>
                      </a:r>
                      <a:r>
                        <a:rPr lang="it-IT" b="1" dirty="0" smtClean="0"/>
                        <a:t> 08:30 – 16:42 </a:t>
                      </a:r>
                      <a:endParaRPr lang="it-IT" b="1" dirty="0"/>
                    </a:p>
                  </a:txBody>
                  <a:tcPr>
                    <a:solidFill>
                      <a:schemeClr val="accent1"/>
                    </a:solidFill>
                  </a:tcPr>
                </a:tc>
                <a:tc>
                  <a:txBody>
                    <a:bodyPr/>
                    <a:lstStyle/>
                    <a:p>
                      <a:r>
                        <a:rPr lang="it-IT" b="1" dirty="0" smtClean="0"/>
                        <a:t>      L   </a:t>
                      </a:r>
                      <a:endParaRPr lang="it-IT" b="1" dirty="0"/>
                    </a:p>
                  </a:txBody>
                  <a:tcPr/>
                </a:tc>
                <a:tc>
                  <a:txBody>
                    <a:bodyPr/>
                    <a:lstStyle/>
                    <a:p>
                      <a:r>
                        <a:rPr lang="it-IT" b="1" dirty="0" smtClean="0"/>
                        <a:t>        I</a:t>
                      </a:r>
                      <a:endParaRPr lang="it-IT" b="1" dirty="0"/>
                    </a:p>
                  </a:txBody>
                  <a:tcPr/>
                </a:tc>
                <a:tc>
                  <a:txBody>
                    <a:bodyPr/>
                    <a:lstStyle/>
                    <a:p>
                      <a:r>
                        <a:rPr lang="it-IT" b="1" dirty="0" smtClean="0"/>
                        <a:t>       </a:t>
                      </a:r>
                      <a:endParaRPr lang="it-IT" b="1" dirty="0"/>
                    </a:p>
                  </a:txBody>
                  <a:tcPr/>
                </a:tc>
                <a:tc>
                  <a:txBody>
                    <a:bodyPr/>
                    <a:lstStyle/>
                    <a:p>
                      <a:r>
                        <a:rPr lang="it-IT" b="1" dirty="0" smtClean="0"/>
                        <a:t>     D</a:t>
                      </a:r>
                      <a:endParaRPr lang="it-IT" b="1" dirty="0"/>
                    </a:p>
                  </a:txBody>
                  <a:tcPr/>
                </a:tc>
                <a:tc>
                  <a:txBody>
                    <a:bodyPr/>
                    <a:lstStyle/>
                    <a:p>
                      <a:r>
                        <a:rPr lang="it-IT" b="1" dirty="0" smtClean="0"/>
                        <a:t>    B</a:t>
                      </a:r>
                      <a:endParaRPr lang="it-IT" b="1" dirty="0"/>
                    </a:p>
                  </a:txBody>
                  <a:tcPr/>
                </a:tc>
                <a:tc>
                  <a:txBody>
                    <a:bodyPr/>
                    <a:lstStyle/>
                    <a:p>
                      <a:endParaRPr lang="it-IT" b="1"/>
                    </a:p>
                  </a:txBody>
                  <a:tcPr/>
                </a:tc>
                <a:tc>
                  <a:txBody>
                    <a:bodyPr/>
                    <a:lstStyle/>
                    <a:p>
                      <a:endParaRPr lang="it-IT" b="1" dirty="0"/>
                    </a:p>
                  </a:txBody>
                  <a:tcPr/>
                </a:tc>
              </a:tr>
            </a:tbl>
          </a:graphicData>
        </a:graphic>
      </p:graphicFrame>
      <p:sp>
        <p:nvSpPr>
          <p:cNvPr id="5" name="CasellaDiTesto 4"/>
          <p:cNvSpPr txBox="1"/>
          <p:nvPr/>
        </p:nvSpPr>
        <p:spPr>
          <a:xfrm>
            <a:off x="1561529" y="5936243"/>
            <a:ext cx="6410345" cy="461665"/>
          </a:xfrm>
          <a:prstGeom prst="rect">
            <a:avLst/>
          </a:prstGeom>
          <a:noFill/>
        </p:spPr>
        <p:txBody>
          <a:bodyPr wrap="none" rtlCol="0">
            <a:spAutoFit/>
          </a:bodyPr>
          <a:lstStyle/>
          <a:p>
            <a:r>
              <a:rPr lang="it-IT" sz="2400" b="1" dirty="0" err="1" smtClean="0"/>
              <a:t>Each</a:t>
            </a:r>
            <a:r>
              <a:rPr lang="it-IT" sz="2400" b="1" dirty="0" smtClean="0"/>
              <a:t> operator work for  36h (</a:t>
            </a:r>
            <a:r>
              <a:rPr lang="it-IT" sz="2400" b="1" dirty="0" err="1" smtClean="0"/>
              <a:t>average</a:t>
            </a:r>
            <a:r>
              <a:rPr lang="it-IT" sz="2400" b="1" dirty="0" smtClean="0"/>
              <a:t>) </a:t>
            </a:r>
            <a:r>
              <a:rPr lang="it-IT" sz="2400" b="1" dirty="0" err="1" smtClean="0"/>
              <a:t>each</a:t>
            </a:r>
            <a:r>
              <a:rPr lang="it-IT" sz="2400" b="1" dirty="0" smtClean="0"/>
              <a:t> </a:t>
            </a:r>
            <a:r>
              <a:rPr lang="it-IT" sz="2400" b="1" dirty="0" err="1" smtClean="0"/>
              <a:t>weak</a:t>
            </a:r>
            <a:endParaRPr lang="it-IT" sz="2400" b="1" dirty="0"/>
          </a:p>
        </p:txBody>
      </p:sp>
    </p:spTree>
    <p:custDataLst>
      <p:tags r:id="rId1"/>
    </p:custDataLst>
    <p:extLst>
      <p:ext uri="{BB962C8B-B14F-4D97-AF65-F5344CB8AC3E}">
        <p14:creationId xmlns:p14="http://schemas.microsoft.com/office/powerpoint/2010/main" val="4653075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6876" y="5949280"/>
            <a:ext cx="1367124"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055149329"/>
              </p:ext>
            </p:extLst>
          </p:nvPr>
        </p:nvGraphicFramePr>
        <p:xfrm>
          <a:off x="1475656" y="1700808"/>
          <a:ext cx="6552728"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827584" y="188640"/>
            <a:ext cx="8077200" cy="1143000"/>
          </a:xfrm>
        </p:spPr>
        <p:txBody>
          <a:bodyPr>
            <a:noAutofit/>
          </a:bodyPr>
          <a:lstStyle/>
          <a:p>
            <a:pPr algn="ctr"/>
            <a:r>
              <a:rPr lang="en-US" sz="3600" b="1" dirty="0"/>
              <a:t>Accelerator operator a lifetime career or a stepping-stone into your organization? </a:t>
            </a:r>
            <a:endParaRPr lang="it-IT" sz="3600" dirty="0"/>
          </a:p>
        </p:txBody>
      </p:sp>
      <p:sp>
        <p:nvSpPr>
          <p:cNvPr id="4" name="Segnaposto data 3"/>
          <p:cNvSpPr>
            <a:spLocks noGrp="1"/>
          </p:cNvSpPr>
          <p:nvPr>
            <p:ph type="dt" sz="half" idx="10"/>
          </p:nvPr>
        </p:nvSpPr>
        <p:spPr/>
        <p:txBody>
          <a:bodyPr/>
          <a:lstStyle/>
          <a:p>
            <a:r>
              <a:rPr lang="it-IT" dirty="0"/>
              <a:t>D. Carlucci 2012 August 6th</a:t>
            </a:r>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16</a:t>
            </a:fld>
            <a:endParaRPr kumimoji="0" lang="it-IT"/>
          </a:p>
        </p:txBody>
      </p:sp>
    </p:spTree>
    <p:extLst>
      <p:ext uri="{BB962C8B-B14F-4D97-AF65-F5344CB8AC3E}">
        <p14:creationId xmlns:p14="http://schemas.microsoft.com/office/powerpoint/2010/main" val="3074165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7544" y="260648"/>
            <a:ext cx="8676456" cy="1143000"/>
          </a:xfrm>
        </p:spPr>
        <p:txBody>
          <a:bodyPr>
            <a:noAutofit/>
          </a:bodyPr>
          <a:lstStyle/>
          <a:p>
            <a:pPr algn="ctr"/>
            <a:r>
              <a:rPr lang="en-US" sz="3600" b="1" dirty="0"/>
              <a:t>How long does an operator </a:t>
            </a:r>
            <a:r>
              <a:rPr lang="en-US" sz="3600" b="1" dirty="0" smtClean="0"/>
              <a:t>stay in Operations?</a:t>
            </a:r>
            <a:endParaRPr lang="it-IT" sz="3600"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17</a:t>
            </a:fld>
            <a:endParaRPr kumimoji="0" lang="it-IT"/>
          </a:p>
        </p:txBody>
      </p:sp>
      <p:graphicFrame>
        <p:nvGraphicFramePr>
          <p:cNvPr id="9" name="Diagram 2"/>
          <p:cNvGraphicFramePr/>
          <p:nvPr>
            <p:extLst>
              <p:ext uri="{D42A27DB-BD31-4B8C-83A1-F6EECF244321}">
                <p14:modId xmlns:p14="http://schemas.microsoft.com/office/powerpoint/2010/main" val="875846831"/>
              </p:ext>
            </p:extLst>
          </p:nvPr>
        </p:nvGraphicFramePr>
        <p:xfrm>
          <a:off x="899592" y="1700808"/>
          <a:ext cx="7776864" cy="4161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36681680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7E429971-BC57-430F-BB25-C0574E5E39E3}"/>
                                            </p:graphicEl>
                                          </p:spTgt>
                                        </p:tgtEl>
                                        <p:attrNameLst>
                                          <p:attrName>style.visibility</p:attrName>
                                        </p:attrNameLst>
                                      </p:cBhvr>
                                      <p:to>
                                        <p:strVal val="visible"/>
                                      </p:to>
                                    </p:set>
                                    <p:animEffect transition="in" filter="wipe(left)">
                                      <p:cBhvr>
                                        <p:cTn id="7" dur="500"/>
                                        <p:tgtEl>
                                          <p:spTgt spid="9">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D54B1729-BC98-42C1-9C6C-D65DCBA4358F}"/>
                                            </p:graphicEl>
                                          </p:spTgt>
                                        </p:tgtEl>
                                        <p:attrNameLst>
                                          <p:attrName>style.visibility</p:attrName>
                                        </p:attrNameLst>
                                      </p:cBhvr>
                                      <p:to>
                                        <p:strVal val="visible"/>
                                      </p:to>
                                    </p:set>
                                    <p:animEffect transition="in" filter="wipe(left)">
                                      <p:cBhvr>
                                        <p:cTn id="12" dur="500"/>
                                        <p:tgtEl>
                                          <p:spTgt spid="9">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dgm id="{C04276DC-EE64-470A-B8BC-09067B8045FA}"/>
                                            </p:graphicEl>
                                          </p:spTgt>
                                        </p:tgtEl>
                                        <p:attrNameLst>
                                          <p:attrName>style.visibility</p:attrName>
                                        </p:attrNameLst>
                                      </p:cBhvr>
                                      <p:to>
                                        <p:strVal val="visible"/>
                                      </p:to>
                                    </p:set>
                                    <p:animEffect transition="in" filter="wipe(left)">
                                      <p:cBhvr>
                                        <p:cTn id="17" dur="500"/>
                                        <p:tgtEl>
                                          <p:spTgt spid="9">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graphicEl>
                                              <a:dgm id="{B37A5355-225B-4C6F-AED7-6C620F99EECC}"/>
                                            </p:graphicEl>
                                          </p:spTgt>
                                        </p:tgtEl>
                                        <p:attrNameLst>
                                          <p:attrName>style.visibility</p:attrName>
                                        </p:attrNameLst>
                                      </p:cBhvr>
                                      <p:to>
                                        <p:strVal val="visible"/>
                                      </p:to>
                                    </p:set>
                                    <p:animEffect transition="in" filter="wipe(left)">
                                      <p:cBhvr>
                                        <p:cTn id="22" dur="500"/>
                                        <p:tgtEl>
                                          <p:spTgt spid="9">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6876" y="5949280"/>
            <a:ext cx="1367124"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873120408"/>
              </p:ext>
            </p:extLst>
          </p:nvPr>
        </p:nvGraphicFramePr>
        <p:xfrm>
          <a:off x="1259632" y="1628800"/>
          <a:ext cx="7056784"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762210" y="188640"/>
            <a:ext cx="8352928" cy="1143000"/>
          </a:xfrm>
        </p:spPr>
        <p:txBody>
          <a:bodyPr>
            <a:noAutofit/>
          </a:bodyPr>
          <a:lstStyle/>
          <a:p>
            <a:pPr algn="ctr"/>
            <a:r>
              <a:rPr lang="en-US" sz="3600" b="1" dirty="0"/>
              <a:t>How long does an operator have to stay in Operations to get your money’s worth? </a:t>
            </a:r>
            <a:endParaRPr lang="it-IT" sz="3600" b="1" dirty="0"/>
          </a:p>
        </p:txBody>
      </p:sp>
      <p:sp>
        <p:nvSpPr>
          <p:cNvPr id="4" name="Segnaposto data 3"/>
          <p:cNvSpPr>
            <a:spLocks noGrp="1"/>
          </p:cNvSpPr>
          <p:nvPr>
            <p:ph type="dt" sz="half" idx="10"/>
          </p:nvPr>
        </p:nvSpPr>
        <p:spPr/>
        <p:txBody>
          <a:bodyPr/>
          <a:lstStyle/>
          <a:p>
            <a:r>
              <a:rPr lang="it-IT" dirty="0"/>
              <a:t>D. Carlucci 2012 August 6th</a:t>
            </a:r>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18</a:t>
            </a:fld>
            <a:endParaRPr kumimoji="0" lang="it-IT"/>
          </a:p>
        </p:txBody>
      </p:sp>
    </p:spTree>
    <p:extLst>
      <p:ext uri="{BB962C8B-B14F-4D97-AF65-F5344CB8AC3E}">
        <p14:creationId xmlns:p14="http://schemas.microsoft.com/office/powerpoint/2010/main" val="71435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9552" y="0"/>
            <a:ext cx="8784976" cy="1143000"/>
          </a:xfrm>
        </p:spPr>
        <p:txBody>
          <a:bodyPr>
            <a:noAutofit/>
          </a:bodyPr>
          <a:lstStyle/>
          <a:p>
            <a:pPr algn="ctr"/>
            <a:r>
              <a:rPr lang="en-US" sz="3200" b="1" dirty="0"/>
              <a:t>What’s your definition of a “good operator”?</a:t>
            </a:r>
            <a:endParaRPr lang="it-IT" sz="3200"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19</a:t>
            </a:fld>
            <a:endParaRPr kumimoji="0" lang="it-IT"/>
          </a:p>
        </p:txBody>
      </p:sp>
      <p:grpSp>
        <p:nvGrpSpPr>
          <p:cNvPr id="8" name="Group 2"/>
          <p:cNvGrpSpPr>
            <a:grpSpLocks/>
          </p:cNvGrpSpPr>
          <p:nvPr/>
        </p:nvGrpSpPr>
        <p:grpSpPr bwMode="auto">
          <a:xfrm>
            <a:off x="1077969" y="1004768"/>
            <a:ext cx="7344816" cy="5112569"/>
            <a:chOff x="1824" y="633"/>
            <a:chExt cx="2834" cy="2849"/>
          </a:xfrm>
        </p:grpSpPr>
        <p:sp>
          <p:nvSpPr>
            <p:cNvPr id="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dirty="0"/>
            </a:p>
          </p:txBody>
        </p:sp>
      </p:grpSp>
      <p:sp>
        <p:nvSpPr>
          <p:cNvPr id="13" name="Rettangolo 12"/>
          <p:cNvSpPr/>
          <p:nvPr/>
        </p:nvSpPr>
        <p:spPr>
          <a:xfrm>
            <a:off x="2979611" y="2522451"/>
            <a:ext cx="980205" cy="461665"/>
          </a:xfrm>
          <a:prstGeom prst="rect">
            <a:avLst/>
          </a:prstGeom>
        </p:spPr>
        <p:txBody>
          <a:bodyPr wrap="none">
            <a:spAutoFit/>
          </a:bodyPr>
          <a:lstStyle/>
          <a:p>
            <a:r>
              <a:rPr lang="it-IT" sz="2400" b="1" dirty="0" err="1">
                <a:solidFill>
                  <a:srgbClr val="FF0000"/>
                </a:solidFill>
              </a:rPr>
              <a:t>S</a:t>
            </a:r>
            <a:r>
              <a:rPr lang="it-IT" sz="2400" b="1" dirty="0" err="1" smtClean="0">
                <a:solidFill>
                  <a:srgbClr val="FF0000"/>
                </a:solidFill>
              </a:rPr>
              <a:t>afety</a:t>
            </a:r>
            <a:endParaRPr lang="it-IT" b="1" dirty="0">
              <a:solidFill>
                <a:srgbClr val="FF0000"/>
              </a:solidFill>
            </a:endParaRPr>
          </a:p>
        </p:txBody>
      </p:sp>
      <p:sp>
        <p:nvSpPr>
          <p:cNvPr id="15" name="Rettangolo 14"/>
          <p:cNvSpPr/>
          <p:nvPr/>
        </p:nvSpPr>
        <p:spPr>
          <a:xfrm>
            <a:off x="2188554" y="3771591"/>
            <a:ext cx="2506135" cy="461665"/>
          </a:xfrm>
          <a:prstGeom prst="rect">
            <a:avLst/>
          </a:prstGeom>
        </p:spPr>
        <p:txBody>
          <a:bodyPr wrap="none">
            <a:spAutoFit/>
          </a:bodyPr>
          <a:lstStyle/>
          <a:p>
            <a:r>
              <a:rPr lang="it-IT" sz="2400" b="1" dirty="0" err="1" smtClean="0">
                <a:solidFill>
                  <a:srgbClr val="FF0000"/>
                </a:solidFill>
              </a:rPr>
              <a:t>Working</a:t>
            </a:r>
            <a:r>
              <a:rPr lang="it-IT" sz="2400" b="1" dirty="0" smtClean="0">
                <a:solidFill>
                  <a:srgbClr val="FF0000"/>
                </a:solidFill>
              </a:rPr>
              <a:t> </a:t>
            </a:r>
            <a:r>
              <a:rPr lang="it-IT" sz="2400" b="1" dirty="0">
                <a:solidFill>
                  <a:srgbClr val="FF0000"/>
                </a:solidFill>
              </a:rPr>
              <a:t>in </a:t>
            </a:r>
            <a:r>
              <a:rPr lang="it-IT" sz="2400" b="1" dirty="0" err="1">
                <a:solidFill>
                  <a:srgbClr val="FF0000"/>
                </a:solidFill>
              </a:rPr>
              <a:t>groups</a:t>
            </a:r>
            <a:endParaRPr lang="it-IT" sz="2400" b="1" dirty="0">
              <a:solidFill>
                <a:srgbClr val="FF0000"/>
              </a:solidFill>
            </a:endParaRPr>
          </a:p>
        </p:txBody>
      </p:sp>
      <p:sp>
        <p:nvSpPr>
          <p:cNvPr id="17" name="Rettangolo 16"/>
          <p:cNvSpPr/>
          <p:nvPr/>
        </p:nvSpPr>
        <p:spPr>
          <a:xfrm>
            <a:off x="5351980" y="1963722"/>
            <a:ext cx="1525802" cy="461665"/>
          </a:xfrm>
          <a:prstGeom prst="rect">
            <a:avLst/>
          </a:prstGeom>
        </p:spPr>
        <p:txBody>
          <a:bodyPr wrap="none">
            <a:spAutoFit/>
          </a:bodyPr>
          <a:lstStyle/>
          <a:p>
            <a:r>
              <a:rPr lang="it-IT" sz="2400" b="1" dirty="0" err="1" smtClean="0">
                <a:solidFill>
                  <a:srgbClr val="FF0000"/>
                </a:solidFill>
              </a:rPr>
              <a:t>Autonomy</a:t>
            </a:r>
            <a:endParaRPr lang="it-IT" sz="2000" b="1" dirty="0">
              <a:solidFill>
                <a:srgbClr val="FF0000"/>
              </a:solidFill>
            </a:endParaRPr>
          </a:p>
        </p:txBody>
      </p:sp>
      <p:sp>
        <p:nvSpPr>
          <p:cNvPr id="20" name="Rettangolo 19"/>
          <p:cNvSpPr/>
          <p:nvPr/>
        </p:nvSpPr>
        <p:spPr>
          <a:xfrm>
            <a:off x="5242485" y="3721661"/>
            <a:ext cx="1789336" cy="830997"/>
          </a:xfrm>
          <a:prstGeom prst="rect">
            <a:avLst/>
          </a:prstGeom>
        </p:spPr>
        <p:txBody>
          <a:bodyPr wrap="none">
            <a:spAutoFit/>
          </a:bodyPr>
          <a:lstStyle/>
          <a:p>
            <a:pPr algn="ctr"/>
            <a:r>
              <a:rPr lang="it-IT" sz="2400" b="1" dirty="0" err="1" smtClean="0">
                <a:solidFill>
                  <a:srgbClr val="FF0000"/>
                </a:solidFill>
              </a:rPr>
              <a:t>Constructive</a:t>
            </a:r>
            <a:r>
              <a:rPr lang="it-IT" sz="2400" b="1" dirty="0">
                <a:solidFill>
                  <a:srgbClr val="FF0000"/>
                </a:solidFill>
              </a:rPr>
              <a:t/>
            </a:r>
            <a:br>
              <a:rPr lang="it-IT" sz="2400" b="1" dirty="0">
                <a:solidFill>
                  <a:srgbClr val="FF0000"/>
                </a:solidFill>
              </a:rPr>
            </a:br>
            <a:r>
              <a:rPr lang="it-IT" sz="2400" b="1" dirty="0" err="1" smtClean="0">
                <a:solidFill>
                  <a:srgbClr val="FF0000"/>
                </a:solidFill>
              </a:rPr>
              <a:t>Purposeful</a:t>
            </a:r>
            <a:endParaRPr lang="it-IT" sz="2400" b="1" dirty="0">
              <a:solidFill>
                <a:srgbClr val="FF0000"/>
              </a:solidFill>
            </a:endParaRPr>
          </a:p>
        </p:txBody>
      </p:sp>
      <p:sp>
        <p:nvSpPr>
          <p:cNvPr id="14" name="Ovale 13"/>
          <p:cNvSpPr/>
          <p:nvPr/>
        </p:nvSpPr>
        <p:spPr>
          <a:xfrm>
            <a:off x="813542" y="858803"/>
            <a:ext cx="7992888" cy="5448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017441" y="1873607"/>
            <a:ext cx="7585090" cy="3600986"/>
          </a:xfrm>
          <a:prstGeom prst="rect">
            <a:avLst/>
          </a:prstGeom>
          <a:noFill/>
        </p:spPr>
        <p:txBody>
          <a:bodyPr wrap="none" rtlCol="0">
            <a:spAutoFit/>
          </a:bodyPr>
          <a:lstStyle/>
          <a:p>
            <a:pPr algn="ctr"/>
            <a:r>
              <a:rPr lang="en-US" sz="4000" b="1" dirty="0">
                <a:solidFill>
                  <a:schemeClr val="bg1"/>
                </a:solidFill>
              </a:rPr>
              <a:t>Alone in </a:t>
            </a:r>
            <a:r>
              <a:rPr lang="en-US" sz="4000" b="1" dirty="0" smtClean="0">
                <a:solidFill>
                  <a:schemeClr val="bg1"/>
                </a:solidFill>
              </a:rPr>
              <a:t>the control room </a:t>
            </a:r>
          </a:p>
          <a:p>
            <a:pPr algn="ctr"/>
            <a:r>
              <a:rPr lang="en-US" sz="4000" b="1" dirty="0" smtClean="0">
                <a:solidFill>
                  <a:schemeClr val="bg1"/>
                </a:solidFill>
              </a:rPr>
              <a:t>is </a:t>
            </a:r>
            <a:r>
              <a:rPr lang="en-US" sz="4000" b="1" dirty="0">
                <a:solidFill>
                  <a:schemeClr val="bg1"/>
                </a:solidFill>
              </a:rPr>
              <a:t>able to </a:t>
            </a:r>
            <a:r>
              <a:rPr lang="en-US" sz="4000" b="1" dirty="0" smtClean="0">
                <a:solidFill>
                  <a:schemeClr val="bg1"/>
                </a:solidFill>
              </a:rPr>
              <a:t>deliver beam safely, </a:t>
            </a:r>
          </a:p>
          <a:p>
            <a:pPr algn="ctr"/>
            <a:r>
              <a:rPr lang="en-US" sz="4000" b="1" dirty="0" smtClean="0">
                <a:solidFill>
                  <a:schemeClr val="bg1"/>
                </a:solidFill>
              </a:rPr>
              <a:t>for </a:t>
            </a:r>
            <a:r>
              <a:rPr lang="en-US" sz="4000" b="1" dirty="0">
                <a:solidFill>
                  <a:schemeClr val="bg1"/>
                </a:solidFill>
              </a:rPr>
              <a:t>himself </a:t>
            </a:r>
            <a:r>
              <a:rPr lang="en-US" sz="4000" b="1" dirty="0" smtClean="0">
                <a:solidFill>
                  <a:schemeClr val="bg1"/>
                </a:solidFill>
              </a:rPr>
              <a:t>and </a:t>
            </a:r>
          </a:p>
          <a:p>
            <a:pPr algn="ctr"/>
            <a:r>
              <a:rPr lang="en-US" sz="4000" b="1" dirty="0" smtClean="0">
                <a:solidFill>
                  <a:schemeClr val="bg1"/>
                </a:solidFill>
              </a:rPr>
              <a:t>for </a:t>
            </a:r>
            <a:r>
              <a:rPr lang="en-US" sz="4000" b="1" dirty="0">
                <a:solidFill>
                  <a:schemeClr val="bg1"/>
                </a:solidFill>
              </a:rPr>
              <a:t>all the people </a:t>
            </a:r>
            <a:endParaRPr lang="en-US" sz="4000" b="1" dirty="0" smtClean="0">
              <a:solidFill>
                <a:schemeClr val="bg1"/>
              </a:solidFill>
            </a:endParaRPr>
          </a:p>
          <a:p>
            <a:pPr algn="ctr"/>
            <a:r>
              <a:rPr lang="en-US" sz="4000" b="1" dirty="0" smtClean="0">
                <a:solidFill>
                  <a:schemeClr val="bg1"/>
                </a:solidFill>
              </a:rPr>
              <a:t>in all the </a:t>
            </a:r>
            <a:r>
              <a:rPr lang="en-US" sz="4000" b="1" dirty="0">
                <a:solidFill>
                  <a:schemeClr val="bg1"/>
                </a:solidFill>
              </a:rPr>
              <a:t>laboratory</a:t>
            </a:r>
            <a:endParaRPr lang="it-IT" sz="4000" b="1" dirty="0">
              <a:solidFill>
                <a:schemeClr val="bg1"/>
              </a:solidFill>
            </a:endParaRPr>
          </a:p>
          <a:p>
            <a:endParaRPr lang="it-IT" sz="2800" dirty="0">
              <a:solidFill>
                <a:schemeClr val="bg1"/>
              </a:solidFill>
            </a:endParaRPr>
          </a:p>
        </p:txBody>
      </p:sp>
    </p:spTree>
    <p:custDataLst>
      <p:tags r:id="rId1"/>
    </p:custDataLst>
    <p:extLst>
      <p:ext uri="{BB962C8B-B14F-4D97-AF65-F5344CB8AC3E}">
        <p14:creationId xmlns:p14="http://schemas.microsoft.com/office/powerpoint/2010/main" val="33569181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1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0"/>
            <a:ext cx="7848872" cy="1124744"/>
          </a:xfrm>
        </p:spPr>
        <p:txBody>
          <a:bodyPr>
            <a:normAutofit/>
          </a:bodyPr>
          <a:lstStyle/>
          <a:p>
            <a:pPr algn="ctr"/>
            <a:r>
              <a:rPr lang="it-IT" b="1" u="sng" dirty="0" err="1" smtClean="0"/>
              <a:t>Outline</a:t>
            </a:r>
            <a:endParaRPr lang="it-IT" b="1" u="sng" dirty="0"/>
          </a:p>
        </p:txBody>
      </p:sp>
      <p:sp>
        <p:nvSpPr>
          <p:cNvPr id="5" name="Content Placeholder 4"/>
          <p:cNvSpPr>
            <a:spLocks noGrp="1"/>
          </p:cNvSpPr>
          <p:nvPr>
            <p:ph idx="1"/>
            <p:custDataLst>
              <p:tags r:id="rId3"/>
            </p:custDataLst>
          </p:nvPr>
        </p:nvSpPr>
        <p:spPr>
          <a:xfrm>
            <a:off x="762000" y="1124744"/>
            <a:ext cx="8077200" cy="5160650"/>
          </a:xfrm>
        </p:spPr>
        <p:txBody>
          <a:bodyPr>
            <a:normAutofit lnSpcReduction="10000"/>
          </a:bodyPr>
          <a:lstStyle/>
          <a:p>
            <a:pPr marL="285750" indent="-285750"/>
            <a:r>
              <a:rPr lang="it-IT" sz="2800" dirty="0" err="1">
                <a:latin typeface="Calibri" pitchFamily="34" charset="0"/>
                <a:cs typeface="Calibri" pitchFamily="34" charset="0"/>
              </a:rPr>
              <a:t>Introduction</a:t>
            </a:r>
            <a:r>
              <a:rPr lang="it-IT" sz="2800" dirty="0">
                <a:latin typeface="Calibri" pitchFamily="34" charset="0"/>
                <a:cs typeface="Calibri" pitchFamily="34" charset="0"/>
              </a:rPr>
              <a:t> to LNL</a:t>
            </a:r>
          </a:p>
          <a:p>
            <a:pPr marL="285750" indent="-285750"/>
            <a:r>
              <a:rPr lang="it-IT" sz="2800" dirty="0" err="1" smtClean="0">
                <a:latin typeface="Calibri" pitchFamily="34" charset="0"/>
                <a:cs typeface="Calibri" pitchFamily="34" charset="0"/>
              </a:rPr>
              <a:t>What</a:t>
            </a:r>
            <a:r>
              <a:rPr lang="it-IT" sz="2800" dirty="0" smtClean="0">
                <a:latin typeface="Calibri" pitchFamily="34" charset="0"/>
                <a:cs typeface="Calibri" pitchFamily="34" charset="0"/>
              </a:rPr>
              <a:t> </a:t>
            </a:r>
            <a:r>
              <a:rPr lang="it-IT" sz="2800" dirty="0" err="1" smtClean="0">
                <a:latin typeface="Calibri" pitchFamily="34" charset="0"/>
                <a:cs typeface="Calibri" pitchFamily="34" charset="0"/>
              </a:rPr>
              <a:t>is</a:t>
            </a:r>
            <a:r>
              <a:rPr lang="it-IT" sz="2800" dirty="0" smtClean="0">
                <a:latin typeface="Calibri" pitchFamily="34" charset="0"/>
                <a:cs typeface="Calibri" pitchFamily="34" charset="0"/>
              </a:rPr>
              <a:t> </a:t>
            </a:r>
            <a:r>
              <a:rPr lang="en-US" sz="2800" dirty="0" smtClean="0"/>
              <a:t>Operations responsible </a:t>
            </a:r>
            <a:r>
              <a:rPr lang="en-US" sz="2800" dirty="0"/>
              <a:t>for at</a:t>
            </a:r>
            <a:r>
              <a:rPr lang="it-IT" sz="2800" dirty="0" smtClean="0">
                <a:latin typeface="Calibri" pitchFamily="34" charset="0"/>
                <a:cs typeface="Calibri" pitchFamily="34" charset="0"/>
              </a:rPr>
              <a:t> Tandem ALPI PIAVE</a:t>
            </a:r>
          </a:p>
          <a:p>
            <a:pPr marL="285750" indent="-285750"/>
            <a:r>
              <a:rPr lang="it-IT" sz="2800" dirty="0" err="1" smtClean="0"/>
              <a:t>Example</a:t>
            </a:r>
            <a:r>
              <a:rPr lang="it-IT" sz="2800" dirty="0" smtClean="0"/>
              <a:t> of </a:t>
            </a:r>
            <a:r>
              <a:rPr lang="it-IT" sz="2800" dirty="0" err="1" smtClean="0"/>
              <a:t>Shift</a:t>
            </a:r>
            <a:r>
              <a:rPr lang="it-IT" sz="2800" dirty="0" smtClean="0"/>
              <a:t> </a:t>
            </a:r>
            <a:r>
              <a:rPr lang="it-IT" sz="2800" dirty="0"/>
              <a:t>+ </a:t>
            </a:r>
            <a:r>
              <a:rPr lang="it-IT" sz="2800" dirty="0" err="1"/>
              <a:t>maintenance</a:t>
            </a:r>
            <a:r>
              <a:rPr lang="it-IT" sz="2800" dirty="0"/>
              <a:t> </a:t>
            </a:r>
            <a:r>
              <a:rPr lang="it-IT" sz="2800" dirty="0" smtClean="0"/>
              <a:t>( 1 week) </a:t>
            </a:r>
            <a:endParaRPr lang="it-IT" sz="2800" dirty="0" smtClean="0">
              <a:latin typeface="Calibri" pitchFamily="34" charset="0"/>
              <a:cs typeface="Calibri" pitchFamily="34" charset="0"/>
            </a:endParaRPr>
          </a:p>
          <a:p>
            <a:r>
              <a:rPr lang="en-US" sz="2800" dirty="0"/>
              <a:t>Accelerator operator a lifetime career or a stepping-stone into your organization? </a:t>
            </a:r>
            <a:endParaRPr lang="en-US" sz="2800" dirty="0" smtClean="0"/>
          </a:p>
          <a:p>
            <a:r>
              <a:rPr lang="en-US" sz="2800" dirty="0"/>
              <a:t>How long does an operator have to stay in Operations to get your money’s worth</a:t>
            </a:r>
            <a:r>
              <a:rPr lang="en-US" sz="2800" dirty="0" smtClean="0"/>
              <a:t>?</a:t>
            </a:r>
          </a:p>
          <a:p>
            <a:r>
              <a:rPr lang="en-US" sz="2800" dirty="0"/>
              <a:t>How do you work on team building, motivation, career ownership, and challenge the operators? </a:t>
            </a:r>
            <a:endParaRPr lang="en-US" sz="2800" dirty="0" smtClean="0"/>
          </a:p>
          <a:p>
            <a:r>
              <a:rPr lang="it-IT" sz="2800" dirty="0" err="1" smtClean="0">
                <a:latin typeface="Calibri" pitchFamily="34" charset="0"/>
                <a:cs typeface="Calibri" pitchFamily="34" charset="0"/>
              </a:rPr>
              <a:t>Summary</a:t>
            </a:r>
            <a:endParaRPr lang="it-IT" sz="2800" dirty="0">
              <a:latin typeface="Calibri" pitchFamily="34" charset="0"/>
              <a:cs typeface="Calibri" pitchFamily="34" charset="0"/>
            </a:endParaRPr>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p:txBody>
      </p:sp>
      <p:sp>
        <p:nvSpPr>
          <p:cNvPr id="6" name="Segnaposto numero diapositiva 5"/>
          <p:cNvSpPr>
            <a:spLocks noGrp="1"/>
          </p:cNvSpPr>
          <p:nvPr>
            <p:ph type="sldNum" sz="quarter" idx="12"/>
          </p:nvPr>
        </p:nvSpPr>
        <p:spPr/>
        <p:txBody>
          <a:bodyPr/>
          <a:lstStyle/>
          <a:p>
            <a:fld id="{33D6E5A2-EC83-451F-A719-9AC1370DD5CF}" type="slidenum">
              <a:rPr lang="it-IT" smtClean="0"/>
              <a:pPr/>
              <a:t>2</a:t>
            </a:fld>
            <a:endParaRPr kumimoji="0" lang="it-IT"/>
          </a:p>
        </p:txBody>
      </p:sp>
    </p:spTree>
    <p:custDataLst>
      <p:tags r:id="rId1"/>
    </p:custDataLst>
    <p:extLst>
      <p:ext uri="{BB962C8B-B14F-4D97-AF65-F5344CB8AC3E}">
        <p14:creationId xmlns:p14="http://schemas.microsoft.com/office/powerpoint/2010/main" val="1094680273"/>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20</a:t>
            </a:fld>
            <a:endParaRPr kumimoji="0" lang="it-IT"/>
          </a:p>
        </p:txBody>
      </p:sp>
      <p:sp>
        <p:nvSpPr>
          <p:cNvPr id="9" name="Rectangle 16"/>
          <p:cNvSpPr txBox="1">
            <a:spLocks noChangeArrowheads="1"/>
          </p:cNvSpPr>
          <p:nvPr>
            <p:custDataLst>
              <p:tags r:id="rId2"/>
            </p:custDataLst>
          </p:nvPr>
        </p:nvSpPr>
        <p:spPr>
          <a:xfrm>
            <a:off x="662781" y="188640"/>
            <a:ext cx="8381999" cy="1143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it-IT" sz="4400" kern="1200">
                <a:solidFill>
                  <a:schemeClr val="tx1"/>
                </a:solidFill>
                <a:latin typeface="+mj-lt"/>
                <a:ea typeface="+mj-ea"/>
                <a:cs typeface="+mj-cs"/>
              </a:defRPr>
            </a:lvl1pPr>
          </a:lstStyle>
          <a:p>
            <a:pPr>
              <a:defRPr lang="it-IT"/>
            </a:pPr>
            <a:endParaRPr lang="en-US" sz="3200" b="1" dirty="0"/>
          </a:p>
        </p:txBody>
      </p:sp>
      <p:sp>
        <p:nvSpPr>
          <p:cNvPr id="10" name="Rectangle 16"/>
          <p:cNvSpPr>
            <a:spLocks noGrp="1" noChangeArrowheads="1"/>
          </p:cNvSpPr>
          <p:nvPr>
            <p:ph type="title"/>
            <p:custDataLst>
              <p:tags r:id="rId3"/>
            </p:custDataLst>
          </p:nvPr>
        </p:nvSpPr>
        <p:spPr>
          <a:xfrm>
            <a:off x="734123" y="188640"/>
            <a:ext cx="8381999" cy="1143000"/>
          </a:xfrm>
        </p:spPr>
        <p:txBody>
          <a:bodyPr>
            <a:noAutofit/>
          </a:bodyPr>
          <a:lstStyle/>
          <a:p>
            <a:pPr>
              <a:defRPr lang="it-IT"/>
            </a:pPr>
            <a:r>
              <a:rPr lang="en-US" sz="3200" b="1" dirty="0"/>
              <a:t>How do you work on team building, motivation, career ownership, and challenge the operators? </a:t>
            </a:r>
            <a:endParaRPr lang="it-IT" sz="3200" b="1" dirty="0"/>
          </a:p>
        </p:txBody>
      </p:sp>
      <p:graphicFrame>
        <p:nvGraphicFramePr>
          <p:cNvPr id="11" name="Diagram 2"/>
          <p:cNvGraphicFramePr/>
          <p:nvPr>
            <p:extLst>
              <p:ext uri="{D42A27DB-BD31-4B8C-83A1-F6EECF244321}">
                <p14:modId xmlns:p14="http://schemas.microsoft.com/office/powerpoint/2010/main" val="4115587620"/>
              </p:ext>
            </p:extLst>
          </p:nvPr>
        </p:nvGraphicFramePr>
        <p:xfrm>
          <a:off x="662781" y="1648790"/>
          <a:ext cx="819944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39125123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graphicEl>
                                              <a:dgm id="{7E429971-BC57-430F-BB25-C0574E5E39E3}"/>
                                            </p:graphicEl>
                                          </p:spTgt>
                                        </p:tgtEl>
                                        <p:attrNameLst>
                                          <p:attrName>style.visibility</p:attrName>
                                        </p:attrNameLst>
                                      </p:cBhvr>
                                      <p:to>
                                        <p:strVal val="visible"/>
                                      </p:to>
                                    </p:set>
                                    <p:animEffect transition="in" filter="wipe(left)">
                                      <p:cBhvr>
                                        <p:cTn id="7" dur="500"/>
                                        <p:tgtEl>
                                          <p:spTgt spid="11">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graphicEl>
                                              <a:dgm id="{D54B1729-BC98-42C1-9C6C-D65DCBA4358F}"/>
                                            </p:graphicEl>
                                          </p:spTgt>
                                        </p:tgtEl>
                                        <p:attrNameLst>
                                          <p:attrName>style.visibility</p:attrName>
                                        </p:attrNameLst>
                                      </p:cBhvr>
                                      <p:to>
                                        <p:strVal val="visible"/>
                                      </p:to>
                                    </p:set>
                                    <p:animEffect transition="in" filter="wipe(left)">
                                      <p:cBhvr>
                                        <p:cTn id="11" dur="500"/>
                                        <p:tgtEl>
                                          <p:spTgt spid="11">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graphicEl>
                                              <a:dgm id="{C04276DC-EE64-470A-B8BC-09067B8045FA}"/>
                                            </p:graphicEl>
                                          </p:spTgt>
                                        </p:tgtEl>
                                        <p:attrNameLst>
                                          <p:attrName>style.visibility</p:attrName>
                                        </p:attrNameLst>
                                      </p:cBhvr>
                                      <p:to>
                                        <p:strVal val="visible"/>
                                      </p:to>
                                    </p:set>
                                    <p:animEffect transition="in" filter="wipe(left)">
                                      <p:cBhvr>
                                        <p:cTn id="15" dur="500"/>
                                        <p:tgtEl>
                                          <p:spTgt spid="11">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graphicEl>
                                              <a:dgm id="{B37A5355-225B-4C6F-AED7-6C620F99EECC}"/>
                                            </p:graphicEl>
                                          </p:spTgt>
                                        </p:tgtEl>
                                        <p:attrNameLst>
                                          <p:attrName>style.visibility</p:attrName>
                                        </p:attrNameLst>
                                      </p:cBhvr>
                                      <p:to>
                                        <p:strVal val="visible"/>
                                      </p:to>
                                    </p:set>
                                    <p:animEffect transition="in" filter="wipe(left)">
                                      <p:cBhvr>
                                        <p:cTn id="19" dur="500"/>
                                        <p:tgtEl>
                                          <p:spTgt spid="11">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graphicEl>
                                              <a:dgm id="{F5034101-5B7D-4FE7-B47A-5A48CF39606B}"/>
                                            </p:graphicEl>
                                          </p:spTgt>
                                        </p:tgtEl>
                                        <p:attrNameLst>
                                          <p:attrName>style.visibility</p:attrName>
                                        </p:attrNameLst>
                                      </p:cBhvr>
                                      <p:to>
                                        <p:strVal val="visible"/>
                                      </p:to>
                                    </p:set>
                                    <p:animEffect transition="in" filter="wipe(left)">
                                      <p:cBhvr>
                                        <p:cTn id="23" dur="500"/>
                                        <p:tgtEl>
                                          <p:spTgt spid="11">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graphicEl>
                                              <a:dgm id="{C7C3E6FD-D83F-4BDA-907E-B5EE041DA931}"/>
                                            </p:graphicEl>
                                          </p:spTgt>
                                        </p:tgtEl>
                                        <p:attrNameLst>
                                          <p:attrName>style.visibility</p:attrName>
                                        </p:attrNameLst>
                                      </p:cBhvr>
                                      <p:to>
                                        <p:strVal val="visible"/>
                                      </p:to>
                                    </p:set>
                                    <p:animEffect transition="in" filter="wipe(left)">
                                      <p:cBhvr>
                                        <p:cTn id="27" dur="500"/>
                                        <p:tgtEl>
                                          <p:spTgt spid="11">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lang="it-IT"/>
            </a:pPr>
            <a:endParaRPr lang="it-IT"/>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lang="it-IT"/>
            </a:pPr>
            <a:endParaRPr lang="it-IT"/>
          </a:p>
        </p:txBody>
      </p:sp>
      <p:sp>
        <p:nvSpPr>
          <p:cNvPr id="22532" name="Text Box 4"/>
          <p:cNvSpPr txBox="1">
            <a:spLocks noChangeArrowheads="1"/>
          </p:cNvSpPr>
          <p:nvPr>
            <p:custDataLst>
              <p:tags r:id="rId4"/>
            </p:custDataLst>
          </p:nvPr>
        </p:nvSpPr>
        <p:spPr bwMode="auto">
          <a:xfrm>
            <a:off x="1323984" y="5862638"/>
            <a:ext cx="6781800" cy="369332"/>
          </a:xfrm>
          <a:prstGeom prst="rect">
            <a:avLst/>
          </a:prstGeom>
          <a:noFill/>
          <a:ln w="3175">
            <a:noFill/>
            <a:miter lim="800000"/>
            <a:headEnd/>
            <a:tailEnd/>
          </a:ln>
        </p:spPr>
        <p:txBody>
          <a:bodyPr wrap="square">
            <a:normAutofit/>
          </a:bodyPr>
          <a:lstStyle/>
          <a:p>
            <a:pPr algn="ctr"/>
            <a:r>
              <a:rPr lang="it-IT" b="1" dirty="0" smtClean="0"/>
              <a:t>Time</a:t>
            </a:r>
            <a:endParaRPr lang="it-IT" b="1" dirty="0">
              <a:effectLst/>
            </a:endParaRPr>
          </a:p>
        </p:txBody>
      </p:sp>
      <p:sp>
        <p:nvSpPr>
          <p:cNvPr id="22533" name="Text Box 5"/>
          <p:cNvSpPr txBox="1">
            <a:spLocks noChangeArrowheads="1"/>
          </p:cNvSpPr>
          <p:nvPr>
            <p:custDataLst>
              <p:tags r:id="rId5"/>
            </p:custDataLst>
          </p:nvPr>
        </p:nvSpPr>
        <p:spPr bwMode="auto">
          <a:xfrm rot="-5400000">
            <a:off x="-908003" y="3759802"/>
            <a:ext cx="3709340" cy="369332"/>
          </a:xfrm>
          <a:prstGeom prst="rect">
            <a:avLst/>
          </a:prstGeom>
          <a:noFill/>
          <a:ln w="3175">
            <a:noFill/>
            <a:miter lim="800000"/>
            <a:headEnd/>
            <a:tailEnd/>
          </a:ln>
        </p:spPr>
        <p:txBody>
          <a:bodyPr wrap="square">
            <a:normAutofit/>
          </a:bodyPr>
          <a:lstStyle/>
          <a:p>
            <a:pPr algn="ctr"/>
            <a:r>
              <a:rPr lang="it-IT" b="1" dirty="0" err="1" smtClean="0"/>
              <a:t>Competence</a:t>
            </a:r>
            <a:r>
              <a:rPr lang="it-IT" b="1" dirty="0" smtClean="0"/>
              <a:t>  Level</a:t>
            </a:r>
            <a:endParaRPr lang="it-IT" b="1" dirty="0">
              <a:effectLst/>
            </a:endParaRPr>
          </a:p>
        </p:txBody>
      </p:sp>
      <p:sp>
        <p:nvSpPr>
          <p:cNvPr id="627722" name="AutoShape 10"/>
          <p:cNvSpPr>
            <a:spLocks noChangeArrowheads="1"/>
          </p:cNvSpPr>
          <p:nvPr>
            <p:custDataLst>
              <p:tags r:id="rId6"/>
            </p:custDataLst>
          </p:nvPr>
        </p:nvSpPr>
        <p:spPr bwMode="invGray">
          <a:xfrm>
            <a:off x="1756484" y="432909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r>
              <a:rPr lang="it-IT" sz="2000" dirty="0" smtClean="0"/>
              <a:t>     </a:t>
            </a:r>
            <a:r>
              <a:rPr lang="it-IT" sz="2000" b="1" dirty="0" smtClean="0">
                <a:latin typeface="Segoe Semibold" pitchFamily="34" charset="0"/>
              </a:rPr>
              <a:t>Training</a:t>
            </a:r>
            <a:endParaRPr lang="it-IT" sz="2000" b="1" dirty="0">
              <a:latin typeface="Segoe Semibold" pitchFamily="34" charset="0"/>
            </a:endParaRPr>
          </a:p>
        </p:txBody>
      </p:sp>
      <p:sp>
        <p:nvSpPr>
          <p:cNvPr id="627725" name="AutoShape 13"/>
          <p:cNvSpPr>
            <a:spLocks noChangeArrowheads="1"/>
          </p:cNvSpPr>
          <p:nvPr>
            <p:custDataLst>
              <p:tags r:id="rId7"/>
            </p:custDataLst>
          </p:nvPr>
        </p:nvSpPr>
        <p:spPr bwMode="invGray">
          <a:xfrm>
            <a:off x="6335671" y="208979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it-IT"/>
            </a:pPr>
            <a:r>
              <a:rPr lang="en-US" sz="2000" b="1" dirty="0" smtClean="0"/>
              <a:t>Work </a:t>
            </a:r>
            <a:r>
              <a:rPr lang="en-US" sz="2000" b="1" dirty="0"/>
              <a:t>planning </a:t>
            </a:r>
            <a:r>
              <a:rPr lang="en-US" sz="2000" b="1" dirty="0" smtClean="0"/>
              <a:t>objectives</a:t>
            </a:r>
            <a:endParaRPr lang="it-IT" sz="2000" b="1" dirty="0"/>
          </a:p>
        </p:txBody>
      </p:sp>
      <p:sp>
        <p:nvSpPr>
          <p:cNvPr id="627728" name="Rectangle 16"/>
          <p:cNvSpPr>
            <a:spLocks noGrp="1" noChangeArrowheads="1"/>
          </p:cNvSpPr>
          <p:nvPr>
            <p:ph type="title"/>
            <p:custDataLst>
              <p:tags r:id="rId8"/>
            </p:custDataLst>
          </p:nvPr>
        </p:nvSpPr>
        <p:spPr>
          <a:xfrm>
            <a:off x="662781" y="188640"/>
            <a:ext cx="8381999" cy="1143000"/>
          </a:xfrm>
        </p:spPr>
        <p:txBody>
          <a:bodyPr>
            <a:noAutofit/>
          </a:bodyPr>
          <a:lstStyle/>
          <a:p>
            <a:pPr>
              <a:defRPr lang="it-IT"/>
            </a:pPr>
            <a:r>
              <a:rPr lang="en-US" sz="3200" b="1" dirty="0"/>
              <a:t>How do you work on team building, motivation, career ownership, and challenge the operators? </a:t>
            </a:r>
            <a:endParaRPr lang="it-IT" sz="3200" b="1" dirty="0"/>
          </a:p>
        </p:txBody>
      </p:sp>
      <p:sp>
        <p:nvSpPr>
          <p:cNvPr id="17" name="AutoShape 10"/>
          <p:cNvSpPr>
            <a:spLocks noChangeArrowheads="1"/>
          </p:cNvSpPr>
          <p:nvPr>
            <p:custDataLst>
              <p:tags r:id="rId9"/>
            </p:custDataLst>
          </p:nvPr>
        </p:nvSpPr>
        <p:spPr bwMode="invGray">
          <a:xfrm>
            <a:off x="4191000" y="3276600"/>
            <a:ext cx="1893168" cy="1448544"/>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lvl="0" algn="ctr">
              <a:defRPr lang="it-IT"/>
            </a:pPr>
            <a:endParaRPr lang="it-IT" sz="2000" b="1" dirty="0" smtClean="0"/>
          </a:p>
          <a:p>
            <a:pPr lvl="0" algn="ctr">
              <a:defRPr lang="it-IT"/>
            </a:pPr>
            <a:endParaRPr lang="it-IT" sz="2000" b="1" dirty="0"/>
          </a:p>
          <a:p>
            <a:pPr lvl="0" algn="ctr">
              <a:defRPr lang="it-IT"/>
            </a:pPr>
            <a:r>
              <a:rPr lang="it-IT" sz="2000" b="1" dirty="0" err="1" smtClean="0"/>
              <a:t>Who</a:t>
            </a:r>
            <a:r>
              <a:rPr lang="it-IT" sz="2000" b="1" dirty="0" smtClean="0"/>
              <a:t> </a:t>
            </a:r>
            <a:r>
              <a:rPr lang="it-IT" sz="2000" b="1" dirty="0" err="1" smtClean="0"/>
              <a:t>does</a:t>
            </a:r>
            <a:r>
              <a:rPr lang="it-IT" sz="2000" b="1" dirty="0" smtClean="0"/>
              <a:t> </a:t>
            </a:r>
            <a:r>
              <a:rPr lang="it-IT" sz="2000" b="1" dirty="0" err="1" smtClean="0"/>
              <a:t>what</a:t>
            </a:r>
            <a:r>
              <a:rPr lang="it-IT" sz="2000" b="1" dirty="0" smtClean="0"/>
              <a:t>,</a:t>
            </a:r>
          </a:p>
          <a:p>
            <a:pPr algn="ctr">
              <a:defRPr lang="it-IT"/>
            </a:pPr>
            <a:r>
              <a:rPr lang="en-US" sz="2000" b="1" dirty="0"/>
              <a:t>taking into account the skills</a:t>
            </a:r>
            <a:endParaRPr lang="it-IT" sz="2000" b="1" dirty="0"/>
          </a:p>
          <a:p>
            <a:pPr lvl="0" algn="ctr">
              <a:defRPr lang="it-IT"/>
            </a:pPr>
            <a:endParaRPr lang="it-IT" sz="2000" b="1" dirty="0"/>
          </a:p>
          <a:p>
            <a:pPr algn="ctr">
              <a:defRPr lang="it-IT"/>
            </a:pPr>
            <a:endParaRPr lang="it-IT" sz="2000" dirty="0"/>
          </a:p>
        </p:txBody>
      </p:sp>
      <p:sp>
        <p:nvSpPr>
          <p:cNvPr id="11" name="Freeform 15"/>
          <p:cNvSpPr>
            <a:spLocks/>
          </p:cNvSpPr>
          <p:nvPr>
            <p:custDataLst>
              <p:tags r:id="rId10"/>
            </p:custDataLst>
          </p:nvPr>
        </p:nvSpPr>
        <p:spPr bwMode="auto">
          <a:xfrm rot="21240482">
            <a:off x="2519412" y="1676400"/>
            <a:ext cx="3728988"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lang="it-IT"/>
            </a:pPr>
            <a:endParaRPr lang="it-IT"/>
          </a:p>
        </p:txBody>
      </p:sp>
      <p:sp>
        <p:nvSpPr>
          <p:cNvPr id="2" name="Segnaposto data 1"/>
          <p:cNvSpPr>
            <a:spLocks noGrp="1"/>
          </p:cNvSpPr>
          <p:nvPr>
            <p:ph type="dt" sz="half" idx="10"/>
          </p:nvPr>
        </p:nvSpPr>
        <p:spPr/>
        <p:txBody>
          <a:bodyPr/>
          <a:lstStyle/>
          <a:p>
            <a:r>
              <a:rPr lang="it-IT" dirty="0"/>
              <a:t>D. Carlucci 2012 August 6th</a:t>
            </a:r>
          </a:p>
        </p:txBody>
      </p:sp>
      <p:sp>
        <p:nvSpPr>
          <p:cNvPr id="3" name="Segnaposto piè di pagina 2"/>
          <p:cNvSpPr>
            <a:spLocks noGrp="1"/>
          </p:cNvSpPr>
          <p:nvPr>
            <p:ph type="ftr" sz="quarter" idx="11"/>
          </p:nvPr>
        </p:nvSpPr>
        <p:spPr/>
        <p:txBody>
          <a:bodyPr/>
          <a:lstStyle/>
          <a:p>
            <a:r>
              <a:rPr lang="it-IT" b="1" dirty="0"/>
              <a:t>Workshop on Accelerator Operations</a:t>
            </a:r>
          </a:p>
          <a:p>
            <a:endParaRPr kumimoji="0" lang="it-IT" dirty="0"/>
          </a:p>
        </p:txBody>
      </p:sp>
      <p:sp>
        <p:nvSpPr>
          <p:cNvPr id="4" name="Segnaposto numero diapositiva 3"/>
          <p:cNvSpPr>
            <a:spLocks noGrp="1"/>
          </p:cNvSpPr>
          <p:nvPr>
            <p:ph type="sldNum" sz="quarter" idx="12"/>
          </p:nvPr>
        </p:nvSpPr>
        <p:spPr/>
        <p:txBody>
          <a:bodyPr/>
          <a:lstStyle/>
          <a:p>
            <a:fld id="{33D6E5A2-EC83-451F-A719-9AC1370DD5CF}" type="slidenum">
              <a:rPr lang="it-IT" smtClean="0"/>
              <a:pPr/>
              <a:t>21</a:t>
            </a:fld>
            <a:endParaRPr kumimoji="0" lang="it-IT"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pPr algn="ctr"/>
            <a:r>
              <a:rPr lang="it-IT" b="1" dirty="0" err="1" smtClean="0"/>
              <a:t>Who</a:t>
            </a:r>
            <a:r>
              <a:rPr lang="it-IT" b="1" dirty="0"/>
              <a:t> </a:t>
            </a:r>
            <a:r>
              <a:rPr lang="it-IT" b="1" dirty="0" err="1" smtClean="0"/>
              <a:t>does</a:t>
            </a:r>
            <a:r>
              <a:rPr lang="it-IT" b="1" dirty="0" smtClean="0"/>
              <a:t> </a:t>
            </a:r>
            <a:r>
              <a:rPr lang="it-IT" b="1" dirty="0" err="1" smtClean="0"/>
              <a:t>What</a:t>
            </a:r>
            <a:endParaRPr lang="it-IT" b="1" dirty="0"/>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3199894992"/>
              </p:ext>
            </p:extLst>
          </p:nvPr>
        </p:nvGraphicFramePr>
        <p:xfrm>
          <a:off x="1259632" y="1324546"/>
          <a:ext cx="7488832" cy="4388244"/>
        </p:xfrm>
        <a:graphic>
          <a:graphicData uri="http://schemas.openxmlformats.org/drawingml/2006/table">
            <a:tbl>
              <a:tblPr firstRow="1" bandRow="1">
                <a:tableStyleId>{5FD0F851-EC5A-4D38-B0AD-8093EC10F338}</a:tableStyleId>
              </a:tblPr>
              <a:tblGrid>
                <a:gridCol w="2547747"/>
                <a:gridCol w="4941085"/>
              </a:tblGrid>
              <a:tr h="845601">
                <a:tc>
                  <a:txBody>
                    <a:bodyPr/>
                    <a:lstStyle/>
                    <a:p>
                      <a:r>
                        <a:rPr lang="it-IT" sz="2400" b="1" dirty="0" err="1" smtClean="0">
                          <a:solidFill>
                            <a:srgbClr val="FF0000"/>
                          </a:solidFill>
                        </a:rPr>
                        <a:t>Responsable</a:t>
                      </a:r>
                      <a:endParaRPr lang="it-IT" sz="2000" b="1" dirty="0">
                        <a:solidFill>
                          <a:srgbClr val="FF0000"/>
                        </a:solidFill>
                      </a:endParaRPr>
                    </a:p>
                  </a:txBody>
                  <a:tcPr anchor="b"/>
                </a:tc>
                <a:tc>
                  <a:txBody>
                    <a:bodyPr/>
                    <a:lstStyle/>
                    <a:p>
                      <a:r>
                        <a:rPr lang="it-IT" sz="2400" b="1" dirty="0" smtClean="0">
                          <a:solidFill>
                            <a:srgbClr val="FF0000"/>
                          </a:solidFill>
                        </a:rPr>
                        <a:t>Info</a:t>
                      </a:r>
                      <a:r>
                        <a:rPr lang="it-IT" sz="2400" b="1" baseline="0" dirty="0" smtClean="0">
                          <a:solidFill>
                            <a:srgbClr val="FF0000"/>
                          </a:solidFill>
                        </a:rPr>
                        <a:t> </a:t>
                      </a:r>
                      <a:r>
                        <a:rPr lang="it-IT" sz="2400" b="1" baseline="0" dirty="0" err="1" smtClean="0">
                          <a:solidFill>
                            <a:srgbClr val="FF0000"/>
                          </a:solidFill>
                        </a:rPr>
                        <a:t>about</a:t>
                      </a:r>
                      <a:r>
                        <a:rPr lang="it-IT" sz="2400" b="1" baseline="0" dirty="0" smtClean="0">
                          <a:solidFill>
                            <a:srgbClr val="FF0000"/>
                          </a:solidFill>
                        </a:rPr>
                        <a:t> the </a:t>
                      </a:r>
                      <a:r>
                        <a:rPr lang="it-IT" sz="2400" b="1" baseline="0" dirty="0" err="1" smtClean="0">
                          <a:solidFill>
                            <a:srgbClr val="FF0000"/>
                          </a:solidFill>
                        </a:rPr>
                        <a:t>contact</a:t>
                      </a:r>
                      <a:endParaRPr lang="it-IT" sz="2400" b="1" dirty="0">
                        <a:solidFill>
                          <a:srgbClr val="FF0000"/>
                        </a:solidFill>
                      </a:endParaRPr>
                    </a:p>
                  </a:txBody>
                  <a:tcPr anchor="b"/>
                </a:tc>
              </a:tr>
              <a:tr h="845601">
                <a:tc>
                  <a:txBody>
                    <a:bodyPr/>
                    <a:lstStyle/>
                    <a:p>
                      <a:r>
                        <a:rPr lang="it-IT" sz="2000" b="1" dirty="0" err="1" smtClean="0"/>
                        <a:t>Vacuum</a:t>
                      </a:r>
                      <a:endParaRPr lang="it-IT" sz="2000" b="1" dirty="0"/>
                    </a:p>
                  </a:txBody>
                  <a:tcPr/>
                </a:tc>
                <a:tc>
                  <a:txBody>
                    <a:bodyPr/>
                    <a:lstStyle/>
                    <a:p>
                      <a:r>
                        <a:rPr lang="it-IT" sz="2000" b="1" u="sng" dirty="0" smtClean="0"/>
                        <a:t>Carletto@lnl.infn.it</a:t>
                      </a:r>
                      <a:endParaRPr lang="it-IT" sz="2000" b="1" u="sng" dirty="0"/>
                    </a:p>
                  </a:txBody>
                  <a:tcPr/>
                </a:tc>
              </a:tr>
              <a:tr h="845601">
                <a:tc>
                  <a:txBody>
                    <a:bodyPr/>
                    <a:lstStyle/>
                    <a:p>
                      <a:r>
                        <a:rPr lang="it-IT" sz="2000" b="1" dirty="0" err="1" smtClean="0"/>
                        <a:t>Power</a:t>
                      </a:r>
                      <a:r>
                        <a:rPr lang="it-IT" sz="2000" b="1" baseline="0" dirty="0" smtClean="0"/>
                        <a:t> Supply</a:t>
                      </a:r>
                      <a:endParaRPr lang="it-IT" sz="2000" b="1" dirty="0"/>
                    </a:p>
                  </a:txBody>
                  <a:tcPr/>
                </a:tc>
                <a:tc>
                  <a:txBody>
                    <a:bodyPr/>
                    <a:lstStyle/>
                    <a:p>
                      <a:r>
                        <a:rPr lang="it-IT" sz="2000" b="1" u="sng" dirty="0" smtClean="0"/>
                        <a:t>Contran@lnl.infn.it</a:t>
                      </a:r>
                      <a:endParaRPr lang="it-IT" sz="2000" b="1" u="sng" dirty="0"/>
                    </a:p>
                  </a:txBody>
                  <a:tcPr/>
                </a:tc>
              </a:tr>
              <a:tr h="845601">
                <a:tc>
                  <a:txBody>
                    <a:bodyPr/>
                    <a:lstStyle/>
                    <a:p>
                      <a:r>
                        <a:rPr lang="it-IT" sz="2000" b="1" dirty="0" smtClean="0"/>
                        <a:t>RF</a:t>
                      </a:r>
                      <a:r>
                        <a:rPr lang="it-IT" sz="2000" b="1" baseline="0" dirty="0" smtClean="0"/>
                        <a:t> </a:t>
                      </a:r>
                      <a:r>
                        <a:rPr lang="it-IT" sz="2000" b="1" baseline="0" dirty="0" err="1" smtClean="0"/>
                        <a:t>Amplifier</a:t>
                      </a:r>
                      <a:endParaRPr lang="it-IT" sz="2000" b="1" dirty="0"/>
                    </a:p>
                  </a:txBody>
                  <a:tcPr/>
                </a:tc>
                <a:tc>
                  <a:txBody>
                    <a:bodyPr/>
                    <a:lstStyle/>
                    <a:p>
                      <a:r>
                        <a:rPr lang="it-IT" sz="2000" b="1" u="sng" dirty="0" smtClean="0"/>
                        <a:t>Pacchiega@lnl.infn.it</a:t>
                      </a:r>
                      <a:endParaRPr lang="it-IT" sz="2000" b="1" u="sng" dirty="0"/>
                    </a:p>
                  </a:txBody>
                  <a:tcPr/>
                </a:tc>
              </a:tr>
              <a:tr h="845601">
                <a:tc>
                  <a:txBody>
                    <a:bodyPr/>
                    <a:lstStyle/>
                    <a:p>
                      <a:r>
                        <a:rPr lang="it-IT" sz="2000" b="1" dirty="0" err="1" smtClean="0"/>
                        <a:t>Insulating</a:t>
                      </a:r>
                      <a:r>
                        <a:rPr lang="it-IT" sz="2000" b="1" baseline="0" dirty="0" smtClean="0"/>
                        <a:t> gas SF6</a:t>
                      </a:r>
                      <a:endParaRPr lang="it-IT" sz="2000" b="1" dirty="0"/>
                    </a:p>
                  </a:txBody>
                  <a:tcPr/>
                </a:tc>
                <a:tc>
                  <a:txBody>
                    <a:bodyPr/>
                    <a:lstStyle/>
                    <a:p>
                      <a:r>
                        <a:rPr lang="it-IT" sz="2000" b="1" u="sng" dirty="0" smtClean="0"/>
                        <a:t>Daniele@lnl.infn.it</a:t>
                      </a:r>
                    </a:p>
                    <a:p>
                      <a:endParaRPr lang="it-IT" sz="20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2000" b="1" u="sng" dirty="0" smtClean="0"/>
                    </a:p>
                  </a:txBody>
                  <a:tcPr/>
                </a:tc>
              </a:tr>
            </a:tbl>
          </a:graphicData>
        </a:graphic>
      </p:graphicFrame>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22</a:t>
            </a:fld>
            <a:endParaRPr kumimoji="0" lang="it-IT"/>
          </a:p>
        </p:txBody>
      </p:sp>
    </p:spTree>
    <p:custDataLst>
      <p:tags r:id="rId1"/>
    </p:custData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827584" y="188640"/>
            <a:ext cx="8077200" cy="864096"/>
          </a:xfrm>
        </p:spPr>
        <p:txBody>
          <a:bodyPr/>
          <a:lstStyle/>
          <a:p>
            <a:pPr algn="ctr"/>
            <a:r>
              <a:rPr lang="it-IT" b="1" dirty="0" err="1" smtClean="0"/>
              <a:t>Summary</a:t>
            </a:r>
            <a:endParaRPr lang="it-IT" b="1" dirty="0"/>
          </a:p>
        </p:txBody>
      </p:sp>
      <p:sp>
        <p:nvSpPr>
          <p:cNvPr id="3" name="Content Placeholder 2"/>
          <p:cNvSpPr>
            <a:spLocks noGrp="1"/>
          </p:cNvSpPr>
          <p:nvPr>
            <p:ph idx="1"/>
            <p:custDataLst>
              <p:tags r:id="rId3"/>
            </p:custDataLst>
          </p:nvPr>
        </p:nvSpPr>
        <p:spPr>
          <a:xfrm>
            <a:off x="827584" y="980728"/>
            <a:ext cx="8077200" cy="1112507"/>
          </a:xfrm>
        </p:spPr>
        <p:txBody>
          <a:bodyPr>
            <a:normAutofit/>
          </a:bodyPr>
          <a:lstStyle/>
          <a:p>
            <a:pPr marL="0" indent="0" algn="ctr">
              <a:buNone/>
            </a:pPr>
            <a:r>
              <a:rPr lang="it-IT" dirty="0" err="1"/>
              <a:t>This</a:t>
            </a:r>
            <a:r>
              <a:rPr lang="it-IT" dirty="0"/>
              <a:t> </a:t>
            </a:r>
            <a:r>
              <a:rPr lang="it-IT" dirty="0" err="1"/>
              <a:t>presentation</a:t>
            </a:r>
            <a:r>
              <a:rPr lang="it-IT" dirty="0"/>
              <a:t>, </a:t>
            </a:r>
            <a:r>
              <a:rPr lang="it-IT" dirty="0" err="1"/>
              <a:t>it</a:t>
            </a:r>
            <a:r>
              <a:rPr lang="it-IT" dirty="0"/>
              <a:t> </a:t>
            </a:r>
            <a:r>
              <a:rPr lang="it-IT" dirty="0" err="1"/>
              <a:t>is</a:t>
            </a:r>
            <a:r>
              <a:rPr lang="it-IT" dirty="0"/>
              <a:t> </a:t>
            </a:r>
            <a:r>
              <a:rPr lang="it-IT" dirty="0" err="1"/>
              <a:t>not</a:t>
            </a:r>
            <a:r>
              <a:rPr lang="it-IT" dirty="0"/>
              <a:t> a </a:t>
            </a:r>
            <a:r>
              <a:rPr lang="it-IT" dirty="0" err="1"/>
              <a:t>lesson</a:t>
            </a:r>
            <a:r>
              <a:rPr lang="it-IT" dirty="0"/>
              <a:t> of </a:t>
            </a:r>
            <a:r>
              <a:rPr lang="it-IT" dirty="0" err="1"/>
              <a:t>Physics</a:t>
            </a:r>
            <a:r>
              <a:rPr lang="it-IT" dirty="0"/>
              <a:t> </a:t>
            </a:r>
            <a:r>
              <a:rPr lang="it-IT" dirty="0" smtClean="0"/>
              <a:t>or </a:t>
            </a:r>
            <a:r>
              <a:rPr lang="it-IT" dirty="0" err="1" smtClean="0"/>
              <a:t>Organizing</a:t>
            </a:r>
            <a:r>
              <a:rPr lang="it-IT" dirty="0" smtClean="0"/>
              <a:t>, </a:t>
            </a:r>
            <a:r>
              <a:rPr lang="it-IT" dirty="0" err="1" smtClean="0"/>
              <a:t>but</a:t>
            </a:r>
            <a:r>
              <a:rPr lang="it-IT" dirty="0"/>
              <a:t>:  </a:t>
            </a:r>
            <a:r>
              <a:rPr lang="it-IT" u="sng" dirty="0"/>
              <a:t>Just </a:t>
            </a:r>
            <a:r>
              <a:rPr lang="it-IT" u="sng" dirty="0" err="1"/>
              <a:t>my</a:t>
            </a:r>
            <a:r>
              <a:rPr lang="it-IT" u="sng" dirty="0"/>
              <a:t> </a:t>
            </a:r>
            <a:r>
              <a:rPr lang="it-IT" u="sng" dirty="0" err="1"/>
              <a:t>experience</a:t>
            </a:r>
            <a:endParaRPr lang="it-IT" dirty="0"/>
          </a:p>
        </p:txBody>
      </p:sp>
      <p:sp>
        <p:nvSpPr>
          <p:cNvPr id="4" name="Segnaposto data 3"/>
          <p:cNvSpPr>
            <a:spLocks noGrp="1"/>
          </p:cNvSpPr>
          <p:nvPr>
            <p:ph type="dt" sz="half" idx="10"/>
          </p:nvPr>
        </p:nvSpPr>
        <p:spPr/>
        <p:txBody>
          <a:bodyPr/>
          <a:lstStyle/>
          <a:p>
            <a:r>
              <a:rPr lang="it-IT" dirty="0" smtClean="0"/>
              <a:t>D. Carlucci 2012 August 6th</a:t>
            </a:r>
            <a:endParaRPr kumimoji="0" lang="it-IT" dirty="0"/>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pic>
        <p:nvPicPr>
          <p:cNvPr id="7"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99592" y="2132856"/>
            <a:ext cx="7776864" cy="417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33D6E5A2-EC83-451F-A719-9AC1370DD5CF}" type="slidenum">
              <a:rPr lang="it-IT" smtClean="0"/>
              <a:pPr/>
              <a:t>23</a:t>
            </a:fld>
            <a:endParaRPr kumimoji="0" lang="it-IT"/>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755576" y="26039"/>
            <a:ext cx="8077200" cy="864096"/>
          </a:xfrm>
        </p:spPr>
        <p:txBody>
          <a:bodyPr/>
          <a:lstStyle/>
          <a:p>
            <a:pPr algn="ctr"/>
            <a:r>
              <a:rPr lang="it-IT" b="1" dirty="0" err="1" smtClean="0"/>
              <a:t>Thank</a:t>
            </a:r>
            <a:r>
              <a:rPr lang="it-IT" b="1" dirty="0" smtClean="0"/>
              <a:t> </a:t>
            </a:r>
            <a:r>
              <a:rPr lang="it-IT" b="1" dirty="0" err="1" smtClean="0"/>
              <a:t>you</a:t>
            </a:r>
            <a:r>
              <a:rPr lang="it-IT" b="1" dirty="0" smtClean="0"/>
              <a:t> for </a:t>
            </a:r>
            <a:r>
              <a:rPr lang="it-IT" b="1" dirty="0" err="1" smtClean="0"/>
              <a:t>your</a:t>
            </a:r>
            <a:r>
              <a:rPr lang="it-IT" b="1" dirty="0" smtClean="0"/>
              <a:t> </a:t>
            </a:r>
            <a:r>
              <a:rPr lang="it-IT" b="1" dirty="0" err="1" smtClean="0"/>
              <a:t>attention</a:t>
            </a:r>
            <a:endParaRPr lang="it-IT" b="1" dirty="0"/>
          </a:p>
        </p:txBody>
      </p:sp>
      <p:sp>
        <p:nvSpPr>
          <p:cNvPr id="4" name="Segnaposto data 3"/>
          <p:cNvSpPr>
            <a:spLocks noGrp="1"/>
          </p:cNvSpPr>
          <p:nvPr>
            <p:ph type="dt" sz="half" idx="10"/>
          </p:nvPr>
        </p:nvSpPr>
        <p:spPr/>
        <p:txBody>
          <a:bodyPr/>
          <a:lstStyle/>
          <a:p>
            <a:r>
              <a:rPr lang="it-IT" dirty="0" smtClean="0"/>
              <a:t>D. Carlucci 2012 August 6th</a:t>
            </a:r>
            <a:endParaRPr kumimoji="0" lang="it-IT" dirty="0"/>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24</a:t>
            </a:fld>
            <a:endParaRPr kumimoji="0" lang="it-IT"/>
          </a:p>
        </p:txBody>
      </p:sp>
      <p:sp>
        <p:nvSpPr>
          <p:cNvPr id="3" name="Content Placeholder 2"/>
          <p:cNvSpPr>
            <a:spLocks noGrp="1"/>
          </p:cNvSpPr>
          <p:nvPr>
            <p:ph idx="1"/>
            <p:custDataLst>
              <p:tags r:id="rId3"/>
            </p:custDataLst>
          </p:nvPr>
        </p:nvSpPr>
        <p:spPr>
          <a:xfrm>
            <a:off x="1007096" y="980728"/>
            <a:ext cx="7776864" cy="2088232"/>
          </a:xfrm>
        </p:spPr>
        <p:txBody>
          <a:bodyPr>
            <a:normAutofit fontScale="55000" lnSpcReduction="20000"/>
          </a:bodyPr>
          <a:lstStyle/>
          <a:p>
            <a:pPr marL="0" indent="0" algn="ctr">
              <a:buNone/>
            </a:pPr>
            <a:r>
              <a:rPr lang="it-IT" sz="4000" b="1" dirty="0" smtClean="0"/>
              <a:t>I just </a:t>
            </a:r>
            <a:r>
              <a:rPr lang="it-IT" sz="4000" b="1" dirty="0" err="1" smtClean="0"/>
              <a:t>inform</a:t>
            </a:r>
            <a:r>
              <a:rPr lang="it-IT" sz="4000" b="1" dirty="0" smtClean="0"/>
              <a:t> </a:t>
            </a:r>
            <a:r>
              <a:rPr lang="it-IT" sz="4000" b="1" dirty="0" err="1" smtClean="0"/>
              <a:t>you</a:t>
            </a:r>
            <a:r>
              <a:rPr lang="it-IT" sz="4000" b="1" dirty="0" smtClean="0"/>
              <a:t> </a:t>
            </a:r>
            <a:r>
              <a:rPr lang="it-IT" sz="4000" b="1" dirty="0" err="1" smtClean="0"/>
              <a:t>about</a:t>
            </a:r>
            <a:r>
              <a:rPr lang="it-IT" sz="4000" b="1" dirty="0" smtClean="0"/>
              <a:t> </a:t>
            </a:r>
            <a:r>
              <a:rPr lang="it-IT" sz="4000" b="1" dirty="0" err="1" smtClean="0"/>
              <a:t>next</a:t>
            </a:r>
            <a:r>
              <a:rPr lang="it-IT" sz="4000" b="1" dirty="0" smtClean="0"/>
              <a:t> SNEAP 30th </a:t>
            </a:r>
            <a:r>
              <a:rPr lang="it-IT" sz="4000" b="1" dirty="0" err="1" smtClean="0"/>
              <a:t>Septembar</a:t>
            </a:r>
            <a:r>
              <a:rPr lang="it-IT" sz="4000" b="1" dirty="0" smtClean="0"/>
              <a:t> 05th </a:t>
            </a:r>
            <a:r>
              <a:rPr lang="it-IT" sz="4000" b="1" dirty="0" err="1" smtClean="0"/>
              <a:t>October</a:t>
            </a:r>
            <a:r>
              <a:rPr lang="it-IT" sz="4000" b="1" dirty="0" smtClean="0"/>
              <a:t> 2012 in Legnaro (PD) ITALY (</a:t>
            </a:r>
            <a:r>
              <a:rPr lang="en-US" sz="4000" b="1" dirty="0"/>
              <a:t>Symposium for North Eastern Accelerator Personnel </a:t>
            </a:r>
            <a:r>
              <a:rPr lang="en-US" sz="4000" b="1" dirty="0" smtClean="0"/>
              <a:t>)</a:t>
            </a:r>
            <a:r>
              <a:rPr lang="en-US" sz="4000" b="1" dirty="0"/>
              <a:t/>
            </a:r>
            <a:br>
              <a:rPr lang="en-US" sz="4000" b="1" dirty="0"/>
            </a:br>
            <a:r>
              <a:rPr lang="en-US" sz="4000" b="1" dirty="0"/>
              <a:t/>
            </a:r>
            <a:br>
              <a:rPr lang="en-US" sz="4000" b="1" dirty="0"/>
            </a:br>
            <a:r>
              <a:rPr lang="en-US" sz="4000" b="1" dirty="0"/>
              <a:t>SNEAP is a community of personnel involved with particle accelerators, mainly electrostatic, and their use. </a:t>
            </a:r>
            <a:r>
              <a:rPr lang="en-US" sz="4000" b="1" dirty="0" smtClean="0"/>
              <a:t>)</a:t>
            </a:r>
            <a:r>
              <a:rPr lang="en-US" sz="4000" b="1" dirty="0"/>
              <a:t/>
            </a:r>
            <a:br>
              <a:rPr lang="en-US" sz="4000" b="1" dirty="0"/>
            </a:br>
            <a:endParaRPr lang="it-IT" sz="4000" b="1" dirty="0" smtClean="0"/>
          </a:p>
          <a:p>
            <a:pPr marL="0" indent="0" algn="ctr">
              <a:buNone/>
            </a:pPr>
            <a:endParaRPr lang="it-IT" dirty="0"/>
          </a:p>
        </p:txBody>
      </p:sp>
      <p:pic>
        <p:nvPicPr>
          <p:cNvPr id="512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27584" y="1662389"/>
            <a:ext cx="7956376" cy="428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683568" y="867512"/>
            <a:ext cx="8352419" cy="5201424"/>
          </a:xfrm>
          <a:prstGeom prst="rect">
            <a:avLst/>
          </a:prstGeom>
          <a:solidFill>
            <a:schemeClr val="bg1"/>
          </a:solidFill>
        </p:spPr>
        <p:txBody>
          <a:bodyPr wrap="square" rtlCol="0">
            <a:spAutoFit/>
          </a:bodyPr>
          <a:lstStyle/>
          <a:p>
            <a:endParaRPr lang="it-IT" sz="2800" b="1" dirty="0" smtClean="0">
              <a:hlinkClick r:id="rId8"/>
            </a:endParaRPr>
          </a:p>
          <a:p>
            <a:endParaRPr lang="it-IT" sz="2800" b="1" dirty="0">
              <a:hlinkClick r:id="rId8"/>
            </a:endParaRPr>
          </a:p>
          <a:p>
            <a:endParaRPr lang="it-IT" sz="2800" b="1" dirty="0" smtClean="0">
              <a:hlinkClick r:id="rId8"/>
            </a:endParaRPr>
          </a:p>
          <a:p>
            <a:endParaRPr lang="it-IT" sz="2800" b="1" dirty="0">
              <a:hlinkClick r:id="rId8"/>
            </a:endParaRPr>
          </a:p>
          <a:p>
            <a:r>
              <a:rPr lang="it-IT" sz="2700" b="1" dirty="0" smtClean="0">
                <a:hlinkClick r:id="rId8"/>
              </a:rPr>
              <a:t>http</a:t>
            </a:r>
            <a:r>
              <a:rPr lang="it-IT" sz="2700" b="1" dirty="0">
                <a:hlinkClick r:id="rId8"/>
              </a:rPr>
              <a:t>://</a:t>
            </a:r>
            <a:r>
              <a:rPr lang="it-IT" sz="2700" b="1" dirty="0" smtClean="0">
                <a:hlinkClick r:id="rId8"/>
              </a:rPr>
              <a:t>www.lnl.infn.it/Conferences/frameset_conf.htm</a:t>
            </a:r>
            <a:endParaRPr lang="it-IT" sz="2700" b="1" dirty="0" smtClean="0"/>
          </a:p>
          <a:p>
            <a:endParaRPr lang="it-IT" sz="2800" b="1" dirty="0"/>
          </a:p>
          <a:p>
            <a:endParaRPr lang="it-IT" sz="2800" b="1" dirty="0"/>
          </a:p>
          <a:p>
            <a:endParaRPr lang="it-IT" sz="2800" b="1" dirty="0" smtClean="0"/>
          </a:p>
          <a:p>
            <a:endParaRPr lang="it-IT" sz="2800" b="1" dirty="0" smtClean="0"/>
          </a:p>
          <a:p>
            <a:endParaRPr lang="it-IT" sz="2800" b="1" dirty="0" smtClean="0"/>
          </a:p>
          <a:p>
            <a:endParaRPr lang="it-IT" sz="2800" b="1" dirty="0" smtClean="0"/>
          </a:p>
          <a:p>
            <a:endParaRPr lang="it-IT" sz="2800" b="1" dirty="0"/>
          </a:p>
        </p:txBody>
      </p:sp>
    </p:spTree>
    <p:custDataLst>
      <p:tags r:id="rId1"/>
    </p:custDataLst>
    <p:extLst>
      <p:ext uri="{BB962C8B-B14F-4D97-AF65-F5344CB8AC3E}">
        <p14:creationId xmlns:p14="http://schemas.microsoft.com/office/powerpoint/2010/main" val="25727781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90563" y="125760"/>
            <a:ext cx="8077200" cy="1143000"/>
          </a:xfrm>
        </p:spPr>
        <p:txBody>
          <a:bodyPr>
            <a:normAutofit/>
          </a:bodyPr>
          <a:lstStyle/>
          <a:p>
            <a:pPr algn="ctr" eaLnBrk="0" hangingPunct="0"/>
            <a:r>
              <a:rPr lang="it-IT" b="1" dirty="0">
                <a:latin typeface="Calibri" pitchFamily="34" charset="0"/>
                <a:cs typeface="Calibri" pitchFamily="34" charset="0"/>
              </a:rPr>
              <a:t>LNL - INFN - Identity Card</a:t>
            </a: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877272"/>
            <a:ext cx="1187624" cy="98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data 3"/>
          <p:cNvSpPr>
            <a:spLocks noGrp="1"/>
          </p:cNvSpPr>
          <p:nvPr>
            <p:ph type="dt" sz="half" idx="10"/>
          </p:nvPr>
        </p:nvSpPr>
        <p:spPr/>
        <p:txBody>
          <a:bodyPr/>
          <a:lstStyle/>
          <a:p>
            <a:r>
              <a:rPr lang="it-IT" dirty="0"/>
              <a:t>D. Carlucci 2012 August 6th</a:t>
            </a:r>
          </a:p>
        </p:txBody>
      </p:sp>
      <p:sp>
        <p:nvSpPr>
          <p:cNvPr id="6" name="Segnaposto piè di pagina 5"/>
          <p:cNvSpPr>
            <a:spLocks noGrp="1"/>
          </p:cNvSpPr>
          <p:nvPr>
            <p:ph type="ftr" sz="quarter" idx="11"/>
          </p:nvPr>
        </p:nvSpPr>
        <p:spPr/>
        <p:txBody>
          <a:bodyPr/>
          <a:lstStyle/>
          <a:p>
            <a:r>
              <a:rPr lang="it-IT" b="1" dirty="0"/>
              <a:t>Workshop on Accelerator Operations</a:t>
            </a:r>
          </a:p>
          <a:p>
            <a:endParaRPr kumimoji="0" lang="it-IT" dirty="0"/>
          </a:p>
        </p:txBody>
      </p:sp>
      <p:sp>
        <p:nvSpPr>
          <p:cNvPr id="7" name="Segnaposto numero diapositiva 6"/>
          <p:cNvSpPr>
            <a:spLocks noGrp="1"/>
          </p:cNvSpPr>
          <p:nvPr>
            <p:ph type="sldNum" sz="quarter" idx="12"/>
          </p:nvPr>
        </p:nvSpPr>
        <p:spPr/>
        <p:txBody>
          <a:bodyPr/>
          <a:lstStyle/>
          <a:p>
            <a:fld id="{33D6E5A2-EC83-451F-A719-9AC1370DD5CF}" type="slidenum">
              <a:rPr lang="it-IT" smtClean="0"/>
              <a:pPr/>
              <a:t>3</a:t>
            </a:fld>
            <a:endParaRPr kumimoji="0" lang="it-IT" dirty="0"/>
          </a:p>
        </p:txBody>
      </p:sp>
      <p:pic>
        <p:nvPicPr>
          <p:cNvPr id="9" name="Picture 14" descr="cartinaitalia6big"/>
          <p:cNvPicPr>
            <a:picLocks noChangeAspect="1" noChangeArrowheads="1"/>
          </p:cNvPicPr>
          <p:nvPr/>
        </p:nvPicPr>
        <p:blipFill>
          <a:blip r:embed="rId6" cstate="print">
            <a:lum bright="-6000" contrast="12000"/>
          </a:blip>
          <a:srcRect/>
          <a:stretch>
            <a:fillRect/>
          </a:stretch>
        </p:blipFill>
        <p:spPr bwMode="auto">
          <a:xfrm>
            <a:off x="4729163" y="1268760"/>
            <a:ext cx="3659261" cy="4896544"/>
          </a:xfrm>
          <a:prstGeom prst="rect">
            <a:avLst/>
          </a:prstGeom>
          <a:noFill/>
          <a:ln w="9525">
            <a:noFill/>
            <a:miter lim="800000"/>
            <a:headEnd/>
            <a:tailEnd/>
          </a:ln>
        </p:spPr>
      </p:pic>
      <p:sp>
        <p:nvSpPr>
          <p:cNvPr id="11" name="Rectangle 19" descr="Carta di giornale"/>
          <p:cNvSpPr>
            <a:spLocks noChangeArrowheads="1"/>
          </p:cNvSpPr>
          <p:nvPr/>
        </p:nvSpPr>
        <p:spPr bwMode="auto">
          <a:xfrm>
            <a:off x="683568" y="4286497"/>
            <a:ext cx="4045595" cy="194421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a:solidFill>
              <a:schemeClr val="accent1"/>
            </a:solidFill>
            <a:miter lim="800000"/>
            <a:headEnd/>
            <a:tailEnd/>
          </a:ln>
          <a:scene3d>
            <a:camera prst="legacyObliqueTopRight"/>
            <a:lightRig rig="legacyFlat3" dir="t"/>
          </a:scene3d>
          <a:sp3d extrusionH="430200" prstMaterial="legacyMatte">
            <a:bevelT w="13500" h="13500" prst="angle"/>
            <a:bevelB w="13500" h="13500" prst="angle"/>
            <a:extrusionClr>
              <a:srgbClr val="F8F8F8"/>
            </a:extrusionClr>
          </a:sp3d>
        </p:spPr>
        <p:txBody>
          <a:bodyPr wrap="none" anchor="ctr">
            <a:flatTx/>
          </a:bodyPr>
          <a:lstStyle/>
          <a:p>
            <a:pPr marL="457200" indent="-457200"/>
            <a:r>
              <a:rPr lang="it-IT" sz="2000" b="1" i="1" dirty="0">
                <a:solidFill>
                  <a:srgbClr val="FF3300"/>
                </a:solidFill>
                <a:latin typeface="Times New Roman" pitchFamily="18" charset="0"/>
              </a:rPr>
              <a:t>   </a:t>
            </a:r>
            <a:r>
              <a:rPr lang="it-IT" sz="2000" b="1" u="sng" dirty="0" smtClean="0">
                <a:latin typeface="Times New Roman" pitchFamily="18" charset="0"/>
              </a:rPr>
              <a:t>CORE </a:t>
            </a:r>
            <a:r>
              <a:rPr lang="it-IT" sz="2000" b="1" u="sng" dirty="0">
                <a:latin typeface="Times New Roman" pitchFamily="18" charset="0"/>
              </a:rPr>
              <a:t>RESEARCH ACTIVITIES</a:t>
            </a:r>
            <a:endParaRPr lang="it-IT" sz="2000" b="1" i="1" u="sng" dirty="0">
              <a:latin typeface="Times New Roman" pitchFamily="18" charset="0"/>
            </a:endParaRPr>
          </a:p>
          <a:p>
            <a:pPr marL="457200" indent="-457200">
              <a:buFont typeface="Arial" pitchFamily="34" charset="0"/>
              <a:buChar char="•"/>
            </a:pPr>
            <a:r>
              <a:rPr lang="it-IT" b="1" dirty="0" err="1">
                <a:latin typeface="Times New Roman" pitchFamily="18" charset="0"/>
              </a:rPr>
              <a:t>Nuclear</a:t>
            </a:r>
            <a:r>
              <a:rPr lang="it-IT" b="1" dirty="0">
                <a:latin typeface="Times New Roman" pitchFamily="18" charset="0"/>
              </a:rPr>
              <a:t> </a:t>
            </a:r>
            <a:r>
              <a:rPr lang="it-IT" b="1" dirty="0" err="1">
                <a:latin typeface="Times New Roman" pitchFamily="18" charset="0"/>
              </a:rPr>
              <a:t>Structure</a:t>
            </a:r>
            <a:r>
              <a:rPr lang="it-IT" b="1" dirty="0">
                <a:latin typeface="Times New Roman" pitchFamily="18" charset="0"/>
              </a:rPr>
              <a:t> and </a:t>
            </a:r>
            <a:r>
              <a:rPr lang="it-IT" b="1" dirty="0" smtClean="0">
                <a:latin typeface="Times New Roman" pitchFamily="18" charset="0"/>
              </a:rPr>
              <a:t>Dynamics</a:t>
            </a:r>
          </a:p>
          <a:p>
            <a:pPr marL="457200" indent="-457200">
              <a:buFont typeface="Arial" pitchFamily="34" charset="0"/>
              <a:buChar char="•"/>
            </a:pPr>
            <a:endParaRPr lang="it-IT" b="1" dirty="0" smtClean="0">
              <a:latin typeface="Times New Roman" pitchFamily="18" charset="0"/>
            </a:endParaRPr>
          </a:p>
          <a:p>
            <a:pPr marL="285750" indent="-285750">
              <a:buFont typeface="Arial" pitchFamily="34" charset="0"/>
              <a:buChar char="•"/>
            </a:pPr>
            <a:r>
              <a:rPr lang="it-IT" b="1" dirty="0" smtClean="0">
                <a:latin typeface="Times New Roman" pitchFamily="18" charset="0"/>
              </a:rPr>
              <a:t>Applications </a:t>
            </a:r>
            <a:r>
              <a:rPr lang="it-IT" b="1" dirty="0">
                <a:latin typeface="Times New Roman" pitchFamily="18" charset="0"/>
              </a:rPr>
              <a:t>and </a:t>
            </a:r>
            <a:r>
              <a:rPr lang="it-IT" b="1" dirty="0" err="1">
                <a:latin typeface="Times New Roman" pitchFamily="18" charset="0"/>
              </a:rPr>
              <a:t>Interdisciplinary</a:t>
            </a:r>
            <a:r>
              <a:rPr lang="it-IT" b="1" dirty="0">
                <a:latin typeface="Times New Roman" pitchFamily="18" charset="0"/>
              </a:rPr>
              <a:t> </a:t>
            </a:r>
            <a:endParaRPr lang="it-IT" b="1" dirty="0" smtClean="0">
              <a:latin typeface="Times New Roman" pitchFamily="18" charset="0"/>
            </a:endParaRPr>
          </a:p>
          <a:p>
            <a:r>
              <a:rPr lang="it-IT" b="1" dirty="0" smtClean="0">
                <a:latin typeface="Times New Roman" pitchFamily="18" charset="0"/>
              </a:rPr>
              <a:t>            use of </a:t>
            </a:r>
            <a:r>
              <a:rPr lang="it-IT" b="1" dirty="0" err="1" smtClean="0">
                <a:latin typeface="Times New Roman" pitchFamily="18" charset="0"/>
              </a:rPr>
              <a:t>ion</a:t>
            </a:r>
            <a:r>
              <a:rPr lang="it-IT" b="1" dirty="0">
                <a:latin typeface="Times New Roman" pitchFamily="18" charset="0"/>
              </a:rPr>
              <a:t> </a:t>
            </a:r>
            <a:r>
              <a:rPr lang="it-IT" b="1" dirty="0" err="1" smtClean="0">
                <a:latin typeface="Times New Roman" pitchFamily="18" charset="0"/>
              </a:rPr>
              <a:t>beams</a:t>
            </a:r>
            <a:r>
              <a:rPr lang="it-IT" b="1" dirty="0" smtClean="0">
                <a:latin typeface="Times New Roman" pitchFamily="18" charset="0"/>
              </a:rPr>
              <a:t> </a:t>
            </a:r>
            <a:r>
              <a:rPr lang="it-IT" b="1" dirty="0">
                <a:latin typeface="Times New Roman" pitchFamily="18" charset="0"/>
              </a:rPr>
              <a:t>and </a:t>
            </a:r>
            <a:r>
              <a:rPr lang="it-IT" b="1" dirty="0" err="1">
                <a:latin typeface="Times New Roman" pitchFamily="18" charset="0"/>
              </a:rPr>
              <a:t>nuclear</a:t>
            </a:r>
            <a:r>
              <a:rPr lang="it-IT" b="1" dirty="0">
                <a:latin typeface="Times New Roman" pitchFamily="18" charset="0"/>
              </a:rPr>
              <a:t> </a:t>
            </a:r>
            <a:endParaRPr lang="it-IT" b="1" dirty="0" smtClean="0">
              <a:latin typeface="Times New Roman" pitchFamily="18" charset="0"/>
            </a:endParaRPr>
          </a:p>
          <a:p>
            <a:r>
              <a:rPr lang="it-IT" b="1" dirty="0" smtClean="0">
                <a:latin typeface="Times New Roman" pitchFamily="18" charset="0"/>
              </a:rPr>
              <a:t>              </a:t>
            </a:r>
            <a:r>
              <a:rPr lang="it-IT" b="1" dirty="0" err="1" smtClean="0">
                <a:latin typeface="Times New Roman" pitchFamily="18" charset="0"/>
              </a:rPr>
              <a:t>techniques</a:t>
            </a:r>
            <a:r>
              <a:rPr lang="it-IT" b="1" dirty="0" smtClean="0">
                <a:latin typeface="Times New Roman" pitchFamily="18" charset="0"/>
              </a:rPr>
              <a:t>  and </a:t>
            </a:r>
            <a:r>
              <a:rPr lang="it-IT" b="1" dirty="0" err="1">
                <a:latin typeface="Times New Roman" pitchFamily="18" charset="0"/>
              </a:rPr>
              <a:t>methods</a:t>
            </a:r>
            <a:endParaRPr lang="it-IT" b="1" dirty="0">
              <a:latin typeface="Times New Roman" pitchFamily="18" charset="0"/>
            </a:endParaRPr>
          </a:p>
          <a:p>
            <a:pPr marL="457200" indent="-457200"/>
            <a:r>
              <a:rPr lang="en-US" dirty="0" smtClean="0"/>
              <a:t>  </a:t>
            </a:r>
            <a:endParaRPr lang="en-US" dirty="0"/>
          </a:p>
        </p:txBody>
      </p:sp>
      <p:sp>
        <p:nvSpPr>
          <p:cNvPr id="12" name="AutoShape 18"/>
          <p:cNvSpPr>
            <a:spLocks noChangeArrowheads="1"/>
          </p:cNvSpPr>
          <p:nvPr/>
        </p:nvSpPr>
        <p:spPr bwMode="auto">
          <a:xfrm rot="-601956">
            <a:off x="2017948" y="144708"/>
            <a:ext cx="5132325" cy="1438078"/>
          </a:xfrm>
          <a:prstGeom prst="curvedDownArrow">
            <a:avLst>
              <a:gd name="adj1" fmla="val 53076"/>
              <a:gd name="adj2" fmla="val 266477"/>
              <a:gd name="adj3" fmla="val 41578"/>
            </a:avLst>
          </a:prstGeom>
          <a:solidFill>
            <a:srgbClr val="FF0000"/>
          </a:solidFill>
          <a:ln w="9525">
            <a:solidFill>
              <a:schemeClr val="tx1"/>
            </a:solidFill>
            <a:miter lim="800000"/>
            <a:headEnd/>
            <a:tailEnd/>
          </a:ln>
        </p:spPr>
        <p:txBody>
          <a:bodyPr wrap="none" anchor="ctr"/>
          <a:lstStyle/>
          <a:p>
            <a:endParaRPr lang="it-IT"/>
          </a:p>
        </p:txBody>
      </p:sp>
      <p:sp>
        <p:nvSpPr>
          <p:cNvPr id="10" name="Rectangle 16" descr="Carta di giornale"/>
          <p:cNvSpPr>
            <a:spLocks noChangeArrowheads="1"/>
          </p:cNvSpPr>
          <p:nvPr/>
        </p:nvSpPr>
        <p:spPr bwMode="auto">
          <a:xfrm>
            <a:off x="971600" y="1268760"/>
            <a:ext cx="3301057" cy="2667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8900000" scaled="1"/>
            <a:tileRect/>
          </a:gradFill>
          <a:ln w="9525">
            <a:solidFill>
              <a:schemeClr val="accent1"/>
            </a:solidFill>
            <a:miter lim="800000"/>
            <a:headEnd/>
            <a:tailEnd/>
          </a:ln>
          <a:scene3d>
            <a:camera prst="legacyObliqueTopRight"/>
            <a:lightRig rig="legacyFlat2" dir="t"/>
          </a:scene3d>
          <a:sp3d extrusionH="430200" prstMaterial="legacyMatte">
            <a:bevelT w="13500" h="13500" prst="angle"/>
            <a:bevelB w="13500" h="13500" prst="angle"/>
            <a:extrusionClr>
              <a:srgbClr val="F8F8F8"/>
            </a:extrusionClr>
          </a:sp3d>
        </p:spPr>
        <p:txBody>
          <a:bodyPr wrap="none" anchor="ctr">
            <a:flatTx/>
          </a:bodyPr>
          <a:lstStyle/>
          <a:p>
            <a:pPr algn="ctr"/>
            <a:endParaRPr lang="it-IT" b="1" dirty="0" smtClean="0">
              <a:solidFill>
                <a:srgbClr val="FF3300"/>
              </a:solidFill>
            </a:endParaRPr>
          </a:p>
          <a:p>
            <a:pPr algn="ctr"/>
            <a:endParaRPr lang="it-IT" sz="1400" b="1" dirty="0" smtClean="0">
              <a:latin typeface="Times New Roman" pitchFamily="18" charset="0"/>
            </a:endParaRPr>
          </a:p>
          <a:p>
            <a:pPr algn="ctr"/>
            <a:r>
              <a:rPr lang="it-IT" sz="2600" b="1" dirty="0" smtClean="0">
                <a:latin typeface="Times New Roman" pitchFamily="18" charset="0"/>
              </a:rPr>
              <a:t>    </a:t>
            </a:r>
            <a:r>
              <a:rPr lang="it-IT" sz="2400" b="1" dirty="0" smtClean="0">
                <a:latin typeface="Calibri" pitchFamily="34" charset="0"/>
                <a:cs typeface="Calibri" pitchFamily="34" charset="0"/>
              </a:rPr>
              <a:t>MULTI TASK</a:t>
            </a:r>
          </a:p>
          <a:p>
            <a:pPr algn="ctr"/>
            <a:r>
              <a:rPr lang="it-IT" sz="2400" b="1" dirty="0" smtClean="0">
                <a:latin typeface="Calibri" pitchFamily="34" charset="0"/>
                <a:cs typeface="Calibri" pitchFamily="34" charset="0"/>
              </a:rPr>
              <a:t>MULTI DISCIPLINARY</a:t>
            </a:r>
          </a:p>
          <a:p>
            <a:pPr algn="ctr"/>
            <a:r>
              <a:rPr lang="it-IT" sz="2400" b="1" dirty="0" smtClean="0">
                <a:latin typeface="Calibri" pitchFamily="34" charset="0"/>
                <a:cs typeface="Calibri" pitchFamily="34" charset="0"/>
              </a:rPr>
              <a:t>But mainly</a:t>
            </a:r>
          </a:p>
          <a:p>
            <a:pPr algn="ctr"/>
            <a:r>
              <a:rPr lang="it-IT" sz="2600" b="1" dirty="0" smtClean="0">
                <a:latin typeface="Calibri" pitchFamily="34" charset="0"/>
                <a:cs typeface="Calibri" pitchFamily="34" charset="0"/>
              </a:rPr>
              <a:t>Nuclear Physics Based</a:t>
            </a:r>
          </a:p>
          <a:p>
            <a:pPr algn="ctr"/>
            <a:r>
              <a:rPr lang="it-IT" sz="2600" b="1" dirty="0" smtClean="0">
                <a:latin typeface="Calibri" pitchFamily="34" charset="0"/>
                <a:cs typeface="Calibri" pitchFamily="34" charset="0"/>
              </a:rPr>
              <a:t>User Oriented </a:t>
            </a:r>
          </a:p>
          <a:p>
            <a:pPr algn="ctr"/>
            <a:r>
              <a:rPr lang="it-IT" sz="2600" b="1" dirty="0" err="1" smtClean="0">
                <a:latin typeface="Calibri" pitchFamily="34" charset="0"/>
                <a:cs typeface="Calibri" pitchFamily="34" charset="0"/>
              </a:rPr>
              <a:t>Laboratories</a:t>
            </a:r>
            <a:endParaRPr lang="it-IT" sz="2600" b="1" dirty="0" smtClean="0">
              <a:latin typeface="Calibri" pitchFamily="34" charset="0"/>
              <a:cs typeface="Calibri" pitchFamily="34" charset="0"/>
            </a:endParaRPr>
          </a:p>
          <a:p>
            <a:pPr algn="ctr"/>
            <a:endParaRPr lang="en-US" sz="2800" dirty="0">
              <a:solidFill>
                <a:srgbClr val="FF3300"/>
              </a:solidFill>
            </a:endParaRPr>
          </a:p>
        </p:txBody>
      </p:sp>
      <p:sp>
        <p:nvSpPr>
          <p:cNvPr id="13" name="Oval 17"/>
          <p:cNvSpPr>
            <a:spLocks noChangeArrowheads="1"/>
          </p:cNvSpPr>
          <p:nvPr/>
        </p:nvSpPr>
        <p:spPr bwMode="auto">
          <a:xfrm>
            <a:off x="5940425" y="1573213"/>
            <a:ext cx="685800" cy="609600"/>
          </a:xfrm>
          <a:prstGeom prst="ellipse">
            <a:avLst/>
          </a:prstGeom>
          <a:noFill/>
          <a:ln w="44450">
            <a:solidFill>
              <a:srgbClr val="FF0000"/>
            </a:solidFill>
            <a:round/>
            <a:headEnd/>
            <a:tailEnd/>
          </a:ln>
        </p:spPr>
        <p:txBody>
          <a:bodyPr wrap="none" anchor="ctr"/>
          <a:lstStyle/>
          <a:p>
            <a:endParaRPr lang="it-IT"/>
          </a:p>
        </p:txBody>
      </p:sp>
      <p:sp>
        <p:nvSpPr>
          <p:cNvPr id="14" name="Rectangle 16" descr="Carta di giornale"/>
          <p:cNvSpPr>
            <a:spLocks noChangeArrowheads="1"/>
          </p:cNvSpPr>
          <p:nvPr/>
        </p:nvSpPr>
        <p:spPr bwMode="auto">
          <a:xfrm>
            <a:off x="7274942" y="1573213"/>
            <a:ext cx="1473521" cy="1406972"/>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8900000" scaled="1"/>
            <a:tileRect/>
          </a:gradFill>
          <a:ln w="9525">
            <a:solidFill>
              <a:schemeClr val="accent1"/>
            </a:solidFill>
            <a:miter lim="800000"/>
            <a:headEnd/>
            <a:tailEnd/>
          </a:ln>
          <a:scene3d>
            <a:camera prst="legacyObliqueTopRight"/>
            <a:lightRig rig="legacyFlat2" dir="t"/>
          </a:scene3d>
          <a:sp3d extrusionH="430200" prstMaterial="legacyMatte">
            <a:bevelT w="13500" h="13500" prst="angle"/>
            <a:bevelB w="13500" h="13500" prst="angle"/>
            <a:extrusionClr>
              <a:srgbClr val="F8F8F8"/>
            </a:extrusionClr>
          </a:sp3d>
        </p:spPr>
        <p:txBody>
          <a:bodyPr wrap="none" anchor="ctr">
            <a:flatTx/>
          </a:bodyPr>
          <a:lstStyle/>
          <a:p>
            <a:pPr algn="ctr"/>
            <a:r>
              <a:rPr lang="it-IT" sz="2400" b="1" dirty="0">
                <a:solidFill>
                  <a:srgbClr val="FF0000"/>
                </a:solidFill>
                <a:latin typeface="Times New Roman" pitchFamily="18" charset="0"/>
              </a:rPr>
              <a:t>Staff  </a:t>
            </a:r>
          </a:p>
          <a:p>
            <a:pPr algn="ctr"/>
            <a:r>
              <a:rPr lang="it-IT" sz="2400" b="1" dirty="0">
                <a:solidFill>
                  <a:srgbClr val="FF0000"/>
                </a:solidFill>
                <a:latin typeface="Times New Roman" pitchFamily="18" charset="0"/>
              </a:rPr>
              <a:t>118 </a:t>
            </a:r>
            <a:r>
              <a:rPr lang="it-IT" sz="2400" b="1" dirty="0" err="1">
                <a:solidFill>
                  <a:srgbClr val="FF0000"/>
                </a:solidFill>
                <a:latin typeface="Times New Roman" pitchFamily="18" charset="0"/>
              </a:rPr>
              <a:t>people</a:t>
            </a:r>
            <a:endParaRPr lang="en-US" sz="2400" dirty="0">
              <a:solidFill>
                <a:srgbClr val="FF0000"/>
              </a:solidFill>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50964" y="96602"/>
            <a:ext cx="8077200" cy="1143000"/>
          </a:xfrm>
        </p:spPr>
        <p:txBody>
          <a:bodyPr>
            <a:normAutofit/>
          </a:bodyPr>
          <a:lstStyle/>
          <a:p>
            <a:pPr algn="ctr"/>
            <a:r>
              <a:rPr lang="it-IT" b="1" dirty="0" smtClean="0"/>
              <a:t>Accelerator </a:t>
            </a:r>
            <a:r>
              <a:rPr lang="it-IT" b="1" dirty="0" err="1" smtClean="0"/>
              <a:t>Division</a:t>
            </a:r>
            <a:endParaRPr lang="it-IT"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4</a:t>
            </a:fld>
            <a:endParaRPr kumimoji="0" lang="it-IT"/>
          </a:p>
        </p:txBody>
      </p:sp>
      <p:sp>
        <p:nvSpPr>
          <p:cNvPr id="5" name="Rettangolo arrotondato 4"/>
          <p:cNvSpPr/>
          <p:nvPr/>
        </p:nvSpPr>
        <p:spPr>
          <a:xfrm>
            <a:off x="3707904" y="1239602"/>
            <a:ext cx="18505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Head Accelerator </a:t>
            </a:r>
            <a:r>
              <a:rPr lang="it-IT" b="1" dirty="0" err="1" smtClean="0"/>
              <a:t>Division</a:t>
            </a:r>
            <a:endParaRPr lang="it-IT" b="1" dirty="0"/>
          </a:p>
        </p:txBody>
      </p:sp>
      <p:sp>
        <p:nvSpPr>
          <p:cNvPr id="9" name="Rettangolo arrotondato 8"/>
          <p:cNvSpPr/>
          <p:nvPr/>
        </p:nvSpPr>
        <p:spPr>
          <a:xfrm>
            <a:off x="697229" y="2564904"/>
            <a:ext cx="115212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Accelerator RF &amp; </a:t>
            </a:r>
            <a:r>
              <a:rPr lang="it-IT" b="1" dirty="0" err="1" smtClean="0"/>
              <a:t>Vacuum</a:t>
            </a:r>
            <a:endParaRPr lang="it-IT" b="1" dirty="0"/>
          </a:p>
        </p:txBody>
      </p:sp>
      <p:sp>
        <p:nvSpPr>
          <p:cNvPr id="10" name="Rettangolo arrotondato 9"/>
          <p:cNvSpPr/>
          <p:nvPr/>
        </p:nvSpPr>
        <p:spPr>
          <a:xfrm>
            <a:off x="3347864" y="2564904"/>
            <a:ext cx="128529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Beam</a:t>
            </a:r>
            <a:r>
              <a:rPr lang="it-IT" b="1" dirty="0" smtClean="0"/>
              <a:t> </a:t>
            </a:r>
            <a:r>
              <a:rPr lang="it-IT" b="1" dirty="0"/>
              <a:t>D</a:t>
            </a:r>
            <a:r>
              <a:rPr lang="it-IT" b="1" dirty="0" smtClean="0"/>
              <a:t>ynamics</a:t>
            </a:r>
            <a:endParaRPr lang="it-IT" b="1" dirty="0"/>
          </a:p>
        </p:txBody>
      </p:sp>
      <p:sp>
        <p:nvSpPr>
          <p:cNvPr id="11" name="Rettangolo arrotondato 10"/>
          <p:cNvSpPr/>
          <p:nvPr/>
        </p:nvSpPr>
        <p:spPr>
          <a:xfrm>
            <a:off x="2010908" y="2564904"/>
            <a:ext cx="119294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Ion</a:t>
            </a:r>
            <a:r>
              <a:rPr lang="it-IT" b="1" dirty="0" smtClean="0"/>
              <a:t> </a:t>
            </a:r>
            <a:r>
              <a:rPr lang="it-IT" b="1" dirty="0" err="1" smtClean="0"/>
              <a:t>Sources</a:t>
            </a:r>
            <a:endParaRPr lang="it-IT" b="1" dirty="0"/>
          </a:p>
        </p:txBody>
      </p:sp>
      <p:sp>
        <p:nvSpPr>
          <p:cNvPr id="12" name="Rettangolo arrotondato 11"/>
          <p:cNvSpPr/>
          <p:nvPr/>
        </p:nvSpPr>
        <p:spPr>
          <a:xfrm>
            <a:off x="4788024" y="2586181"/>
            <a:ext cx="1173832" cy="1418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r>
              <a:rPr lang="it-IT" b="1" dirty="0" smtClean="0"/>
              <a:t>mall </a:t>
            </a:r>
            <a:r>
              <a:rPr lang="it-IT" b="1" dirty="0"/>
              <a:t>A</a:t>
            </a:r>
            <a:r>
              <a:rPr lang="it-IT" b="1" dirty="0" smtClean="0"/>
              <a:t>ccelerator</a:t>
            </a:r>
            <a:endParaRPr lang="it-IT" b="1" dirty="0"/>
          </a:p>
        </p:txBody>
      </p:sp>
      <p:sp>
        <p:nvSpPr>
          <p:cNvPr id="13" name="Rettangolo arrotondato 12"/>
          <p:cNvSpPr/>
          <p:nvPr/>
        </p:nvSpPr>
        <p:spPr>
          <a:xfrm>
            <a:off x="6156176" y="2591960"/>
            <a:ext cx="151216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 Operations of Tandem ALPI PIAVE</a:t>
            </a:r>
            <a:endParaRPr lang="it-IT" b="1" dirty="0"/>
          </a:p>
        </p:txBody>
      </p:sp>
      <p:sp>
        <p:nvSpPr>
          <p:cNvPr id="14" name="Rettangolo arrotondato 13"/>
          <p:cNvSpPr/>
          <p:nvPr/>
        </p:nvSpPr>
        <p:spPr>
          <a:xfrm>
            <a:off x="742246" y="4565804"/>
            <a:ext cx="10620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3 </a:t>
            </a:r>
            <a:r>
              <a:rPr lang="it-IT" b="1" dirty="0" err="1" smtClean="0"/>
              <a:t>people</a:t>
            </a:r>
            <a:endParaRPr lang="it-IT" b="1" dirty="0"/>
          </a:p>
        </p:txBody>
      </p:sp>
      <p:sp>
        <p:nvSpPr>
          <p:cNvPr id="16" name="Rettangolo arrotondato 15"/>
          <p:cNvSpPr/>
          <p:nvPr/>
        </p:nvSpPr>
        <p:spPr>
          <a:xfrm>
            <a:off x="2032204" y="4565804"/>
            <a:ext cx="10620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4 </a:t>
            </a:r>
            <a:r>
              <a:rPr lang="it-IT" b="1" dirty="0" err="1" smtClean="0"/>
              <a:t>people</a:t>
            </a:r>
            <a:endParaRPr lang="it-IT" b="1" dirty="0"/>
          </a:p>
        </p:txBody>
      </p:sp>
      <p:sp>
        <p:nvSpPr>
          <p:cNvPr id="17" name="Rettangolo arrotondato 16"/>
          <p:cNvSpPr/>
          <p:nvPr/>
        </p:nvSpPr>
        <p:spPr>
          <a:xfrm>
            <a:off x="4894771" y="4618844"/>
            <a:ext cx="10620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3 </a:t>
            </a:r>
            <a:r>
              <a:rPr lang="it-IT" b="1" dirty="0" err="1" smtClean="0"/>
              <a:t>people</a:t>
            </a:r>
            <a:endParaRPr lang="it-IT" b="1" dirty="0"/>
          </a:p>
        </p:txBody>
      </p:sp>
      <p:sp>
        <p:nvSpPr>
          <p:cNvPr id="18" name="Rettangolo arrotondato 17"/>
          <p:cNvSpPr/>
          <p:nvPr/>
        </p:nvSpPr>
        <p:spPr>
          <a:xfrm>
            <a:off x="3571062" y="4603171"/>
            <a:ext cx="10620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6</a:t>
            </a:r>
            <a:r>
              <a:rPr lang="it-IT" b="1" dirty="0" smtClean="0"/>
              <a:t> </a:t>
            </a:r>
            <a:r>
              <a:rPr lang="it-IT" b="1" dirty="0" err="1" smtClean="0"/>
              <a:t>people</a:t>
            </a:r>
            <a:endParaRPr lang="it-IT" b="1" dirty="0"/>
          </a:p>
        </p:txBody>
      </p:sp>
      <p:sp>
        <p:nvSpPr>
          <p:cNvPr id="19" name="Rettangolo arrotondato 18"/>
          <p:cNvSpPr/>
          <p:nvPr/>
        </p:nvSpPr>
        <p:spPr>
          <a:xfrm>
            <a:off x="6156176" y="4618844"/>
            <a:ext cx="15121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13 </a:t>
            </a:r>
          </a:p>
          <a:p>
            <a:pPr algn="ctr"/>
            <a:r>
              <a:rPr lang="it-IT" b="1" dirty="0" err="1" smtClean="0"/>
              <a:t>people</a:t>
            </a:r>
            <a:endParaRPr lang="it-IT" b="1" dirty="0"/>
          </a:p>
        </p:txBody>
      </p:sp>
      <p:sp>
        <p:nvSpPr>
          <p:cNvPr id="20" name="Rettangolo arrotondato 19"/>
          <p:cNvSpPr/>
          <p:nvPr/>
        </p:nvSpPr>
        <p:spPr>
          <a:xfrm>
            <a:off x="7812130" y="2591960"/>
            <a:ext cx="117383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Research</a:t>
            </a:r>
            <a:r>
              <a:rPr lang="it-IT" b="1" dirty="0" smtClean="0"/>
              <a:t> &amp; Development</a:t>
            </a:r>
            <a:endParaRPr lang="it-IT" b="1" dirty="0"/>
          </a:p>
        </p:txBody>
      </p:sp>
      <p:sp>
        <p:nvSpPr>
          <p:cNvPr id="22" name="Rettangolo arrotondato 21"/>
          <p:cNvSpPr/>
          <p:nvPr/>
        </p:nvSpPr>
        <p:spPr>
          <a:xfrm>
            <a:off x="7867999" y="4618844"/>
            <a:ext cx="10620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4</a:t>
            </a:r>
            <a:r>
              <a:rPr lang="it-IT" b="1" dirty="0" smtClean="0"/>
              <a:t> </a:t>
            </a:r>
            <a:r>
              <a:rPr lang="it-IT" b="1" dirty="0" err="1" smtClean="0"/>
              <a:t>people</a:t>
            </a:r>
            <a:endParaRPr lang="it-IT" b="1" dirty="0"/>
          </a:p>
        </p:txBody>
      </p:sp>
      <p:cxnSp>
        <p:nvCxnSpPr>
          <p:cNvPr id="23" name="Connettore 1 22"/>
          <p:cNvCxnSpPr/>
          <p:nvPr/>
        </p:nvCxnSpPr>
        <p:spPr>
          <a:xfrm>
            <a:off x="1273293" y="2420888"/>
            <a:ext cx="7125753" cy="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V="1">
            <a:off x="4633156" y="2256157"/>
            <a:ext cx="2454466" cy="20716"/>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2" name="Connettore 1 31"/>
          <p:cNvCxnSpPr>
            <a:stCxn id="14" idx="0"/>
            <a:endCxn id="9" idx="2"/>
          </p:cNvCxnSpPr>
          <p:nvPr/>
        </p:nvCxnSpPr>
        <p:spPr>
          <a:xfrm flipV="1">
            <a:off x="1273293" y="4005064"/>
            <a:ext cx="0" cy="56074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V="1">
            <a:off x="4040009" y="4026341"/>
            <a:ext cx="0" cy="56074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flipV="1">
            <a:off x="2560517" y="4005064"/>
            <a:ext cx="0" cy="56074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flipV="1">
            <a:off x="5359291" y="4058104"/>
            <a:ext cx="0" cy="56074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6927607" y="4058104"/>
            <a:ext cx="0" cy="56074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V="1">
            <a:off x="8398895" y="4058104"/>
            <a:ext cx="0" cy="56074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H="1">
            <a:off x="4623497" y="2095138"/>
            <a:ext cx="1" cy="32575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flipH="1">
            <a:off x="3990509" y="2420888"/>
            <a:ext cx="49500" cy="328994"/>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flipH="1">
            <a:off x="2607378" y="2410982"/>
            <a:ext cx="1" cy="32575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50" name="Connettore 1 49"/>
          <p:cNvCxnSpPr>
            <a:endCxn id="12" idx="0"/>
          </p:cNvCxnSpPr>
          <p:nvPr/>
        </p:nvCxnSpPr>
        <p:spPr>
          <a:xfrm>
            <a:off x="5353961" y="2420888"/>
            <a:ext cx="20979" cy="165293"/>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52" name="Connettore 1 51"/>
          <p:cNvCxnSpPr>
            <a:endCxn id="9" idx="0"/>
          </p:cNvCxnSpPr>
          <p:nvPr/>
        </p:nvCxnSpPr>
        <p:spPr>
          <a:xfrm flipH="1">
            <a:off x="1273293" y="2389463"/>
            <a:ext cx="12378" cy="175441"/>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8398895" y="2386777"/>
            <a:ext cx="0" cy="315844"/>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6929487" y="2434038"/>
            <a:ext cx="0" cy="315844"/>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59" name="Rettangolo 58"/>
          <p:cNvSpPr/>
          <p:nvPr/>
        </p:nvSpPr>
        <p:spPr>
          <a:xfrm>
            <a:off x="6160247" y="1438770"/>
            <a:ext cx="1854751" cy="51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Secretary</a:t>
            </a:r>
            <a:endParaRPr lang="it-IT" b="1" dirty="0"/>
          </a:p>
        </p:txBody>
      </p:sp>
      <p:cxnSp>
        <p:nvCxnSpPr>
          <p:cNvPr id="61" name="Connettore 1 60"/>
          <p:cNvCxnSpPr/>
          <p:nvPr/>
        </p:nvCxnSpPr>
        <p:spPr>
          <a:xfrm flipV="1">
            <a:off x="7066418" y="1934119"/>
            <a:ext cx="0" cy="322038"/>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1392254" y="5823729"/>
            <a:ext cx="6791539" cy="461665"/>
          </a:xfrm>
          <a:prstGeom prst="rect">
            <a:avLst/>
          </a:prstGeom>
          <a:noFill/>
        </p:spPr>
        <p:txBody>
          <a:bodyPr wrap="none" rtlCol="0">
            <a:spAutoFit/>
          </a:bodyPr>
          <a:lstStyle/>
          <a:p>
            <a:r>
              <a:rPr lang="it-IT" sz="2400" b="1" dirty="0" err="1" smtClean="0"/>
              <a:t>We</a:t>
            </a:r>
            <a:r>
              <a:rPr lang="it-IT" sz="2400" b="1" dirty="0" smtClean="0"/>
              <a:t> are 41 </a:t>
            </a:r>
            <a:r>
              <a:rPr lang="it-IT" sz="2400" b="1" dirty="0" err="1" smtClean="0"/>
              <a:t>people</a:t>
            </a:r>
            <a:r>
              <a:rPr lang="it-IT" sz="2400" b="1" dirty="0" smtClean="0"/>
              <a:t> + 7 </a:t>
            </a:r>
            <a:r>
              <a:rPr lang="it-IT" sz="2400" b="1" dirty="0" err="1" smtClean="0"/>
              <a:t>PhD</a:t>
            </a:r>
            <a:r>
              <a:rPr lang="it-IT" sz="2400" b="1" dirty="0" smtClean="0"/>
              <a:t>, in Total </a:t>
            </a:r>
            <a:r>
              <a:rPr lang="it-IT" sz="2400" b="1" dirty="0" err="1" smtClean="0"/>
              <a:t>we</a:t>
            </a:r>
            <a:r>
              <a:rPr lang="it-IT" sz="2400" b="1" dirty="0" smtClean="0"/>
              <a:t> are 48 People</a:t>
            </a:r>
            <a:endParaRPr lang="it-IT" sz="2400" b="1" dirty="0"/>
          </a:p>
        </p:txBody>
      </p:sp>
    </p:spTree>
    <p:custDataLst>
      <p:tags r:id="rId1"/>
    </p:custDataLst>
    <p:extLst>
      <p:ext uri="{BB962C8B-B14F-4D97-AF65-F5344CB8AC3E}">
        <p14:creationId xmlns:p14="http://schemas.microsoft.com/office/powerpoint/2010/main" val="35012499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6376" y="5949280"/>
            <a:ext cx="1187624"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168791370"/>
              </p:ext>
            </p:extLst>
          </p:nvPr>
        </p:nvGraphicFramePr>
        <p:xfrm>
          <a:off x="1649156" y="1787623"/>
          <a:ext cx="6379227" cy="416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755576" y="18159"/>
            <a:ext cx="8077200" cy="1143000"/>
          </a:xfrm>
        </p:spPr>
        <p:txBody>
          <a:bodyPr>
            <a:noAutofit/>
          </a:bodyPr>
          <a:lstStyle/>
          <a:p>
            <a:pPr algn="ctr"/>
            <a:r>
              <a:rPr lang="en-US" sz="3600" b="1" dirty="0"/>
              <a:t>The </a:t>
            </a:r>
            <a:r>
              <a:rPr lang="en-US" sz="3600" b="1" dirty="0" smtClean="0"/>
              <a:t>Operations Group of Tandem ALPI PIAVE</a:t>
            </a:r>
            <a:endParaRPr lang="it-IT" sz="3600" dirty="0"/>
          </a:p>
        </p:txBody>
      </p:sp>
      <p:sp>
        <p:nvSpPr>
          <p:cNvPr id="4" name="Segnaposto data 3"/>
          <p:cNvSpPr>
            <a:spLocks noGrp="1"/>
          </p:cNvSpPr>
          <p:nvPr>
            <p:ph type="dt" sz="half" idx="10"/>
          </p:nvPr>
        </p:nvSpPr>
        <p:spPr/>
        <p:txBody>
          <a:bodyPr/>
          <a:lstStyle/>
          <a:p>
            <a:r>
              <a:rPr lang="it-IT" dirty="0"/>
              <a:t>D. Carlucci 2012 August 6th</a:t>
            </a:r>
          </a:p>
        </p:txBody>
      </p:sp>
      <p:sp>
        <p:nvSpPr>
          <p:cNvPr id="5" name="Segnaposto piè di pagina 4"/>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5</a:t>
            </a:fld>
            <a:endParaRPr kumimoji="0" lang="it-IT"/>
          </a:p>
        </p:txBody>
      </p:sp>
      <p:sp>
        <p:nvSpPr>
          <p:cNvPr id="8" name="CasellaDiTesto 7"/>
          <p:cNvSpPr txBox="1"/>
          <p:nvPr/>
        </p:nvSpPr>
        <p:spPr>
          <a:xfrm>
            <a:off x="3635896" y="1153569"/>
            <a:ext cx="2285113" cy="461665"/>
          </a:xfrm>
          <a:prstGeom prst="rect">
            <a:avLst/>
          </a:prstGeom>
          <a:noFill/>
        </p:spPr>
        <p:txBody>
          <a:bodyPr wrap="none" rtlCol="0">
            <a:spAutoFit/>
          </a:bodyPr>
          <a:lstStyle/>
          <a:p>
            <a:r>
              <a:rPr lang="it-IT" sz="2400" b="1" dirty="0" smtClean="0">
                <a:solidFill>
                  <a:srgbClr val="FF0000"/>
                </a:solidFill>
              </a:rPr>
              <a:t>Plus me, </a:t>
            </a:r>
            <a:r>
              <a:rPr lang="it-IT" sz="2400" b="1" dirty="0" err="1" smtClean="0">
                <a:solidFill>
                  <a:srgbClr val="FF0000"/>
                </a:solidFill>
              </a:rPr>
              <a:t>we</a:t>
            </a:r>
            <a:r>
              <a:rPr lang="it-IT" sz="2400" b="1" dirty="0" smtClean="0">
                <a:solidFill>
                  <a:srgbClr val="FF0000"/>
                </a:solidFill>
              </a:rPr>
              <a:t> are:</a:t>
            </a:r>
            <a:endParaRPr lang="it-IT" sz="2400" b="1" dirty="0">
              <a:solidFill>
                <a:srgbClr val="FF0000"/>
              </a:solidFill>
            </a:endParaRPr>
          </a:p>
        </p:txBody>
      </p:sp>
    </p:spTree>
    <p:extLst>
      <p:ext uri="{BB962C8B-B14F-4D97-AF65-F5344CB8AC3E}">
        <p14:creationId xmlns:p14="http://schemas.microsoft.com/office/powerpoint/2010/main" val="817540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13" dur="500"/>
                                        <p:tgtEl>
                                          <p:spTgt spid="3">
                                            <p:graphicEl>
                                              <a:dgm id="{7E429971-BC57-430F-BB25-C0574E5E39E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8" dur="500"/>
                                        <p:tgtEl>
                                          <p:spTgt spid="3">
                                            <p:graphicEl>
                                              <a:dgm id="{D54B1729-BC98-42C1-9C6C-D65DCBA4358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23" dur="500"/>
                                        <p:tgtEl>
                                          <p:spTgt spid="3">
                                            <p:graphicEl>
                                              <a:dgm id="{C04276DC-EE64-470A-B8BC-09067B8045F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8" dur="500"/>
                                        <p:tgtEl>
                                          <p:spTgt spid="3">
                                            <p:graphicEl>
                                              <a:dgm id="{B37A5355-225B-4C6F-AED7-6C620F99EEC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33" dur="500"/>
                                        <p:tgtEl>
                                          <p:spTgt spid="3">
                                            <p:graphicEl>
                                              <a:dgm id="{F5034101-5B7D-4FE7-B47A-5A48CF39606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8"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03757" y="-99392"/>
            <a:ext cx="8077200" cy="1143000"/>
          </a:xfrm>
        </p:spPr>
        <p:txBody>
          <a:bodyPr>
            <a:normAutofit/>
          </a:bodyPr>
          <a:lstStyle/>
          <a:p>
            <a:r>
              <a:rPr lang="it-IT" b="1" dirty="0" smtClean="0"/>
              <a:t>Laboratori Nazionali di Legnaro</a:t>
            </a:r>
            <a:endParaRPr lang="it-IT" b="1"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6</a:t>
            </a:fld>
            <a:endParaRPr kumimoji="0" lang="it-IT"/>
          </a:p>
        </p:txBody>
      </p:sp>
      <p:pic>
        <p:nvPicPr>
          <p:cNvPr id="8" name="Segnaposto contenuto 7"/>
          <p:cNvPicPr>
            <a:picLocks noGrp="1" noChangeAspect="1"/>
          </p:cNvPicPr>
          <p:nvPr>
            <p:ph idx="1"/>
          </p:nvPr>
        </p:nvPicPr>
        <p:blipFill>
          <a:blip r:embed="rId6" cstate="email">
            <a:extLst>
              <a:ext uri="{28A0092B-C50C-407E-A947-70E740481C1C}">
                <a14:useLocalDpi xmlns:a14="http://schemas.microsoft.com/office/drawing/2010/main" val="0"/>
              </a:ext>
            </a:extLst>
          </a:blip>
          <a:stretch>
            <a:fillRect/>
          </a:stretch>
        </p:blipFill>
        <p:spPr>
          <a:xfrm>
            <a:off x="911988" y="836712"/>
            <a:ext cx="7920880" cy="5234831"/>
          </a:xfrm>
        </p:spPr>
      </p:pic>
      <p:sp>
        <p:nvSpPr>
          <p:cNvPr id="10" name="Oval 21"/>
          <p:cNvSpPr>
            <a:spLocks noChangeArrowheads="1"/>
          </p:cNvSpPr>
          <p:nvPr/>
        </p:nvSpPr>
        <p:spPr bwMode="auto">
          <a:xfrm rot="16478569">
            <a:off x="1359740" y="2452883"/>
            <a:ext cx="2073730" cy="2870157"/>
          </a:xfrm>
          <a:prstGeom prst="ellipse">
            <a:avLst/>
          </a:prstGeom>
          <a:noFill/>
          <a:ln w="66675">
            <a:solidFill>
              <a:srgbClr val="FF0000"/>
            </a:solidFill>
            <a:round/>
            <a:headEnd/>
            <a:tailEnd/>
          </a:ln>
        </p:spPr>
        <p:txBody>
          <a:bodyPr wrap="none" anchor="ctr"/>
          <a:lstStyle/>
          <a:p>
            <a:endParaRPr lang="en-US"/>
          </a:p>
        </p:txBody>
      </p:sp>
      <p:sp>
        <p:nvSpPr>
          <p:cNvPr id="11" name="Rectangle 10"/>
          <p:cNvSpPr>
            <a:spLocks noChangeArrowheads="1"/>
          </p:cNvSpPr>
          <p:nvPr/>
        </p:nvSpPr>
        <p:spPr bwMode="auto">
          <a:xfrm>
            <a:off x="988578" y="2082754"/>
            <a:ext cx="3504852" cy="36933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b="1" dirty="0" smtClean="0">
                <a:solidFill>
                  <a:srgbClr val="FF0000"/>
                </a:solidFill>
                <a:latin typeface="Calibri" pitchFamily="34" charset="0"/>
                <a:cs typeface="Calibri" pitchFamily="34" charset="0"/>
              </a:rPr>
              <a:t>Tandem-ALPI-PIAVE </a:t>
            </a:r>
            <a:r>
              <a:rPr lang="en-US" b="1" dirty="0">
                <a:solidFill>
                  <a:srgbClr val="FF0000"/>
                </a:solidFill>
                <a:latin typeface="Calibri" pitchFamily="34" charset="0"/>
                <a:cs typeface="Calibri" pitchFamily="34" charset="0"/>
              </a:rPr>
              <a:t>c</a:t>
            </a:r>
            <a:r>
              <a:rPr lang="en-US" b="1" dirty="0" smtClean="0">
                <a:solidFill>
                  <a:srgbClr val="FF0000"/>
                </a:solidFill>
                <a:latin typeface="Calibri" pitchFamily="34" charset="0"/>
                <a:cs typeface="Calibri" pitchFamily="34" charset="0"/>
              </a:rPr>
              <a:t>omplex</a:t>
            </a:r>
            <a:endParaRPr lang="it-IT" b="1" dirty="0">
              <a:solidFill>
                <a:srgbClr val="FF0000"/>
              </a:solidFill>
              <a:latin typeface="Calibri" pitchFamily="34" charset="0"/>
              <a:cs typeface="Calibri" pitchFamily="34" charset="0"/>
            </a:endParaRPr>
          </a:p>
        </p:txBody>
      </p:sp>
      <p:sp>
        <p:nvSpPr>
          <p:cNvPr id="12" name="Line 18"/>
          <p:cNvSpPr>
            <a:spLocks noChangeShapeType="1"/>
          </p:cNvSpPr>
          <p:nvPr/>
        </p:nvSpPr>
        <p:spPr bwMode="auto">
          <a:xfrm>
            <a:off x="5316314" y="3451713"/>
            <a:ext cx="566116" cy="482062"/>
          </a:xfrm>
          <a:prstGeom prst="line">
            <a:avLst/>
          </a:prstGeom>
          <a:noFill/>
          <a:ln w="60325" cmpd="sng">
            <a:solidFill>
              <a:srgbClr val="FF0000"/>
            </a:solidFill>
            <a:round/>
            <a:headEnd/>
            <a:tailEnd type="triangle" w="med" len="med"/>
          </a:ln>
        </p:spPr>
        <p:txBody>
          <a:bodyPr/>
          <a:lstStyle/>
          <a:p>
            <a:endParaRPr lang="en-US"/>
          </a:p>
        </p:txBody>
      </p:sp>
      <p:sp>
        <p:nvSpPr>
          <p:cNvPr id="13" name="Line 18"/>
          <p:cNvSpPr>
            <a:spLocks noChangeShapeType="1"/>
          </p:cNvSpPr>
          <p:nvPr/>
        </p:nvSpPr>
        <p:spPr bwMode="auto">
          <a:xfrm flipH="1">
            <a:off x="2396604" y="2452086"/>
            <a:ext cx="13451" cy="401107"/>
          </a:xfrm>
          <a:prstGeom prst="line">
            <a:avLst/>
          </a:prstGeom>
          <a:noFill/>
          <a:ln w="60325" cmpd="sng">
            <a:solidFill>
              <a:srgbClr val="FF0000"/>
            </a:solidFill>
            <a:round/>
            <a:headEnd/>
            <a:tailEnd type="triangle" w="med" len="med"/>
          </a:ln>
        </p:spPr>
        <p:txBody>
          <a:bodyPr/>
          <a:lstStyle/>
          <a:p>
            <a:endParaRPr lang="en-US"/>
          </a:p>
        </p:txBody>
      </p:sp>
      <p:sp>
        <p:nvSpPr>
          <p:cNvPr id="14" name="Line 18"/>
          <p:cNvSpPr>
            <a:spLocks noChangeShapeType="1"/>
          </p:cNvSpPr>
          <p:nvPr/>
        </p:nvSpPr>
        <p:spPr bwMode="auto">
          <a:xfrm>
            <a:off x="6106309" y="2480379"/>
            <a:ext cx="14286" cy="428628"/>
          </a:xfrm>
          <a:prstGeom prst="line">
            <a:avLst/>
          </a:prstGeom>
          <a:noFill/>
          <a:ln w="60325" cmpd="sng">
            <a:solidFill>
              <a:srgbClr val="FF0000"/>
            </a:solidFill>
            <a:round/>
            <a:headEnd/>
            <a:tailEnd type="triangle" w="med" len="med"/>
          </a:ln>
        </p:spPr>
        <p:txBody>
          <a:bodyPr/>
          <a:lstStyle/>
          <a:p>
            <a:endParaRPr lang="en-US"/>
          </a:p>
        </p:txBody>
      </p:sp>
      <p:sp>
        <p:nvSpPr>
          <p:cNvPr id="15" name="Line 18"/>
          <p:cNvSpPr>
            <a:spLocks noChangeShapeType="1"/>
          </p:cNvSpPr>
          <p:nvPr/>
        </p:nvSpPr>
        <p:spPr bwMode="auto">
          <a:xfrm>
            <a:off x="5004048" y="1971722"/>
            <a:ext cx="595324" cy="937285"/>
          </a:xfrm>
          <a:prstGeom prst="line">
            <a:avLst/>
          </a:prstGeom>
          <a:noFill/>
          <a:ln w="60325" cmpd="sng">
            <a:solidFill>
              <a:srgbClr val="FF0000"/>
            </a:solidFill>
            <a:round/>
            <a:headEnd/>
            <a:tailEnd type="triangle" w="med" len="med"/>
          </a:ln>
        </p:spPr>
        <p:txBody>
          <a:bodyPr/>
          <a:lstStyle/>
          <a:p>
            <a:endParaRPr lang="en-US"/>
          </a:p>
        </p:txBody>
      </p:sp>
      <p:sp>
        <p:nvSpPr>
          <p:cNvPr id="16" name="Rectangle 11"/>
          <p:cNvSpPr>
            <a:spLocks noChangeArrowheads="1"/>
          </p:cNvSpPr>
          <p:nvPr/>
        </p:nvSpPr>
        <p:spPr bwMode="auto">
          <a:xfrm>
            <a:off x="4386013" y="3133462"/>
            <a:ext cx="972830" cy="33855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sz="1600" b="1" dirty="0">
                <a:solidFill>
                  <a:srgbClr val="FF0000"/>
                </a:solidFill>
                <a:latin typeface="Calibri" pitchFamily="34" charset="0"/>
                <a:cs typeface="Calibri" pitchFamily="34" charset="0"/>
              </a:rPr>
              <a:t>my office</a:t>
            </a:r>
            <a:endParaRPr lang="it-IT" sz="1600" b="1" dirty="0">
              <a:solidFill>
                <a:srgbClr val="FF0000"/>
              </a:solidFill>
              <a:latin typeface="Calibri" pitchFamily="34" charset="0"/>
              <a:cs typeface="Calibri" pitchFamily="34" charset="0"/>
            </a:endParaRPr>
          </a:p>
        </p:txBody>
      </p:sp>
      <p:sp>
        <p:nvSpPr>
          <p:cNvPr id="17" name="Oval 21"/>
          <p:cNvSpPr>
            <a:spLocks noChangeArrowheads="1"/>
          </p:cNvSpPr>
          <p:nvPr/>
        </p:nvSpPr>
        <p:spPr bwMode="auto">
          <a:xfrm rot="17190991">
            <a:off x="5817505" y="3843788"/>
            <a:ext cx="129849" cy="179974"/>
          </a:xfrm>
          <a:prstGeom prst="ellipse">
            <a:avLst/>
          </a:prstGeom>
          <a:noFill/>
          <a:ln w="66675">
            <a:solidFill>
              <a:srgbClr val="FF0000"/>
            </a:solidFill>
            <a:round/>
            <a:headEnd/>
            <a:tailEnd/>
          </a:ln>
        </p:spPr>
        <p:txBody>
          <a:bodyPr wrap="none" anchor="ctr"/>
          <a:lstStyle/>
          <a:p>
            <a:endParaRPr lang="en-US"/>
          </a:p>
        </p:txBody>
      </p:sp>
      <p:sp>
        <p:nvSpPr>
          <p:cNvPr id="18" name="Oval 21"/>
          <p:cNvSpPr>
            <a:spLocks noChangeArrowheads="1"/>
          </p:cNvSpPr>
          <p:nvPr/>
        </p:nvSpPr>
        <p:spPr bwMode="auto">
          <a:xfrm rot="17190991">
            <a:off x="5666644" y="2981142"/>
            <a:ext cx="871999" cy="810558"/>
          </a:xfrm>
          <a:prstGeom prst="ellipse">
            <a:avLst/>
          </a:prstGeom>
          <a:noFill/>
          <a:ln w="66675">
            <a:solidFill>
              <a:srgbClr val="FF0000"/>
            </a:solidFill>
            <a:round/>
            <a:headEnd/>
            <a:tailEnd/>
          </a:ln>
        </p:spPr>
        <p:txBody>
          <a:bodyPr wrap="none" anchor="ctr"/>
          <a:lstStyle/>
          <a:p>
            <a:endParaRPr lang="en-US"/>
          </a:p>
        </p:txBody>
      </p:sp>
      <p:sp>
        <p:nvSpPr>
          <p:cNvPr id="19" name="Oval 21"/>
          <p:cNvSpPr>
            <a:spLocks noChangeArrowheads="1"/>
          </p:cNvSpPr>
          <p:nvPr/>
        </p:nvSpPr>
        <p:spPr bwMode="auto">
          <a:xfrm rot="17190991">
            <a:off x="5590574" y="2892226"/>
            <a:ext cx="488056" cy="544708"/>
          </a:xfrm>
          <a:prstGeom prst="ellipse">
            <a:avLst/>
          </a:prstGeom>
          <a:noFill/>
          <a:ln w="66675">
            <a:solidFill>
              <a:srgbClr val="FF0000"/>
            </a:solidFill>
            <a:round/>
            <a:headEnd/>
            <a:tailEnd/>
          </a:ln>
        </p:spPr>
        <p:txBody>
          <a:bodyPr wrap="none" anchor="ctr"/>
          <a:lstStyle/>
          <a:p>
            <a:endParaRPr lang="en-US"/>
          </a:p>
        </p:txBody>
      </p:sp>
      <p:sp>
        <p:nvSpPr>
          <p:cNvPr id="20" name="Rectangle 11"/>
          <p:cNvSpPr>
            <a:spLocks noChangeArrowheads="1"/>
          </p:cNvSpPr>
          <p:nvPr/>
        </p:nvSpPr>
        <p:spPr bwMode="auto">
          <a:xfrm>
            <a:off x="5363817" y="2141825"/>
            <a:ext cx="1576265" cy="36933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b="1" dirty="0">
                <a:solidFill>
                  <a:srgbClr val="FF0000"/>
                </a:solidFill>
                <a:latin typeface="Calibri" pitchFamily="34" charset="0"/>
                <a:cs typeface="Calibri" pitchFamily="34" charset="0"/>
              </a:rPr>
              <a:t>CN</a:t>
            </a:r>
            <a:r>
              <a:rPr lang="en-US" b="1" dirty="0">
                <a:solidFill>
                  <a:schemeClr val="tx1"/>
                </a:solidFill>
                <a:latin typeface="Calibri" pitchFamily="34" charset="0"/>
                <a:cs typeface="Calibri" pitchFamily="34" charset="0"/>
              </a:rPr>
              <a:t> </a:t>
            </a:r>
            <a:r>
              <a:rPr lang="en-US" b="1" dirty="0">
                <a:solidFill>
                  <a:srgbClr val="FF0000"/>
                </a:solidFill>
                <a:latin typeface="Calibri" pitchFamily="34" charset="0"/>
                <a:cs typeface="Calibri" pitchFamily="34" charset="0"/>
              </a:rPr>
              <a:t>accelerator</a:t>
            </a:r>
            <a:endParaRPr lang="it-IT" b="1" dirty="0">
              <a:solidFill>
                <a:srgbClr val="FF0000"/>
              </a:solidFill>
              <a:latin typeface="Calibri" pitchFamily="34" charset="0"/>
              <a:cs typeface="Calibri" pitchFamily="34" charset="0"/>
            </a:endParaRPr>
          </a:p>
        </p:txBody>
      </p:sp>
      <p:sp>
        <p:nvSpPr>
          <p:cNvPr id="21" name="Rectangle 15"/>
          <p:cNvSpPr>
            <a:spLocks noChangeArrowheads="1"/>
          </p:cNvSpPr>
          <p:nvPr/>
        </p:nvSpPr>
        <p:spPr bwMode="auto">
          <a:xfrm>
            <a:off x="4071934" y="1571612"/>
            <a:ext cx="2061975" cy="36933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it-IT" b="1" dirty="0">
                <a:solidFill>
                  <a:srgbClr val="FF0000"/>
                </a:solidFill>
                <a:latin typeface="Calibri" pitchFamily="34" charset="0"/>
                <a:cs typeface="Calibri" pitchFamily="34" charset="0"/>
              </a:rPr>
              <a:t>AN2000 </a:t>
            </a:r>
            <a:r>
              <a:rPr lang="en-US" b="1" dirty="0">
                <a:solidFill>
                  <a:srgbClr val="FF0000"/>
                </a:solidFill>
                <a:latin typeface="Calibri" pitchFamily="34" charset="0"/>
                <a:cs typeface="Calibri" pitchFamily="34" charset="0"/>
              </a:rPr>
              <a:t>accelerator</a:t>
            </a:r>
            <a:endParaRPr lang="it-IT" b="1" dirty="0">
              <a:solidFill>
                <a:srgbClr val="FF0000"/>
              </a:solidFill>
              <a:latin typeface="Calibri" pitchFamily="34" charset="0"/>
              <a:cs typeface="Calibri" pitchFamily="34" charset="0"/>
            </a:endParaRPr>
          </a:p>
        </p:txBody>
      </p:sp>
      <p:sp>
        <p:nvSpPr>
          <p:cNvPr id="22" name="Text Box 19"/>
          <p:cNvSpPr txBox="1">
            <a:spLocks noChangeArrowheads="1"/>
          </p:cNvSpPr>
          <p:nvPr/>
        </p:nvSpPr>
        <p:spPr bwMode="auto">
          <a:xfrm>
            <a:off x="5778377" y="5412028"/>
            <a:ext cx="1184812" cy="36933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it-IT" b="1" dirty="0">
                <a:solidFill>
                  <a:srgbClr val="FF0000"/>
                </a:solidFill>
                <a:latin typeface="Calibri" pitchFamily="34" charset="0"/>
                <a:cs typeface="Calibri" pitchFamily="34" charset="0"/>
              </a:rPr>
              <a:t>Main Gate</a:t>
            </a:r>
          </a:p>
        </p:txBody>
      </p:sp>
      <p:sp>
        <p:nvSpPr>
          <p:cNvPr id="23" name="Line 18"/>
          <p:cNvSpPr>
            <a:spLocks noChangeShapeType="1"/>
          </p:cNvSpPr>
          <p:nvPr/>
        </p:nvSpPr>
        <p:spPr bwMode="auto">
          <a:xfrm flipH="1" flipV="1">
            <a:off x="6051515" y="4955165"/>
            <a:ext cx="164788" cy="481045"/>
          </a:xfrm>
          <a:prstGeom prst="line">
            <a:avLst/>
          </a:prstGeom>
          <a:noFill/>
          <a:ln w="60325" cmpd="sng">
            <a:solidFill>
              <a:srgbClr val="FF0000"/>
            </a:solidFill>
            <a:round/>
            <a:headEnd/>
            <a:tailEnd type="triangle" w="med" len="med"/>
          </a:ln>
        </p:spPr>
        <p:txBody>
          <a:bodyPr/>
          <a:lstStyle/>
          <a:p>
            <a:endParaRPr lang="en-US"/>
          </a:p>
        </p:txBody>
      </p:sp>
    </p:spTree>
    <p:custDataLst>
      <p:tags r:id="rId1"/>
    </p:custDataLst>
    <p:extLst>
      <p:ext uri="{BB962C8B-B14F-4D97-AF65-F5344CB8AC3E}">
        <p14:creationId xmlns:p14="http://schemas.microsoft.com/office/powerpoint/2010/main" val="3128840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500"/>
                            </p:stCondLst>
                            <p:childTnLst>
                              <p:par>
                                <p:cTn id="32" presetID="53" presetClass="entr" presetSubtype="16"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53" presetClass="entr" presetSubtype="16" fill="hold" grpId="0" nodeType="afterEffect">
                                  <p:stCondLst>
                                    <p:cond delay="5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1432" y="-28336"/>
            <a:ext cx="8077200" cy="865048"/>
          </a:xfrm>
        </p:spPr>
        <p:txBody>
          <a:bodyPr>
            <a:normAutofit/>
          </a:bodyPr>
          <a:lstStyle/>
          <a:p>
            <a:pPr algn="ctr"/>
            <a:r>
              <a:rPr lang="it-IT" b="1" dirty="0" smtClean="0"/>
              <a:t>XTU-Tandem </a:t>
            </a:r>
            <a:r>
              <a:rPr lang="it-IT" b="1" dirty="0" err="1" smtClean="0"/>
              <a:t>accelerator</a:t>
            </a:r>
            <a:endParaRPr lang="it-IT" b="1" dirty="0"/>
          </a:p>
        </p:txBody>
      </p:sp>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pic>
        <p:nvPicPr>
          <p:cNvPr id="5122" name="Picture 2" descr="C:\Users\Davide\Pictures\Foto del Tande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8581" y="780498"/>
            <a:ext cx="8208912" cy="5112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e 4"/>
          <p:cNvSpPr/>
          <p:nvPr/>
        </p:nvSpPr>
        <p:spPr>
          <a:xfrm>
            <a:off x="6588224" y="2682779"/>
            <a:ext cx="216024" cy="1962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6632612" y="2682779"/>
            <a:ext cx="216024" cy="1962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llout con freccia a destra 7"/>
          <p:cNvSpPr/>
          <p:nvPr/>
        </p:nvSpPr>
        <p:spPr>
          <a:xfrm>
            <a:off x="4963037" y="4365104"/>
            <a:ext cx="3340075" cy="1130424"/>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smtClean="0"/>
              <a:t>Beam</a:t>
            </a:r>
            <a:r>
              <a:rPr lang="it-IT" sz="2000" b="1" dirty="0" smtClean="0"/>
              <a:t> </a:t>
            </a:r>
            <a:r>
              <a:rPr lang="it-IT" sz="2000" b="1" dirty="0" err="1" smtClean="0"/>
              <a:t>injected</a:t>
            </a:r>
            <a:r>
              <a:rPr lang="it-IT" sz="2000" b="1" dirty="0" smtClean="0"/>
              <a:t> to the  super </a:t>
            </a:r>
            <a:r>
              <a:rPr lang="it-IT" sz="2000" b="1" dirty="0" err="1"/>
              <a:t>c</a:t>
            </a:r>
            <a:r>
              <a:rPr lang="it-IT" sz="2000" b="1" dirty="0" err="1" smtClean="0"/>
              <a:t>onducting</a:t>
            </a:r>
            <a:r>
              <a:rPr lang="it-IT" sz="2000" b="1" dirty="0" smtClean="0"/>
              <a:t> LINAC</a:t>
            </a:r>
            <a:endParaRPr lang="it-IT" sz="2000" b="1" dirty="0"/>
          </a:p>
        </p:txBody>
      </p:sp>
      <p:sp>
        <p:nvSpPr>
          <p:cNvPr id="13" name="Ovale 12"/>
          <p:cNvSpPr/>
          <p:nvPr/>
        </p:nvSpPr>
        <p:spPr>
          <a:xfrm>
            <a:off x="6657780" y="2682779"/>
            <a:ext cx="216024" cy="1962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llout con freccia a sinistra 8"/>
          <p:cNvSpPr/>
          <p:nvPr/>
        </p:nvSpPr>
        <p:spPr>
          <a:xfrm rot="1871789">
            <a:off x="1513391" y="3201615"/>
            <a:ext cx="3411911" cy="1098211"/>
          </a:xfrm>
          <a:prstGeom prst="lef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Beam</a:t>
            </a:r>
            <a:r>
              <a:rPr lang="it-IT" b="1" dirty="0" smtClean="0"/>
              <a:t> to the </a:t>
            </a:r>
            <a:r>
              <a:rPr lang="it-IT" b="1" dirty="0" err="1" smtClean="0"/>
              <a:t>experimental</a:t>
            </a:r>
            <a:r>
              <a:rPr lang="it-IT" b="1" dirty="0" smtClean="0"/>
              <a:t> </a:t>
            </a:r>
            <a:r>
              <a:rPr lang="it-IT" b="1" dirty="0" err="1" smtClean="0"/>
              <a:t>halls</a:t>
            </a:r>
            <a:r>
              <a:rPr lang="it-IT" b="1" dirty="0" smtClean="0"/>
              <a:t>     1 &amp; 2</a:t>
            </a:r>
            <a:endParaRPr lang="it-IT" b="1" dirty="0"/>
          </a:p>
        </p:txBody>
      </p:sp>
    </p:spTree>
    <p:custDataLst>
      <p:tags r:id="rId1"/>
    </p:custDataLst>
    <p:extLst>
      <p:ext uri="{BB962C8B-B14F-4D97-AF65-F5344CB8AC3E}">
        <p14:creationId xmlns:p14="http://schemas.microsoft.com/office/powerpoint/2010/main" val="14604086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7969 0.0474 L -0.46788 0.00902 " pathEditMode="relative" ptsTypes="AAA">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5.55556E-6 -3.46821E-7 L -0.21354 0.04508 L -0.23888 0.06081 L -0.22708 0.08809 L -0.21006 0.09711 L -0.14062 0.14219 L -0.05243 0.21896 L 0.19671 0.30242 " pathEditMode="relative" ptsTypes="AAAAAAAA">
                                      <p:cBhvr>
                                        <p:cTn id="16" dur="2000" fill="hold"/>
                                        <p:tgtEl>
                                          <p:spTgt spid="13"/>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7"/>
          <p:cNvSpPr txBox="1">
            <a:spLocks noChangeArrowheads="1"/>
          </p:cNvSpPr>
          <p:nvPr/>
        </p:nvSpPr>
        <p:spPr bwMode="auto">
          <a:xfrm>
            <a:off x="2676183" y="811528"/>
            <a:ext cx="4248472" cy="1200329"/>
          </a:xfrm>
          <a:prstGeom prst="rect">
            <a:avLst/>
          </a:prstGeom>
          <a:solidFill>
            <a:schemeClr val="tx2">
              <a:lumMod val="40000"/>
              <a:lumOff val="60000"/>
            </a:schemeClr>
          </a:solidFill>
          <a:ln w="28575">
            <a:solidFill>
              <a:schemeClr val="accent1"/>
            </a:solidFill>
            <a:miter lim="800000"/>
            <a:headEnd/>
            <a:tailEnd/>
          </a:ln>
        </p:spPr>
        <p:txBody>
          <a:bodyPr wrap="square">
            <a:spAutoFit/>
          </a:bodyPr>
          <a:lstStyle/>
          <a:p>
            <a:pPr algn="ctr"/>
            <a:r>
              <a:rPr lang="it-IT" sz="2400" b="1" dirty="0" smtClean="0">
                <a:latin typeface="Calibri" pitchFamily="34" charset="0"/>
                <a:cs typeface="Calibri" pitchFamily="34" charset="0"/>
              </a:rPr>
              <a:t>77 Super </a:t>
            </a:r>
            <a:r>
              <a:rPr lang="it-IT" sz="2400" b="1" dirty="0" err="1" smtClean="0">
                <a:latin typeface="Calibri" pitchFamily="34" charset="0"/>
                <a:cs typeface="Calibri" pitchFamily="34" charset="0"/>
              </a:rPr>
              <a:t>Conducting</a:t>
            </a:r>
            <a:r>
              <a:rPr lang="it-IT" sz="2400" b="1" dirty="0" smtClean="0">
                <a:latin typeface="Calibri" pitchFamily="34" charset="0"/>
                <a:cs typeface="Calibri" pitchFamily="34" charset="0"/>
              </a:rPr>
              <a:t> </a:t>
            </a:r>
            <a:r>
              <a:rPr lang="it-IT" sz="2400" b="1" dirty="0">
                <a:latin typeface="Calibri" pitchFamily="34" charset="0"/>
                <a:cs typeface="Calibri" pitchFamily="34" charset="0"/>
              </a:rPr>
              <a:t>Quarter Wave Resonators (</a:t>
            </a:r>
            <a:r>
              <a:rPr lang="it-IT" sz="2400" b="1" dirty="0" smtClean="0">
                <a:latin typeface="Calibri" pitchFamily="34" charset="0"/>
                <a:cs typeface="Calibri" pitchFamily="34" charset="0"/>
              </a:rPr>
              <a:t>Nb, Nb/cu)</a:t>
            </a:r>
          </a:p>
          <a:p>
            <a:pPr algn="ctr"/>
            <a:r>
              <a:rPr lang="it-IT" sz="2400" b="1" dirty="0" smtClean="0">
                <a:latin typeface="Calibri" pitchFamily="34" charset="0"/>
                <a:cs typeface="Calibri" pitchFamily="34" charset="0"/>
              </a:rPr>
              <a:t>In 20 </a:t>
            </a:r>
            <a:r>
              <a:rPr lang="it-IT" sz="2400" b="1" dirty="0" err="1" smtClean="0">
                <a:latin typeface="Calibri" pitchFamily="34" charset="0"/>
                <a:cs typeface="Calibri" pitchFamily="34" charset="0"/>
              </a:rPr>
              <a:t>C</a:t>
            </a:r>
            <a:r>
              <a:rPr lang="it-IT" sz="2400" dirty="0" err="1" smtClean="0">
                <a:effectLst>
                  <a:outerShdw blurRad="38100" dist="38100" dir="2700000" algn="tl">
                    <a:srgbClr val="000000"/>
                  </a:outerShdw>
                </a:effectLst>
                <a:latin typeface="Calibri" pitchFamily="34" charset="0"/>
                <a:cs typeface="Calibri" pitchFamily="34" charset="0"/>
              </a:rPr>
              <a:t>ryostats</a:t>
            </a:r>
            <a:r>
              <a:rPr lang="it-IT" sz="2400" dirty="0" smtClean="0">
                <a:effectLst>
                  <a:outerShdw blurRad="38100" dist="38100" dir="2700000" algn="tl">
                    <a:srgbClr val="000000"/>
                  </a:outerShdw>
                </a:effectLst>
                <a:latin typeface="Calibri" pitchFamily="34" charset="0"/>
                <a:cs typeface="Calibri" pitchFamily="34" charset="0"/>
              </a:rPr>
              <a:t> </a:t>
            </a:r>
            <a:r>
              <a:rPr lang="it-IT" sz="2400" b="1" dirty="0" err="1" smtClean="0">
                <a:latin typeface="Calibri" pitchFamily="34" charset="0"/>
                <a:cs typeface="Calibri" pitchFamily="34" charset="0"/>
              </a:rPr>
              <a:t>V</a:t>
            </a:r>
            <a:r>
              <a:rPr lang="it-IT" sz="2400" b="1" baseline="-25000" dirty="0" err="1" smtClean="0">
                <a:latin typeface="Calibri" pitchFamily="34" charset="0"/>
                <a:cs typeface="Calibri" pitchFamily="34" charset="0"/>
              </a:rPr>
              <a:t>eq</a:t>
            </a:r>
            <a:r>
              <a:rPr lang="it-IT" sz="2400" b="1" dirty="0" smtClean="0">
                <a:latin typeface="Calibri" pitchFamily="34" charset="0"/>
                <a:cs typeface="Calibri" pitchFamily="34" charset="0"/>
              </a:rPr>
              <a:t> </a:t>
            </a:r>
            <a:r>
              <a:rPr lang="en-US" sz="2400" b="1" dirty="0">
                <a:latin typeface="Calibri" pitchFamily="34" charset="0"/>
                <a:cs typeface="Calibri" pitchFamily="34" charset="0"/>
              </a:rPr>
              <a:t>~ </a:t>
            </a:r>
            <a:r>
              <a:rPr lang="en-US" sz="2400" b="1" dirty="0" smtClean="0">
                <a:latin typeface="Calibri" pitchFamily="34" charset="0"/>
                <a:cs typeface="Calibri" pitchFamily="34" charset="0"/>
              </a:rPr>
              <a:t>48 </a:t>
            </a:r>
            <a:r>
              <a:rPr lang="en-US" sz="2400" b="1" dirty="0">
                <a:latin typeface="Calibri" pitchFamily="34" charset="0"/>
                <a:cs typeface="Calibri" pitchFamily="34" charset="0"/>
              </a:rPr>
              <a:t>MV</a:t>
            </a:r>
          </a:p>
        </p:txBody>
      </p:sp>
      <p:pic>
        <p:nvPicPr>
          <p:cNvPr id="9" name="Immagine 8" descr="Foto di ALPI"/>
          <p:cNvPicPr/>
          <p:nvPr/>
        </p:nvPicPr>
        <p:blipFill>
          <a:blip r:embed="rId5" cstate="print"/>
          <a:srcRect/>
          <a:stretch>
            <a:fillRect/>
          </a:stretch>
        </p:blipFill>
        <p:spPr bwMode="auto">
          <a:xfrm>
            <a:off x="755576" y="2302848"/>
            <a:ext cx="8136904" cy="4009077"/>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251520" y="188640"/>
            <a:ext cx="9001000" cy="1124744"/>
          </a:xfrm>
        </p:spPr>
        <p:txBody>
          <a:bodyPr>
            <a:noAutofit/>
          </a:bodyPr>
          <a:lstStyle/>
          <a:p>
            <a:pPr algn="ctr"/>
            <a:r>
              <a:rPr lang="it-IT" sz="3600" b="1" u="sng" dirty="0"/>
              <a:t>ALPI </a:t>
            </a:r>
            <a:r>
              <a:rPr lang="it-IT" sz="3600" b="1" u="sng" dirty="0" smtClean="0"/>
              <a:t>(</a:t>
            </a:r>
            <a:r>
              <a:rPr lang="it-IT" sz="3600" b="1" u="sng" dirty="0" err="1" smtClean="0"/>
              <a:t>Superconducting</a:t>
            </a:r>
            <a:r>
              <a:rPr lang="it-IT" sz="3600" b="1" u="sng" dirty="0" smtClean="0"/>
              <a:t> Linear Accelerator) </a:t>
            </a:r>
            <a:br>
              <a:rPr lang="it-IT" sz="3600" b="1" u="sng" dirty="0" smtClean="0"/>
            </a:br>
            <a:endParaRPr lang="it-IT" sz="3200" b="1" u="sng" dirty="0"/>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712790"/>
            <a:ext cx="1187624" cy="1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p:txBody>
      </p:sp>
      <p:sp>
        <p:nvSpPr>
          <p:cNvPr id="6" name="Segnaposto numero diapositiva 5"/>
          <p:cNvSpPr>
            <a:spLocks noGrp="1"/>
          </p:cNvSpPr>
          <p:nvPr>
            <p:ph type="sldNum" sz="quarter" idx="12"/>
          </p:nvPr>
        </p:nvSpPr>
        <p:spPr/>
        <p:txBody>
          <a:bodyPr/>
          <a:lstStyle/>
          <a:p>
            <a:fld id="{33D6E5A2-EC83-451F-A719-9AC1370DD5CF}" type="slidenum">
              <a:rPr lang="it-IT" smtClean="0"/>
              <a:pPr/>
              <a:t>8</a:t>
            </a:fld>
            <a:endParaRPr kumimoji="0" lang="it-IT"/>
          </a:p>
        </p:txBody>
      </p:sp>
      <p:pic>
        <p:nvPicPr>
          <p:cNvPr id="10" name="Picture 2"/>
          <p:cNvPicPr>
            <a:picLocks noChangeAspect="1" noChangeArrowheads="1"/>
          </p:cNvPicPr>
          <p:nvPr/>
        </p:nvPicPr>
        <p:blipFill>
          <a:blip r:embed="rId7" cstate="print"/>
          <a:srcRect/>
          <a:stretch>
            <a:fillRect/>
          </a:stretch>
        </p:blipFill>
        <p:spPr bwMode="auto">
          <a:xfrm>
            <a:off x="3635896" y="2132856"/>
            <a:ext cx="1928796" cy="2357437"/>
          </a:xfrm>
          <a:prstGeom prst="rect">
            <a:avLst/>
          </a:prstGeom>
          <a:noFill/>
          <a:ln w="9525">
            <a:noFill/>
            <a:miter lim="800000"/>
            <a:headEnd/>
            <a:tailEnd/>
          </a:ln>
        </p:spPr>
      </p:pic>
      <p:sp>
        <p:nvSpPr>
          <p:cNvPr id="11" name="CasellaDiTesto 10"/>
          <p:cNvSpPr txBox="1"/>
          <p:nvPr/>
        </p:nvSpPr>
        <p:spPr>
          <a:xfrm>
            <a:off x="7410455" y="801710"/>
            <a:ext cx="1714500" cy="1723549"/>
          </a:xfrm>
          <a:prstGeom prst="rect">
            <a:avLst/>
          </a:prstGeom>
          <a:noFill/>
        </p:spPr>
        <p:txBody>
          <a:bodyPr>
            <a:spAutoFit/>
          </a:bodyPr>
          <a:lstStyle/>
          <a:p>
            <a:pPr algn="ctr">
              <a:defRPr/>
            </a:pPr>
            <a:r>
              <a:rPr lang="it-IT" sz="2200" b="1" dirty="0">
                <a:latin typeface="Calibri" pitchFamily="34" charset="0"/>
                <a:cs typeface="Calibri" pitchFamily="34" charset="0"/>
              </a:rPr>
              <a:t>20 Full Nb, 80 MHz</a:t>
            </a:r>
          </a:p>
          <a:p>
            <a:pPr algn="ctr">
              <a:defRPr/>
            </a:pPr>
            <a:r>
              <a:rPr lang="it-IT" sz="2200" b="1" dirty="0" err="1">
                <a:latin typeface="Calibri" pitchFamily="34" charset="0"/>
                <a:cs typeface="Calibri" pitchFamily="34" charset="0"/>
              </a:rPr>
              <a:t>Low</a:t>
            </a:r>
            <a:r>
              <a:rPr lang="it-IT" sz="2200" b="1" dirty="0">
                <a:latin typeface="Calibri" pitchFamily="34" charset="0"/>
                <a:cs typeface="Calibri" pitchFamily="34" charset="0"/>
              </a:rPr>
              <a:t> </a:t>
            </a:r>
            <a:r>
              <a:rPr lang="el-GR" sz="2200" b="1" dirty="0" smtClean="0">
                <a:latin typeface="Calibri" pitchFamily="34" charset="0"/>
                <a:cs typeface="Calibri" pitchFamily="34" charset="0"/>
              </a:rPr>
              <a:t>β</a:t>
            </a:r>
            <a:r>
              <a:rPr lang="it-IT" sz="2200" b="1" dirty="0" smtClean="0">
                <a:latin typeface="Calibri" pitchFamily="34" charset="0"/>
                <a:cs typeface="Calibri" pitchFamily="34" charset="0"/>
              </a:rPr>
              <a:t> </a:t>
            </a:r>
          </a:p>
          <a:p>
            <a:pPr algn="ctr">
              <a:defRPr/>
            </a:pPr>
            <a:r>
              <a:rPr lang="it-IT" sz="2200" b="1" dirty="0" smtClean="0">
                <a:latin typeface="Calibri" pitchFamily="34" charset="0"/>
                <a:cs typeface="Calibri" pitchFamily="34" charset="0"/>
              </a:rPr>
              <a:t>Ea 6MV/m</a:t>
            </a:r>
            <a:endParaRPr lang="en-US" sz="2200" b="1" dirty="0">
              <a:latin typeface="Calibri" pitchFamily="34" charset="0"/>
              <a:cs typeface="Calibri" pitchFamily="34" charset="0"/>
            </a:endParaRPr>
          </a:p>
          <a:p>
            <a:pPr>
              <a:defRPr/>
            </a:pPr>
            <a:endParaRPr lang="it-IT" dirty="0"/>
          </a:p>
        </p:txBody>
      </p:sp>
      <p:pic>
        <p:nvPicPr>
          <p:cNvPr id="12" name="Picture 2"/>
          <p:cNvPicPr>
            <a:picLocks noChangeAspect="1" noChangeArrowheads="1"/>
          </p:cNvPicPr>
          <p:nvPr/>
        </p:nvPicPr>
        <p:blipFill>
          <a:blip r:embed="rId8" cstate="print"/>
          <a:srcRect/>
          <a:stretch>
            <a:fillRect/>
          </a:stretch>
        </p:blipFill>
        <p:spPr bwMode="auto">
          <a:xfrm>
            <a:off x="755576" y="2132856"/>
            <a:ext cx="1616621" cy="2701061"/>
          </a:xfrm>
          <a:prstGeom prst="rect">
            <a:avLst/>
          </a:prstGeom>
          <a:noFill/>
          <a:ln w="9525">
            <a:noFill/>
            <a:miter lim="800000"/>
            <a:headEnd/>
            <a:tailEnd/>
          </a:ln>
        </p:spPr>
      </p:pic>
      <p:sp>
        <p:nvSpPr>
          <p:cNvPr id="13" name="CasellaDiTesto 12"/>
          <p:cNvSpPr txBox="1"/>
          <p:nvPr/>
        </p:nvSpPr>
        <p:spPr>
          <a:xfrm>
            <a:off x="899592" y="775277"/>
            <a:ext cx="2143108" cy="2031325"/>
          </a:xfrm>
          <a:prstGeom prst="rect">
            <a:avLst/>
          </a:prstGeom>
          <a:noFill/>
          <a:ln>
            <a:solidFill>
              <a:schemeClr val="bg1"/>
            </a:solidFill>
          </a:ln>
        </p:spPr>
        <p:txBody>
          <a:bodyPr wrap="square">
            <a:spAutoFit/>
          </a:bodyPr>
          <a:lstStyle/>
          <a:p>
            <a:pPr>
              <a:defRPr/>
            </a:pPr>
            <a:r>
              <a:rPr lang="it-IT" sz="2200" b="1" dirty="0">
                <a:latin typeface="Calibri" pitchFamily="34" charset="0"/>
                <a:cs typeface="Calibri" pitchFamily="34" charset="0"/>
              </a:rPr>
              <a:t>57 Nb /Cu, </a:t>
            </a:r>
            <a:endParaRPr lang="it-IT" sz="2200" b="1" dirty="0" smtClean="0">
              <a:latin typeface="Calibri" pitchFamily="34" charset="0"/>
              <a:cs typeface="Calibri" pitchFamily="34" charset="0"/>
            </a:endParaRPr>
          </a:p>
          <a:p>
            <a:pPr>
              <a:defRPr/>
            </a:pPr>
            <a:r>
              <a:rPr lang="it-IT" sz="2200" b="1" dirty="0" smtClean="0">
                <a:latin typeface="Calibri" pitchFamily="34" charset="0"/>
                <a:cs typeface="Calibri" pitchFamily="34" charset="0"/>
              </a:rPr>
              <a:t>160 </a:t>
            </a:r>
            <a:r>
              <a:rPr lang="it-IT" sz="2200" b="1" dirty="0">
                <a:latin typeface="Calibri" pitchFamily="34" charset="0"/>
                <a:cs typeface="Calibri" pitchFamily="34" charset="0"/>
              </a:rPr>
              <a:t>MHz</a:t>
            </a:r>
          </a:p>
          <a:p>
            <a:pPr>
              <a:defRPr/>
            </a:pPr>
            <a:r>
              <a:rPr lang="it-IT" sz="2200" b="1" dirty="0">
                <a:latin typeface="Calibri" pitchFamily="34" charset="0"/>
                <a:cs typeface="Calibri" pitchFamily="34" charset="0"/>
              </a:rPr>
              <a:t>M</a:t>
            </a:r>
            <a:r>
              <a:rPr lang="it-IT" sz="2200" b="1" dirty="0" smtClean="0">
                <a:latin typeface="Calibri" pitchFamily="34" charset="0"/>
                <a:cs typeface="Calibri" pitchFamily="34" charset="0"/>
              </a:rPr>
              <a:t>edium </a:t>
            </a:r>
            <a:r>
              <a:rPr lang="el-GR" sz="2200" b="1" dirty="0" smtClean="0">
                <a:latin typeface="Calibri" pitchFamily="34" charset="0"/>
                <a:cs typeface="Calibri" pitchFamily="34" charset="0"/>
              </a:rPr>
              <a:t>β</a:t>
            </a:r>
            <a:r>
              <a:rPr lang="it-IT" sz="2200" b="1" dirty="0">
                <a:latin typeface="Calibri" pitchFamily="34" charset="0"/>
                <a:cs typeface="Calibri" pitchFamily="34" charset="0"/>
              </a:rPr>
              <a:t> </a:t>
            </a:r>
            <a:endParaRPr lang="it-IT" sz="2200" b="1" dirty="0" smtClean="0">
              <a:latin typeface="Calibri" pitchFamily="34" charset="0"/>
              <a:cs typeface="Calibri" pitchFamily="34" charset="0"/>
            </a:endParaRPr>
          </a:p>
          <a:p>
            <a:pPr>
              <a:defRPr/>
            </a:pPr>
            <a:r>
              <a:rPr lang="it-IT" sz="2200" b="1" dirty="0" smtClean="0">
                <a:latin typeface="Calibri" pitchFamily="34" charset="0"/>
                <a:cs typeface="Calibri" pitchFamily="34" charset="0"/>
              </a:rPr>
              <a:t>Ea 5MV/m</a:t>
            </a:r>
            <a:endParaRPr lang="en-US" sz="2200" b="1" dirty="0">
              <a:latin typeface="Calibri" pitchFamily="34" charset="0"/>
              <a:cs typeface="Calibri" pitchFamily="34" charset="0"/>
            </a:endParaRPr>
          </a:p>
          <a:p>
            <a:pPr>
              <a:defRPr/>
            </a:pPr>
            <a:endParaRPr lang="en-US" sz="2000" b="1" dirty="0">
              <a:solidFill>
                <a:schemeClr val="accent3"/>
              </a:solidFill>
              <a:latin typeface="Times New Roman" pitchFamily="18" charset="0"/>
              <a:cs typeface="Times New Roman" pitchFamily="18" charset="0"/>
            </a:endParaRPr>
          </a:p>
          <a:p>
            <a:pPr>
              <a:defRPr/>
            </a:pPr>
            <a:endParaRPr lang="it-IT" dirty="0"/>
          </a:p>
        </p:txBody>
      </p:sp>
    </p:spTree>
    <p:custDataLst>
      <p:tags r:id="rId1"/>
    </p:custDataLst>
    <p:extLst>
      <p:ext uri="{BB962C8B-B14F-4D97-AF65-F5344CB8AC3E}">
        <p14:creationId xmlns:p14="http://schemas.microsoft.com/office/powerpoint/2010/main" val="14824278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22222E-6 -3.17919E-6 L 0.10122 0.02567 C 0.12327 0.03237 0.1467 0.02497 0.1658 0.00717 C 0.18716 -0.01456 0.19948 -0.04023 0.20156 -0.07029 L 0.21667 -0.20693 " pathEditMode="relative" rAng="-2132902" ptsTypes="FffFF">
                                      <p:cBhvr>
                                        <p:cTn id="11" dur="2000" fill="hold"/>
                                        <p:tgtEl>
                                          <p:spTgt spid="10"/>
                                        </p:tgtEl>
                                        <p:attrNameLst>
                                          <p:attrName>ppt_x</p:attrName>
                                          <p:attrName>ppt_y</p:attrName>
                                        </p:attrNameLst>
                                      </p:cBhvr>
                                      <p:rCtr x="13767" y="-4902"/>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nodeType="clickEffect">
                                  <p:stCondLst>
                                    <p:cond delay="0"/>
                                  </p:stCondLst>
                                  <p:childTnLst>
                                    <p:animMotion origin="layout" path="M 5E-6 -2.94798E-6 L 0.10556 0.02798 C 0.12848 0.03538 0.15365 0.02798 0.17431 0.01041 C 0.19688 -0.01179 0.20955 -0.03977 0.21268 -0.07052 L 0.23073 -0.21248 " pathEditMode="relative" rAng="-2078021" ptsTypes="FffFF">
                                      <p:cBhvr>
                                        <p:cTn id="26" dur="2000" fill="hold"/>
                                        <p:tgtEl>
                                          <p:spTgt spid="12"/>
                                        </p:tgtEl>
                                        <p:attrNameLst>
                                          <p:attrName>ppt_x</p:attrName>
                                          <p:attrName>ppt_y</p:attrName>
                                        </p:attrNameLst>
                                      </p:cBhvr>
                                      <p:rCtr x="14531" y="-4855"/>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a:xfrm>
            <a:off x="1403648" y="48141"/>
            <a:ext cx="7495882" cy="1004595"/>
          </a:xfrm>
        </p:spPr>
        <p:txBody>
          <a:bodyPr>
            <a:normAutofit/>
          </a:bodyPr>
          <a:lstStyle/>
          <a:p>
            <a:r>
              <a:rPr lang="it-IT" b="1" dirty="0" smtClean="0"/>
              <a:t>Tandem-ALPI-PIAVE </a:t>
            </a:r>
            <a:r>
              <a:rPr lang="it-IT" b="1" dirty="0" err="1" smtClean="0"/>
              <a:t>complex</a:t>
            </a:r>
            <a:endParaRPr lang="it-IT" b="1" dirty="0"/>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5949280"/>
            <a:ext cx="118762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r>
              <a:rPr lang="it-IT" dirty="0"/>
              <a:t>D. Carlucci 2012 August 6th</a:t>
            </a:r>
          </a:p>
        </p:txBody>
      </p:sp>
      <p:sp>
        <p:nvSpPr>
          <p:cNvPr id="4" name="Segnaposto piè di pagina 3"/>
          <p:cNvSpPr>
            <a:spLocks noGrp="1"/>
          </p:cNvSpPr>
          <p:nvPr>
            <p:ph type="ftr" sz="quarter" idx="11"/>
          </p:nvPr>
        </p:nvSpPr>
        <p:spPr/>
        <p:txBody>
          <a:bodyPr/>
          <a:lstStyle/>
          <a:p>
            <a:r>
              <a:rPr lang="it-IT" b="1" dirty="0"/>
              <a:t>Workshop on Accelerator Operations</a:t>
            </a:r>
          </a:p>
          <a:p>
            <a:endParaRPr kumimoji="0" lang="it-IT" dirty="0"/>
          </a:p>
        </p:txBody>
      </p:sp>
      <p:sp>
        <p:nvSpPr>
          <p:cNvPr id="6" name="Segnaposto numero diapositiva 5"/>
          <p:cNvSpPr>
            <a:spLocks noGrp="1"/>
          </p:cNvSpPr>
          <p:nvPr>
            <p:ph type="sldNum" sz="quarter" idx="12"/>
          </p:nvPr>
        </p:nvSpPr>
        <p:spPr/>
        <p:txBody>
          <a:bodyPr/>
          <a:lstStyle/>
          <a:p>
            <a:fld id="{33D6E5A2-EC83-451F-A719-9AC1370DD5CF}" type="slidenum">
              <a:rPr lang="it-IT" smtClean="0"/>
              <a:pPr/>
              <a:t>9</a:t>
            </a:fld>
            <a:endParaRPr kumimoji="0" lang="it-IT"/>
          </a:p>
        </p:txBody>
      </p:sp>
      <p:graphicFrame>
        <p:nvGraphicFramePr>
          <p:cNvPr id="11" name="Object 8"/>
          <p:cNvGraphicFramePr>
            <a:graphicFrameLocks noChangeAspect="1"/>
          </p:cNvGraphicFramePr>
          <p:nvPr/>
        </p:nvGraphicFramePr>
        <p:xfrm>
          <a:off x="9250363" y="4981575"/>
          <a:ext cx="685800" cy="457200"/>
        </p:xfrm>
        <a:graphic>
          <a:graphicData uri="http://schemas.openxmlformats.org/presentationml/2006/ole">
            <mc:AlternateContent xmlns:mc="http://schemas.openxmlformats.org/markup-compatibility/2006">
              <mc:Choice xmlns:v="urn:schemas-microsoft-com:vml" Requires="v">
                <p:oleObj spid="_x0000_s4154" name="Grafico" r:id="rId7" imgW="6096075" imgH="4067089" progId="MSGraph.Chart.8">
                  <p:embed followColorScheme="full"/>
                </p:oleObj>
              </mc:Choice>
              <mc:Fallback>
                <p:oleObj name="Grafico" r:id="rId7" imgW="6096075" imgH="4067089"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363" y="4981575"/>
                        <a:ext cx="685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9"/>
          <p:cNvSpPr txBox="1">
            <a:spLocks noChangeArrowheads="1"/>
          </p:cNvSpPr>
          <p:nvPr/>
        </p:nvSpPr>
        <p:spPr bwMode="auto">
          <a:xfrm>
            <a:off x="11352213" y="4191000"/>
            <a:ext cx="184150" cy="457200"/>
          </a:xfrm>
          <a:prstGeom prst="rect">
            <a:avLst/>
          </a:prstGeom>
          <a:noFill/>
          <a:ln w="9525">
            <a:noFill/>
            <a:miter lim="800000"/>
            <a:headEnd/>
            <a:tailEnd/>
          </a:ln>
        </p:spPr>
        <p:txBody>
          <a:bodyPr wrap="none">
            <a:spAutoFit/>
          </a:bodyPr>
          <a:lstStyle/>
          <a:p>
            <a:endParaRPr lang="en-US" sz="2400">
              <a:solidFill>
                <a:srgbClr val="FFFF00"/>
              </a:solidFill>
              <a:latin typeface="Times New Roman" pitchFamily="18" charset="0"/>
            </a:endParaRPr>
          </a:p>
        </p:txBody>
      </p:sp>
      <p:sp>
        <p:nvSpPr>
          <p:cNvPr id="13" name="Text Box 10"/>
          <p:cNvSpPr txBox="1">
            <a:spLocks noChangeArrowheads="1"/>
          </p:cNvSpPr>
          <p:nvPr/>
        </p:nvSpPr>
        <p:spPr bwMode="auto">
          <a:xfrm>
            <a:off x="11352213" y="4953000"/>
            <a:ext cx="184150" cy="457200"/>
          </a:xfrm>
          <a:prstGeom prst="rect">
            <a:avLst/>
          </a:prstGeom>
          <a:noFill/>
          <a:ln w="9525">
            <a:noFill/>
            <a:miter lim="800000"/>
            <a:headEnd/>
            <a:tailEnd/>
          </a:ln>
        </p:spPr>
        <p:txBody>
          <a:bodyPr wrap="none">
            <a:spAutoFit/>
          </a:bodyPr>
          <a:lstStyle/>
          <a:p>
            <a:endParaRPr lang="en-US" sz="2400">
              <a:solidFill>
                <a:srgbClr val="FFFF00"/>
              </a:solidFill>
              <a:latin typeface="Times New Roman" pitchFamily="18" charset="0"/>
            </a:endParaRPr>
          </a:p>
        </p:txBody>
      </p:sp>
      <p:pic>
        <p:nvPicPr>
          <p:cNvPr id="14" name="Picture 12" descr="copertina"/>
          <p:cNvPicPr>
            <a:picLocks noChangeAspect="1" noChangeArrowheads="1"/>
          </p:cNvPicPr>
          <p:nvPr/>
        </p:nvPicPr>
        <p:blipFill>
          <a:blip r:embed="rId9" cstate="print"/>
          <a:srcRect l="2747" r="4807"/>
          <a:stretch>
            <a:fillRect/>
          </a:stretch>
        </p:blipFill>
        <p:spPr bwMode="auto">
          <a:xfrm>
            <a:off x="826294" y="1035844"/>
            <a:ext cx="6338887" cy="4786312"/>
          </a:xfrm>
          <a:prstGeom prst="rect">
            <a:avLst/>
          </a:prstGeom>
          <a:noFill/>
          <a:ln w="9525">
            <a:noFill/>
            <a:miter lim="800000"/>
            <a:headEnd/>
            <a:tailEnd/>
          </a:ln>
        </p:spPr>
      </p:pic>
      <p:sp>
        <p:nvSpPr>
          <p:cNvPr id="15" name="Text Box 13"/>
          <p:cNvSpPr txBox="1">
            <a:spLocks noChangeArrowheads="1"/>
          </p:cNvSpPr>
          <p:nvPr/>
        </p:nvSpPr>
        <p:spPr bwMode="auto">
          <a:xfrm>
            <a:off x="4284663" y="2570163"/>
            <a:ext cx="933525" cy="461665"/>
          </a:xfrm>
          <a:prstGeom prst="rect">
            <a:avLst/>
          </a:prstGeom>
          <a:solidFill>
            <a:schemeClr val="tx2">
              <a:lumMod val="60000"/>
              <a:lumOff val="40000"/>
            </a:schemeClr>
          </a:solidFill>
          <a:ln w="9525">
            <a:noFill/>
            <a:miter lim="800000"/>
            <a:headEnd/>
            <a:tailEnd/>
          </a:ln>
          <a:effectLst>
            <a:outerShdw dist="107763" dir="18900000" algn="ctr" rotWithShape="0">
              <a:schemeClr val="bg2"/>
            </a:outerShdw>
          </a:effectLst>
        </p:spPr>
        <p:txBody>
          <a:bodyPr wrap="none">
            <a:spAutoFit/>
          </a:bodyPr>
          <a:lstStyle/>
          <a:p>
            <a:r>
              <a:rPr lang="en-GB" sz="2400" b="1" dirty="0" smtClean="0">
                <a:effectLst>
                  <a:outerShdw blurRad="38100" dist="38100" dir="2700000" algn="tl">
                    <a:srgbClr val="000000"/>
                  </a:outerShdw>
                </a:effectLst>
                <a:latin typeface="Calibri" pitchFamily="34" charset="0"/>
                <a:cs typeface="Calibri" pitchFamily="34" charset="0"/>
              </a:rPr>
              <a:t>PIAVE</a:t>
            </a:r>
            <a:endParaRPr lang="it-IT" sz="2400" b="1" dirty="0">
              <a:effectLst>
                <a:outerShdw blurRad="38100" dist="38100" dir="2700000" algn="tl">
                  <a:srgbClr val="000000"/>
                </a:outerShdw>
              </a:effectLst>
              <a:latin typeface="Calibri" pitchFamily="34" charset="0"/>
              <a:cs typeface="Calibri" pitchFamily="34" charset="0"/>
            </a:endParaRPr>
          </a:p>
        </p:txBody>
      </p:sp>
      <p:sp>
        <p:nvSpPr>
          <p:cNvPr id="16" name="Text Box 16"/>
          <p:cNvSpPr txBox="1">
            <a:spLocks noChangeArrowheads="1"/>
          </p:cNvSpPr>
          <p:nvPr/>
        </p:nvSpPr>
        <p:spPr bwMode="auto">
          <a:xfrm rot="16200000">
            <a:off x="5734402" y="2242197"/>
            <a:ext cx="2394545" cy="461665"/>
          </a:xfrm>
          <a:prstGeom prst="rect">
            <a:avLst/>
          </a:prstGeom>
          <a:solidFill>
            <a:schemeClr val="tx2">
              <a:lumMod val="60000"/>
              <a:lumOff val="40000"/>
            </a:schemeClr>
          </a:solidFill>
          <a:ln w="9525">
            <a:noFill/>
            <a:miter lim="800000"/>
            <a:headEnd/>
            <a:tailEnd/>
          </a:ln>
          <a:effectLst>
            <a:outerShdw dist="107763" dir="18900000" algn="ctr" rotWithShape="0">
              <a:schemeClr val="bg2"/>
            </a:outerShdw>
          </a:effectLst>
        </p:spPr>
        <p:txBody>
          <a:bodyPr wrap="square">
            <a:spAutoFit/>
          </a:bodyPr>
          <a:lstStyle/>
          <a:p>
            <a:pPr algn="ctr">
              <a:defRPr/>
            </a:pPr>
            <a:r>
              <a:rPr lang="it-IT" sz="2400" dirty="0">
                <a:effectLst>
                  <a:outerShdw blurRad="38100" dist="38100" dir="2700000" algn="tl">
                    <a:srgbClr val="000000"/>
                  </a:outerShdw>
                </a:effectLst>
                <a:latin typeface="Calibri" pitchFamily="34" charset="0"/>
                <a:cs typeface="Calibri" pitchFamily="34" charset="0"/>
              </a:rPr>
              <a:t>1</a:t>
            </a:r>
            <a:r>
              <a:rPr lang="it-IT" sz="2400" dirty="0" smtClean="0">
                <a:effectLst>
                  <a:outerShdw blurRad="38100" dist="38100" dir="2700000" algn="tl">
                    <a:srgbClr val="000000"/>
                  </a:outerShdw>
                </a:effectLst>
                <a:latin typeface="Calibri" pitchFamily="34" charset="0"/>
                <a:cs typeface="Calibri" pitchFamily="34" charset="0"/>
              </a:rPr>
              <a:t> &amp; 2  </a:t>
            </a:r>
            <a:r>
              <a:rPr lang="it-IT" sz="2400" dirty="0" err="1" smtClean="0">
                <a:effectLst>
                  <a:outerShdw blurRad="38100" dist="38100" dir="2700000" algn="tl">
                    <a:srgbClr val="000000"/>
                  </a:outerShdw>
                </a:effectLst>
                <a:latin typeface="Calibri" pitchFamily="34" charset="0"/>
                <a:cs typeface="Calibri" pitchFamily="34" charset="0"/>
              </a:rPr>
              <a:t>Exp</a:t>
            </a:r>
            <a:r>
              <a:rPr lang="it-IT" sz="2400" dirty="0" smtClean="0">
                <a:effectLst>
                  <a:outerShdw blurRad="38100" dist="38100" dir="2700000" algn="tl">
                    <a:srgbClr val="000000"/>
                  </a:outerShdw>
                </a:effectLst>
                <a:latin typeface="Calibri" pitchFamily="34" charset="0"/>
                <a:cs typeface="Calibri" pitchFamily="34" charset="0"/>
              </a:rPr>
              <a:t>. </a:t>
            </a:r>
            <a:r>
              <a:rPr lang="it-IT" sz="2400" dirty="0" err="1" smtClean="0">
                <a:effectLst>
                  <a:outerShdw blurRad="38100" dist="38100" dir="2700000" algn="tl">
                    <a:srgbClr val="000000"/>
                  </a:outerShdw>
                </a:effectLst>
                <a:latin typeface="Calibri" pitchFamily="34" charset="0"/>
                <a:cs typeface="Calibri" pitchFamily="34" charset="0"/>
              </a:rPr>
              <a:t>Halls</a:t>
            </a:r>
            <a:endParaRPr lang="it-IT" sz="2400" dirty="0">
              <a:effectLst>
                <a:outerShdw blurRad="38100" dist="38100" dir="2700000" algn="tl">
                  <a:srgbClr val="000000"/>
                </a:outerShdw>
              </a:effectLst>
              <a:latin typeface="Calibri" pitchFamily="34" charset="0"/>
              <a:cs typeface="Calibri" pitchFamily="34" charset="0"/>
            </a:endParaRPr>
          </a:p>
        </p:txBody>
      </p:sp>
      <p:sp>
        <p:nvSpPr>
          <p:cNvPr id="17" name="Text Box 18"/>
          <p:cNvSpPr txBox="1">
            <a:spLocks noChangeArrowheads="1"/>
          </p:cNvSpPr>
          <p:nvPr/>
        </p:nvSpPr>
        <p:spPr bwMode="auto">
          <a:xfrm>
            <a:off x="8855075" y="2559050"/>
            <a:ext cx="184150" cy="457200"/>
          </a:xfrm>
          <a:prstGeom prst="rect">
            <a:avLst/>
          </a:prstGeom>
          <a:noFill/>
          <a:ln w="9525">
            <a:noFill/>
            <a:miter lim="800000"/>
            <a:headEnd/>
            <a:tailEnd/>
          </a:ln>
        </p:spPr>
        <p:txBody>
          <a:bodyPr wrap="none">
            <a:spAutoFit/>
          </a:bodyPr>
          <a:lstStyle/>
          <a:p>
            <a:endParaRPr lang="en-US" sz="2400">
              <a:solidFill>
                <a:srgbClr val="000000"/>
              </a:solidFill>
              <a:latin typeface="Times New Roman" pitchFamily="18" charset="0"/>
            </a:endParaRPr>
          </a:p>
        </p:txBody>
      </p:sp>
      <p:sp>
        <p:nvSpPr>
          <p:cNvPr id="18" name="Text Box 22"/>
          <p:cNvSpPr txBox="1">
            <a:spLocks noChangeArrowheads="1"/>
          </p:cNvSpPr>
          <p:nvPr/>
        </p:nvSpPr>
        <p:spPr bwMode="auto">
          <a:xfrm>
            <a:off x="3995738" y="4941888"/>
            <a:ext cx="1793248" cy="461665"/>
          </a:xfrm>
          <a:prstGeom prst="rect">
            <a:avLst/>
          </a:prstGeom>
          <a:solidFill>
            <a:schemeClr val="tx2">
              <a:lumMod val="60000"/>
              <a:lumOff val="40000"/>
            </a:schemeClr>
          </a:solidFill>
          <a:ln w="9525">
            <a:noFill/>
            <a:miter lim="800000"/>
            <a:headEnd/>
            <a:tailEnd/>
          </a:ln>
          <a:effectLst>
            <a:outerShdw dist="107763" dir="18900000" algn="ctr" rotWithShape="0">
              <a:schemeClr val="bg2"/>
            </a:outerShdw>
          </a:effectLst>
        </p:spPr>
        <p:txBody>
          <a:bodyPr wrap="none">
            <a:spAutoFit/>
          </a:bodyPr>
          <a:lstStyle/>
          <a:p>
            <a:r>
              <a:rPr lang="en-GB" sz="2400" b="1" dirty="0">
                <a:effectLst>
                  <a:outerShdw blurRad="38100" dist="38100" dir="2700000" algn="tl">
                    <a:srgbClr val="000000"/>
                  </a:outerShdw>
                </a:effectLst>
                <a:latin typeface="Calibri" pitchFamily="34" charset="0"/>
                <a:cs typeface="Calibri" pitchFamily="34" charset="0"/>
              </a:rPr>
              <a:t>XTU Tandem</a:t>
            </a:r>
            <a:endParaRPr lang="it-IT" sz="2400" b="1" dirty="0">
              <a:effectLst>
                <a:outerShdw blurRad="38100" dist="38100" dir="2700000" algn="tl">
                  <a:srgbClr val="000000"/>
                </a:outerShdw>
              </a:effectLst>
              <a:latin typeface="Calibri" pitchFamily="34" charset="0"/>
              <a:cs typeface="Calibri" pitchFamily="34" charset="0"/>
            </a:endParaRPr>
          </a:p>
        </p:txBody>
      </p:sp>
      <p:sp>
        <p:nvSpPr>
          <p:cNvPr id="19" name="Text Box 23"/>
          <p:cNvSpPr txBox="1">
            <a:spLocks noChangeArrowheads="1"/>
          </p:cNvSpPr>
          <p:nvPr/>
        </p:nvSpPr>
        <p:spPr bwMode="auto">
          <a:xfrm>
            <a:off x="2916238" y="4370388"/>
            <a:ext cx="745717" cy="461665"/>
          </a:xfrm>
          <a:prstGeom prst="rect">
            <a:avLst/>
          </a:prstGeom>
          <a:solidFill>
            <a:schemeClr val="tx2">
              <a:lumMod val="60000"/>
              <a:lumOff val="40000"/>
            </a:schemeClr>
          </a:solidFill>
          <a:ln w="9525">
            <a:noFill/>
            <a:miter lim="800000"/>
            <a:headEnd/>
            <a:tailEnd/>
          </a:ln>
          <a:effectLst>
            <a:outerShdw dist="107763" dir="18900000" algn="ctr" rotWithShape="0">
              <a:schemeClr val="bg2"/>
            </a:outerShdw>
          </a:effectLst>
        </p:spPr>
        <p:txBody>
          <a:bodyPr wrap="none">
            <a:spAutoFit/>
          </a:bodyPr>
          <a:lstStyle/>
          <a:p>
            <a:r>
              <a:rPr lang="en-GB" sz="2400" b="1" dirty="0" smtClean="0">
                <a:effectLst>
                  <a:outerShdw blurRad="38100" dist="38100" dir="2700000" algn="tl">
                    <a:srgbClr val="000000"/>
                  </a:outerShdw>
                </a:effectLst>
                <a:latin typeface="Calibri" pitchFamily="34" charset="0"/>
                <a:cs typeface="Calibri" pitchFamily="34" charset="0"/>
              </a:rPr>
              <a:t>ALPI</a:t>
            </a:r>
            <a:endParaRPr lang="it-IT" sz="2400" b="1" dirty="0">
              <a:effectLst>
                <a:outerShdw blurRad="38100" dist="38100" dir="2700000" algn="tl">
                  <a:srgbClr val="000000"/>
                </a:outerShdw>
              </a:effectLst>
              <a:latin typeface="Calibri" pitchFamily="34" charset="0"/>
              <a:cs typeface="Calibri" pitchFamily="34" charset="0"/>
            </a:endParaRPr>
          </a:p>
        </p:txBody>
      </p:sp>
      <p:sp>
        <p:nvSpPr>
          <p:cNvPr id="20" name="Rectangle 54"/>
          <p:cNvSpPr>
            <a:spLocks noChangeArrowheads="1"/>
          </p:cNvSpPr>
          <p:nvPr/>
        </p:nvSpPr>
        <p:spPr bwMode="auto">
          <a:xfrm flipV="1">
            <a:off x="2495550" y="1844824"/>
            <a:ext cx="5460826" cy="145901"/>
          </a:xfrm>
          <a:prstGeom prst="rect">
            <a:avLst/>
          </a:prstGeom>
          <a:noFill/>
          <a:ln w="9525">
            <a:noFill/>
            <a:miter lim="800000"/>
            <a:headEnd/>
            <a:tailEnd/>
          </a:ln>
        </p:spPr>
        <p:txBody>
          <a:bodyPr wrap="square">
            <a:spAutoFit/>
          </a:bodyPr>
          <a:lstStyle/>
          <a:p>
            <a:endParaRPr lang="en-US">
              <a:solidFill>
                <a:srgbClr val="000000"/>
              </a:solidFill>
              <a:latin typeface="Arial" pitchFamily="34" charset="0"/>
            </a:endParaRPr>
          </a:p>
        </p:txBody>
      </p:sp>
      <p:sp>
        <p:nvSpPr>
          <p:cNvPr id="21" name="Oval 56"/>
          <p:cNvSpPr>
            <a:spLocks noChangeArrowheads="1"/>
          </p:cNvSpPr>
          <p:nvPr/>
        </p:nvSpPr>
        <p:spPr bwMode="auto">
          <a:xfrm>
            <a:off x="4213224" y="4689622"/>
            <a:ext cx="142875" cy="126133"/>
          </a:xfrm>
          <a:prstGeom prst="ellipse">
            <a:avLst/>
          </a:prstGeom>
          <a:solidFill>
            <a:srgbClr val="FF0000"/>
          </a:solidFill>
          <a:ln w="9525">
            <a:noFill/>
            <a:round/>
            <a:headEnd/>
            <a:tailEnd/>
          </a:ln>
        </p:spPr>
        <p:txBody>
          <a:bodyPr wrap="none" anchor="ctr"/>
          <a:lstStyle/>
          <a:p>
            <a:endParaRPr lang="en-US">
              <a:solidFill>
                <a:srgbClr val="000000"/>
              </a:solidFill>
              <a:latin typeface="Arial" pitchFamily="34" charset="0"/>
            </a:endParaRPr>
          </a:p>
        </p:txBody>
      </p:sp>
      <p:sp>
        <p:nvSpPr>
          <p:cNvPr id="22" name="Oval 59"/>
          <p:cNvSpPr>
            <a:spLocks noChangeArrowheads="1"/>
          </p:cNvSpPr>
          <p:nvPr/>
        </p:nvSpPr>
        <p:spPr bwMode="auto">
          <a:xfrm>
            <a:off x="4213225" y="4587081"/>
            <a:ext cx="142875" cy="228674"/>
          </a:xfrm>
          <a:prstGeom prst="ellipse">
            <a:avLst/>
          </a:prstGeom>
          <a:solidFill>
            <a:srgbClr val="FF0000"/>
          </a:solidFill>
          <a:ln w="9525">
            <a:noFill/>
            <a:round/>
            <a:headEnd/>
            <a:tailEnd/>
          </a:ln>
        </p:spPr>
        <p:txBody>
          <a:bodyPr wrap="none" anchor="ctr"/>
          <a:lstStyle/>
          <a:p>
            <a:endParaRPr lang="en-US">
              <a:solidFill>
                <a:srgbClr val="000000"/>
              </a:solidFill>
              <a:latin typeface="Arial" pitchFamily="34" charset="0"/>
            </a:endParaRPr>
          </a:p>
        </p:txBody>
      </p:sp>
      <p:sp>
        <p:nvSpPr>
          <p:cNvPr id="24" name="Oval 63"/>
          <p:cNvSpPr>
            <a:spLocks noChangeArrowheads="1"/>
          </p:cNvSpPr>
          <p:nvPr/>
        </p:nvSpPr>
        <p:spPr bwMode="auto">
          <a:xfrm flipV="1">
            <a:off x="3153353" y="2666118"/>
            <a:ext cx="216695" cy="107070"/>
          </a:xfrm>
          <a:prstGeom prst="ellipse">
            <a:avLst/>
          </a:prstGeom>
          <a:solidFill>
            <a:srgbClr val="FF0000"/>
          </a:solidFill>
          <a:ln w="9525">
            <a:noFill/>
            <a:round/>
            <a:headEnd/>
            <a:tailEnd/>
          </a:ln>
        </p:spPr>
        <p:txBody>
          <a:bodyPr wrap="none" anchor="ctr"/>
          <a:lstStyle/>
          <a:p>
            <a:endParaRPr lang="en-US">
              <a:solidFill>
                <a:srgbClr val="000000"/>
              </a:solidFill>
              <a:latin typeface="Arial" pitchFamily="34" charset="0"/>
            </a:endParaRPr>
          </a:p>
        </p:txBody>
      </p:sp>
      <p:sp>
        <p:nvSpPr>
          <p:cNvPr id="35" name="Text Box 16"/>
          <p:cNvSpPr txBox="1">
            <a:spLocks noChangeArrowheads="1"/>
          </p:cNvSpPr>
          <p:nvPr/>
        </p:nvSpPr>
        <p:spPr bwMode="auto">
          <a:xfrm>
            <a:off x="844157" y="1044925"/>
            <a:ext cx="2561809" cy="461665"/>
          </a:xfrm>
          <a:prstGeom prst="rect">
            <a:avLst/>
          </a:prstGeom>
          <a:solidFill>
            <a:schemeClr val="tx2">
              <a:lumMod val="60000"/>
              <a:lumOff val="40000"/>
            </a:schemeClr>
          </a:solidFill>
          <a:ln w="9525">
            <a:noFill/>
            <a:miter lim="800000"/>
            <a:headEnd/>
            <a:tailEnd/>
          </a:ln>
          <a:effectLst>
            <a:outerShdw dist="107763" dir="18900000" algn="ctr" rotWithShape="0">
              <a:schemeClr val="bg2"/>
            </a:outerShdw>
          </a:effectLst>
        </p:spPr>
        <p:txBody>
          <a:bodyPr wrap="square">
            <a:spAutoFit/>
          </a:bodyPr>
          <a:lstStyle/>
          <a:p>
            <a:pPr algn="ctr">
              <a:defRPr/>
            </a:pPr>
            <a:r>
              <a:rPr lang="it-IT" sz="2400" b="1" dirty="0" smtClean="0">
                <a:effectLst>
                  <a:outerShdw blurRad="38100" dist="38100" dir="2700000" algn="tl">
                    <a:srgbClr val="000000"/>
                  </a:outerShdw>
                </a:effectLst>
                <a:latin typeface="Calibri" pitchFamily="34" charset="0"/>
                <a:cs typeface="Calibri" pitchFamily="34" charset="0"/>
              </a:rPr>
              <a:t>3 </a:t>
            </a:r>
            <a:r>
              <a:rPr lang="it-IT" sz="2400" b="1" dirty="0" err="1" smtClean="0">
                <a:effectLst>
                  <a:outerShdw blurRad="38100" dist="38100" dir="2700000" algn="tl">
                    <a:srgbClr val="000000"/>
                  </a:outerShdw>
                </a:effectLst>
                <a:latin typeface="Calibri" pitchFamily="34" charset="0"/>
                <a:cs typeface="Calibri" pitchFamily="34" charset="0"/>
              </a:rPr>
              <a:t>Exp</a:t>
            </a:r>
            <a:r>
              <a:rPr lang="it-IT" sz="2400" b="1" dirty="0" smtClean="0">
                <a:effectLst>
                  <a:outerShdw blurRad="38100" dist="38100" dir="2700000" algn="tl">
                    <a:srgbClr val="000000"/>
                  </a:outerShdw>
                </a:effectLst>
                <a:latin typeface="Calibri" pitchFamily="34" charset="0"/>
                <a:cs typeface="Calibri" pitchFamily="34" charset="0"/>
              </a:rPr>
              <a:t>. Hall</a:t>
            </a:r>
            <a:endParaRPr lang="it-IT" sz="2400" b="1" dirty="0">
              <a:effectLst>
                <a:outerShdw blurRad="38100" dist="38100" dir="2700000" algn="tl">
                  <a:srgbClr val="000000"/>
                </a:outerShdw>
              </a:effectLst>
              <a:latin typeface="Calibri" pitchFamily="34" charset="0"/>
              <a:cs typeface="Calibri" pitchFamily="34" charset="0"/>
            </a:endParaRPr>
          </a:p>
        </p:txBody>
      </p:sp>
      <p:sp>
        <p:nvSpPr>
          <p:cNvPr id="9" name="Freccia a sinistra 8"/>
          <p:cNvSpPr/>
          <p:nvPr/>
        </p:nvSpPr>
        <p:spPr>
          <a:xfrm rot="8120169">
            <a:off x="2604586" y="4837555"/>
            <a:ext cx="2463568" cy="5118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Text Box 16"/>
          <p:cNvSpPr txBox="1">
            <a:spLocks noChangeArrowheads="1"/>
          </p:cNvSpPr>
          <p:nvPr/>
        </p:nvSpPr>
        <p:spPr bwMode="auto">
          <a:xfrm>
            <a:off x="1260475" y="5975467"/>
            <a:ext cx="2284587" cy="457200"/>
          </a:xfrm>
          <a:prstGeom prst="rect">
            <a:avLst/>
          </a:prstGeom>
          <a:solidFill>
            <a:schemeClr val="tx2">
              <a:lumMod val="60000"/>
              <a:lumOff val="40000"/>
            </a:schemeClr>
          </a:solidFill>
          <a:ln w="9525">
            <a:noFill/>
            <a:miter lim="800000"/>
            <a:headEnd/>
            <a:tailEnd/>
          </a:ln>
          <a:effectLst>
            <a:outerShdw dist="107763" dir="18900000" algn="ctr" rotWithShape="0">
              <a:schemeClr val="bg2"/>
            </a:outerShdw>
          </a:effectLst>
        </p:spPr>
        <p:txBody>
          <a:bodyPr wrap="square">
            <a:spAutoFit/>
          </a:bodyPr>
          <a:lstStyle/>
          <a:p>
            <a:pPr algn="ctr">
              <a:defRPr/>
            </a:pPr>
            <a:r>
              <a:rPr lang="it-IT" sz="2400" b="1" dirty="0" smtClean="0">
                <a:effectLst>
                  <a:outerShdw blurRad="38100" dist="38100" dir="2700000" algn="tl">
                    <a:srgbClr val="000000"/>
                  </a:outerShdw>
                </a:effectLst>
                <a:latin typeface="Calibri" pitchFamily="34" charset="0"/>
                <a:cs typeface="Calibri" pitchFamily="34" charset="0"/>
              </a:rPr>
              <a:t>Control room</a:t>
            </a:r>
            <a:endParaRPr lang="it-IT" sz="2400" b="1" dirty="0">
              <a:effectLst>
                <a:outerShdw blurRad="38100" dist="38100" dir="2700000" algn="tl">
                  <a:srgbClr val="000000"/>
                </a:outerShdw>
              </a:effectLst>
              <a:latin typeface="Calibri" pitchFamily="34" charset="0"/>
              <a:cs typeface="Calibri" pitchFamily="34" charset="0"/>
            </a:endParaRPr>
          </a:p>
        </p:txBody>
      </p:sp>
      <p:sp>
        <p:nvSpPr>
          <p:cNvPr id="39" name="Oval 21"/>
          <p:cNvSpPr>
            <a:spLocks noChangeArrowheads="1"/>
          </p:cNvSpPr>
          <p:nvPr/>
        </p:nvSpPr>
        <p:spPr bwMode="auto">
          <a:xfrm rot="17190991">
            <a:off x="4583074" y="3798860"/>
            <a:ext cx="634469" cy="493429"/>
          </a:xfrm>
          <a:prstGeom prst="ellipse">
            <a:avLst/>
          </a:prstGeom>
          <a:noFill/>
          <a:ln w="66675">
            <a:solidFill>
              <a:srgbClr val="FF0000"/>
            </a:solidFill>
            <a:round/>
            <a:headEnd/>
            <a:tailEnd/>
          </a:ln>
        </p:spPr>
        <p:txBody>
          <a:bodyPr wrap="none" anchor="ctr"/>
          <a:lstStyle/>
          <a:p>
            <a:endParaRPr lang="en-US"/>
          </a:p>
        </p:txBody>
      </p:sp>
      <p:sp>
        <p:nvSpPr>
          <p:cNvPr id="5" name="CasellaDiTesto 4"/>
          <p:cNvSpPr txBox="1"/>
          <p:nvPr/>
        </p:nvSpPr>
        <p:spPr>
          <a:xfrm>
            <a:off x="7162508" y="1275757"/>
            <a:ext cx="1784642" cy="4647426"/>
          </a:xfrm>
          <a:prstGeom prst="rect">
            <a:avLst/>
          </a:prstGeom>
          <a:noFill/>
        </p:spPr>
        <p:txBody>
          <a:bodyPr wrap="square" rtlCol="0">
            <a:spAutoFit/>
          </a:bodyPr>
          <a:lstStyle/>
          <a:p>
            <a:r>
              <a:rPr lang="en-GB" sz="1600" b="1" dirty="0">
                <a:latin typeface="Calibri" pitchFamily="34" charset="0"/>
                <a:cs typeface="Calibri" pitchFamily="34" charset="0"/>
              </a:rPr>
              <a:t>Here is displayed </a:t>
            </a:r>
          </a:p>
          <a:p>
            <a:r>
              <a:rPr lang="en-GB" sz="1600" b="1" dirty="0">
                <a:latin typeface="Calibri" pitchFamily="34" charset="0"/>
                <a:cs typeface="Calibri" pitchFamily="34" charset="0"/>
              </a:rPr>
              <a:t>the PIAVE-</a:t>
            </a:r>
          </a:p>
          <a:p>
            <a:r>
              <a:rPr lang="en-GB" sz="1600" b="1" dirty="0">
                <a:latin typeface="Calibri" pitchFamily="34" charset="0"/>
                <a:cs typeface="Calibri" pitchFamily="34" charset="0"/>
              </a:rPr>
              <a:t>Tandem-ALPI </a:t>
            </a:r>
          </a:p>
          <a:p>
            <a:r>
              <a:rPr lang="en-GB" sz="1600" b="1" dirty="0">
                <a:latin typeface="Calibri" pitchFamily="34" charset="0"/>
                <a:cs typeface="Calibri" pitchFamily="34" charset="0"/>
              </a:rPr>
              <a:t>complex, the </a:t>
            </a:r>
          </a:p>
          <a:p>
            <a:r>
              <a:rPr lang="en-GB" sz="1600" b="1" dirty="0">
                <a:latin typeface="Calibri" pitchFamily="34" charset="0"/>
                <a:cs typeface="Calibri" pitchFamily="34" charset="0"/>
              </a:rPr>
              <a:t>beams being </a:t>
            </a:r>
          </a:p>
          <a:p>
            <a:r>
              <a:rPr lang="en-GB" sz="1600" b="1" dirty="0">
                <a:latin typeface="Calibri" pitchFamily="34" charset="0"/>
                <a:cs typeface="Calibri" pitchFamily="34" charset="0"/>
              </a:rPr>
              <a:t>injected by the </a:t>
            </a:r>
          </a:p>
          <a:p>
            <a:r>
              <a:rPr lang="en-GB" sz="1600" b="1" dirty="0">
                <a:latin typeface="Calibri" pitchFamily="34" charset="0"/>
                <a:cs typeface="Calibri" pitchFamily="34" charset="0"/>
              </a:rPr>
              <a:t>XTU Tandem </a:t>
            </a:r>
          </a:p>
          <a:p>
            <a:r>
              <a:rPr lang="en-GB" sz="1600" b="1" dirty="0">
                <a:latin typeface="Calibri" pitchFamily="34" charset="0"/>
                <a:cs typeface="Calibri" pitchFamily="34" charset="0"/>
              </a:rPr>
              <a:t>into the three </a:t>
            </a:r>
          </a:p>
          <a:p>
            <a:r>
              <a:rPr lang="en-GB" sz="1600" b="1" dirty="0">
                <a:latin typeface="Calibri" pitchFamily="34" charset="0"/>
                <a:cs typeface="Calibri" pitchFamily="34" charset="0"/>
              </a:rPr>
              <a:t>experimental </a:t>
            </a:r>
          </a:p>
          <a:p>
            <a:r>
              <a:rPr lang="en-GB" sz="1600" b="1" dirty="0">
                <a:latin typeface="Calibri" pitchFamily="34" charset="0"/>
                <a:cs typeface="Calibri" pitchFamily="34" charset="0"/>
              </a:rPr>
              <a:t>Halls, or in to the</a:t>
            </a:r>
          </a:p>
          <a:p>
            <a:r>
              <a:rPr lang="en-GB" sz="1600" b="1" dirty="0">
                <a:latin typeface="Calibri" pitchFamily="34" charset="0"/>
                <a:cs typeface="Calibri" pitchFamily="34" charset="0"/>
              </a:rPr>
              <a:t>superconductive </a:t>
            </a:r>
          </a:p>
          <a:p>
            <a:r>
              <a:rPr lang="en-GB" sz="1600" b="1" dirty="0">
                <a:latin typeface="Calibri" pitchFamily="34" charset="0"/>
                <a:cs typeface="Calibri" pitchFamily="34" charset="0"/>
              </a:rPr>
              <a:t>LINAC </a:t>
            </a:r>
          </a:p>
          <a:p>
            <a:r>
              <a:rPr lang="en-GB" sz="1600" b="1" dirty="0">
                <a:latin typeface="Calibri" pitchFamily="34" charset="0"/>
                <a:cs typeface="Calibri" pitchFamily="34" charset="0"/>
              </a:rPr>
              <a:t>and then </a:t>
            </a:r>
          </a:p>
          <a:p>
            <a:r>
              <a:rPr lang="en-GB" sz="1600" b="1" dirty="0">
                <a:latin typeface="Calibri" pitchFamily="34" charset="0"/>
                <a:cs typeface="Calibri" pitchFamily="34" charset="0"/>
              </a:rPr>
              <a:t>distributed </a:t>
            </a:r>
          </a:p>
          <a:p>
            <a:r>
              <a:rPr lang="en-GB" sz="1600" b="1" dirty="0">
                <a:latin typeface="Calibri" pitchFamily="34" charset="0"/>
                <a:cs typeface="Calibri" pitchFamily="34" charset="0"/>
              </a:rPr>
              <a:t>to three </a:t>
            </a:r>
          </a:p>
          <a:p>
            <a:r>
              <a:rPr lang="en-GB" sz="1600" b="1" dirty="0">
                <a:latin typeface="Calibri" pitchFamily="34" charset="0"/>
                <a:cs typeface="Calibri" pitchFamily="34" charset="0"/>
              </a:rPr>
              <a:t>experimental </a:t>
            </a:r>
          </a:p>
          <a:p>
            <a:r>
              <a:rPr lang="en-GB" sz="1600" b="1" dirty="0">
                <a:latin typeface="Calibri" pitchFamily="34" charset="0"/>
                <a:cs typeface="Calibri" pitchFamily="34" charset="0"/>
              </a:rPr>
              <a:t>halls, two of </a:t>
            </a:r>
            <a:r>
              <a:rPr lang="en-GB" sz="1600" b="1" dirty="0" smtClean="0">
                <a:latin typeface="Calibri" pitchFamily="34" charset="0"/>
                <a:cs typeface="Calibri" pitchFamily="34" charset="0"/>
              </a:rPr>
              <a:t>them are </a:t>
            </a:r>
            <a:r>
              <a:rPr lang="en-GB" sz="1600" b="1" dirty="0">
                <a:latin typeface="Calibri" pitchFamily="34" charset="0"/>
                <a:cs typeface="Calibri" pitchFamily="34" charset="0"/>
              </a:rPr>
              <a:t>shown</a:t>
            </a:r>
            <a:r>
              <a:rPr lang="en-GB" sz="2400" b="1" dirty="0">
                <a:latin typeface="Calibri" pitchFamily="34" charset="0"/>
                <a:cs typeface="Calibri" pitchFamily="34" charset="0"/>
              </a:rPr>
              <a:t>.</a:t>
            </a:r>
          </a:p>
        </p:txBody>
      </p:sp>
    </p:spTree>
    <p:custDataLst>
      <p:tags r:id="rId2"/>
    </p:custDataLst>
    <p:extLst>
      <p:ext uri="{BB962C8B-B14F-4D97-AF65-F5344CB8AC3E}">
        <p14:creationId xmlns:p14="http://schemas.microsoft.com/office/powerpoint/2010/main" val="14184470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00712 0.00208 C -0.0066 -0.01642 -0.00608 -0.03492 -0.00556 -0.04648 C -0.00504 -0.05804 -0.00417 -0.05018 -0.00382 -0.06775 C -0.00348 -0.08532 -0.00348 -0.1274 -0.00382 -0.15214 C -0.00417 -0.17688 -0.00504 -0.19816 -0.00556 -0.21573 C -0.00608 -0.2333 -0.00695 -0.24509 -0.00712 -0.25781 C -0.0073 -0.27053 -0.00712 -0.28255 -0.00712 -0.2918 C -0.00712 -0.30105 -0.00799 -0.30544 -0.00712 -0.31284 C -0.00625 -0.32024 -0.00539 -0.33157 -0.00226 -0.33619 C 0.00086 -0.34081 0.00781 -0.33966 0.01198 -0.34035 C 0.01614 -0.34105 0.0184 -0.34012 0.02309 -0.34035 C 0.02777 -0.34058 0.03559 -0.34243 0.04062 -0.34243 C 0.04566 -0.34243 0.04583 -0.34105 0.0533 -0.34035 C 0.06076 -0.33966 0.07291 -0.33897 0.08507 -0.33827 " pathEditMode="fixed" rAng="0" ptsTypes="aaaaaaaaaaaaaA">
                                      <p:cBhvr>
                                        <p:cTn id="12" dur="2000" fill="hold"/>
                                        <p:tgtEl>
                                          <p:spTgt spid="22"/>
                                        </p:tgtEl>
                                        <p:attrNameLst>
                                          <p:attrName>ppt_x</p:attrName>
                                          <p:attrName>ppt_y</p:attrName>
                                        </p:attrNameLst>
                                      </p:cBhvr>
                                      <p:rCtr x="4566" y="-17225"/>
                                    </p:animMotion>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191 -0.03607 C -0.00122 -0.06728 -0.00035 -0.09826 -0.00035 -0.12069 C -0.00035 -0.14312 -0.00191 -0.1526 -0.00191 -0.17133 C -0.00191 -0.19005 -0.00052 -0.21248 -0.00035 -0.2326 C -0.00018 -0.25271 -0.0007 -0.27283 -0.00035 -0.29179 C -4.44444E-6 -0.31075 0.00104 -0.33341 0.00139 -0.34682 C 0.00173 -0.36023 0.00191 -0.36601 0.00139 -0.37225 C 0.00086 -0.37849 0.00295 -0.38127 -0.00191 -0.38474 C -0.00677 -0.3882 -0.01962 -0.39144 -0.02726 -0.39329 C -0.0349 -0.39514 -0.03785 -0.39514 -0.04792 -0.39537 C -0.05799 -0.3956 -0.07327 -0.39514 -0.0875 -0.39537 C -0.10174 -0.3956 -0.11945 -0.39699 -0.13368 -0.39745 C -0.14792 -0.39791 -0.16164 -0.39699 -0.17327 -0.39745 C -0.1849 -0.39791 -0.1948 -0.39884 -0.20348 -0.39953 C -0.21216 -0.40023 -0.22014 -0.40138 -0.2257 -0.40185 C -0.23125 -0.40231 -0.23334 -0.40254 -0.23681 -0.40185 C -0.24028 -0.40115 -0.24375 -0.40069 -0.24636 -0.39745 C -0.24896 -0.39422 -0.25105 -0.38867 -0.25261 -0.38265 C -0.25417 -0.37664 -0.25539 -0.37109 -0.25591 -0.36161 C -0.25643 -0.35213 -0.25643 -0.33641 -0.25591 -0.32554 C -0.25539 -0.31468 -0.25313 -0.30659 -0.25261 -0.29595 C -0.25209 -0.28531 -0.25261 -0.27167 -0.25261 -0.26219 C -0.25261 -0.25271 -0.25295 -0.24647 -0.25261 -0.23907 C -0.25226 -0.23167 -0.25122 -0.22474 -0.25105 -0.2178 C -0.25087 -0.21086 -0.25122 -0.20508 -0.25105 -0.19676 C -0.25087 -0.18843 -0.24983 -0.17711 -0.24948 -0.16716 C -0.24914 -0.15722 -0.24966 -0.14635 -0.24948 -0.13757 C -0.24931 -0.12878 -0.24792 -0.1237 -0.24792 -0.11422 C -0.24792 -0.10474 -0.24879 -0.08855 -0.24948 -0.08046 C -0.25018 -0.07237 -0.24948 -0.0689 -0.25261 -0.06566 C -0.25573 -0.06242 -0.2625 -0.06173 -0.26858 -0.0615 C -0.27466 -0.06127 -0.2842 -0.06289 -0.28924 -0.06358 C -0.29427 -0.06427 -0.29549 -0.06427 -0.29861 -0.06566 C -0.30174 -0.06705 -0.30625 -0.06797 -0.30816 -0.0719 C -0.31007 -0.07583 -0.30955 -0.08277 -0.30973 -0.08878 C -0.3099 -0.09479 -0.30938 -0.10104 -0.30973 -0.10797 C -0.31007 -0.11491 -0.31111 -0.12161 -0.31146 -0.13109 C -0.31181 -0.14057 -0.31181 -0.15653 -0.31146 -0.16508 C -0.31111 -0.17364 -0.30955 -0.17641 -0.30973 -0.18196 C -0.3099 -0.18751 -0.31268 -0.19398 -0.31302 -0.19884 C -0.31337 -0.2037 -0.31164 -0.20624 -0.31146 -0.21156 C -0.31129 -0.21687 -0.31146 -0.22497 -0.31146 -0.23052 C -0.31146 -0.23607 -0.31129 -0.24069 -0.31146 -0.24531 C -0.31164 -0.24994 -0.31302 -0.25202 -0.31302 -0.25803 C -0.31302 -0.26404 -0.31129 -0.27098 -0.31146 -0.28115 C -0.31164 -0.29133 -0.31407 -0.31052 -0.31459 -0.3193 C -0.31511 -0.32809 -0.31476 -0.32739 -0.31459 -0.3341 C -0.31441 -0.3408 -0.31407 -0.35352 -0.31302 -0.35953 C -0.31198 -0.36554 -0.31129 -0.36786 -0.30816 -0.36994 C -0.30504 -0.37202 -0.30018 -0.37179 -0.29393 -0.37225 C -0.28768 -0.37271 -0.27674 -0.37202 -0.27014 -0.37225 C -0.26355 -0.37248 -0.26268 -0.37433 -0.25417 -0.37433 C -0.24566 -0.37433 -0.23056 -0.37248 -0.21927 -0.37225 C -0.20799 -0.37202 -0.19341 -0.37225 -0.18594 -0.37225 C -0.17848 -0.37225 -0.17952 -0.37225 -0.17483 -0.37225 C -0.17014 -0.37225 -0.16563 -0.37225 -0.15747 -0.37225 C -0.14931 -0.37225 -0.13542 -0.37225 -0.1257 -0.37225 C -0.11598 -0.37225 -0.10677 -0.37271 -0.09861 -0.37225 C -0.09045 -0.37179 -0.08403 -0.3704 -0.07639 -0.36994 C -0.06875 -0.36948 -0.05973 -0.36994 -0.05261 -0.36994 C -0.04549 -0.36994 -0.03941 -0.36994 -0.03368 -0.36994 C -0.02795 -0.36994 -0.02275 -0.37017 -0.01771 -0.36994 C -0.01268 -0.36971 -0.00851 -0.36832 -0.00348 -0.36786 C 0.00156 -0.36739 0.00642 -0.36739 0.0125 -0.36786 C 0.01857 -0.36832 0.02673 -0.36994 0.03298 -0.36994 C 0.03923 -0.36994 0.04496 -0.36832 0.05052 -0.36786 C 0.05607 -0.36739 0.0618 -0.36786 0.06632 -0.36786 C 0.07083 -0.36786 0.07326 -0.36786 0.07743 -0.36786 C 0.08159 -0.36786 0.08663 -0.36786 0.09184 -0.36786 " pathEditMode="fixed" rAng="0" ptsTypes="aaaaaaaaaaaaaaaaaaaaaaaaaaaaaaaaaaaaaaaaaaaaaaaaaaaaaaaaaaaaaaaaaaaaA">
                                      <p:cBhvr>
                                        <p:cTn id="22" dur="3000" fill="hold"/>
                                        <p:tgtEl>
                                          <p:spTgt spid="21"/>
                                        </p:tgtEl>
                                        <p:attrNameLst>
                                          <p:attrName>ppt_x</p:attrName>
                                          <p:attrName>ppt_y</p:attrName>
                                        </p:attrNameLst>
                                      </p:cBhvr>
                                      <p:rCtr x="-10972" y="-18335"/>
                                    </p:animMotion>
                                  </p:childTnLst>
                                  <p:subTnLst>
                                    <p:set>
                                      <p:cBhvr override="childStyle">
                                        <p:cTn dur="1" fill="hold" display="0" masterRel="sameClick" afterEffect="1">
                                          <p:stCondLst>
                                            <p:cond evt="end" delay="0">
                                              <p:tn val="21"/>
                                            </p:cond>
                                          </p:stCondLst>
                                        </p:cTn>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00607 -0.01272 C -0.01822 -0.01295 -0.0302 -0.01295 -0.0394 -0.01272 C -0.0486 -0.01249 -0.05294 -0.01017 -0.06162 -0.01064 C -0.07031 -0.0111 -0.08385 -0.0141 -0.09183 -0.0148 C -0.09982 -0.01549 -0.10364 -0.01526 -0.10919 -0.0148 C -0.11475 -0.01434 -0.12117 -0.01549 -0.12517 -0.01272 C -0.12916 -0.00994 -0.13176 -0.00254 -0.13298 0.00208 C -0.13419 0.0067 -0.13315 0.00786 -0.13298 0.0148 C -0.13281 0.02173 -0.13176 0.0363 -0.13142 0.04439 C -0.13107 0.05248 -0.13124 0.05387 -0.13142 0.06335 C -0.13159 0.07283 -0.13315 0.09064 -0.13298 0.1015 C -0.13281 0.11237 -0.13037 0.11468 -0.12985 0.12902 C -0.12933 0.14335 -0.12985 0.17526 -0.12985 0.18821 C -0.12985 0.20116 -0.12985 0.20023 -0.12985 0.20717 C -0.12985 0.2141 -0.12985 0.22428 -0.12985 0.23052 C -0.12985 0.23676 -0.12985 0.24069 -0.12985 0.24532 C -0.12985 0.24994 -0.12794 0.25318 -0.12985 0.2578 C -0.13176 0.26243 -0.13697 0.26936 -0.14096 0.2726 C -0.14496 0.27584 -0.14947 0.27653 -0.15364 0.27699 C -0.15781 0.27746 -0.16284 0.2763 -0.16631 0.27491 C -0.16978 0.27353 -0.17117 0.27168 -0.1743 0.26844 C -0.17742 0.2652 -0.18246 0.26196 -0.18541 0.25572 C -0.18836 0.24948 -0.19079 0.23954 -0.19183 0.23052 C -0.19287 0.2215 -0.19183 0.21017 -0.19183 0.20092 C -0.19183 0.19168 -0.19183 0.18358 -0.19183 0.17549 C -0.19183 0.1674 -0.19166 0.15977 -0.19183 0.15214 C -0.19201 0.14451 -0.1934 0.13642 -0.1934 0.12902 C -0.1934 0.12162 -0.19183 0.11584 -0.19183 0.10775 C -0.19183 0.09965 -0.19287 0.08902 -0.1934 0.08023 C -0.19392 0.07144 -0.19478 0.06266 -0.19496 0.05503 C -0.19513 0.0474 -0.19496 0.04046 -0.19496 0.03376 C -0.19496 0.02705 -0.19513 0.02081 -0.19496 0.0148 C -0.19478 0.00879 -0.19392 0.00416 -0.1934 -0.00208 C -0.19287 -0.00832 -0.19287 -0.0178 -0.19183 -0.02335 C -0.19079 -0.0289 -0.18906 -0.0326 -0.18697 -0.03584 C -0.18489 -0.03908 -0.18263 -0.04116 -0.17916 -0.04231 C -0.17569 -0.04347 -0.17135 -0.04254 -0.16631 -0.04231 C -0.16128 -0.04208 -0.15468 -0.04023 -0.14895 -0.04023 C -0.14322 -0.04023 -0.13784 -0.04231 -0.13142 -0.04231 C -0.12499 -0.04231 -0.11874 -0.04023 -0.11076 -0.04023 C -0.10277 -0.04023 -0.09287 -0.04254 -0.08385 -0.04231 C -0.07482 -0.04208 -0.06458 -0.03884 -0.05694 -0.03815 C -0.0493 -0.03746 -0.04444 -0.03792 -0.03784 -0.03815 C -0.03124 -0.03838 -0.0236 -0.03977 -0.01718 -0.04023 C -0.01076 -0.04069 -0.00572 -0.04069 0.00035 -0.04023 C 0.00643 -0.03977 0.01216 -0.03884 0.01928 -0.03815 C 0.0264 -0.03746 0.03456 -0.0363 0.04306 -0.03584 C 0.05157 -0.03538 0.05956 -0.03538 0.07015 -0.03584 C 0.08074 -0.0363 0.09706 -0.03838 0.1066 -0.03815 C 0.11615 -0.03792 0.12032 -0.03445 0.12726 -0.03376 C 0.13421 -0.03306 0.13994 -0.03376 0.14792 -0.03376 C 0.15591 -0.03376 0.16772 -0.03376 0.17483 -0.03376 C 0.18195 -0.03376 0.1856 -0.03376 0.19081 -0.03376 C 0.19601 -0.03376 0.20296 -0.03376 0.2066 -0.03376 " pathEditMode="fixed" rAng="0" ptsTypes="aaaaaaaaaaaaaaaaaaaaaaaaaaaaaaaaaaaaaaaaaaaaaaaaaaaaaA">
                                      <p:cBhvr>
                                        <p:cTn id="32" dur="2000" fill="hold"/>
                                        <p:tgtEl>
                                          <p:spTgt spid="24"/>
                                        </p:tgtEl>
                                        <p:attrNameLst>
                                          <p:attrName>ppt_x</p:attrName>
                                          <p:attrName>ppt_y</p:attrName>
                                        </p:attrNameLst>
                                      </p:cBhvr>
                                      <p:rCtr x="1181" y="12971"/>
                                    </p:animMotion>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1" grpId="0" animBg="1"/>
      <p:bldP spid="22" grpId="0" animBg="1"/>
      <p:bldP spid="24" grpId="0" animBg="1"/>
      <p:bldP spid="9" grpId="0" animBg="1"/>
      <p:bldP spid="38"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2.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33.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34.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35.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36.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37.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38.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39.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0.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41.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4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4.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4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Form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2387</Words>
  <Application>Microsoft Office PowerPoint</Application>
  <PresentationFormat>Presentazione su schermo (4:3)</PresentationFormat>
  <Paragraphs>439</Paragraphs>
  <Slides>24</Slides>
  <Notes>24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6" baseType="lpstr">
      <vt:lpstr>Formazione</vt:lpstr>
      <vt:lpstr>Grafico</vt:lpstr>
      <vt:lpstr> Operations Tandem ALPI PIAVE  of LNL accelerators</vt:lpstr>
      <vt:lpstr>Outline</vt:lpstr>
      <vt:lpstr>LNL - INFN - Identity Card</vt:lpstr>
      <vt:lpstr>Accelerator Division</vt:lpstr>
      <vt:lpstr>The Operations Group of Tandem ALPI PIAVE</vt:lpstr>
      <vt:lpstr>Laboratori Nazionali di Legnaro</vt:lpstr>
      <vt:lpstr>XTU-Tandem accelerator</vt:lpstr>
      <vt:lpstr>ALPI (Superconducting Linear Accelerator)  </vt:lpstr>
      <vt:lpstr>Tandem-ALPI-PIAVE complex</vt:lpstr>
      <vt:lpstr>Main device in the Tandem ALPI PIAVE </vt:lpstr>
      <vt:lpstr>The Operations group is in charge of managing the tuning, beam delivery, and maintenance of Tandem ALPI PIAVE</vt:lpstr>
      <vt:lpstr>Year 2011</vt:lpstr>
      <vt:lpstr>The 11 Operators are on shift for 9 months/year and are:</vt:lpstr>
      <vt:lpstr>The Age of the Operators  at LNL is:</vt:lpstr>
      <vt:lpstr>Week Shift + maintenance example</vt:lpstr>
      <vt:lpstr>Accelerator operator a lifetime career or a stepping-stone into your organization? </vt:lpstr>
      <vt:lpstr>How long does an operator stay in Operations?</vt:lpstr>
      <vt:lpstr>How long does an operator have to stay in Operations to get your money’s worth? </vt:lpstr>
      <vt:lpstr>What’s your definition of a “good operator”?</vt:lpstr>
      <vt:lpstr>How do you work on team building, motivation, career ownership, and challenge the operators? </vt:lpstr>
      <vt:lpstr>How do you work on team building, motivation, career ownership, and challenge the operators? </vt:lpstr>
      <vt:lpstr>Who does What</vt:lpstr>
      <vt:lpstr>Summary</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2012-08-03T14:31:22Z</dcterms:created>
  <dcterms:modified xsi:type="dcterms:W3CDTF">2012-08-06T19:56:40Z</dcterms:modified>
</cp:coreProperties>
</file>