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1" r:id="rId4"/>
    <p:sldId id="257" r:id="rId5"/>
    <p:sldId id="282" r:id="rId6"/>
    <p:sldId id="283" r:id="rId7"/>
    <p:sldId id="284" r:id="rId8"/>
    <p:sldId id="258" r:id="rId9"/>
    <p:sldId id="262" r:id="rId10"/>
    <p:sldId id="285" r:id="rId11"/>
    <p:sldId id="287" r:id="rId12"/>
    <p:sldId id="280" r:id="rId13"/>
    <p:sldId id="270" r:id="rId14"/>
    <p:sldId id="265" r:id="rId15"/>
    <p:sldId id="263" r:id="rId16"/>
    <p:sldId id="267" r:id="rId17"/>
    <p:sldId id="264" r:id="rId18"/>
    <p:sldId id="268" r:id="rId19"/>
    <p:sldId id="269" r:id="rId20"/>
    <p:sldId id="271" r:id="rId21"/>
    <p:sldId id="272" r:id="rId22"/>
    <p:sldId id="273" r:id="rId23"/>
    <p:sldId id="274" r:id="rId24"/>
    <p:sldId id="281" r:id="rId25"/>
    <p:sldId id="278" r:id="rId26"/>
    <p:sldId id="276" r:id="rId27"/>
    <p:sldId id="279" r:id="rId28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276" cy="501096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265" y="1"/>
            <a:ext cx="2984276" cy="501096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93E3FA7D-C15F-454E-913B-3AAEFD79CAA4}" type="datetimeFigureOut">
              <a:rPr kumimoji="1" lang="ja-JP" altLang="en-US" smtClean="0"/>
              <a:pPr/>
              <a:t>2012/7/30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304" y="4759603"/>
            <a:ext cx="5509556" cy="4509860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93"/>
            <a:ext cx="2984276" cy="501095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265" y="9517593"/>
            <a:ext cx="2984276" cy="501095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2589F4E1-3DEF-4E18-85DE-CC8AA1672B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536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RIKEN Nishina Center</a:t>
            </a:r>
            <a:r>
              <a:rPr kumimoji="1" lang="en-US" altLang="ja-JP" baseline="0" dirty="0" smtClean="0"/>
              <a:t> is in Saitama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F4E1-3DEF-4E18-85DE-CC8AA1672B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0389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Fukushima prefecture is the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largest in Japan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F4E1-3DEF-4E18-85DE-CC8AA1672B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3546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F4E1-3DEF-4E18-85DE-CC8AA1672B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1296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727A-58E1-4990-8385-602E12C84D4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CGS output </a:t>
            </a:r>
            <a:r>
              <a:rPr kumimoji="1" lang="en-US" altLang="ja-JP" dirty="0" err="1" smtClean="0"/>
              <a:t>incresed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F4E1-3DEF-4E18-85DE-CC8AA1672BC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873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背景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ACE30-8879-43DF-AF3F-40BF4E63228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39A4-DD61-4CC1-9CE2-4E6794191DD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133600" cy="6096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24840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E0425-A96A-4D4C-B16A-8F644BC5810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F05A-B353-4C27-896C-AA409BB4F83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AB2AF-A68F-4A68-A33E-06B70B9C6F5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FCE8-3734-42E8-B31D-8837A9A48D4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AEBD-F946-49D7-9C82-3670B92AC9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2317-CA6C-4C36-83B5-3B981ED033E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CEC5-A0BD-4F7E-A0AE-8BB33BBB3E9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1AEB-8770-453D-9D47-F481EDE08CA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453C1-F8C6-4977-94DA-295519CD068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背景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CE969CB-F025-413A-BBE9-F44C13C399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-2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amap.jaea.go.jp/ma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4/49/USS_Ronald_Reagan_(CVN-76)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Workshop</a:t>
            </a:r>
            <a:r>
              <a:rPr lang="ja-JP" altLang="en-US" smtClean="0"/>
              <a:t> </a:t>
            </a:r>
            <a:r>
              <a:rPr lang="en-US" altLang="ja-JP" smtClean="0"/>
              <a:t>on Accelerator Operations 2012</a:t>
            </a:r>
            <a:endParaRPr lang="ja-JP" altLang="ja-JP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484313"/>
            <a:ext cx="6400800" cy="4824412"/>
          </a:xfrm>
        </p:spPr>
        <p:txBody>
          <a:bodyPr/>
          <a:lstStyle/>
          <a:p>
            <a:pPr eaLnBrk="1" hangingPunct="1"/>
            <a:r>
              <a:rPr lang="en-US" altLang="ja-JP" smtClean="0"/>
              <a:t>RIKEN Nishina Center’s Response to Fukushima Daiichi Nuclear Disaster</a:t>
            </a:r>
          </a:p>
          <a:p>
            <a:pPr eaLnBrk="1" hangingPunct="1"/>
            <a:r>
              <a:rPr lang="en-US" altLang="ja-JP" sz="2800" smtClean="0"/>
              <a:t>-Radiation Screening at Fukushima, How We Dealt with Electrical Power Shortage and Other Hardship-</a:t>
            </a:r>
          </a:p>
          <a:p>
            <a:pPr eaLnBrk="1" hangingPunct="1"/>
            <a:endParaRPr lang="en-US" altLang="ja-JP" sz="2800" smtClean="0"/>
          </a:p>
          <a:p>
            <a:pPr eaLnBrk="1" hangingPunct="1"/>
            <a:endParaRPr lang="en-US" altLang="ja-JP" sz="2800" smtClean="0"/>
          </a:p>
          <a:p>
            <a:pPr eaLnBrk="1" hangingPunct="1"/>
            <a:r>
              <a:rPr lang="en-US" altLang="ja-JP" sz="2800" smtClean="0"/>
              <a:t>Tadashi Fujinawa</a:t>
            </a:r>
          </a:p>
          <a:p>
            <a:pPr eaLnBrk="1" hangingPunct="1"/>
            <a:endParaRPr lang="ja-JP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3 days after the earthquake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RI contamination came to </a:t>
            </a:r>
            <a:r>
              <a:rPr lang="en-US" altLang="ja-JP" dirty="0" smtClean="0"/>
              <a:t>RNC.</a:t>
            </a:r>
            <a:endParaRPr lang="en-US" altLang="ja-JP" dirty="0"/>
          </a:p>
          <a:p>
            <a:r>
              <a:rPr lang="en-US" altLang="ja-JP" dirty="0"/>
              <a:t>The all radiation </a:t>
            </a:r>
            <a:r>
              <a:rPr lang="en-US" altLang="ja-JP" dirty="0" smtClean="0"/>
              <a:t>controlled </a:t>
            </a:r>
            <a:r>
              <a:rPr lang="en-US" altLang="ja-JP" dirty="0"/>
              <a:t>area </a:t>
            </a:r>
            <a:r>
              <a:rPr lang="en-US" altLang="ja-JP" dirty="0" smtClean="0"/>
              <a:t>was </a:t>
            </a:r>
            <a:r>
              <a:rPr lang="en-US" altLang="ja-JP" dirty="0"/>
              <a:t>closed.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1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5" name="Picture 7" descr="C:\Documents and Settings\UwaminoYoshitomo\Local Settings\Temporary Internet Files\Content.IE5\DIOY5QPD\MC900197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309" y="3890665"/>
            <a:ext cx="1931988" cy="2416175"/>
          </a:xfrm>
          <a:prstGeom prst="rect">
            <a:avLst/>
          </a:prstGeom>
          <a:noFill/>
        </p:spPr>
      </p:pic>
      <p:sp>
        <p:nvSpPr>
          <p:cNvPr id="9" name="雲 8"/>
          <p:cNvSpPr/>
          <p:nvPr/>
        </p:nvSpPr>
        <p:spPr>
          <a:xfrm>
            <a:off x="5604395" y="639852"/>
            <a:ext cx="302433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4427984" y="764704"/>
            <a:ext cx="720080" cy="504056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44207" y="1196752"/>
            <a:ext cx="123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133</a:t>
            </a:r>
            <a:r>
              <a:rPr kumimoji="1" lang="en-US" altLang="ja-JP" sz="2400" dirty="0" smtClean="0"/>
              <a:t>Xe</a:t>
            </a:r>
            <a:endParaRPr kumimoji="1" lang="ja-JP" altLang="en-US" sz="2400" dirty="0"/>
          </a:p>
        </p:txBody>
      </p:sp>
      <p:pic>
        <p:nvPicPr>
          <p:cNvPr id="191490" name="Picture 2" descr="C:\Documents and Settings\UwaminoYoshitomo\Local Settings\Temporary Internet Files\Content.IE5\C9SK879R\MC9002268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52736"/>
            <a:ext cx="1800200" cy="747405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8028384" y="3429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131</a:t>
            </a:r>
            <a:r>
              <a:rPr kumimoji="1" lang="en-US" altLang="ja-JP" sz="2400" dirty="0" smtClean="0"/>
              <a:t>I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90127" y="325536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132</a:t>
            </a:r>
            <a:r>
              <a:rPr kumimoji="1" lang="en-US" altLang="ja-JP" sz="2400" dirty="0" smtClean="0"/>
              <a:t>Te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4394" y="3429000"/>
            <a:ext cx="112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137</a:t>
            </a:r>
            <a:r>
              <a:rPr kumimoji="1" lang="en-US" altLang="ja-JP" sz="2400" dirty="0" smtClean="0"/>
              <a:t>Cs</a:t>
            </a:r>
            <a:endParaRPr kumimoji="1" lang="ja-JP" altLang="en-US" sz="2400" dirty="0"/>
          </a:p>
        </p:txBody>
      </p:sp>
      <p:sp>
        <p:nvSpPr>
          <p:cNvPr id="21" name="下矢印 20"/>
          <p:cNvSpPr/>
          <p:nvPr/>
        </p:nvSpPr>
        <p:spPr>
          <a:xfrm rot="1238958">
            <a:off x="6445159" y="2226713"/>
            <a:ext cx="360040" cy="129614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20598502">
            <a:off x="7497199" y="2227746"/>
            <a:ext cx="360040" cy="1368152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線量と雨量0313_0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928543"/>
            <a:ext cx="5256584" cy="49294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051720" y="9087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Sr,</a:t>
            </a:r>
            <a:r>
              <a:rPr kumimoji="1" lang="en-US" altLang="ja-JP" sz="2400" baseline="30000" dirty="0" smtClean="0"/>
              <a:t>239</a:t>
            </a:r>
            <a:r>
              <a:rPr kumimoji="1" lang="en-US" altLang="ja-JP" sz="2400" dirty="0" smtClean="0"/>
              <a:t>Pu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123095"/>
            <a:ext cx="5424883" cy="523220"/>
          </a:xfrm>
          <a:prstGeom prst="rect">
            <a:avLst/>
          </a:prstGeom>
          <a:solidFill>
            <a:srgbClr val="F5F793"/>
          </a:solidFill>
          <a:ln w="38100">
            <a:solidFill>
              <a:srgbClr val="09DEE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dirty="0" smtClean="0">
                <a:solidFill>
                  <a:srgbClr val="020BBE"/>
                </a:solidFill>
                <a:latin typeface="HGP創英角ﾎﾟｯﾌﾟ体" pitchFamily="50" charset="-128"/>
                <a:ea typeface="HGP創英角ﾎﾟｯﾌﾟ体" pitchFamily="50" charset="-128"/>
              </a:rPr>
              <a:t>RIKEN Monitoring Post</a:t>
            </a:r>
            <a:endParaRPr lang="ja-JP" altLang="en-US" sz="2800" dirty="0">
              <a:solidFill>
                <a:srgbClr val="020BBE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March 16 at RIKEN Nishina center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コンテンツ プレースホルダ 3" descr="img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586863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Tokyo Electric Power Corporation (TEPCO)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Established 1889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/>
          <a:lstStyle/>
          <a:p>
            <a:r>
              <a:rPr kumimoji="1" lang="en-US" altLang="ja-JP" dirty="0" smtClean="0"/>
              <a:t>The world’s largest with 64 GW.</a:t>
            </a:r>
          </a:p>
          <a:p>
            <a:r>
              <a:rPr kumimoji="1" lang="en-US" altLang="ja-JP" dirty="0" smtClean="0"/>
              <a:t>17 BWR plants with capacity of 17.3 GW.</a:t>
            </a:r>
          </a:p>
          <a:p>
            <a:r>
              <a:rPr lang="en-US" altLang="ja-JP" dirty="0" smtClean="0"/>
              <a:t>“Daiichi” means “Number one” and there is No.2 NPS in Fukushima as well. </a:t>
            </a:r>
          </a:p>
          <a:p>
            <a:r>
              <a:rPr lang="en-US" altLang="ja-JP" dirty="0" smtClean="0"/>
              <a:t>TEPCO dote GE.</a:t>
            </a:r>
          </a:p>
          <a:p>
            <a:r>
              <a:rPr kumimoji="1" lang="en-US" altLang="ja-JP" dirty="0" smtClean="0"/>
              <a:t>Toshiba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Hitachi are licensee of GE.</a:t>
            </a:r>
          </a:p>
          <a:p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Fuk</a:t>
            </a:r>
            <a:r>
              <a:rPr lang="en-US" altLang="ja-JP" dirty="0" smtClean="0"/>
              <a:t>u</a:t>
            </a:r>
            <a:r>
              <a:rPr kumimoji="1" lang="en-US" altLang="ja-JP" dirty="0" smtClean="0"/>
              <a:t>shima Daiichi NPS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08920"/>
            <a:ext cx="45668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Prof. Ben </a:t>
            </a:r>
            <a:r>
              <a:rPr kumimoji="1" lang="en-US" altLang="ja-JP" smtClean="0"/>
              <a:t>Monreal on </a:t>
            </a:r>
            <a:r>
              <a:rPr kumimoji="1" lang="en-US" altLang="ja-JP" dirty="0" smtClean="0"/>
              <a:t>Mach 16</a:t>
            </a:r>
            <a:br>
              <a:rPr kumimoji="1" lang="en-US" altLang="ja-JP" dirty="0" smtClean="0"/>
            </a:br>
            <a:r>
              <a:rPr lang="en-US" altLang="ja-JP" sz="2000" dirty="0" smtClean="0"/>
              <a:t>UCSB Department of Physics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893" y="1772816"/>
            <a:ext cx="778921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After hydrogen explosions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368" y="2171700"/>
            <a:ext cx="6303264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       Manpower spent in Fukushima 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2383904"/>
          </a:xfrm>
        </p:spPr>
        <p:txBody>
          <a:bodyPr/>
          <a:lstStyle/>
          <a:p>
            <a:r>
              <a:rPr kumimoji="1" lang="en-US" altLang="ja-JP" dirty="0" smtClean="0"/>
              <a:t>I visited 3 times for a total of 16 days.</a:t>
            </a:r>
          </a:p>
          <a:p>
            <a:r>
              <a:rPr lang="en-US" altLang="ja-JP" dirty="0" smtClean="0"/>
              <a:t>Mar.29-April 2 </a:t>
            </a:r>
            <a:r>
              <a:rPr lang="ja-JP" altLang="en-US" dirty="0" smtClean="0"/>
              <a:t>⇒</a:t>
            </a:r>
            <a:r>
              <a:rPr lang="en-US" altLang="ja-JP" dirty="0" smtClean="0"/>
              <a:t>18 </a:t>
            </a:r>
            <a:r>
              <a:rPr lang="en-US" altLang="ja-JP" dirty="0" err="1" smtClean="0"/>
              <a:t>μSV</a:t>
            </a:r>
            <a:r>
              <a:rPr lang="en-US" altLang="ja-JP" dirty="0" smtClean="0"/>
              <a:t>, 3.6 </a:t>
            </a:r>
            <a:r>
              <a:rPr lang="en-US" altLang="ja-JP" dirty="0" err="1" smtClean="0"/>
              <a:t>μSV</a:t>
            </a:r>
            <a:r>
              <a:rPr lang="en-US" altLang="ja-JP" dirty="0" smtClean="0"/>
              <a:t>/day (50km)</a:t>
            </a:r>
          </a:p>
          <a:p>
            <a:r>
              <a:rPr kumimoji="1" lang="en-US" altLang="ja-JP" dirty="0" smtClean="0"/>
              <a:t>May</a:t>
            </a:r>
            <a:r>
              <a:rPr lang="ja-JP" altLang="en-US" dirty="0" smtClean="0"/>
              <a:t> </a:t>
            </a:r>
            <a:r>
              <a:rPr lang="en-US" altLang="ja-JP" dirty="0" smtClean="0"/>
              <a:t>4-8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20 </a:t>
            </a:r>
            <a:r>
              <a:rPr lang="en-US" altLang="ja-JP" dirty="0" err="1" smtClean="0"/>
              <a:t>μSV</a:t>
            </a:r>
            <a:r>
              <a:rPr lang="en-US" altLang="ja-JP" dirty="0" smtClean="0"/>
              <a:t>,          4.0 </a:t>
            </a:r>
            <a:r>
              <a:rPr lang="en-US" altLang="ja-JP" dirty="0" err="1" smtClean="0"/>
              <a:t>μSV</a:t>
            </a:r>
            <a:r>
              <a:rPr lang="en-US" altLang="ja-JP" dirty="0" smtClean="0"/>
              <a:t>/day (40km)</a:t>
            </a:r>
          </a:p>
          <a:p>
            <a:r>
              <a:rPr lang="en-US" altLang="ja-JP" dirty="0" smtClean="0"/>
              <a:t>July 28-Aug.2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25 </a:t>
            </a:r>
            <a:r>
              <a:rPr lang="en-US" altLang="ja-JP" dirty="0" err="1" smtClean="0"/>
              <a:t>μSV</a:t>
            </a:r>
            <a:r>
              <a:rPr lang="en-US" altLang="ja-JP" dirty="0" smtClean="0"/>
              <a:t>, 4.1 </a:t>
            </a:r>
            <a:r>
              <a:rPr lang="en-US" altLang="ja-JP" dirty="0" err="1" smtClean="0"/>
              <a:t>μSV</a:t>
            </a:r>
            <a:r>
              <a:rPr lang="en-US" altLang="ja-JP" dirty="0" smtClean="0"/>
              <a:t>/day (22km)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Screening</a:t>
            </a:r>
            <a:endParaRPr kumimoji="1" lang="ja-JP" altLang="en-US" dirty="0"/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4229" y="2276872"/>
            <a:ext cx="4704523" cy="352839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694" y="1844824"/>
            <a:ext cx="335020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Total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876696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Soil sampling and measuring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kumimoji="1" lang="en-US" altLang="ja-JP" sz="2400" dirty="0" smtClean="0"/>
              <a:t>RNC measured 294 soil samples for 30 person-days.</a:t>
            </a:r>
          </a:p>
          <a:p>
            <a:pPr lvl="0"/>
            <a:r>
              <a:rPr lang="en-US" altLang="ja-JP" sz="2400" u="sng" dirty="0" smtClean="0">
                <a:hlinkClick r:id="rId2"/>
              </a:rPr>
              <a:t>http://ramap.jaea.go.jp/map/</a:t>
            </a:r>
            <a:endParaRPr lang="ja-JP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pic>
        <p:nvPicPr>
          <p:cNvPr id="8" name="コンテンツ プレースホルダ 7" descr="img07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924944"/>
            <a:ext cx="4779446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ja-JP" dirty="0" smtClean="0"/>
              <a:t>Fukushima prefecture</a:t>
            </a:r>
            <a:br>
              <a:rPr lang="en-US" altLang="ja-JP" dirty="0" smtClean="0"/>
            </a:br>
            <a:endParaRPr lang="ja-JP" altLang="en-US" dirty="0" smtClean="0"/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ja-JP" dirty="0" smtClean="0"/>
              <a:t>JAPAN</a:t>
            </a:r>
            <a:endParaRPr lang="ja-JP" altLang="en-US" dirty="0" smtClean="0"/>
          </a:p>
        </p:txBody>
      </p:sp>
      <p:pic>
        <p:nvPicPr>
          <p:cNvPr id="7" name="コンテンツ プレースホルダ 6" descr="img0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394" y="2822466"/>
            <a:ext cx="4497782" cy="2766774"/>
          </a:xfrm>
        </p:spPr>
      </p:pic>
      <p:sp>
        <p:nvSpPr>
          <p:cNvPr id="6149" name="テキスト プレースホル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altLang="ja-JP" dirty="0" smtClean="0"/>
              <a:t>EAST JAPAN</a:t>
            </a:r>
            <a:endParaRPr lang="ja-JP" altLang="en-US" dirty="0" smtClean="0"/>
          </a:p>
        </p:txBody>
      </p:sp>
      <p:pic>
        <p:nvPicPr>
          <p:cNvPr id="8" name="コンテンツ プレースホルダ 7" descr="img07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18454" y="2174875"/>
            <a:ext cx="3694917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Electrical power shortage</a:t>
            </a:r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4040188" cy="639762"/>
          </a:xfrm>
        </p:spPr>
        <p:txBody>
          <a:bodyPr/>
          <a:lstStyle/>
          <a:p>
            <a:r>
              <a:rPr kumimoji="1" lang="en-US" altLang="ja-JP" dirty="0" smtClean="0"/>
              <a:t>Sunken TEPCO’s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2" y="2780928"/>
            <a:ext cx="4461706" cy="2502737"/>
          </a:xfrm>
        </p:spPr>
      </p:pic>
      <p:sp>
        <p:nvSpPr>
          <p:cNvPr id="12" name="テキスト プレースホルダ 11"/>
          <p:cNvSpPr>
            <a:spLocks noGrp="1"/>
          </p:cNvSpPr>
          <p:nvPr>
            <p:ph type="body" sz="quarter" idx="3"/>
          </p:nvPr>
        </p:nvSpPr>
        <p:spPr>
          <a:xfrm>
            <a:off x="3563888" y="1556792"/>
            <a:ext cx="5184576" cy="639762"/>
          </a:xfrm>
        </p:spPr>
        <p:txBody>
          <a:bodyPr/>
          <a:lstStyle/>
          <a:p>
            <a:r>
              <a:rPr lang="en-US" altLang="ja-JP" dirty="0" smtClean="0"/>
              <a:t>Hirono thermal power station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014085"/>
            <a:ext cx="4453514" cy="2503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Hirono power station (25km)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4040188" cy="63976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17373"/>
            <a:ext cx="4040188" cy="2266292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4041775" cy="639762"/>
          </a:xfrm>
        </p:spPr>
        <p:txBody>
          <a:bodyPr/>
          <a:lstStyle/>
          <a:p>
            <a:r>
              <a:rPr lang="en-US" altLang="ja-JP" dirty="0"/>
              <a:t>Test operation of all accelerators.</a:t>
            </a:r>
          </a:p>
          <a:p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016927"/>
            <a:ext cx="4041775" cy="2267183"/>
          </a:xfrm>
        </p:spPr>
      </p:pic>
    </p:spTree>
    <p:extLst>
      <p:ext uri="{BB962C8B-B14F-4D97-AF65-F5344CB8AC3E}">
        <p14:creationId xmlns:p14="http://schemas.microsoft.com/office/powerpoint/2010/main" xmlns="" val="7758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　　　　　　　　　　　　</a:t>
            </a:r>
            <a:r>
              <a:rPr kumimoji="1" lang="en-US" altLang="ja-JP" dirty="0" smtClean="0"/>
              <a:t>Power shortage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Scheduled Blackout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7504" y="2132856"/>
            <a:ext cx="4536504" cy="4392488"/>
          </a:xfrm>
        </p:spPr>
        <p:txBody>
          <a:bodyPr/>
          <a:lstStyle/>
          <a:p>
            <a:r>
              <a:rPr kumimoji="1" lang="en-US" altLang="ja-JP" dirty="0" smtClean="0"/>
              <a:t>Actually no official Schedule</a:t>
            </a:r>
          </a:p>
          <a:p>
            <a:r>
              <a:rPr kumimoji="1" lang="en-US" altLang="ja-JP" dirty="0" smtClean="0"/>
              <a:t>50Hz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and 60Hz </a:t>
            </a:r>
          </a:p>
          <a:p>
            <a:r>
              <a:rPr lang="en-US" altLang="ja-JP" dirty="0" smtClean="0"/>
              <a:t>15% cut legally</a:t>
            </a:r>
            <a:r>
              <a:rPr lang="ja-JP" altLang="en-US" dirty="0" smtClean="0"/>
              <a:t> </a:t>
            </a:r>
            <a:r>
              <a:rPr lang="en-US" altLang="ja-JP" dirty="0" smtClean="0"/>
              <a:t>in summer</a:t>
            </a:r>
          </a:p>
          <a:p>
            <a:r>
              <a:rPr lang="en-US" altLang="ja-JP" dirty="0" smtClean="0"/>
              <a:t>Special contract 30% off 68 days (Normal 16 days)</a:t>
            </a:r>
          </a:p>
          <a:p>
            <a:r>
              <a:rPr lang="en-US" altLang="ja-JP" dirty="0" smtClean="0"/>
              <a:t>RIKEN Energy Saving committee 25% CUT</a:t>
            </a:r>
          </a:p>
          <a:p>
            <a:r>
              <a:rPr lang="en-US" altLang="ja-JP" dirty="0" smtClean="0"/>
              <a:t>Tokyo Disneyland built 4 x 5.5MW PS before summer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We have co-generation  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en-US" altLang="ja-JP" dirty="0" smtClean="0"/>
              <a:t>None stop operation</a:t>
            </a:r>
          </a:p>
          <a:p>
            <a:r>
              <a:rPr lang="en-US" altLang="ja-JP" dirty="0" smtClean="0"/>
              <a:t>6.5MW output</a:t>
            </a:r>
            <a:r>
              <a:rPr kumimoji="1" lang="en-US" altLang="ja-JP" dirty="0" smtClean="0"/>
              <a:t> 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7" name="図 6" descr="IMG_1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12976"/>
            <a:ext cx="3815916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Consumption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347864" y="1535113"/>
            <a:ext cx="5688631" cy="639762"/>
          </a:xfrm>
        </p:spPr>
        <p:txBody>
          <a:bodyPr/>
          <a:lstStyle/>
          <a:p>
            <a:r>
              <a:rPr lang="en-US" altLang="ja-JP" dirty="0"/>
              <a:t>In autumn, </a:t>
            </a:r>
            <a:r>
              <a:rPr lang="en-US" altLang="ja-JP" dirty="0" smtClean="0"/>
              <a:t>normal </a:t>
            </a:r>
            <a:r>
              <a:rPr lang="en-US" altLang="ja-JP" dirty="0"/>
              <a:t>operation started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42" y="2984804"/>
            <a:ext cx="4320024" cy="253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858" y="2981736"/>
            <a:ext cx="4295426" cy="25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New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CGS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1043608" y="1524000"/>
            <a:ext cx="8100392" cy="1752600"/>
          </a:xfrm>
        </p:spPr>
        <p:txBody>
          <a:bodyPr/>
          <a:lstStyle/>
          <a:p>
            <a:pPr algn="l"/>
            <a:r>
              <a:rPr lang="en-US" altLang="ja-JP" dirty="0" smtClean="0"/>
              <a:t>Too Little, too late, But better than nothing.</a:t>
            </a:r>
          </a:p>
          <a:p>
            <a:pPr algn="l"/>
            <a:r>
              <a:rPr kumimoji="1" lang="en-US" altLang="ja-JP" dirty="0" smtClean="0"/>
              <a:t>TYPE:MWN TCG2020V 16K</a:t>
            </a:r>
          </a:p>
          <a:p>
            <a:pPr algn="l"/>
            <a:r>
              <a:rPr lang="en-US" altLang="ja-JP" dirty="0" smtClean="0"/>
              <a:t>2</a:t>
            </a:r>
            <a:r>
              <a:rPr lang="ja-JP" altLang="en-US" dirty="0" smtClean="0"/>
              <a:t> </a:t>
            </a:r>
            <a:r>
              <a:rPr lang="en-US" altLang="ja-JP" dirty="0" smtClean="0"/>
              <a:t>x 1.5 MW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3139240"/>
            <a:ext cx="4651635" cy="346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8350696" cy="4114800"/>
          </a:xfrm>
        </p:spPr>
        <p:txBody>
          <a:bodyPr/>
          <a:lstStyle/>
          <a:p>
            <a:pPr lvl="0"/>
            <a:r>
              <a:rPr lang="en-US" altLang="ja-JP" dirty="0" smtClean="0"/>
              <a:t>Experiments were done well under the power shortage.</a:t>
            </a:r>
            <a:endParaRPr lang="ja-JP" altLang="ja-JP" dirty="0" smtClean="0"/>
          </a:p>
          <a:p>
            <a:pPr lvl="0"/>
            <a:r>
              <a:rPr lang="en-US" altLang="ja-JP" dirty="0" smtClean="0"/>
              <a:t>Many numbers of RNCs did a good job of screening and etc., as volunteer.</a:t>
            </a:r>
            <a:endParaRPr lang="ja-JP" altLang="ja-JP" dirty="0" smtClean="0"/>
          </a:p>
          <a:p>
            <a:pPr lvl="0"/>
            <a:r>
              <a:rPr lang="en-US" altLang="ja-JP" dirty="0" smtClean="0"/>
              <a:t>CGS was very useful in such condition too.</a:t>
            </a:r>
          </a:p>
          <a:p>
            <a:pPr lvl="0"/>
            <a:r>
              <a:rPr lang="en-US" altLang="ja-JP" dirty="0" smtClean="0"/>
              <a:t>Earthquake-resistant</a:t>
            </a:r>
            <a:r>
              <a:rPr lang="ja-JP" altLang="en-US" dirty="0" smtClean="0"/>
              <a:t> </a:t>
            </a:r>
            <a:r>
              <a:rPr lang="en-US" altLang="ja-JP" dirty="0" smtClean="0"/>
              <a:t>level :Horizontal 0.3G and Vertical 0.15G (both at ground level) is sufficient !</a:t>
            </a:r>
          </a:p>
          <a:p>
            <a:pPr lvl="0">
              <a:buNone/>
            </a:pPr>
            <a:endParaRPr lang="ja-JP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your kind supports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71600" y="1268760"/>
            <a:ext cx="7772400" cy="3890532"/>
          </a:xfrm>
        </p:spPr>
        <p:txBody>
          <a:bodyPr/>
          <a:lstStyle/>
          <a:p>
            <a:r>
              <a:rPr kumimoji="1" lang="en-US" altLang="ja-JP" dirty="0" smtClean="0"/>
              <a:t>Operation “</a:t>
            </a:r>
            <a:r>
              <a:rPr kumimoji="1" lang="en-US" altLang="ja-JP" dirty="0" err="1" smtClean="0"/>
              <a:t>Tomodachi</a:t>
            </a:r>
            <a:r>
              <a:rPr kumimoji="1" lang="en-US" altLang="ja-JP" dirty="0" smtClean="0"/>
              <a:t>” </a:t>
            </a:r>
          </a:p>
          <a:p>
            <a:r>
              <a:rPr lang="en-US" altLang="ja-JP" dirty="0" smtClean="0"/>
              <a:t>Thai EGAT supply GTGs</a:t>
            </a:r>
          </a:p>
          <a:p>
            <a:r>
              <a:rPr lang="en-US" altLang="ja-JP" dirty="0" smtClean="0"/>
              <a:t>Taiwan’s donation was the Largest</a:t>
            </a:r>
          </a:p>
          <a:p>
            <a:r>
              <a:rPr lang="en-US" altLang="ja-JP" dirty="0" smtClean="0"/>
              <a:t>Thank you all of you!</a:t>
            </a:r>
          </a:p>
          <a:p>
            <a:pPr>
              <a:buNone/>
            </a:pP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Picture 2" descr="ファイル:USS Ronald Reagan (CVN-7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68052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kumimoji="1" lang="ja-JP" altLang="en-US" dirty="0"/>
          </a:p>
        </p:txBody>
      </p:sp>
      <p:pic>
        <p:nvPicPr>
          <p:cNvPr id="4" name="コンテンツ プレースホル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12776"/>
            <a:ext cx="640871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Fukushima prefecture</a:t>
            </a:r>
            <a:endParaRPr kumimoji="1" lang="ja-JP" altLang="en-US" dirty="0"/>
          </a:p>
        </p:txBody>
      </p:sp>
      <p:pic>
        <p:nvPicPr>
          <p:cNvPr id="4" name="コンテンツ プレースホルダ 3" descr="img0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624534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                               Mega-quake</a:t>
            </a:r>
            <a:endParaRPr lang="ja-JP" altLang="en-US" smtClean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72136"/>
          </a:xfrm>
        </p:spPr>
        <p:txBody>
          <a:bodyPr/>
          <a:lstStyle/>
          <a:p>
            <a:r>
              <a:rPr kumimoji="1" lang="en-US" altLang="ja-JP" dirty="0" smtClean="0"/>
              <a:t>March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11</a:t>
            </a:r>
            <a:r>
              <a:rPr kumimoji="1" lang="ja-JP" altLang="en-US" baseline="30000" dirty="0" smtClean="0"/>
              <a:t>ｔｈ</a:t>
            </a:r>
            <a:r>
              <a:rPr lang="en-US" altLang="ja-JP" dirty="0"/>
              <a:t>,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2011 14:46</a:t>
            </a:r>
          </a:p>
          <a:p>
            <a:r>
              <a:rPr lang="en-US" altLang="ja-JP" dirty="0" smtClean="0"/>
              <a:t>Magnitude 9.0</a:t>
            </a:r>
          </a:p>
          <a:p>
            <a:r>
              <a:rPr kumimoji="1" lang="en-US" altLang="ja-JP" dirty="0" smtClean="0"/>
              <a:t>Seismic Intensity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is the highest on Japan’s scale)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All power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trans</a:t>
            </a:r>
            <a:r>
              <a:rPr lang="en-US" altLang="ja-JP" dirty="0" smtClean="0"/>
              <a:t>mission lines for Fukushima Daiichi NPS were brought down!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z="3200" dirty="0"/>
              <a:t>Just after the </a:t>
            </a:r>
            <a:r>
              <a:rPr lang="en-US" altLang="ja-JP" sz="3200" dirty="0" smtClean="0"/>
              <a:t>earthquake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at RNC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73175" y="1340768"/>
            <a:ext cx="7772400" cy="4114800"/>
          </a:xfrm>
        </p:spPr>
        <p:txBody>
          <a:bodyPr/>
          <a:lstStyle/>
          <a:p>
            <a:r>
              <a:rPr lang="en-US" altLang="ja-JP" dirty="0"/>
              <a:t>28Ghz ECR Ion </a:t>
            </a:r>
            <a:r>
              <a:rPr lang="en-US" altLang="ja-JP" dirty="0" smtClean="0"/>
              <a:t>Source </a:t>
            </a:r>
            <a:r>
              <a:rPr lang="en-US" altLang="ja-JP" dirty="0"/>
              <a:t>(in operation)</a:t>
            </a:r>
          </a:p>
          <a:p>
            <a:pPr algn="ctr">
              <a:buNone/>
            </a:pPr>
            <a:r>
              <a:rPr lang="en-US" altLang="ja-JP" dirty="0" smtClean="0"/>
              <a:t>Vacuum</a:t>
            </a:r>
            <a:r>
              <a:rPr lang="ja-JP" altLang="en-US" dirty="0"/>
              <a:t> </a:t>
            </a:r>
            <a:r>
              <a:rPr lang="en-US" altLang="ja-JP" dirty="0" smtClean="0"/>
              <a:t>was </a:t>
            </a:r>
            <a:r>
              <a:rPr lang="en-US" altLang="ja-JP" dirty="0"/>
              <a:t>broken.</a:t>
            </a:r>
          </a:p>
          <a:p>
            <a:r>
              <a:rPr lang="en-US" altLang="ja-JP" dirty="0"/>
              <a:t>Aluminum beam ducts were broken.</a:t>
            </a:r>
          </a:p>
          <a:p>
            <a:pPr algn="ctr">
              <a:buNone/>
            </a:pPr>
            <a:r>
              <a:rPr lang="en-US" altLang="ja-JP" dirty="0" smtClean="0"/>
              <a:t>That’s all of the damage. </a:t>
            </a:r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Picture 4" descr="18GHzECRI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75" y="3908417"/>
            <a:ext cx="3527425" cy="264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0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weld point were damaged</a:t>
            </a:r>
            <a:endParaRPr kumimoji="1" lang="ja-JP" altLang="en-US" dirty="0"/>
          </a:p>
        </p:txBody>
      </p:sp>
      <p:pic>
        <p:nvPicPr>
          <p:cNvPr id="7" name="コンテンツ プレースホルダ 3" descr="IMG_51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243" r="1729"/>
          <a:stretch>
            <a:fillRect/>
          </a:stretch>
        </p:blipFill>
        <p:spPr>
          <a:xfrm>
            <a:off x="683568" y="2420888"/>
            <a:ext cx="3810000" cy="2945026"/>
          </a:xfrm>
          <a:solidFill>
            <a:schemeClr val="tx1"/>
          </a:solidFill>
          <a:ln w="28575" cmpd="sng">
            <a:solidFill>
              <a:schemeClr val="tx1"/>
            </a:solidFill>
          </a:ln>
        </p:spPr>
      </p:pic>
      <p:pic>
        <p:nvPicPr>
          <p:cNvPr id="8" name="コンテンツ プレースホルダー 7" descr="IMG_514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3668266" cy="4891021"/>
          </a:xfrm>
          <a:prstGeom prst="rect">
            <a:avLst/>
          </a:prstGeom>
          <a:solidFill>
            <a:srgbClr val="0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円/楕円 8"/>
          <p:cNvSpPr/>
          <p:nvPr/>
        </p:nvSpPr>
        <p:spPr>
          <a:xfrm>
            <a:off x="2147352" y="3429000"/>
            <a:ext cx="275730" cy="8188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316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Flexible duct had a crack</a:t>
            </a:r>
            <a:endParaRPr kumimoji="1" lang="ja-JP" altLang="en-US" sz="40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322" y="1484783"/>
            <a:ext cx="6283070" cy="5258799"/>
          </a:xfrm>
        </p:spPr>
      </p:pic>
    </p:spTree>
    <p:extLst>
      <p:ext uri="{BB962C8B-B14F-4D97-AF65-F5344CB8AC3E}">
        <p14:creationId xmlns:p14="http://schemas.microsoft.com/office/powerpoint/2010/main" xmlns="" val="5898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                         Tsunami</a:t>
            </a:r>
            <a:endParaRPr lang="ja-JP" altLang="en-US" smtClean="0"/>
          </a:p>
        </p:txBody>
      </p:sp>
      <p:pic>
        <p:nvPicPr>
          <p:cNvPr id="5123" name="コンテンツ プレースホルダ 8" descr="03448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1557338"/>
            <a:ext cx="6911975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Disaster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kumimoji="1" lang="en-US" altLang="ja-JP" dirty="0" smtClean="0"/>
              <a:t>About 20,000 people died or were missing.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At </a:t>
            </a:r>
            <a:r>
              <a:rPr lang="en-US" altLang="ja-JP" dirty="0" smtClean="0"/>
              <a:t>Fukushima Daiichi NPS </a:t>
            </a:r>
          </a:p>
          <a:p>
            <a:r>
              <a:rPr kumimoji="1" lang="en-US" altLang="ja-JP" dirty="0" smtClean="0"/>
              <a:t>3 reactors melted-down</a:t>
            </a:r>
          </a:p>
          <a:p>
            <a:r>
              <a:rPr lang="en-US" altLang="ja-JP" dirty="0" smtClean="0"/>
              <a:t>3 </a:t>
            </a:r>
            <a:r>
              <a:rPr lang="en-US" altLang="ja-JP" dirty="0" smtClean="0"/>
              <a:t>reactor houses had hydrogen explosions</a:t>
            </a:r>
          </a:p>
          <a:p>
            <a:r>
              <a:rPr kumimoji="1" lang="en-US" altLang="ja-JP" dirty="0" smtClean="0"/>
              <a:t>4 units were heavily damaged out of 6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O">
  <a:themeElements>
    <a:clrScheme name="">
      <a:dk1>
        <a:srgbClr val="000000"/>
      </a:dk1>
      <a:lt1>
        <a:srgbClr val="FFFFFF"/>
      </a:lt1>
      <a:dk2>
        <a:srgbClr val="E9E9E9"/>
      </a:dk2>
      <a:lt2>
        <a:srgbClr val="808080"/>
      </a:lt2>
      <a:accent1>
        <a:srgbClr val="BBE0E3"/>
      </a:accent1>
      <a:accent2>
        <a:srgbClr val="990008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6"/>
      </a:accent6>
      <a:hlink>
        <a:srgbClr val="009999"/>
      </a:hlink>
      <a:folHlink>
        <a:srgbClr val="99CC00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WAO</Template>
  <TotalTime>433</TotalTime>
  <Words>441</Words>
  <Application>Microsoft Office PowerPoint</Application>
  <PresentationFormat>画面に合わせる (4:3)</PresentationFormat>
  <Paragraphs>107</Paragraphs>
  <Slides>27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WAO</vt:lpstr>
      <vt:lpstr>Workshop on Accelerator Operations 2012</vt:lpstr>
      <vt:lpstr>Fukushima prefecture </vt:lpstr>
      <vt:lpstr>Fukushima prefecture</vt:lpstr>
      <vt:lpstr>                               Mega-quake</vt:lpstr>
      <vt:lpstr>Just after the earthquake　at RNC</vt:lpstr>
      <vt:lpstr>The weld point were damaged</vt:lpstr>
      <vt:lpstr>Flexible duct had a crack</vt:lpstr>
      <vt:lpstr>                         Tsunami</vt:lpstr>
      <vt:lpstr>Disaster</vt:lpstr>
      <vt:lpstr>3 days after the earthquake</vt:lpstr>
      <vt:lpstr>スライド 11</vt:lpstr>
      <vt:lpstr>March 16 at RIKEN Nishina center　</vt:lpstr>
      <vt:lpstr>Tokyo Electric Power Corporation (TEPCO)</vt:lpstr>
      <vt:lpstr>Prof. Ben Monreal on Mach 16 UCSB Department of Physics </vt:lpstr>
      <vt:lpstr>After hydrogen explosions</vt:lpstr>
      <vt:lpstr>       Manpower spent in Fukushima </vt:lpstr>
      <vt:lpstr>Screening</vt:lpstr>
      <vt:lpstr>Total</vt:lpstr>
      <vt:lpstr>Soil sampling and measuring</vt:lpstr>
      <vt:lpstr>Electrical power shortage</vt:lpstr>
      <vt:lpstr>Hirono power station (25km)</vt:lpstr>
      <vt:lpstr>　　　　　　　　　　　　Power shortage</vt:lpstr>
      <vt:lpstr>Consumption</vt:lpstr>
      <vt:lpstr>New　CGS</vt:lpstr>
      <vt:lpstr>Conclusion</vt:lpstr>
      <vt:lpstr>Thank you for your kind supports</vt:lpstr>
      <vt:lpstr>スライド 27</vt:lpstr>
    </vt:vector>
  </TitlesOfParts>
  <Company>宮内 成真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Accelerator Operations 2012</dc:title>
  <dc:creator>藤縄</dc:creator>
  <cp:lastModifiedBy>藤縄</cp:lastModifiedBy>
  <cp:revision>69</cp:revision>
  <cp:lastPrinted>2012-07-07T05:00:31Z</cp:lastPrinted>
  <dcterms:created xsi:type="dcterms:W3CDTF">2012-05-21T02:03:20Z</dcterms:created>
  <dcterms:modified xsi:type="dcterms:W3CDTF">2012-07-30T06:55:11Z</dcterms:modified>
</cp:coreProperties>
</file>