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5" r:id="rId3"/>
    <p:sldId id="271" r:id="rId4"/>
    <p:sldId id="257" r:id="rId5"/>
    <p:sldId id="296" r:id="rId6"/>
    <p:sldId id="288" r:id="rId7"/>
    <p:sldId id="263" r:id="rId8"/>
    <p:sldId id="264" r:id="rId9"/>
    <p:sldId id="289" r:id="rId10"/>
    <p:sldId id="266" r:id="rId11"/>
    <p:sldId id="270" r:id="rId12"/>
    <p:sldId id="286" r:id="rId13"/>
    <p:sldId id="272" r:id="rId14"/>
    <p:sldId id="273" r:id="rId15"/>
    <p:sldId id="293" r:id="rId16"/>
    <p:sldId id="294" r:id="rId17"/>
    <p:sldId id="274" r:id="rId18"/>
    <p:sldId id="291" r:id="rId19"/>
    <p:sldId id="292" r:id="rId20"/>
    <p:sldId id="279" r:id="rId21"/>
    <p:sldId id="280" r:id="rId22"/>
    <p:sldId id="287" r:id="rId2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9A3"/>
    <a:srgbClr val="BCBDD6"/>
    <a:srgbClr val="FFFFD5"/>
    <a:srgbClr val="FFFF2F"/>
    <a:srgbClr val="B9F2FF"/>
    <a:srgbClr val="D0FFB9"/>
    <a:srgbClr val="0000FF"/>
    <a:srgbClr val="CC0000"/>
    <a:srgbClr val="A3E7FF"/>
    <a:srgbClr val="FFFF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46" autoAdjust="0"/>
  </p:normalViewPr>
  <p:slideViewPr>
    <p:cSldViewPr>
      <p:cViewPr varScale="1">
        <p:scale>
          <a:sx n="57" d="100"/>
          <a:sy n="57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notesViewPr>
    <p:cSldViewPr>
      <p:cViewPr>
        <p:scale>
          <a:sx n="100" d="100"/>
          <a:sy n="100" d="100"/>
        </p:scale>
        <p:origin x="-798" y="6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33096-0ED1-486C-9062-5713E831C269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3547F-1D2B-4DAB-BBD2-485273AD68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5FAED-843E-4502-82A9-A50B9C0EDB3F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292DF-F4EA-4736-B2A7-2CF5493116E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 smtClean="0"/>
          </a:p>
          <a:p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113"/>
            <a:endParaRPr kumimoji="1" lang="ja-JP" altLang="en-US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92DF-F4EA-4736-B2A7-2CF5493116E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325112"/>
          </a:xfrm>
        </p:spPr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028384" y="6237312"/>
            <a:ext cx="762000" cy="365760"/>
          </a:xfrm>
        </p:spPr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スライド番号プレースホルダ 3"/>
          <p:cNvSpPr txBox="1">
            <a:spLocks/>
          </p:cNvSpPr>
          <p:nvPr userDrawn="1"/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3D7D5-4C16-4B64-8342-92C7F9A82092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 flipV="1">
            <a:off x="274501" y="6333091"/>
            <a:ext cx="8640000" cy="0"/>
          </a:xfrm>
          <a:prstGeom prst="line">
            <a:avLst/>
          </a:prstGeom>
          <a:noFill/>
          <a:ln w="508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en-US" altLang="ja-JP" sz="14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Workshop on</a:t>
            </a:r>
            <a:r>
              <a:rPr kumimoji="1" lang="ja-JP" altLang="en-US" sz="14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r>
              <a:rPr kumimoji="1" lang="en-US" altLang="ja-JP" sz="14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Accelerator Operations</a:t>
            </a:r>
            <a:r>
              <a:rPr kumimoji="1" lang="en-US" altLang="ja-JP" sz="1400" baseline="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endParaRPr kumimoji="1" lang="en-US" altLang="ja-JP" sz="1400" dirty="0" smtClean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  <a:p>
            <a:pPr algn="l"/>
            <a:r>
              <a:rPr kumimoji="1" lang="en-US" altLang="ja-JP" sz="12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August 06, 2012</a:t>
            </a:r>
            <a:r>
              <a:rPr kumimoji="1" lang="en-US" altLang="ja-JP" sz="1200" baseline="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endParaRPr kumimoji="1" lang="ja-JP" altLang="en-US" sz="1200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7" name="Picture 2" descr="http://www.nirs.go.jp/about/img/index_thumb_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5684" y="6254633"/>
            <a:ext cx="936104" cy="510603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 userDrawn="1"/>
        </p:nvSpPr>
        <p:spPr>
          <a:xfrm>
            <a:off x="4867536" y="6381328"/>
            <a:ext cx="302400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National Institute of</a:t>
            </a:r>
            <a:r>
              <a:rPr kumimoji="1" lang="ja-JP" alt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Radiological Sciences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7E7B14B-D495-48BD-9533-C82464FAD288}" type="datetimeFigureOut">
              <a:rPr kumimoji="1" lang="ja-JP" altLang="en-US" smtClean="0"/>
              <a:pPr/>
              <a:t>2012/8/3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E56A0B-09E0-45CD-9E45-B2DD2FC496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nelft.nhs.uk/_imagebank/question_marks_icon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exp.imagenavi.jp/search/detail-i.asp?id=12923180" TargetMode="External"/><Relationship Id="rId3" Type="http://schemas.openxmlformats.org/officeDocument/2006/relationships/hyperlink" Target="http://exp.imagenavi.jp/search/detail-i.asp?id=12038996" TargetMode="External"/><Relationship Id="rId7" Type="http://schemas.openxmlformats.org/officeDocument/2006/relationships/hyperlink" Target="http://exp.imagenavi.jp/search/detail-i.asp?id=12735742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hyperlink" Target="http://exp.imagenavi.jp/search/detail-i.asp?id=12604569" TargetMode="External"/><Relationship Id="rId5" Type="http://schemas.openxmlformats.org/officeDocument/2006/relationships/hyperlink" Target="http://exp.imagenavi.jp/search/detail-i.asp?id=11556231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exp.imagenavi.jp/search/detail-i.asp?id=51108239" TargetMode="External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xp.imagenavi.jp/search/detail-i.asp?id=12646437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p.imagenavi.jp/search/detail-i.asp?id=31801071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58200" cy="3395240"/>
          </a:xfrm>
        </p:spPr>
        <p:txBody>
          <a:bodyPr>
            <a:noAutofit/>
          </a:bodyPr>
          <a:lstStyle/>
          <a:p>
            <a:r>
              <a:rPr lang="en-US" altLang="ja-JP" sz="9600" spc="-150" dirty="0" smtClean="0">
                <a:cs typeface="Arial" pitchFamily="34" charset="0"/>
              </a:rPr>
              <a:t>Skill</a:t>
            </a:r>
            <a:r>
              <a:rPr lang="ja-JP" altLang="en-US" sz="9600" spc="-150" dirty="0" smtClean="0">
                <a:cs typeface="Arial" pitchFamily="34" charset="0"/>
              </a:rPr>
              <a:t> </a:t>
            </a:r>
            <a:r>
              <a:rPr lang="en-US" altLang="ja-JP" sz="9600" spc="-150" dirty="0" smtClean="0">
                <a:cs typeface="Arial" pitchFamily="34" charset="0"/>
              </a:rPr>
              <a:t>Management</a:t>
            </a:r>
            <a:r>
              <a:rPr lang="ja-JP" altLang="en-US" sz="9600" spc="-150" dirty="0" smtClean="0">
                <a:cs typeface="Arial" pitchFamily="34" charset="0"/>
              </a:rPr>
              <a:t> </a:t>
            </a:r>
            <a:endParaRPr kumimoji="1" lang="ja-JP" altLang="en-US" sz="9600" spc="-150" dirty="0">
              <a:cs typeface="Arial" pitchFamily="34" charset="0"/>
            </a:endParaRP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8640960" cy="648072"/>
          </a:xfrm>
        </p:spPr>
        <p:txBody>
          <a:bodyPr>
            <a:normAutofit/>
          </a:bodyPr>
          <a:lstStyle/>
          <a:p>
            <a:r>
              <a:rPr kumimoji="1" lang="en-US" altLang="ja-JP" sz="3600" spc="-100" dirty="0" smtClean="0">
                <a:solidFill>
                  <a:srgbClr val="7030A0"/>
                </a:solidFill>
                <a:latin typeface="+mj-lt"/>
              </a:rPr>
              <a:t>for accelerator operation and</a:t>
            </a:r>
            <a:r>
              <a:rPr kumimoji="1" lang="ja-JP" altLang="en-US" sz="3600" spc="-1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kumimoji="1" lang="en-US" altLang="ja-JP" sz="3600" spc="-100" dirty="0" smtClean="0">
                <a:solidFill>
                  <a:srgbClr val="7030A0"/>
                </a:solidFill>
                <a:latin typeface="+mj-lt"/>
              </a:rPr>
              <a:t>maintenance. </a:t>
            </a:r>
            <a:endParaRPr kumimoji="1" lang="ja-JP" altLang="en-US" sz="3600" spc="-1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7544" y="5445224"/>
            <a:ext cx="49685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Hiromi</a:t>
            </a:r>
            <a:r>
              <a:rPr kumimoji="1" lang="ja-JP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Inokuchi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Institute of Radiology Sciences,</a:t>
            </a:r>
            <a:r>
              <a:rPr lang="ja-JP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Japan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 : inokuchi@nirs.go.jp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0832" y="606624"/>
            <a:ext cx="8229600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 is the SMP ?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2" y="1299240"/>
            <a:ext cx="77048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SMP, Skill Management Program, is a part of the QMS, Quality Management System,.</a:t>
            </a:r>
            <a:endParaRPr lang="ja-JP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img07.shop-pro.jp/PA01031/474/product/5224657_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77072"/>
            <a:ext cx="923925" cy="1400175"/>
          </a:xfrm>
          <a:prstGeom prst="rect">
            <a:avLst/>
          </a:prstGeom>
          <a:noFill/>
        </p:spPr>
      </p:pic>
      <p:sp>
        <p:nvSpPr>
          <p:cNvPr id="9" name="雲形吹き出し 8"/>
          <p:cNvSpPr/>
          <p:nvPr/>
        </p:nvSpPr>
        <p:spPr>
          <a:xfrm>
            <a:off x="4067944" y="2636912"/>
            <a:ext cx="2412000" cy="1080120"/>
          </a:xfrm>
          <a:prstGeom prst="cloudCallout">
            <a:avLst>
              <a:gd name="adj1" fmla="val 69668"/>
              <a:gd name="adj2" fmla="val 108735"/>
            </a:avLst>
          </a:prstGeom>
          <a:solidFill>
            <a:srgbClr val="EFD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Similar to ISO</a:t>
            </a:r>
            <a:r>
              <a:rPr kumimoji="1" lang="ja-JP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9001</a:t>
            </a:r>
            <a:endParaRPr kumimoji="1" lang="ja-JP" altLang="en-US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はてなマーク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2520280" cy="2075031"/>
          </a:xfrm>
          <a:prstGeom prst="rect">
            <a:avLst/>
          </a:prstGeom>
          <a:noFill/>
        </p:spPr>
      </p:pic>
      <p:sp>
        <p:nvSpPr>
          <p:cNvPr id="11" name="雲形吹き出し 10"/>
          <p:cNvSpPr/>
          <p:nvPr/>
        </p:nvSpPr>
        <p:spPr>
          <a:xfrm>
            <a:off x="467544" y="2852936"/>
            <a:ext cx="1980000" cy="864000"/>
          </a:xfrm>
          <a:prstGeom prst="cloudCallout">
            <a:avLst>
              <a:gd name="adj1" fmla="val 20571"/>
              <a:gd name="adj2" fmla="val 72591"/>
            </a:avLst>
          </a:prstGeom>
          <a:solidFill>
            <a:srgbClr val="D9FF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kumimoji="1" lang="ja-JP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 QMS ?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雲形吹き出し 12"/>
          <p:cNvSpPr/>
          <p:nvPr/>
        </p:nvSpPr>
        <p:spPr>
          <a:xfrm>
            <a:off x="3779912" y="4149080"/>
            <a:ext cx="2412000" cy="1224136"/>
          </a:xfrm>
          <a:prstGeom prst="cloudCallout">
            <a:avLst>
              <a:gd name="adj1" fmla="val 79778"/>
              <a:gd name="adj2" fmla="val -35604"/>
            </a:avLst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Based on Aircraft Maintenance</a:t>
            </a:r>
            <a:endParaRPr kumimoji="1" lang="ja-JP" alt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雲形吹き出し 13"/>
          <p:cNvSpPr/>
          <p:nvPr/>
        </p:nvSpPr>
        <p:spPr>
          <a:xfrm>
            <a:off x="6228184" y="3068960"/>
            <a:ext cx="2520280" cy="864096"/>
          </a:xfrm>
          <a:prstGeom prst="cloudCallout">
            <a:avLst>
              <a:gd name="adj1" fmla="val -2363"/>
              <a:gd name="adj2" fmla="val 73423"/>
            </a:avLst>
          </a:prstGeom>
          <a:solidFill>
            <a:srgbClr val="D0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But,</a:t>
            </a:r>
            <a:r>
              <a:rPr kumimoji="1"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flexible design</a:t>
            </a:r>
            <a:endParaRPr kumimoji="1" lang="ja-JP" alt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0832" y="606624"/>
            <a:ext cx="8229600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Schematic design of the QMS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395536" y="1163792"/>
            <a:ext cx="8208104" cy="4929504"/>
            <a:chOff x="395536" y="1163792"/>
            <a:chExt cx="8208104" cy="4929504"/>
          </a:xfrm>
        </p:grpSpPr>
        <p:sp>
          <p:nvSpPr>
            <p:cNvPr id="8" name="角丸四角形 7"/>
            <p:cNvSpPr/>
            <p:nvPr/>
          </p:nvSpPr>
          <p:spPr>
            <a:xfrm>
              <a:off x="1331640" y="1484784"/>
              <a:ext cx="7272000" cy="4608512"/>
            </a:xfrm>
            <a:prstGeom prst="roundRect">
              <a:avLst/>
            </a:prstGeom>
            <a:solidFill>
              <a:srgbClr val="99FF99">
                <a:alpha val="4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rot="5400000">
              <a:off x="804344" y="4311282"/>
              <a:ext cx="2160000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rot="5400000">
              <a:off x="2925304" y="4875280"/>
              <a:ext cx="972000" cy="1588"/>
            </a:xfrm>
            <a:prstGeom prst="straightConnector1">
              <a:avLst/>
            </a:prstGeom>
            <a:ln w="38100">
              <a:solidFill>
                <a:srgbClr val="FF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7086700" y="4387632"/>
              <a:ext cx="2376000" cy="0"/>
            </a:xfrm>
            <a:prstGeom prst="line">
              <a:avLst/>
            </a:prstGeom>
            <a:ln w="38100">
              <a:solidFill>
                <a:schemeClr val="accent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rot="10800000">
              <a:off x="3495158" y="2926771"/>
              <a:ext cx="4212000" cy="1588"/>
            </a:xfrm>
            <a:prstGeom prst="straightConnector1">
              <a:avLst/>
            </a:prstGeom>
            <a:ln w="38100">
              <a:solidFill>
                <a:srgbClr val="0044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角丸四角形 12"/>
            <p:cNvSpPr/>
            <p:nvPr/>
          </p:nvSpPr>
          <p:spPr>
            <a:xfrm>
              <a:off x="3561596" y="1163792"/>
              <a:ext cx="2952000" cy="540000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lnSpc>
                  <a:spcPts val="1600"/>
                </a:lnSpc>
              </a:pPr>
              <a:r>
                <a:rPr lang="en-US" altLang="ja-JP" b="1" dirty="0" smtClean="0">
                  <a:solidFill>
                    <a:srgbClr val="3333FF"/>
                  </a:solidFill>
                  <a:latin typeface="ＭＳ Ｐゴシック" pitchFamily="50" charset="-128"/>
                  <a:ea typeface="ＭＳ Ｐゴシック" pitchFamily="50" charset="-128"/>
                </a:rPr>
                <a:t>Risk Management Program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b="1" dirty="0" smtClean="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rPr>
                <a:t>(Evaluate a risk)</a:t>
              </a:r>
              <a:endParaRPr kumimoji="1" lang="ja-JP" altLang="en-US" sz="14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rot="5400000" flipV="1">
              <a:off x="5983553" y="3317755"/>
              <a:ext cx="396000" cy="1"/>
            </a:xfrm>
            <a:prstGeom prst="straightConnector1">
              <a:avLst/>
            </a:prstGeom>
            <a:ln w="38100">
              <a:solidFill>
                <a:srgbClr val="0044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rot="5400000">
              <a:off x="5548190" y="5075812"/>
              <a:ext cx="612000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6427904" y="5557964"/>
              <a:ext cx="158400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 smtClean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rPr>
                <a:t>Any</a:t>
              </a:r>
              <a:r>
                <a:rPr kumimoji="1" lang="en-US" altLang="ja-JP" sz="1400" b="1" dirty="0" smtClean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rPr>
                <a:t> data</a:t>
              </a:r>
              <a:endParaRPr kumimoji="1" lang="ja-JP" altLang="en-US" sz="1400" b="1" dirty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422496" y="5001892"/>
              <a:ext cx="2052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300"/>
                </a:lnSpc>
              </a:pPr>
              <a:r>
                <a:rPr lang="en-US" altLang="ja-JP" sz="1400" b="1" dirty="0" smtClean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rPr>
                <a:t>Repair or</a:t>
              </a:r>
            </a:p>
            <a:p>
              <a:pPr>
                <a:lnSpc>
                  <a:spcPts val="1300"/>
                </a:lnSpc>
              </a:pPr>
              <a:r>
                <a:rPr lang="en-US" altLang="ja-JP" sz="1400" b="1" dirty="0" smtClean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rPr>
                <a:t>Periodic maintenance</a:t>
              </a:r>
              <a:endParaRPr kumimoji="1" lang="ja-JP" altLang="en-US" sz="1400" b="1" dirty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843004" y="5073900"/>
              <a:ext cx="165600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 smtClean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rPr>
                <a:t>Production control </a:t>
              </a:r>
              <a:endParaRPr kumimoji="1" lang="ja-JP" altLang="en-US" sz="1400" b="1" dirty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488600" y="3140968"/>
              <a:ext cx="165600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altLang="ja-JP" sz="1400" b="1" dirty="0" smtClean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rPr>
                <a:t>Revise a document</a:t>
              </a:r>
              <a:endParaRPr kumimoji="1" lang="ja-JP" altLang="en-US" sz="1400" b="1" dirty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1471256" y="2939458"/>
              <a:ext cx="1800000" cy="288000"/>
            </a:xfrm>
            <a:prstGeom prst="roundRect">
              <a:avLst/>
            </a:prstGeom>
            <a:solidFill>
              <a:srgbClr val="BCE29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lnSpc>
                  <a:spcPts val="1600"/>
                </a:lnSpc>
              </a:pPr>
              <a:r>
                <a:rPr lang="en-US" altLang="ja-JP" b="1" dirty="0" smtClean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rPr>
                <a:t>Technical Order</a:t>
              </a:r>
              <a:endParaRPr kumimoji="1" lang="ja-JP" altLang="en-US" b="1" dirty="0">
                <a:solidFill>
                  <a:srgbClr val="0033CC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 rot="5400000">
              <a:off x="-100696" y="3027098"/>
              <a:ext cx="2196000" cy="0"/>
            </a:xfrm>
            <a:prstGeom prst="line">
              <a:avLst/>
            </a:prstGeom>
            <a:ln w="38100">
              <a:solidFill>
                <a:srgbClr val="0044CC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919342" y="2378470"/>
              <a:ext cx="3996000" cy="0"/>
            </a:xfrm>
            <a:prstGeom prst="line">
              <a:avLst/>
            </a:prstGeom>
            <a:ln w="381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753844" y="1914584"/>
              <a:ext cx="7416000" cy="0"/>
            </a:xfrm>
            <a:prstGeom prst="straightConnector1">
              <a:avLst/>
            </a:prstGeom>
            <a:ln w="38100">
              <a:solidFill>
                <a:srgbClr val="0044CC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角丸四角形 25"/>
            <p:cNvSpPr/>
            <p:nvPr/>
          </p:nvSpPr>
          <p:spPr>
            <a:xfrm>
              <a:off x="1773776" y="1756522"/>
              <a:ext cx="2340000" cy="288000"/>
            </a:xfrm>
            <a:prstGeom prst="roundRect">
              <a:avLst/>
            </a:prstGeom>
            <a:solidFill>
              <a:srgbClr val="BCE29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lnSpc>
                  <a:spcPts val="1600"/>
                </a:lnSpc>
              </a:pPr>
              <a:r>
                <a:rPr lang="en-US" altLang="ja-JP" b="1" dirty="0" smtClean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rPr>
                <a:t>Reporting</a:t>
              </a:r>
              <a:endParaRPr kumimoji="1" lang="ja-JP" altLang="en-US" b="1" dirty="0">
                <a:solidFill>
                  <a:srgbClr val="0033CC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637218" y="2368196"/>
              <a:ext cx="1116000" cy="0"/>
            </a:xfrm>
            <a:prstGeom prst="line">
              <a:avLst/>
            </a:prstGeom>
            <a:ln w="381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角丸四角形 27"/>
            <p:cNvSpPr/>
            <p:nvPr/>
          </p:nvSpPr>
          <p:spPr>
            <a:xfrm>
              <a:off x="395536" y="1583572"/>
              <a:ext cx="360000" cy="1944216"/>
            </a:xfrm>
            <a:prstGeom prst="roundRect">
              <a:avLst/>
            </a:prstGeom>
            <a:solidFill>
              <a:srgbClr val="FFCC99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en-US" altLang="ja-JP" b="1" dirty="0" smtClean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rPr>
                <a:t>Designer (NIRS)</a:t>
              </a:r>
              <a:endParaRPr kumimoji="1" lang="ja-JP" altLang="en-US" b="1" dirty="0">
                <a:solidFill>
                  <a:srgbClr val="0033CC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2245836" y="2704918"/>
              <a:ext cx="432000" cy="1588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rot="16200000" flipV="1">
              <a:off x="-25102" y="3528616"/>
              <a:ext cx="2304000" cy="1588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rot="5400000">
              <a:off x="6745598" y="2521676"/>
              <a:ext cx="288000" cy="1588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rot="10800000" flipV="1">
              <a:off x="745632" y="4104414"/>
              <a:ext cx="252000" cy="1"/>
            </a:xfrm>
            <a:prstGeom prst="straightConnector1">
              <a:avLst/>
            </a:prstGeom>
            <a:ln w="38100">
              <a:solidFill>
                <a:srgbClr val="0044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725050" y="4667088"/>
              <a:ext cx="396000" cy="0"/>
            </a:xfrm>
            <a:prstGeom prst="line">
              <a:avLst/>
            </a:prstGeom>
            <a:ln w="381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正方形/長方形 33"/>
            <p:cNvSpPr/>
            <p:nvPr/>
          </p:nvSpPr>
          <p:spPr>
            <a:xfrm>
              <a:off x="1856236" y="5014908"/>
              <a:ext cx="111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 smtClean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rPr>
                <a:t>Modification</a:t>
              </a:r>
              <a:endParaRPr kumimoji="1" lang="ja-JP" altLang="en-US" sz="1400" b="1" dirty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5581142" y="5588116"/>
              <a:ext cx="270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角丸四角形 35"/>
            <p:cNvSpPr/>
            <p:nvPr/>
          </p:nvSpPr>
          <p:spPr>
            <a:xfrm>
              <a:off x="1773776" y="2217692"/>
              <a:ext cx="2340000" cy="288000"/>
            </a:xfrm>
            <a:prstGeom prst="roundRect">
              <a:avLst/>
            </a:prstGeom>
            <a:solidFill>
              <a:srgbClr val="BCE29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b="1" dirty="0" smtClean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rPr>
                <a:t>Technical </a:t>
              </a:r>
              <a:r>
                <a:rPr lang="en-US" altLang="ja-JP" b="1" dirty="0" smtClean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rPr>
                <a:t>information</a:t>
              </a:r>
              <a:endParaRPr kumimoji="1" lang="ja-JP" altLang="en-US" b="1" dirty="0">
                <a:solidFill>
                  <a:srgbClr val="0033CC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584548" y="1658390"/>
              <a:ext cx="262800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 smtClean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rPr>
                <a:t>Information of an analysis data</a:t>
              </a:r>
              <a:endParaRPr kumimoji="1" lang="ja-JP" altLang="en-US" sz="1400" b="1" dirty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1711220" y="5387730"/>
              <a:ext cx="4932532" cy="540000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kumimoji="1" lang="en-US" altLang="ja-JP" b="1" dirty="0" smtClean="0">
                  <a:solidFill>
                    <a:srgbClr val="FF0000"/>
                  </a:solidFill>
                  <a:latin typeface="ＭＳ Ｐゴシック" pitchFamily="50" charset="-128"/>
                  <a:ea typeface="ＭＳ Ｐゴシック" pitchFamily="50" charset="-128"/>
                </a:rPr>
                <a:t>Operation and Maintenance Task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b="1" dirty="0" smtClean="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rPr>
                <a:t>(Obtain a data, such as</a:t>
              </a:r>
              <a:r>
                <a:rPr lang="ja-JP" altLang="en-US" sz="1400" b="1" dirty="0" smtClean="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rPr>
                <a:t> </a:t>
              </a:r>
              <a:r>
                <a:rPr lang="en-US" altLang="ja-JP" sz="1400" b="1" dirty="0" smtClean="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rPr>
                <a:t>failure mode, defective part etc,) </a:t>
              </a:r>
              <a:endParaRPr kumimoji="1" lang="ja-JP" altLang="en-US" sz="14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>
              <a:off x="3515712" y="2912022"/>
              <a:ext cx="0" cy="468000"/>
            </a:xfrm>
            <a:prstGeom prst="straightConnector1">
              <a:avLst/>
            </a:prstGeom>
            <a:ln w="38100">
              <a:solidFill>
                <a:srgbClr val="0044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5400000">
              <a:off x="7759920" y="2292188"/>
              <a:ext cx="792000" cy="0"/>
            </a:xfrm>
            <a:prstGeom prst="line">
              <a:avLst/>
            </a:prstGeom>
            <a:ln w="38100">
              <a:solidFill>
                <a:srgbClr val="0044CC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角丸四角形 46"/>
            <p:cNvSpPr/>
            <p:nvPr/>
          </p:nvSpPr>
          <p:spPr>
            <a:xfrm>
              <a:off x="4728956" y="2666502"/>
              <a:ext cx="3780000" cy="540000"/>
            </a:xfrm>
            <a:prstGeom prst="roundRect">
              <a:avLst/>
            </a:prstGeom>
            <a:solidFill>
              <a:srgbClr val="CCE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lnSpc>
                  <a:spcPts val="1600"/>
                </a:lnSpc>
              </a:pPr>
              <a:r>
                <a:rPr lang="en-US" altLang="ja-JP" b="1" dirty="0" smtClean="0">
                  <a:solidFill>
                    <a:srgbClr val="3333FF"/>
                  </a:solidFill>
                  <a:latin typeface="ＭＳ Ｐゴシック" pitchFamily="50" charset="-128"/>
                  <a:ea typeface="ＭＳ Ｐゴシック" pitchFamily="50" charset="-128"/>
                </a:rPr>
                <a:t>Reliability</a:t>
              </a:r>
              <a:r>
                <a:rPr lang="ja-JP" altLang="en-US" b="1" dirty="0" smtClean="0">
                  <a:solidFill>
                    <a:srgbClr val="3333FF"/>
                  </a:solidFill>
                  <a:latin typeface="ＭＳ Ｐゴシック" pitchFamily="50" charset="-128"/>
                  <a:ea typeface="ＭＳ Ｐゴシック" pitchFamily="50" charset="-128"/>
                </a:rPr>
                <a:t> </a:t>
              </a:r>
              <a:r>
                <a:rPr lang="en-US" altLang="ja-JP" b="1" dirty="0" smtClean="0">
                  <a:solidFill>
                    <a:srgbClr val="3333FF"/>
                  </a:solidFill>
                  <a:latin typeface="ＭＳ Ｐゴシック" pitchFamily="50" charset="-128"/>
                  <a:ea typeface="ＭＳ Ｐゴシック" pitchFamily="50" charset="-128"/>
                </a:rPr>
                <a:t>Monitoring Program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b="1" dirty="0" smtClean="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rPr>
                <a:t>(Data analysis)</a:t>
              </a:r>
              <a:endParaRPr kumimoji="1" lang="ja-JP" altLang="en-US" sz="14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395536" y="3815820"/>
              <a:ext cx="360000" cy="1368152"/>
            </a:xfrm>
            <a:prstGeom prst="roundRect">
              <a:avLst/>
            </a:prstGeom>
            <a:solidFill>
              <a:srgbClr val="FFCC99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>
                <a:lnSpc>
                  <a:spcPts val="1600"/>
                </a:lnSpc>
              </a:pPr>
              <a:r>
                <a:rPr lang="en-US" altLang="ja-JP" b="1" dirty="0" smtClean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rPr>
                <a:t>Manufacture</a:t>
              </a:r>
              <a:endParaRPr kumimoji="1" lang="ja-JP" altLang="en-US" b="1" dirty="0">
                <a:solidFill>
                  <a:srgbClr val="0033CC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2107248" y="3386582"/>
              <a:ext cx="2232000" cy="1404000"/>
            </a:xfrm>
            <a:prstGeom prst="roundRect">
              <a:avLst/>
            </a:prstGeom>
            <a:solidFill>
              <a:srgbClr val="FEE99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>
                <a:lnSpc>
                  <a:spcPts val="1500"/>
                </a:lnSpc>
              </a:pPr>
              <a:r>
                <a:rPr lang="en-US" altLang="ja-JP" sz="1600" b="1" dirty="0" smtClean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rPr>
                <a:t>Documentation</a:t>
              </a:r>
              <a:endParaRPr kumimoji="1" lang="ja-JP" altLang="en-US" sz="1600" b="1" dirty="0">
                <a:solidFill>
                  <a:srgbClr val="0033CC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grpSp>
          <p:nvGrpSpPr>
            <p:cNvPr id="61" name="グループ化 60"/>
            <p:cNvGrpSpPr/>
            <p:nvPr/>
          </p:nvGrpSpPr>
          <p:grpSpPr>
            <a:xfrm>
              <a:off x="2215214" y="3715502"/>
              <a:ext cx="2016000" cy="971910"/>
              <a:chOff x="2215214" y="3715502"/>
              <a:chExt cx="2016000" cy="971910"/>
            </a:xfrm>
          </p:grpSpPr>
          <p:sp>
            <p:nvSpPr>
              <p:cNvPr id="49" name="角丸四角形 48"/>
              <p:cNvSpPr/>
              <p:nvPr/>
            </p:nvSpPr>
            <p:spPr>
              <a:xfrm>
                <a:off x="2215214" y="3715502"/>
                <a:ext cx="2016000" cy="288000"/>
              </a:xfrm>
              <a:prstGeom prst="roundRect">
                <a:avLst/>
              </a:prstGeom>
              <a:solidFill>
                <a:srgbClr val="FFFF99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altLang="ja-JP" b="1" dirty="0" smtClean="0">
                    <a:solidFill>
                      <a:srgbClr val="0033CC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Instruction Manual</a:t>
                </a:r>
                <a:endParaRPr kumimoji="1" lang="ja-JP" altLang="en-US" b="1" dirty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2215214" y="4057457"/>
                <a:ext cx="2016000" cy="288000"/>
              </a:xfrm>
              <a:prstGeom prst="roundRect">
                <a:avLst/>
              </a:prstGeom>
              <a:solidFill>
                <a:srgbClr val="FFFF99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altLang="ja-JP" b="1" dirty="0" smtClean="0">
                    <a:solidFill>
                      <a:srgbClr val="0033CC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Work Sheet</a:t>
                </a:r>
                <a:endParaRPr kumimoji="1" lang="ja-JP" altLang="en-US" b="1" dirty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57" name="角丸四角形 56"/>
              <p:cNvSpPr/>
              <p:nvPr/>
            </p:nvSpPr>
            <p:spPr>
              <a:xfrm>
                <a:off x="2215214" y="4399412"/>
                <a:ext cx="2016000" cy="288000"/>
              </a:xfrm>
              <a:prstGeom prst="roundRect">
                <a:avLst/>
              </a:prstGeom>
              <a:solidFill>
                <a:srgbClr val="FFFF99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altLang="ja-JP" b="1" dirty="0" smtClean="0">
                    <a:solidFill>
                      <a:srgbClr val="0033CC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Procedure manual</a:t>
                </a:r>
                <a:endParaRPr kumimoji="1" lang="ja-JP" altLang="en-US" b="1" dirty="0">
                  <a:solidFill>
                    <a:srgbClr val="0033CC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</p:grpSp>
        <p:sp>
          <p:nvSpPr>
            <p:cNvPr id="56" name="正方形/長方形 55"/>
            <p:cNvSpPr/>
            <p:nvPr/>
          </p:nvSpPr>
          <p:spPr>
            <a:xfrm>
              <a:off x="6126680" y="3214708"/>
              <a:ext cx="176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altLang="ja-JP" sz="1400" b="1" dirty="0" smtClean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rPr>
                <a:t>Improve the program</a:t>
              </a:r>
              <a:endParaRPr kumimoji="1" lang="ja-JP" altLang="en-US" sz="1400" b="1" dirty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4413236" y="3537152"/>
              <a:ext cx="3780000" cy="1260000"/>
              <a:chOff x="4413236" y="3537152"/>
              <a:chExt cx="3780000" cy="1260000"/>
            </a:xfrm>
          </p:grpSpPr>
          <p:sp>
            <p:nvSpPr>
              <p:cNvPr id="54" name="角丸四角形 53"/>
              <p:cNvSpPr/>
              <p:nvPr/>
            </p:nvSpPr>
            <p:spPr>
              <a:xfrm>
                <a:off x="4413236" y="3537152"/>
                <a:ext cx="3780000" cy="1260000"/>
              </a:xfrm>
              <a:prstGeom prst="roundRect">
                <a:avLst/>
              </a:prstGeom>
              <a:solidFill>
                <a:srgbClr val="EBF7FF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8" name="グループ化 57"/>
              <p:cNvGrpSpPr/>
              <p:nvPr/>
            </p:nvGrpSpPr>
            <p:grpSpPr>
              <a:xfrm>
                <a:off x="4489961" y="3676241"/>
                <a:ext cx="3600000" cy="981559"/>
                <a:chOff x="4489961" y="3676241"/>
                <a:chExt cx="3600000" cy="981559"/>
              </a:xfrm>
            </p:grpSpPr>
            <p:sp>
              <p:nvSpPr>
                <p:cNvPr id="51" name="角丸四角形 41"/>
                <p:cNvSpPr/>
                <p:nvPr/>
              </p:nvSpPr>
              <p:spPr>
                <a:xfrm>
                  <a:off x="4489961" y="3676241"/>
                  <a:ext cx="3600000" cy="288000"/>
                </a:xfrm>
                <a:prstGeom prst="roundRect">
                  <a:avLst/>
                </a:prstGeom>
                <a:solidFill>
                  <a:srgbClr val="CCECFF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>
                    <a:lnSpc>
                      <a:spcPts val="1600"/>
                    </a:lnSpc>
                  </a:pPr>
                  <a:r>
                    <a:rPr kumimoji="1" lang="en-US" altLang="ja-JP" b="1" dirty="0" smtClean="0">
                      <a:solidFill>
                        <a:srgbClr val="0033CC"/>
                      </a:solidFill>
                      <a:latin typeface="ＭＳ Ｐゴシック" pitchFamily="50" charset="-128"/>
                      <a:ea typeface="ＭＳ Ｐゴシック" pitchFamily="50" charset="-128"/>
                    </a:rPr>
                    <a:t>Skill Management Program</a:t>
                  </a:r>
                  <a:endParaRPr kumimoji="1" lang="ja-JP" altLang="en-US" b="1" dirty="0">
                    <a:solidFill>
                      <a:srgbClr val="0033CC"/>
                    </a:solidFill>
                    <a:latin typeface="ＭＳ Ｐゴシック" pitchFamily="50" charset="-128"/>
                    <a:ea typeface="ＭＳ Ｐゴシック" pitchFamily="50" charset="-128"/>
                  </a:endParaRPr>
                </a:p>
              </p:txBody>
            </p:sp>
            <p:sp>
              <p:nvSpPr>
                <p:cNvPr id="53" name="角丸四角形 52"/>
                <p:cNvSpPr/>
                <p:nvPr/>
              </p:nvSpPr>
              <p:spPr>
                <a:xfrm>
                  <a:off x="4489961" y="4023021"/>
                  <a:ext cx="3600000" cy="288000"/>
                </a:xfrm>
                <a:prstGeom prst="roundRect">
                  <a:avLst/>
                </a:prstGeom>
                <a:solidFill>
                  <a:srgbClr val="CCECFF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>
                    <a:lnSpc>
                      <a:spcPts val="1600"/>
                    </a:lnSpc>
                  </a:pPr>
                  <a:r>
                    <a:rPr kumimoji="1" lang="en-US" altLang="ja-JP" b="1" dirty="0" smtClean="0">
                      <a:solidFill>
                        <a:srgbClr val="0033CC"/>
                      </a:solidFill>
                      <a:latin typeface="ＭＳ Ｐゴシック" pitchFamily="50" charset="-128"/>
                      <a:ea typeface="ＭＳ Ｐゴシック" pitchFamily="50" charset="-128"/>
                    </a:rPr>
                    <a:t>Tool &amp; Equipment Control Program</a:t>
                  </a:r>
                  <a:endParaRPr kumimoji="1" lang="ja-JP" altLang="en-US" b="1" dirty="0">
                    <a:solidFill>
                      <a:srgbClr val="0033CC"/>
                    </a:solidFill>
                    <a:latin typeface="ＭＳ Ｐゴシック" pitchFamily="50" charset="-128"/>
                    <a:ea typeface="ＭＳ Ｐゴシック" pitchFamily="50" charset="-128"/>
                  </a:endParaRPr>
                </a:p>
              </p:txBody>
            </p:sp>
            <p:sp>
              <p:nvSpPr>
                <p:cNvPr id="52" name="角丸四角形 51"/>
                <p:cNvSpPr/>
                <p:nvPr/>
              </p:nvSpPr>
              <p:spPr>
                <a:xfrm>
                  <a:off x="4489961" y="4369800"/>
                  <a:ext cx="3600000" cy="288000"/>
                </a:xfrm>
                <a:prstGeom prst="roundRect">
                  <a:avLst/>
                </a:prstGeom>
                <a:solidFill>
                  <a:srgbClr val="CCECFF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>
                    <a:lnSpc>
                      <a:spcPts val="1600"/>
                    </a:lnSpc>
                  </a:pPr>
                  <a:r>
                    <a:rPr kumimoji="1" lang="en-US" altLang="ja-JP" b="1" dirty="0" smtClean="0">
                      <a:solidFill>
                        <a:srgbClr val="0033CC"/>
                      </a:solidFill>
                      <a:latin typeface="ＭＳ Ｐゴシック" pitchFamily="50" charset="-128"/>
                      <a:ea typeface="ＭＳ Ｐゴシック" pitchFamily="50" charset="-128"/>
                    </a:rPr>
                    <a:t>Part &amp; Stock Control Program</a:t>
                  </a:r>
                  <a:endParaRPr kumimoji="1" lang="ja-JP" altLang="en-US" b="1" dirty="0">
                    <a:solidFill>
                      <a:srgbClr val="0033CC"/>
                    </a:solidFill>
                    <a:latin typeface="ＭＳ Ｐゴシック" pitchFamily="50" charset="-128"/>
                    <a:ea typeface="ＭＳ Ｐゴシック" pitchFamily="50" charset="-128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22548" name="Picture 20" descr="Middle-aged man working in a bottling factoryの写真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81128"/>
            <a:ext cx="1428750" cy="952500"/>
          </a:xfrm>
          <a:prstGeom prst="rect">
            <a:avLst/>
          </a:prstGeom>
          <a:noFill/>
        </p:spPr>
      </p:pic>
      <p:pic>
        <p:nvPicPr>
          <p:cNvPr id="22554" name="Picture 26" descr="ヘルメットをかぶった女性の写真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429000"/>
            <a:ext cx="1428750" cy="1152525"/>
          </a:xfrm>
          <a:prstGeom prst="rect">
            <a:avLst/>
          </a:prstGeom>
          <a:noFill/>
        </p:spPr>
      </p:pic>
      <p:pic>
        <p:nvPicPr>
          <p:cNvPr id="22560" name="Picture 32" descr="Asian man in hard hat holding blueprints and pointingの写真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3068960"/>
            <a:ext cx="962025" cy="1428750"/>
          </a:xfrm>
          <a:prstGeom prst="rect">
            <a:avLst/>
          </a:prstGeom>
          <a:noFill/>
        </p:spPr>
      </p:pic>
      <p:pic>
        <p:nvPicPr>
          <p:cNvPr id="22626" name="Picture 98" descr="Welder at work in shipyardの写真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5013176"/>
            <a:ext cx="1428750" cy="952500"/>
          </a:xfrm>
          <a:prstGeom prst="rect">
            <a:avLst/>
          </a:prstGeom>
          <a:noFill/>
        </p:spPr>
      </p:pic>
      <p:pic>
        <p:nvPicPr>
          <p:cNvPr id="22638" name="Picture 110" descr="Scientists conducting experiments in a laboratoryの写真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5013176"/>
            <a:ext cx="1428750" cy="942975"/>
          </a:xfrm>
          <a:prstGeom prst="rect">
            <a:avLst/>
          </a:prstGeom>
          <a:noFill/>
        </p:spPr>
      </p:pic>
      <p:pic>
        <p:nvPicPr>
          <p:cNvPr id="22644" name="Picture 116" descr="自動車整備士の写真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4725144"/>
            <a:ext cx="1428750" cy="952500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1115616" y="1052736"/>
            <a:ext cx="6876256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Overview</a:t>
            </a:r>
          </a:p>
          <a:p>
            <a:pPr algn="ctr"/>
            <a:r>
              <a:rPr lang="en-US" altLang="ja-JP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</a:t>
            </a:r>
            <a:r>
              <a:rPr lang="ja-JP" alt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 Program</a:t>
            </a:r>
          </a:p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SMP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）</a:t>
            </a:r>
            <a:endParaRPr kumimoji="1" lang="ja-JP" alt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83568" y="764704"/>
            <a:ext cx="7992888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How can we use the SMP ?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1331640" y="1473500"/>
            <a:ext cx="6010868" cy="4403772"/>
            <a:chOff x="1331640" y="1473500"/>
            <a:chExt cx="6010868" cy="4403772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1331640" y="1473500"/>
              <a:ext cx="6010868" cy="4403772"/>
              <a:chOff x="1765420" y="1412776"/>
              <a:chExt cx="6010868" cy="4403772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2110712" y="5356736"/>
                <a:ext cx="612000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Low</a:t>
                </a:r>
                <a:endParaRPr kumimoji="1" lang="ja-JP" alt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1938932" y="1412776"/>
                <a:ext cx="612000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Hi</a:t>
                </a:r>
                <a:endParaRPr kumimoji="1" lang="ja-JP" alt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7164288" y="5356736"/>
                <a:ext cx="612000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Hi</a:t>
                </a:r>
                <a:endParaRPr kumimoji="1" lang="ja-JP" alt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059832" y="5384500"/>
                <a:ext cx="3744416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Willingness</a:t>
                </a:r>
                <a:r>
                  <a:rPr kumimoji="1" lang="ja-JP" alt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－ </a:t>
                </a:r>
                <a:r>
                  <a:rPr kumimoji="1" lang="en-US" altLang="ja-JP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will</a:t>
                </a:r>
                <a:r>
                  <a:rPr kumimoji="1" lang="ja-JP" alt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－ </a:t>
                </a:r>
                <a:r>
                  <a:rPr kumimoji="1" lang="en-US" altLang="ja-JP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Motivation</a:t>
                </a:r>
                <a:endParaRPr kumimoji="1" lang="ja-JP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 rot="16200000">
                <a:off x="109236" y="3212976"/>
                <a:ext cx="3744416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Ability</a:t>
                </a:r>
                <a:r>
                  <a:rPr kumimoji="1" lang="ja-JP" alt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–</a:t>
                </a:r>
                <a:r>
                  <a:rPr kumimoji="1" lang="ja-JP" alt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1" lang="en-US" altLang="ja-JP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will</a:t>
                </a:r>
                <a:r>
                  <a:rPr kumimoji="1" lang="ja-JP" alt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－</a:t>
                </a:r>
                <a:r>
                  <a:rPr kumimoji="1" lang="en-US" altLang="ja-JP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Competence</a:t>
                </a:r>
                <a:endParaRPr kumimoji="1" lang="ja-JP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4" name="グループ化 33"/>
              <p:cNvGrpSpPr/>
              <p:nvPr/>
            </p:nvGrpSpPr>
            <p:grpSpPr>
              <a:xfrm>
                <a:off x="2256460" y="1686060"/>
                <a:ext cx="5339588" cy="3657468"/>
                <a:chOff x="2256460" y="1686060"/>
                <a:chExt cx="5339588" cy="3657468"/>
              </a:xfrm>
            </p:grpSpPr>
            <p:grpSp>
              <p:nvGrpSpPr>
                <p:cNvPr id="33" name="グループ化 32"/>
                <p:cNvGrpSpPr/>
                <p:nvPr/>
              </p:nvGrpSpPr>
              <p:grpSpPr>
                <a:xfrm>
                  <a:off x="2256460" y="1686060"/>
                  <a:ext cx="2592000" cy="1742748"/>
                  <a:chOff x="2123728" y="1686060"/>
                  <a:chExt cx="2592000" cy="1742748"/>
                </a:xfrm>
              </p:grpSpPr>
              <p:pic>
                <p:nvPicPr>
                  <p:cNvPr id="8" name="Picture 7" descr="チームワーク・働く人々・働く仲間・職場の仲間・同僚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411760" y="1856876"/>
                    <a:ext cx="1872208" cy="1498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2" name="正方形/長方形 21"/>
                  <p:cNvSpPr/>
                  <p:nvPr/>
                </p:nvSpPr>
                <p:spPr>
                  <a:xfrm>
                    <a:off x="3419872" y="1686060"/>
                    <a:ext cx="118800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Motivate</a:t>
                    </a:r>
                    <a:endParaRPr kumimoji="1" lang="ja-JP" altLang="en-US" sz="16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角丸四角形 25"/>
                  <p:cNvSpPr/>
                  <p:nvPr/>
                </p:nvSpPr>
                <p:spPr>
                  <a:xfrm>
                    <a:off x="2123728" y="1700808"/>
                    <a:ext cx="2592000" cy="1728000"/>
                  </a:xfrm>
                  <a:prstGeom prst="roundRect">
                    <a:avLst/>
                  </a:prstGeom>
                  <a:noFill/>
                  <a:ln w="254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" name="グループ化 31"/>
                <p:cNvGrpSpPr/>
                <p:nvPr/>
              </p:nvGrpSpPr>
              <p:grpSpPr>
                <a:xfrm>
                  <a:off x="5004048" y="1700808"/>
                  <a:ext cx="2592000" cy="1728000"/>
                  <a:chOff x="5004048" y="1700808"/>
                  <a:chExt cx="2592000" cy="1728000"/>
                </a:xfrm>
              </p:grpSpPr>
              <p:pic>
                <p:nvPicPr>
                  <p:cNvPr id="12" name="Picture 18" descr="顧客対応・営業・コミュニケーション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5364088" y="1844824"/>
                    <a:ext cx="1584176" cy="1528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5" name="正方形/長方形 24"/>
                  <p:cNvSpPr/>
                  <p:nvPr/>
                </p:nvSpPr>
                <p:spPr>
                  <a:xfrm>
                    <a:off x="6300192" y="1700808"/>
                    <a:ext cx="118800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Delegate</a:t>
                    </a:r>
                    <a:endParaRPr kumimoji="1" lang="ja-JP" altLang="en-US" sz="16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角丸四角形 26"/>
                  <p:cNvSpPr/>
                  <p:nvPr/>
                </p:nvSpPr>
                <p:spPr>
                  <a:xfrm>
                    <a:off x="5004048" y="1700808"/>
                    <a:ext cx="2592000" cy="1728000"/>
                  </a:xfrm>
                  <a:prstGeom prst="roundRect">
                    <a:avLst/>
                  </a:prstGeom>
                  <a:noFill/>
                  <a:ln w="254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1" name="グループ化 30"/>
                <p:cNvGrpSpPr/>
                <p:nvPr/>
              </p:nvGrpSpPr>
              <p:grpSpPr>
                <a:xfrm>
                  <a:off x="5004048" y="3615528"/>
                  <a:ext cx="2592000" cy="1728000"/>
                  <a:chOff x="4919024" y="3645024"/>
                  <a:chExt cx="2592000" cy="1728000"/>
                </a:xfrm>
              </p:grpSpPr>
              <p:pic>
                <p:nvPicPr>
                  <p:cNvPr id="10" name="Picture 9" descr="マネジメント活動・小集団活動の推進、ISO活動環境の整備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5220072" y="3922186"/>
                    <a:ext cx="1728192" cy="13068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4" name="正方形/長方形 23"/>
                  <p:cNvSpPr/>
                  <p:nvPr/>
                </p:nvSpPr>
                <p:spPr>
                  <a:xfrm>
                    <a:off x="6300192" y="3717032"/>
                    <a:ext cx="118800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Educate</a:t>
                    </a:r>
                    <a:endParaRPr kumimoji="1" lang="ja-JP" altLang="en-US" sz="16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角丸四角形 27"/>
                  <p:cNvSpPr/>
                  <p:nvPr/>
                </p:nvSpPr>
                <p:spPr>
                  <a:xfrm>
                    <a:off x="4919024" y="3645024"/>
                    <a:ext cx="2592000" cy="1728000"/>
                  </a:xfrm>
                  <a:prstGeom prst="roundRect">
                    <a:avLst/>
                  </a:prstGeom>
                  <a:noFill/>
                  <a:ln w="254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0" name="グループ化 29"/>
                <p:cNvGrpSpPr/>
                <p:nvPr/>
              </p:nvGrpSpPr>
              <p:grpSpPr>
                <a:xfrm>
                  <a:off x="2256460" y="3615528"/>
                  <a:ext cx="2592000" cy="1728000"/>
                  <a:chOff x="2023956" y="3645024"/>
                  <a:chExt cx="2592000" cy="1728000"/>
                </a:xfrm>
              </p:grpSpPr>
              <p:pic>
                <p:nvPicPr>
                  <p:cNvPr id="14" name="Picture 16" descr="マネジメント活動・小集団活動の推進、ISO活動環境の整備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2267744" y="3984445"/>
                    <a:ext cx="1944216" cy="13189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正方形/長方形 22"/>
                  <p:cNvSpPr/>
                  <p:nvPr/>
                </p:nvSpPr>
                <p:spPr>
                  <a:xfrm>
                    <a:off x="2195736" y="3717032"/>
                    <a:ext cx="118800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Instruct</a:t>
                    </a:r>
                    <a:endParaRPr kumimoji="1" lang="ja-JP" altLang="en-US" sz="16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角丸四角形 28"/>
                  <p:cNvSpPr/>
                  <p:nvPr/>
                </p:nvSpPr>
                <p:spPr>
                  <a:xfrm>
                    <a:off x="2023956" y="3645024"/>
                    <a:ext cx="2592000" cy="1728000"/>
                  </a:xfrm>
                  <a:prstGeom prst="roundRect">
                    <a:avLst/>
                  </a:prstGeom>
                  <a:noFill/>
                  <a:ln w="254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6" name="円/楕円 15"/>
                <p:cNvSpPr/>
                <p:nvPr/>
              </p:nvSpPr>
              <p:spPr>
                <a:xfrm>
                  <a:off x="3840636" y="3068960"/>
                  <a:ext cx="1800000" cy="828000"/>
                </a:xfrm>
                <a:prstGeom prst="ellipse">
                  <a:avLst/>
                </a:prstGeom>
                <a:solidFill>
                  <a:srgbClr val="D0FFB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4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Will</a:t>
                  </a:r>
                </a:p>
                <a:p>
                  <a:pPr algn="ctr"/>
                  <a:r>
                    <a:rPr kumimoji="1" lang="en-US" altLang="ja-JP" sz="14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Skill</a:t>
                  </a:r>
                </a:p>
                <a:p>
                  <a:pPr algn="ctr"/>
                  <a:r>
                    <a:rPr kumimoji="1" lang="en-US" altLang="ja-JP" sz="14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Management</a:t>
                  </a:r>
                  <a:endParaRPr kumimoji="1" lang="ja-JP" altLang="en-US" sz="1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7" name="円/楕円 36"/>
            <p:cNvSpPr/>
            <p:nvPr/>
          </p:nvSpPr>
          <p:spPr>
            <a:xfrm>
              <a:off x="6732240" y="2060848"/>
              <a:ext cx="360040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kumimoji="1" lang="ja-JP" alt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6732240" y="4077072"/>
              <a:ext cx="360040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kumimoji="1" lang="ja-JP" alt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995936" y="2038715"/>
              <a:ext cx="360040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kumimoji="1" lang="ja-JP" alt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3995936" y="4149080"/>
              <a:ext cx="360040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kumimoji="1" lang="ja-JP" alt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0832" y="606624"/>
            <a:ext cx="8229600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 dose the SMP give ?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5004048" y="1484784"/>
            <a:ext cx="3528392" cy="4104456"/>
            <a:chOff x="5004048" y="1484784"/>
            <a:chExt cx="3528392" cy="4104456"/>
          </a:xfrm>
        </p:grpSpPr>
        <p:sp>
          <p:nvSpPr>
            <p:cNvPr id="6" name="正方形/長方形 5"/>
            <p:cNvSpPr/>
            <p:nvPr/>
          </p:nvSpPr>
          <p:spPr>
            <a:xfrm>
              <a:off x="5292080" y="1628800"/>
              <a:ext cx="302433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600"/>
                </a:lnSpc>
              </a:pPr>
              <a:r>
                <a:rPr lang="en-US" altLang="ja-JP" sz="2400" dirty="0" smtClean="0"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For individual</a:t>
              </a:r>
            </a:p>
          </p:txBody>
        </p:sp>
        <p:pic>
          <p:nvPicPr>
            <p:cNvPr id="41986" name="Picture 2" descr="現場作業・緊急対応・整備作業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3356992"/>
              <a:ext cx="1368152" cy="1444515"/>
            </a:xfrm>
            <a:prstGeom prst="rect">
              <a:avLst/>
            </a:prstGeom>
            <a:noFill/>
          </p:spPr>
        </p:pic>
        <p:sp>
          <p:nvSpPr>
            <p:cNvPr id="13" name="雲形吹き出し 12"/>
            <p:cNvSpPr/>
            <p:nvPr/>
          </p:nvSpPr>
          <p:spPr>
            <a:xfrm>
              <a:off x="5436096" y="2420888"/>
              <a:ext cx="2160000" cy="720080"/>
            </a:xfrm>
            <a:prstGeom prst="cloudCallout">
              <a:avLst>
                <a:gd name="adj1" fmla="val 2822"/>
                <a:gd name="adj2" fmla="val 109061"/>
              </a:avLst>
            </a:prstGeom>
            <a:solidFill>
              <a:srgbClr val="FFFF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altLang="ja-JP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  Know my</a:t>
              </a:r>
              <a:r>
                <a:rPr lang="ja-JP" altLang="en-US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level</a:t>
              </a:r>
              <a:r>
                <a:rPr lang="ja-JP" altLang="en-US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・・</a:t>
              </a:r>
              <a:endParaRPr kumimoji="1" lang="ja-JP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004048" y="1484784"/>
              <a:ext cx="3528392" cy="410445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indent="354013">
                <a:lnSpc>
                  <a:spcPts val="2000"/>
                </a:lnSpc>
              </a:pPr>
              <a:r>
                <a:rPr lang="ja-JP" altLang="en-US" sz="1600" dirty="0" smtClean="0">
                  <a:solidFill>
                    <a:srgbClr val="0000FF"/>
                  </a:solidFill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・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Clear aim for skill-up </a:t>
              </a:r>
            </a:p>
            <a:p>
              <a:pPr indent="354013">
                <a:lnSpc>
                  <a:spcPts val="2000"/>
                </a:lnSpc>
              </a:pPr>
              <a:r>
                <a:rPr lang="ja-JP" altLang="en-US" sz="1600" dirty="0" smtClean="0">
                  <a:solidFill>
                    <a:srgbClr val="0000FF"/>
                  </a:solidFill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・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Creating professionalism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39552" y="1484784"/>
            <a:ext cx="4176464" cy="4248472"/>
            <a:chOff x="467544" y="1268760"/>
            <a:chExt cx="4176464" cy="4248472"/>
          </a:xfrm>
        </p:grpSpPr>
        <p:pic>
          <p:nvPicPr>
            <p:cNvPr id="41988" name="Picture 4" descr="人事・人事考課 ・人事査定・昇格・昇進・人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068960"/>
              <a:ext cx="2162175" cy="1600200"/>
            </a:xfrm>
            <a:prstGeom prst="rect">
              <a:avLst/>
            </a:prstGeom>
            <a:noFill/>
          </p:spPr>
        </p:pic>
        <p:sp>
          <p:nvSpPr>
            <p:cNvPr id="9" name="正方形/長方形 8"/>
            <p:cNvSpPr/>
            <p:nvPr/>
          </p:nvSpPr>
          <p:spPr>
            <a:xfrm>
              <a:off x="539552" y="1412776"/>
              <a:ext cx="324036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600"/>
                </a:lnSpc>
              </a:pPr>
              <a:r>
                <a:rPr lang="en-US" altLang="ja-JP" sz="2400" dirty="0" smtClean="0"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For management</a:t>
              </a:r>
            </a:p>
          </p:txBody>
        </p:sp>
        <p:sp>
          <p:nvSpPr>
            <p:cNvPr id="10" name="雲形吹き出し 9"/>
            <p:cNvSpPr/>
            <p:nvPr/>
          </p:nvSpPr>
          <p:spPr>
            <a:xfrm>
              <a:off x="539552" y="2132856"/>
              <a:ext cx="2232248" cy="720080"/>
            </a:xfrm>
            <a:prstGeom prst="cloudCallout">
              <a:avLst>
                <a:gd name="adj1" fmla="val 57875"/>
                <a:gd name="adj2" fmla="val 104829"/>
              </a:avLst>
            </a:prstGeom>
            <a:solidFill>
              <a:srgbClr val="D0FF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Easy job allocation ?</a:t>
              </a:r>
              <a:endParaRPr kumimoji="1" lang="ja-JP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雲形吹き出し 10"/>
            <p:cNvSpPr/>
            <p:nvPr/>
          </p:nvSpPr>
          <p:spPr>
            <a:xfrm>
              <a:off x="1907704" y="2420888"/>
              <a:ext cx="2736304" cy="720080"/>
            </a:xfrm>
            <a:prstGeom prst="cloudCallout">
              <a:avLst>
                <a:gd name="adj1" fmla="val -11433"/>
                <a:gd name="adj2" fmla="val 68849"/>
              </a:avLst>
            </a:prstGeom>
            <a:solidFill>
              <a:srgbClr val="D0FF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altLang="ja-JP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performance Improve ?</a:t>
              </a:r>
              <a:endParaRPr kumimoji="1" lang="ja-JP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67544" y="1268760"/>
              <a:ext cx="4104456" cy="42484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indent="354013">
                <a:lnSpc>
                  <a:spcPts val="1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indent="354013">
                <a:lnSpc>
                  <a:spcPts val="1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indent="354013">
                <a:lnSpc>
                  <a:spcPts val="1600"/>
                </a:lnSpc>
              </a:pP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indent="354013">
                <a:lnSpc>
                  <a:spcPts val="1600"/>
                </a:lnSpc>
              </a:pPr>
              <a:r>
                <a:rPr lang="ja-JP" alt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・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 Disclosing every skill</a:t>
              </a:r>
            </a:p>
            <a:p>
              <a:pPr indent="354013">
                <a:lnSpc>
                  <a:spcPts val="1600"/>
                </a:lnSpc>
              </a:pPr>
              <a:r>
                <a:rPr lang="ja-JP" altLang="en-US" sz="1600" dirty="0" smtClean="0">
                  <a:solidFill>
                    <a:srgbClr val="0000FF"/>
                  </a:solidFill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 ・　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Easy planning for training</a:t>
              </a:r>
            </a:p>
            <a:p>
              <a:pPr indent="354013">
                <a:lnSpc>
                  <a:spcPts val="1600"/>
                </a:lnSpc>
              </a:pPr>
              <a:r>
                <a:rPr lang="ja-JP" altLang="en-US" sz="1600" dirty="0" smtClean="0">
                  <a:solidFill>
                    <a:srgbClr val="0000FF"/>
                  </a:solidFill>
                  <a:latin typeface="Arial" pitchFamily="34" charset="0"/>
                  <a:ea typeface="HGPｺﾞｼｯｸE" pitchFamily="50" charset="-128"/>
                  <a:cs typeface="Arial" pitchFamily="34" charset="0"/>
                </a:rPr>
                <a:t> ・ 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Fostering of skilled person</a:t>
              </a:r>
              <a:endParaRPr lang="en-US" altLang="ja-JP" sz="1600" dirty="0" smtClean="0">
                <a:solidFill>
                  <a:srgbClr val="0000FF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endParaRPr>
            </a:p>
            <a:p>
              <a:pPr algn="ctr"/>
              <a:endParaRPr kumimoji="1" lang="ja-JP" alt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67544" y="548680"/>
            <a:ext cx="7488832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The SMP</a:t>
            </a:r>
            <a:r>
              <a:rPr lang="ja-JP" altLang="en-US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for aircraft maintenance</a:t>
            </a:r>
          </a:p>
        </p:txBody>
      </p:sp>
      <p:sp>
        <p:nvSpPr>
          <p:cNvPr id="91" name="下矢印 90"/>
          <p:cNvSpPr/>
          <p:nvPr/>
        </p:nvSpPr>
        <p:spPr>
          <a:xfrm>
            <a:off x="5067672" y="3793232"/>
            <a:ext cx="396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251520" y="4201656"/>
            <a:ext cx="8640960" cy="1872208"/>
            <a:chOff x="251520" y="4201656"/>
            <a:chExt cx="8640960" cy="1872208"/>
          </a:xfrm>
        </p:grpSpPr>
        <p:sp>
          <p:nvSpPr>
            <p:cNvPr id="99" name="正方形/長方形 98"/>
            <p:cNvSpPr/>
            <p:nvPr/>
          </p:nvSpPr>
          <p:spPr>
            <a:xfrm>
              <a:off x="251520" y="4201656"/>
              <a:ext cx="8640960" cy="1872208"/>
            </a:xfrm>
            <a:prstGeom prst="rect">
              <a:avLst/>
            </a:prstGeom>
            <a:solidFill>
              <a:srgbClr val="D0FFB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kumimoji="1" lang="en-US" altLang="ja-JP" sz="1600" b="1" u="sng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Typical</a:t>
              </a:r>
              <a:r>
                <a:rPr kumimoji="1" lang="ja-JP" altLang="en-US" sz="1600" b="1" u="sng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sz="1600" b="1" u="sng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case of Engine Overhaul</a:t>
              </a:r>
              <a:endParaRPr kumimoji="1" lang="ja-JP" altLang="en-US" sz="1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1" name="グループ化 100"/>
            <p:cNvGrpSpPr/>
            <p:nvPr/>
          </p:nvGrpSpPr>
          <p:grpSpPr>
            <a:xfrm>
              <a:off x="282000" y="4565888"/>
              <a:ext cx="8568736" cy="1440160"/>
              <a:chOff x="282000" y="4565888"/>
              <a:chExt cx="8568736" cy="1440160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1650152" y="5346928"/>
                <a:ext cx="1116000" cy="4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Incoming</a:t>
                </a:r>
              </a:p>
              <a:p>
                <a:pPr algn="ctr">
                  <a:lnSpc>
                    <a:spcPts val="1600"/>
                  </a:lnSpc>
                </a:pP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inspection </a:t>
                </a:r>
                <a:endParaRPr kumimoji="1" lang="ja-JP" alt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2937298" y="5346928"/>
                <a:ext cx="1368000" cy="4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Disassembly</a:t>
                </a:r>
                <a:endParaRPr kumimoji="1" lang="ja-JP" alt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5655590" y="5346928"/>
                <a:ext cx="1080000" cy="4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Assembly</a:t>
                </a:r>
                <a:endParaRPr kumimoji="1" lang="ja-JP" alt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4476444" y="5346928"/>
                <a:ext cx="1008000" cy="4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Cleaning</a:t>
                </a:r>
                <a:endParaRPr kumimoji="1" lang="ja-JP" alt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6906736" y="5346928"/>
                <a:ext cx="1944000" cy="4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kumimoji="1" lang="en-US" altLang="ja-JP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Performance</a:t>
                </a:r>
                <a:r>
                  <a:rPr kumimoji="1" lang="ja-JP" alt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test /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Return</a:t>
                </a:r>
                <a:r>
                  <a:rPr lang="ja-JP" alt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ja-JP" alt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service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kumimoji="1" lang="ja-JP" alt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4061088" y="4683616"/>
                <a:ext cx="1656184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Basic class </a:t>
                </a:r>
              </a:p>
              <a:p>
                <a:pPr algn="ctr">
                  <a:lnSpc>
                    <a:spcPts val="1600"/>
                  </a:lnSpc>
                </a:pPr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mechanic</a:t>
                </a:r>
                <a:endParaRPr kumimoji="1" lang="ja-JP" altLang="en-US" b="1" dirty="0">
                  <a:solidFill>
                    <a:srgbClr val="0000FF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2802280" y="4611608"/>
                <a:ext cx="1512168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2nd class</a:t>
                </a:r>
              </a:p>
              <a:p>
                <a:pPr algn="ctr">
                  <a:lnSpc>
                    <a:spcPts val="1600"/>
                  </a:lnSpc>
                </a:pPr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 mechanic</a:t>
                </a:r>
                <a:endParaRPr kumimoji="1" lang="ja-JP" altLang="en-US" b="1" dirty="0">
                  <a:solidFill>
                    <a:srgbClr val="0000FF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5466576" y="4683616"/>
                <a:ext cx="1440160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1</a:t>
                </a:r>
                <a:r>
                  <a:rPr kumimoji="1" lang="en-US" altLang="ja-JP" b="1" baseline="30000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st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 class </a:t>
                </a:r>
              </a:p>
              <a:p>
                <a:pPr algn="ctr">
                  <a:lnSpc>
                    <a:spcPts val="1600"/>
                  </a:lnSpc>
                </a:pPr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mechanic</a:t>
                </a:r>
                <a:endParaRPr kumimoji="1" lang="ja-JP" altLang="en-US" b="1" dirty="0">
                  <a:solidFill>
                    <a:srgbClr val="0000FF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7266776" y="4827664"/>
                <a:ext cx="1296144" cy="36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Inspector</a:t>
                </a:r>
                <a:endParaRPr kumimoji="1" lang="ja-JP" altLang="en-US" b="1" dirty="0">
                  <a:solidFill>
                    <a:srgbClr val="0000FF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1578144" y="4804040"/>
                <a:ext cx="1368152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 Narrow" pitchFamily="34" charset="0"/>
                    <a:cs typeface="Arial" pitchFamily="34" charset="0"/>
                  </a:rPr>
                  <a:t>Inspector</a:t>
                </a:r>
                <a:endParaRPr kumimoji="1" lang="ja-JP" altLang="en-US" b="1" dirty="0">
                  <a:solidFill>
                    <a:srgbClr val="0000FF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cxnSp>
            <p:nvCxnSpPr>
              <p:cNvPr id="70" name="直線コネクタ 69"/>
              <p:cNvCxnSpPr/>
              <p:nvPr/>
            </p:nvCxnSpPr>
            <p:spPr>
              <a:xfrm>
                <a:off x="570032" y="5346928"/>
                <a:ext cx="806489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二等辺三角形 71"/>
              <p:cNvSpPr/>
              <p:nvPr/>
            </p:nvSpPr>
            <p:spPr>
              <a:xfrm flipV="1">
                <a:off x="2154208" y="5161384"/>
                <a:ext cx="180000" cy="1800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二等辺三角形 72"/>
              <p:cNvSpPr/>
              <p:nvPr/>
            </p:nvSpPr>
            <p:spPr>
              <a:xfrm flipV="1">
                <a:off x="3563888" y="5161384"/>
                <a:ext cx="180000" cy="1800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二等辺三角形 73"/>
              <p:cNvSpPr/>
              <p:nvPr/>
            </p:nvSpPr>
            <p:spPr>
              <a:xfrm flipV="1">
                <a:off x="4890512" y="5161384"/>
                <a:ext cx="180000" cy="1800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二等辺三角形 74"/>
              <p:cNvSpPr/>
              <p:nvPr/>
            </p:nvSpPr>
            <p:spPr>
              <a:xfrm flipV="1">
                <a:off x="6114648" y="5161384"/>
                <a:ext cx="180000" cy="1800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二等辺三角形 75"/>
              <p:cNvSpPr/>
              <p:nvPr/>
            </p:nvSpPr>
            <p:spPr>
              <a:xfrm flipV="1">
                <a:off x="7817688" y="5161384"/>
                <a:ext cx="180000" cy="1800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正方形/長方形 77"/>
              <p:cNvSpPr/>
              <p:nvPr/>
            </p:nvSpPr>
            <p:spPr>
              <a:xfrm>
                <a:off x="642144" y="5418936"/>
                <a:ext cx="936000" cy="4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Work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ja-JP" alt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Step</a:t>
                </a:r>
                <a:endParaRPr kumimoji="1" lang="ja-JP" alt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1" name="直線矢印コネクタ 80"/>
              <p:cNvCxnSpPr/>
              <p:nvPr/>
            </p:nvCxnSpPr>
            <p:spPr>
              <a:xfrm>
                <a:off x="2658264" y="5562952"/>
                <a:ext cx="360040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矢印コネクタ 81"/>
              <p:cNvCxnSpPr/>
              <p:nvPr/>
            </p:nvCxnSpPr>
            <p:spPr>
              <a:xfrm>
                <a:off x="4170432" y="5562952"/>
                <a:ext cx="360040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矢印コネクタ 82"/>
              <p:cNvCxnSpPr/>
              <p:nvPr/>
            </p:nvCxnSpPr>
            <p:spPr>
              <a:xfrm>
                <a:off x="5394568" y="5562952"/>
                <a:ext cx="360040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矢印コネクタ 83"/>
              <p:cNvCxnSpPr/>
              <p:nvPr/>
            </p:nvCxnSpPr>
            <p:spPr>
              <a:xfrm>
                <a:off x="6690712" y="5562952"/>
                <a:ext cx="360040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正方形/長方形 89"/>
              <p:cNvSpPr/>
              <p:nvPr/>
            </p:nvSpPr>
            <p:spPr>
              <a:xfrm>
                <a:off x="282000" y="4698856"/>
                <a:ext cx="1475656" cy="4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altLang="ja-JP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Duty</a:t>
                </a:r>
                <a:r>
                  <a:rPr lang="ja-JP" altLang="en-US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 ＆</a:t>
                </a:r>
                <a:endParaRPr lang="en-US" altLang="ja-JP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 algn="ctr">
                  <a:lnSpc>
                    <a:spcPts val="1600"/>
                  </a:lnSpc>
                </a:pPr>
                <a:r>
                  <a:rPr lang="ja-JP" altLang="en-US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Responsibility</a:t>
                </a:r>
                <a:endParaRPr kumimoji="1" lang="ja-JP" altLang="en-US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cxnSp>
            <p:nvCxnSpPr>
              <p:cNvPr id="96" name="直線コネクタ 95"/>
              <p:cNvCxnSpPr/>
              <p:nvPr/>
            </p:nvCxnSpPr>
            <p:spPr>
              <a:xfrm>
                <a:off x="1650152" y="4565888"/>
                <a:ext cx="0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正方形/長方形 97"/>
          <p:cNvSpPr/>
          <p:nvPr/>
        </p:nvSpPr>
        <p:spPr>
          <a:xfrm>
            <a:off x="323528" y="2060848"/>
            <a:ext cx="1476672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</a:t>
            </a:r>
          </a:p>
          <a:p>
            <a:pPr algn="ctr">
              <a:lnSpc>
                <a:spcPts val="1600"/>
              </a:lnSpc>
            </a:pPr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Partitions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1" name="グループ化 160"/>
          <p:cNvGrpSpPr/>
          <p:nvPr/>
        </p:nvGrpSpPr>
        <p:grpSpPr>
          <a:xfrm>
            <a:off x="467544" y="1072168"/>
            <a:ext cx="8424936" cy="2669712"/>
            <a:chOff x="467544" y="1072168"/>
            <a:chExt cx="8424936" cy="2669712"/>
          </a:xfrm>
        </p:grpSpPr>
        <p:sp>
          <p:nvSpPr>
            <p:cNvPr id="19" name="正方形/長方形 18"/>
            <p:cNvSpPr/>
            <p:nvPr/>
          </p:nvSpPr>
          <p:spPr>
            <a:xfrm>
              <a:off x="467544" y="2868176"/>
              <a:ext cx="1043608" cy="792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Skill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Level</a:t>
              </a:r>
              <a:endParaRPr kumimoji="1" lang="en-US" altLang="ja-JP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lnSpc>
                  <a:spcPts val="1600"/>
                </a:lnSpc>
              </a:pPr>
              <a:r>
                <a:rPr kumimoji="1" lang="ja-JP" altLang="en-US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layer</a:t>
              </a:r>
              <a:endParaRPr kumimoji="1" lang="ja-JP" altLang="en-US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467272" y="2769880"/>
              <a:ext cx="2304256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</a:pPr>
              <a:r>
                <a:rPr lang="ja-JP" alt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Inspector</a:t>
              </a:r>
              <a:endParaRPr lang="ja-JP" alt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1700"/>
                </a:lnSpc>
              </a:pPr>
              <a:r>
                <a:rPr lang="ja-JP" alt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ja-JP" sz="1600" baseline="30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st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class Mechanic</a:t>
              </a:r>
            </a:p>
            <a:p>
              <a:pPr>
                <a:lnSpc>
                  <a:spcPts val="1700"/>
                </a:lnSpc>
              </a:pP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2nd class Mechanic</a:t>
              </a:r>
            </a:p>
            <a:p>
              <a:pPr>
                <a:lnSpc>
                  <a:spcPts val="1700"/>
                </a:lnSpc>
              </a:pPr>
              <a:r>
                <a:rPr lang="en-US" altLang="ja-JP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Basic class Mechanic</a:t>
              </a:r>
              <a:endParaRPr lang="ja-JP" alt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" name="直線コネクタ 104"/>
            <p:cNvCxnSpPr/>
            <p:nvPr/>
          </p:nvCxnSpPr>
          <p:spPr>
            <a:xfrm>
              <a:off x="467544" y="2807216"/>
              <a:ext cx="8424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5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5201" y="1072168"/>
              <a:ext cx="2808312" cy="821432"/>
            </a:xfrm>
            <a:prstGeom prst="rect">
              <a:avLst/>
            </a:prstGeom>
            <a:noFill/>
          </p:spPr>
        </p:pic>
        <p:cxnSp>
          <p:nvCxnSpPr>
            <p:cNvPr id="27" name="直線コネクタ 26"/>
            <p:cNvCxnSpPr/>
            <p:nvPr/>
          </p:nvCxnSpPr>
          <p:spPr>
            <a:xfrm>
              <a:off x="4016705" y="2060848"/>
              <a:ext cx="392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3999617" y="2060848"/>
              <a:ext cx="0" cy="2880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5311001" y="2060848"/>
              <a:ext cx="0" cy="2880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5906497" y="1849016"/>
              <a:ext cx="0" cy="216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7944817" y="2053992"/>
              <a:ext cx="0" cy="2880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6641817" y="2060848"/>
              <a:ext cx="0" cy="2880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3396493" y="2226960"/>
              <a:ext cx="126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Arrival  / </a:t>
              </a:r>
              <a:endParaRPr kumimoji="1" lang="ja-JP" altLang="en-US" sz="16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 Departure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344448" y="2226960"/>
              <a:ext cx="126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Airframe /</a:t>
              </a:r>
              <a:endParaRPr kumimoji="1" lang="ja-JP" altLang="en-US" sz="16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 Structure</a:t>
              </a:r>
              <a:r>
                <a:rPr kumimoji="1" lang="ja-JP" altLang="en-US" sz="1600" dirty="0" smtClean="0">
                  <a:latin typeface="Arial" pitchFamily="34" charset="0"/>
                  <a:cs typeface="Arial" pitchFamily="34" charset="0"/>
                </a:rPr>
                <a:t> 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12478" y="2226960"/>
              <a:ext cx="126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Engine </a:t>
              </a:r>
              <a:endParaRPr kumimoji="1" lang="ja-JP" altLang="en-US" sz="16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1600"/>
                </a:lnSpc>
              </a:pPr>
              <a:r>
                <a:rPr lang="en-US" altLang="ja-JP" sz="16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verhaul 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028463" y="2226960"/>
              <a:ext cx="126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altLang="ja-JP" sz="1600" dirty="0" smtClean="0">
                  <a:latin typeface="Arial" pitchFamily="34" charset="0"/>
                  <a:cs typeface="Arial" pitchFamily="34" charset="0"/>
                </a:rPr>
                <a:t>Component Overhaul 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5" name="グループ化 144"/>
            <p:cNvGrpSpPr/>
            <p:nvPr/>
          </p:nvGrpSpPr>
          <p:grpSpPr>
            <a:xfrm>
              <a:off x="3650625" y="2872368"/>
              <a:ext cx="540000" cy="844664"/>
              <a:chOff x="3650625" y="2852936"/>
              <a:chExt cx="540000" cy="844664"/>
            </a:xfrm>
          </p:grpSpPr>
          <p:sp>
            <p:nvSpPr>
              <p:cNvPr id="88" name="正方形/長方形 87"/>
              <p:cNvSpPr/>
              <p:nvPr/>
            </p:nvSpPr>
            <p:spPr>
              <a:xfrm>
                <a:off x="3650625" y="2935992"/>
                <a:ext cx="540000" cy="180000"/>
              </a:xfrm>
              <a:prstGeom prst="rect">
                <a:avLst/>
              </a:prstGeom>
              <a:solidFill>
                <a:srgbClr val="D0FFB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3650625" y="3116048"/>
                <a:ext cx="540000" cy="252000"/>
              </a:xfrm>
              <a:prstGeom prst="rect">
                <a:avLst/>
              </a:prstGeom>
              <a:solidFill>
                <a:srgbClr val="FFFF2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i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3650625" y="3373600"/>
                <a:ext cx="540000" cy="324000"/>
              </a:xfrm>
              <a:prstGeom prst="rect">
                <a:avLst/>
              </a:prstGeom>
              <a:solidFill>
                <a:srgbClr val="B9F2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3650625" y="2852936"/>
                <a:ext cx="540000" cy="10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35" name="直線コネクタ 134"/>
            <p:cNvCxnSpPr/>
            <p:nvPr/>
          </p:nvCxnSpPr>
          <p:spPr>
            <a:xfrm>
              <a:off x="2577872" y="2898656"/>
              <a:ext cx="1044000" cy="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V="1">
              <a:off x="3347864" y="3020576"/>
              <a:ext cx="409952" cy="48384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V="1">
              <a:off x="3347864" y="3212976"/>
              <a:ext cx="440432" cy="128776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>
              <a:off x="3563888" y="3573016"/>
              <a:ext cx="252000" cy="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グループ化 145"/>
            <p:cNvGrpSpPr/>
            <p:nvPr/>
          </p:nvGrpSpPr>
          <p:grpSpPr>
            <a:xfrm>
              <a:off x="5004048" y="2872368"/>
              <a:ext cx="540000" cy="844664"/>
              <a:chOff x="3650625" y="2852936"/>
              <a:chExt cx="540000" cy="844664"/>
            </a:xfrm>
          </p:grpSpPr>
          <p:sp>
            <p:nvSpPr>
              <p:cNvPr id="147" name="正方形/長方形 146"/>
              <p:cNvSpPr/>
              <p:nvPr/>
            </p:nvSpPr>
            <p:spPr>
              <a:xfrm>
                <a:off x="3650625" y="2935992"/>
                <a:ext cx="540000" cy="180000"/>
              </a:xfrm>
              <a:prstGeom prst="rect">
                <a:avLst/>
              </a:prstGeom>
              <a:solidFill>
                <a:srgbClr val="D0FFB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正方形/長方形 147"/>
              <p:cNvSpPr/>
              <p:nvPr/>
            </p:nvSpPr>
            <p:spPr>
              <a:xfrm>
                <a:off x="3650625" y="3116048"/>
                <a:ext cx="540000" cy="252000"/>
              </a:xfrm>
              <a:prstGeom prst="rect">
                <a:avLst/>
              </a:prstGeom>
              <a:solidFill>
                <a:srgbClr val="FFFF2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i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正方形/長方形 148"/>
              <p:cNvSpPr/>
              <p:nvPr/>
            </p:nvSpPr>
            <p:spPr>
              <a:xfrm>
                <a:off x="3650625" y="3373600"/>
                <a:ext cx="540000" cy="324000"/>
              </a:xfrm>
              <a:prstGeom prst="rect">
                <a:avLst/>
              </a:prstGeom>
              <a:solidFill>
                <a:srgbClr val="B9F2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>
                <a:off x="3650625" y="2852936"/>
                <a:ext cx="540000" cy="10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1" name="グループ化 150"/>
            <p:cNvGrpSpPr/>
            <p:nvPr/>
          </p:nvGrpSpPr>
          <p:grpSpPr>
            <a:xfrm>
              <a:off x="6372200" y="2872368"/>
              <a:ext cx="540000" cy="844664"/>
              <a:chOff x="3650625" y="2852936"/>
              <a:chExt cx="540000" cy="844664"/>
            </a:xfrm>
          </p:grpSpPr>
          <p:sp>
            <p:nvSpPr>
              <p:cNvPr id="152" name="正方形/長方形 151"/>
              <p:cNvSpPr/>
              <p:nvPr/>
            </p:nvSpPr>
            <p:spPr>
              <a:xfrm>
                <a:off x="3650625" y="2935992"/>
                <a:ext cx="540000" cy="180000"/>
              </a:xfrm>
              <a:prstGeom prst="rect">
                <a:avLst/>
              </a:prstGeom>
              <a:solidFill>
                <a:srgbClr val="D0FFB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3650625" y="3116048"/>
                <a:ext cx="540000" cy="252000"/>
              </a:xfrm>
              <a:prstGeom prst="rect">
                <a:avLst/>
              </a:prstGeom>
              <a:solidFill>
                <a:srgbClr val="FFFF2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i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正方形/長方形 153"/>
              <p:cNvSpPr/>
              <p:nvPr/>
            </p:nvSpPr>
            <p:spPr>
              <a:xfrm>
                <a:off x="3650625" y="3373600"/>
                <a:ext cx="540000" cy="324000"/>
              </a:xfrm>
              <a:prstGeom prst="rect">
                <a:avLst/>
              </a:prstGeom>
              <a:solidFill>
                <a:srgbClr val="B9F2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3650625" y="2852936"/>
                <a:ext cx="540000" cy="10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6" name="グループ化 155"/>
            <p:cNvGrpSpPr/>
            <p:nvPr/>
          </p:nvGrpSpPr>
          <p:grpSpPr>
            <a:xfrm>
              <a:off x="7668344" y="2872368"/>
              <a:ext cx="540000" cy="844664"/>
              <a:chOff x="3650625" y="2852936"/>
              <a:chExt cx="540000" cy="844664"/>
            </a:xfrm>
          </p:grpSpPr>
          <p:sp>
            <p:nvSpPr>
              <p:cNvPr id="157" name="正方形/長方形 156"/>
              <p:cNvSpPr/>
              <p:nvPr/>
            </p:nvSpPr>
            <p:spPr>
              <a:xfrm>
                <a:off x="3650625" y="2935992"/>
                <a:ext cx="540000" cy="180000"/>
              </a:xfrm>
              <a:prstGeom prst="rect">
                <a:avLst/>
              </a:prstGeom>
              <a:solidFill>
                <a:srgbClr val="D0FFB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正方形/長方形 157"/>
              <p:cNvSpPr/>
              <p:nvPr/>
            </p:nvSpPr>
            <p:spPr>
              <a:xfrm>
                <a:off x="3650625" y="3116048"/>
                <a:ext cx="540000" cy="252000"/>
              </a:xfrm>
              <a:prstGeom prst="rect">
                <a:avLst/>
              </a:prstGeom>
              <a:solidFill>
                <a:srgbClr val="FFFF2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i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正方形/長方形 158"/>
              <p:cNvSpPr/>
              <p:nvPr/>
            </p:nvSpPr>
            <p:spPr>
              <a:xfrm>
                <a:off x="3650625" y="3373600"/>
                <a:ext cx="540000" cy="324000"/>
              </a:xfrm>
              <a:prstGeom prst="rect">
                <a:avLst/>
              </a:prstGeom>
              <a:solidFill>
                <a:srgbClr val="B9F2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正方形/長方形 159"/>
              <p:cNvSpPr/>
              <p:nvPr/>
            </p:nvSpPr>
            <p:spPr>
              <a:xfrm>
                <a:off x="3650625" y="2852936"/>
                <a:ext cx="540000" cy="10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77" name="直線コネクタ 76"/>
          <p:cNvCxnSpPr/>
          <p:nvPr/>
        </p:nvCxnSpPr>
        <p:spPr>
          <a:xfrm flipV="1">
            <a:off x="4677258" y="2852936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6012160" y="2852936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V="1">
            <a:off x="7308304" y="2875069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0832" y="606624"/>
            <a:ext cx="8229600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About our SMP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11560" y="1124744"/>
            <a:ext cx="73448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A skill is separated to 6 block, called skill partition.</a:t>
            </a:r>
          </a:p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A personnel skill is  consist of 3 levels layer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431344" y="2228488"/>
            <a:ext cx="6583176" cy="3672408"/>
            <a:chOff x="431344" y="2228488"/>
            <a:chExt cx="6583176" cy="3672408"/>
          </a:xfrm>
        </p:grpSpPr>
        <p:sp>
          <p:nvSpPr>
            <p:cNvPr id="18" name="正方形/長方形 17"/>
            <p:cNvSpPr/>
            <p:nvPr/>
          </p:nvSpPr>
          <p:spPr>
            <a:xfrm>
              <a:off x="2151152" y="2623240"/>
              <a:ext cx="324036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Functional partitions</a:t>
              </a:r>
              <a:endParaRPr kumimoji="1" lang="ja-JP" altLang="en-U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16200000">
              <a:off x="-648796" y="4100716"/>
              <a:ext cx="252028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Job </a:t>
              </a:r>
              <a:r>
                <a:rPr lang="en-US" altLang="ja-JP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type</a:t>
              </a:r>
              <a:r>
                <a:rPr kumimoji="1" lang="en-US" altLang="ja-JP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partitions</a:t>
              </a:r>
              <a:endParaRPr kumimoji="1"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5337408" y="2808744"/>
              <a:ext cx="144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H="1">
              <a:off x="683176" y="2808744"/>
              <a:ext cx="144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5400000">
              <a:off x="452128" y="5546360"/>
              <a:ext cx="36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16200000">
              <a:off x="482608" y="3019224"/>
              <a:ext cx="36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3113544" y="2944376"/>
              <a:ext cx="0" cy="28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996800" y="2935992"/>
              <a:ext cx="0" cy="28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グループ化 36"/>
            <p:cNvGrpSpPr/>
            <p:nvPr/>
          </p:nvGrpSpPr>
          <p:grpSpPr>
            <a:xfrm>
              <a:off x="918632" y="3301752"/>
              <a:ext cx="6048000" cy="2162792"/>
              <a:chOff x="918632" y="3301752"/>
              <a:chExt cx="6048000" cy="2162792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1287056" y="3301752"/>
                <a:ext cx="1764000" cy="1008000"/>
              </a:xfrm>
              <a:prstGeom prst="rect">
                <a:avLst/>
              </a:prstGeom>
              <a:solidFill>
                <a:srgbClr val="BCBD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Operation</a:t>
                </a:r>
                <a:endParaRPr lang="en-US" altLang="ja-JP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3164788" y="3301752"/>
                <a:ext cx="1764000" cy="1008000"/>
              </a:xfrm>
              <a:prstGeom prst="rect">
                <a:avLst/>
              </a:prstGeom>
              <a:solidFill>
                <a:srgbClr val="FFFF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Operation</a:t>
                </a:r>
                <a:endParaRPr kumimoji="1" lang="ja-JP" alt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5073000" y="3301752"/>
                <a:ext cx="1764000" cy="1008000"/>
              </a:xfrm>
              <a:prstGeom prst="rect">
                <a:avLst/>
              </a:prstGeom>
              <a:solidFill>
                <a:srgbClr val="D0FFB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Operation</a:t>
                </a:r>
                <a:endParaRPr kumimoji="1" lang="ja-JP" alt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1287056" y="4456544"/>
                <a:ext cx="1764000" cy="1008000"/>
              </a:xfrm>
              <a:prstGeom prst="rect">
                <a:avLst/>
              </a:prstGeom>
              <a:solidFill>
                <a:srgbClr val="A3E7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Maintenance</a:t>
                </a:r>
                <a:endParaRPr kumimoji="1" lang="ja-JP" alt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3164788" y="4456544"/>
                <a:ext cx="1764000" cy="1008000"/>
              </a:xfrm>
              <a:prstGeom prst="rect">
                <a:avLst/>
              </a:prstGeom>
              <a:solidFill>
                <a:srgbClr val="FFFF2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Maintenance</a:t>
                </a:r>
                <a:endParaRPr lang="en-US" altLang="ja-JP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5073000" y="4456544"/>
                <a:ext cx="1764000" cy="1008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Maintenance</a:t>
                </a:r>
                <a:endParaRPr lang="ja-JP" alt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9" name="直線コネクタ 28"/>
              <p:cNvCxnSpPr/>
              <p:nvPr/>
            </p:nvCxnSpPr>
            <p:spPr>
              <a:xfrm rot="16200000">
                <a:off x="3942632" y="1364728"/>
                <a:ext cx="0" cy="604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正方形/長方形 29"/>
            <p:cNvSpPr/>
            <p:nvPr/>
          </p:nvSpPr>
          <p:spPr>
            <a:xfrm>
              <a:off x="1426880" y="2991624"/>
              <a:ext cx="1368152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Injection</a:t>
              </a:r>
              <a:endParaRPr kumimoji="1" lang="ja-JP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220224" y="2991624"/>
              <a:ext cx="1584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Synchrotron</a:t>
              </a:r>
              <a:endParaRPr kumimoji="1" lang="ja-JP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4962520" y="2991624"/>
              <a:ext cx="2052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Irradiation support  </a:t>
              </a:r>
              <a:endParaRPr kumimoji="1" lang="ja-JP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 rot="16200000">
              <a:off x="350932" y="3596660"/>
              <a:ext cx="1368152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Operation</a:t>
              </a:r>
              <a:endParaRPr kumimoji="1" lang="ja-JP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 rot="16200000">
              <a:off x="278924" y="4892804"/>
              <a:ext cx="1512168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Maintenance</a:t>
              </a:r>
              <a:endParaRPr kumimoji="1" lang="ja-JP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52304" y="2228488"/>
              <a:ext cx="6552728" cy="36724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altLang="ja-JP" sz="2000" b="1" u="sng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Skill partitions</a:t>
              </a:r>
              <a:endParaRPr kumimoji="1" lang="ja-JP" altLang="en-US" sz="2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7160096" y="3064768"/>
            <a:ext cx="1728192" cy="2088232"/>
            <a:chOff x="7251536" y="3064768"/>
            <a:chExt cx="1728192" cy="2088232"/>
          </a:xfrm>
        </p:grpSpPr>
        <p:sp>
          <p:nvSpPr>
            <p:cNvPr id="39" name="正方形/長方形 38"/>
            <p:cNvSpPr/>
            <p:nvPr/>
          </p:nvSpPr>
          <p:spPr>
            <a:xfrm>
              <a:off x="7344000" y="4023068"/>
              <a:ext cx="1548000" cy="360000"/>
            </a:xfrm>
            <a:prstGeom prst="rect">
              <a:avLst/>
            </a:prstGeom>
            <a:solidFill>
              <a:srgbClr val="FFFF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kumimoji="1" lang="en-US" altLang="ja-JP" b="1" baseline="30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kumimoji="1" lang="en-US" altLang="ja-JP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Grade</a:t>
              </a:r>
              <a:endParaRPr kumimoji="1" lang="ja-JP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44000" y="3501008"/>
              <a:ext cx="1548000" cy="324000"/>
            </a:xfrm>
            <a:prstGeom prst="rect">
              <a:avLst/>
            </a:prstGeom>
            <a:solidFill>
              <a:srgbClr val="D0FF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Top Grade</a:t>
              </a:r>
              <a:endParaRPr kumimoji="1" lang="ja-JP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344000" y="4581128"/>
              <a:ext cx="1548000" cy="360000"/>
            </a:xfrm>
            <a:prstGeom prst="rect">
              <a:avLst/>
            </a:prstGeom>
            <a:solidFill>
              <a:srgbClr val="B9F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Basic Grade</a:t>
              </a:r>
              <a:endParaRPr kumimoji="1" lang="ja-JP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7251536" y="3064768"/>
              <a:ext cx="1728192" cy="20882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altLang="ja-JP" u="sng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Personnel skill</a:t>
              </a:r>
              <a:endParaRPr kumimoji="1" lang="ja-JP" alt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1520" y="692696"/>
            <a:ext cx="8229600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How do you measure a skill ?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9552" y="1628800"/>
            <a:ext cx="460851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Measuring function of skill is</a:t>
            </a:r>
          </a:p>
          <a:p>
            <a:r>
              <a:rPr lang="ja-JP" altLang="en-US" sz="2400" smtClean="0">
                <a:latin typeface="Arial" pitchFamily="34" charset="0"/>
                <a:cs typeface="Arial" pitchFamily="34" charset="0"/>
              </a:rPr>
              <a:t>✓ </a:t>
            </a:r>
            <a:r>
              <a:rPr lang="en-US" altLang="ja-JP" sz="2400" smtClean="0">
                <a:latin typeface="Arial" pitchFamily="34" charset="0"/>
                <a:cs typeface="Arial" pitchFamily="34" charset="0"/>
              </a:rPr>
              <a:t>Knowledge</a:t>
            </a: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✓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Technique</a:t>
            </a:r>
          </a:p>
          <a:p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✓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Experience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39552" y="4077072"/>
            <a:ext cx="799288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Measuring tools</a:t>
            </a:r>
          </a:p>
          <a:p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✓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The skill map is useful to assume individual skill</a:t>
            </a:r>
          </a:p>
          <a:p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✓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Interview and/or audit to each person to confirm skill</a:t>
            </a:r>
          </a:p>
          <a:p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✓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Management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judge the skill level of personnel</a:t>
            </a:r>
          </a:p>
        </p:txBody>
      </p:sp>
      <p:pic>
        <p:nvPicPr>
          <p:cNvPr id="3686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80836"/>
            <a:ext cx="1505021" cy="1608204"/>
          </a:xfrm>
          <a:prstGeom prst="rect">
            <a:avLst/>
          </a:prstGeom>
          <a:noFill/>
        </p:spPr>
      </p:pic>
      <p:sp>
        <p:nvSpPr>
          <p:cNvPr id="10" name="雲形吹き出し 9"/>
          <p:cNvSpPr/>
          <p:nvPr/>
        </p:nvSpPr>
        <p:spPr>
          <a:xfrm>
            <a:off x="6588224" y="1172724"/>
            <a:ext cx="1800200" cy="864096"/>
          </a:xfrm>
          <a:prstGeom prst="cloudCallout">
            <a:avLst>
              <a:gd name="adj1" fmla="val -48281"/>
              <a:gd name="adj2" fmla="val 6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SKILL ?</a:t>
            </a:r>
            <a:endParaRPr kumimoji="1" lang="ja-JP" alt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819150"/>
            <a:ext cx="79438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600200"/>
            <a:ext cx="7886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40352" cy="56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30832" y="678632"/>
            <a:ext cx="8229600" cy="590128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Sample of the</a:t>
            </a:r>
            <a:r>
              <a:rPr lang="ja-JP" altLang="en-US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Skill Matrix</a:t>
            </a:r>
            <a:r>
              <a:rPr lang="ja-JP" altLang="en-US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ja-JP" altLang="en-US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individual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8258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691680" y="3789040"/>
            <a:ext cx="5256584" cy="369332"/>
          </a:xfrm>
          <a:prstGeom prst="rect">
            <a:avLst/>
          </a:prstGeom>
          <a:solidFill>
            <a:srgbClr val="D0FFB9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The partition is separated by the functions   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www.asahi-net.or.jp/~fa6t-kns/bn1-2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340768"/>
            <a:ext cx="792088" cy="1223157"/>
          </a:xfrm>
          <a:prstGeom prst="rect">
            <a:avLst/>
          </a:prstGeom>
          <a:noFill/>
        </p:spPr>
      </p:pic>
      <p:sp>
        <p:nvSpPr>
          <p:cNvPr id="16" name="雲形吹き出し 15"/>
          <p:cNvSpPr/>
          <p:nvPr/>
        </p:nvSpPr>
        <p:spPr>
          <a:xfrm>
            <a:off x="6300192" y="1124744"/>
            <a:ext cx="1584176" cy="648072"/>
          </a:xfrm>
          <a:prstGeom prst="cloudCallout">
            <a:avLst>
              <a:gd name="adj1" fmla="val 80142"/>
              <a:gd name="adj2" fmla="val 355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kumimoji="1" lang="ja-JP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635896" y="5581420"/>
            <a:ext cx="4392488" cy="504056"/>
          </a:xfrm>
          <a:prstGeom prst="rect">
            <a:avLst/>
          </a:prstGeom>
          <a:solidFill>
            <a:srgbClr val="B9F2FF"/>
          </a:solidFill>
          <a:ln w="22225">
            <a:solidFill>
              <a:srgbClr val="006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is given to each sub partition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92080" y="5301208"/>
            <a:ext cx="0" cy="28803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611560" y="4549596"/>
            <a:ext cx="8280920" cy="7920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491880" y="4149080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4716016" y="4437112"/>
            <a:ext cx="720080" cy="93610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0832" y="606624"/>
            <a:ext cx="8229600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Conclusion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83568" y="1196752"/>
            <a:ext cx="792088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/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The SMP is a part of Quality Management System that give us a number of benefit . </a:t>
            </a:r>
          </a:p>
          <a:p>
            <a:pPr marL="354013" indent="-354013"/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he SMP gives  motivation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an Operator or maintenance person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4013" indent="-354013"/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・ 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Also,</a:t>
            </a:r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SMP</a:t>
            </a:r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gives</a:t>
            </a:r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improving of the team performance to a management.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1560" y="4653136"/>
            <a:ext cx="792088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How do you maintain operator ‘s skill ? </a:t>
            </a:r>
          </a:p>
          <a:p>
            <a:pPr marL="354013" indent="-354013"/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How do you give  the incentive to the operators ?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51520" y="3861048"/>
            <a:ext cx="8229600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The focus of Discussion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3" name="Picture 8" descr="http://e-poket.com/illust/img/illust/m_oji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2304256" cy="2765108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11560" y="1124744"/>
            <a:ext cx="784887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700"/>
              </a:lnSpc>
            </a:pPr>
            <a:r>
              <a:rPr kumimoji="1" lang="en-US" altLang="ja-JP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  <a:p>
            <a:pPr algn="ctr">
              <a:lnSpc>
                <a:spcPts val="6700"/>
              </a:lnSpc>
            </a:pPr>
            <a:r>
              <a:rPr kumimoji="1" lang="en-US" altLang="ja-JP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your attention</a:t>
            </a:r>
            <a:r>
              <a:rPr kumimoji="1" lang="ja-JP" altLang="en-US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！</a:t>
            </a:r>
            <a:endParaRPr kumimoji="1" lang="ja-JP" altLang="en-US" sz="6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75856" y="2348880"/>
          <a:ext cx="1106487" cy="1212850"/>
        </p:xfrm>
        <a:graphic>
          <a:graphicData uri="http://schemas.openxmlformats.org/presentationml/2006/ole">
            <p:oleObj spid="_x0000_s1026" name="Photo Editor Photo" r:id="rId4" imgW="4258269" imgH="4667902" progId="">
              <p:embed/>
            </p:oleObj>
          </a:graphicData>
        </a:graphic>
      </p:graphicFrame>
      <p:pic>
        <p:nvPicPr>
          <p:cNvPr id="1029" name="Picture 5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052736"/>
            <a:ext cx="3666053" cy="1072321"/>
          </a:xfrm>
          <a:prstGeom prst="rect">
            <a:avLst/>
          </a:prstGeom>
          <a:noFill/>
        </p:spPr>
      </p:pic>
      <p:sp>
        <p:nvSpPr>
          <p:cNvPr id="12" name="雲形吹き出し 11"/>
          <p:cNvSpPr/>
          <p:nvPr/>
        </p:nvSpPr>
        <p:spPr>
          <a:xfrm>
            <a:off x="899592" y="1196752"/>
            <a:ext cx="3384000" cy="1224136"/>
          </a:xfrm>
          <a:prstGeom prst="cloudCallout">
            <a:avLst>
              <a:gd name="adj1" fmla="val 25935"/>
              <a:gd name="adj2" fmla="val 71747"/>
            </a:avLst>
          </a:prstGeom>
          <a:solidFill>
            <a:srgbClr val="BCE29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It seems</a:t>
            </a:r>
            <a:r>
              <a:rPr kumimoji="1" lang="ja-JP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be different, but there is a lot of common</a:t>
            </a:r>
            <a:endParaRPr kumimoji="1" lang="ja-JP" alt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55576" y="3501008"/>
            <a:ext cx="799288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/>
            <a:r>
              <a:rPr kumimoji="1" lang="en-US" altLang="ja-JP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Such as </a:t>
            </a:r>
            <a:r>
              <a:rPr kumimoji="1" lang="ja-JP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・・・</a:t>
            </a:r>
            <a:endParaRPr kumimoji="1" lang="en-US" altLang="ja-JP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5125" indent="-365125"/>
            <a:r>
              <a:rPr kumimoji="1" lang="ja-JP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✓ </a:t>
            </a:r>
            <a:r>
              <a:rPr kumimoji="1" lang="en-US" altLang="ja-JP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kumimoji="1" lang="ja-JP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 assembled with many parts or components.</a:t>
            </a:r>
          </a:p>
          <a:p>
            <a:pPr marL="365125" indent="-365125"/>
            <a:r>
              <a:rPr lang="ja-JP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✓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Many people are cooperate and work together</a:t>
            </a:r>
            <a:r>
              <a:rPr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indent="-365125"/>
            <a:r>
              <a:rPr lang="ja-JP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✓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Various skills are required.</a:t>
            </a:r>
            <a:endParaRPr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348880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832" y="606624"/>
            <a:ext cx="8229600" cy="590128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Objective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395536" y="2420888"/>
            <a:ext cx="8568952" cy="1656104"/>
            <a:chOff x="323528" y="2636912"/>
            <a:chExt cx="8568952" cy="1656104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323528" y="2636912"/>
              <a:ext cx="8568952" cy="720000"/>
              <a:chOff x="323528" y="2636912"/>
              <a:chExt cx="8568952" cy="720000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611560" y="2636912"/>
                <a:ext cx="828092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32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Introduce</a:t>
                </a:r>
                <a:r>
                  <a:rPr kumimoji="1" lang="ja-JP" altLang="en-US" sz="32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32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our Skill Management Program</a:t>
                </a:r>
              </a:p>
            </p:txBody>
          </p:sp>
          <p:pic>
            <p:nvPicPr>
              <p:cNvPr id="8198" name="Picture 6" descr="C:\Program Files\Microsoft Office\MEDIA\OFFICE12\Bullets\BD21306_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2852912"/>
                <a:ext cx="288000" cy="28800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グループ化 15"/>
            <p:cNvGrpSpPr/>
            <p:nvPr/>
          </p:nvGrpSpPr>
          <p:grpSpPr>
            <a:xfrm>
              <a:off x="323528" y="3573016"/>
              <a:ext cx="8568032" cy="720000"/>
              <a:chOff x="323528" y="3573016"/>
              <a:chExt cx="8568032" cy="720000"/>
            </a:xfrm>
          </p:grpSpPr>
          <p:pic>
            <p:nvPicPr>
              <p:cNvPr id="13" name="Picture 6" descr="C:\Program Files\Microsoft Office\MEDIA\OFFICE12\Bullets\BD21306_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3789016"/>
                <a:ext cx="288000" cy="288000"/>
              </a:xfrm>
              <a:prstGeom prst="rect">
                <a:avLst/>
              </a:prstGeom>
              <a:noFill/>
            </p:spPr>
          </p:pic>
          <p:sp>
            <p:nvSpPr>
              <p:cNvPr id="14" name="正方形/長方形 13"/>
              <p:cNvSpPr/>
              <p:nvPr/>
            </p:nvSpPr>
            <p:spPr>
              <a:xfrm>
                <a:off x="611560" y="3573016"/>
                <a:ext cx="828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32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Discuss with other operator experience</a:t>
                </a:r>
                <a:endParaRPr lang="ja-JP" alt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30832" y="606624"/>
            <a:ext cx="8229600" cy="590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094264"/>
            <a:ext cx="9144000" cy="51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36575"/>
            <a:r>
              <a:rPr kumimoji="1" lang="ja-JP" altLang="en-US" sz="28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kumimoji="1" lang="en-US" altLang="ja-JP" sz="2800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pPr marL="900113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Our facility</a:t>
            </a:r>
            <a:r>
              <a:rPr kumimoji="1"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kumimoji="1"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marL="900113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supporting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partner</a:t>
            </a:r>
          </a:p>
          <a:p>
            <a:pPr marL="536575"/>
            <a:r>
              <a:rPr lang="ja-JP" altLang="en-US" sz="32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536575" indent="450850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What is the SMP, skill management program,.</a:t>
            </a:r>
          </a:p>
          <a:p>
            <a:pPr marL="987425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Schematic design of the QMS</a:t>
            </a:r>
          </a:p>
          <a:p>
            <a:pPr marL="536575"/>
            <a:r>
              <a:rPr lang="ja-JP" altLang="en-US" sz="32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Overview</a:t>
            </a:r>
            <a:r>
              <a:rPr lang="ja-JP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(Skill Management Program)</a:t>
            </a:r>
          </a:p>
          <a:p>
            <a:pPr marL="1076325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How can we use the SMP ? </a:t>
            </a:r>
          </a:p>
          <a:p>
            <a:pPr marL="1076325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dose SMP give ?</a:t>
            </a:r>
          </a:p>
          <a:p>
            <a:pPr marL="1076325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The SMP for Aircraft Maintenance</a:t>
            </a:r>
          </a:p>
          <a:p>
            <a:pPr marL="1076325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About our SMP</a:t>
            </a:r>
          </a:p>
          <a:p>
            <a:pPr marL="1076325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How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do you measure a skill ?</a:t>
            </a:r>
          </a:p>
          <a:p>
            <a:pPr marL="1076325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Sample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Skill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Map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the Skill Matrix</a:t>
            </a:r>
          </a:p>
          <a:p>
            <a:pPr marL="1076325">
              <a:lnSpc>
                <a:spcPts val="2200"/>
              </a:lnSpc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Conclusion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and focus of discussion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pic>
        <p:nvPicPr>
          <p:cNvPr id="2054" name="Picture 6" descr="壁カテゴリ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941168"/>
            <a:ext cx="2952750" cy="857250"/>
          </a:xfrm>
          <a:prstGeom prst="rect">
            <a:avLst/>
          </a:prstGeom>
          <a:noFill/>
        </p:spPr>
      </p:pic>
      <p:pic>
        <p:nvPicPr>
          <p:cNvPr id="2056" name="Picture 8" descr="壁カテゴリ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941168"/>
            <a:ext cx="2952750" cy="857250"/>
          </a:xfrm>
          <a:prstGeom prst="rect">
            <a:avLst/>
          </a:prstGeom>
          <a:noFill/>
        </p:spPr>
      </p:pic>
      <p:pic>
        <p:nvPicPr>
          <p:cNvPr id="2060" name="Picture 12" descr="壁の写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64704"/>
            <a:ext cx="6696744" cy="4032448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971600" y="2636912"/>
            <a:ext cx="6876256" cy="1355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kumimoji="1" lang="ja-JP" altLang="en-US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36073" y="1104287"/>
            <a:ext cx="175928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30832" y="519540"/>
            <a:ext cx="8229600" cy="590128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Our Facility</a:t>
            </a:r>
            <a:r>
              <a:rPr lang="ja-JP" altLang="en-US" b="1" dirty="0" smtClean="0">
                <a:solidFill>
                  <a:srgbClr val="0000FF"/>
                </a:solidFill>
              </a:rPr>
              <a:t>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63888" y="3789040"/>
            <a:ext cx="5112568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facility was completed in 1993.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 The clinical trails were started in 1994.</a:t>
            </a:r>
          </a:p>
          <a:p>
            <a:pPr marL="265113" indent="-265113"/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In the present, </a:t>
            </a:r>
          </a:p>
          <a:p>
            <a:pPr marL="633413" indent="-368300"/>
            <a:r>
              <a:rPr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for therapy and research</a:t>
            </a:r>
          </a:p>
          <a:p>
            <a:pPr marL="633413" indent="-368300"/>
            <a:r>
              <a:rPr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600</a:t>
            </a:r>
            <a:r>
              <a:rPr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patients/</a:t>
            </a: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6,000 hours</a:t>
            </a:r>
            <a:r>
              <a:rPr kumimoji="1"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operation</a:t>
            </a:r>
          </a:p>
          <a:p>
            <a:pPr marL="633413" indent="-368300"/>
            <a:r>
              <a:rPr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Periodic</a:t>
            </a:r>
            <a:r>
              <a:rPr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maintenance is twice</a:t>
            </a:r>
            <a:r>
              <a:rPr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33413" indent="-368300"/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1" lang="ja-JP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asahi-net.or.jp/~fa6t-kns/fk7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2132856"/>
            <a:ext cx="921201" cy="2119512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491880" y="1916832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kumimoji="1"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・</a:t>
            </a: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size of the building is 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23,000</a:t>
            </a:r>
            <a:r>
              <a:rPr lang="ja-JP" alt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㎡</a:t>
            </a:r>
            <a:endParaRPr lang="en-US" altLang="ja-JP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1170464"/>
            <a:ext cx="72728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Heavy Ion Medical Accelerator in Chiba, HIMAC,.</a:t>
            </a:r>
            <a:endParaRPr kumimoji="1" lang="ja-JP" alt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8310"/>
            <a:ext cx="1440160" cy="122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142326"/>
            <a:ext cx="1296144" cy="99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924944"/>
            <a:ext cx="1296144" cy="101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21088"/>
            <a:ext cx="1368152" cy="107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142326"/>
            <a:ext cx="12606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30832" y="519540"/>
            <a:ext cx="8229600" cy="590128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The supporting partner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5536" y="1412776"/>
            <a:ext cx="79928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AEC, Accelerator Engineering Corporation,  is our partner . </a:t>
            </a:r>
          </a:p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Approximately 100 employees are supporting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the following task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ja-JP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012160" y="2636912"/>
            <a:ext cx="194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Treatment planning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68144" y="4005064"/>
            <a:ext cx="2700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Development of the product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12048" y="2782286"/>
            <a:ext cx="439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Operation and maintenance for the HIMAC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上矢印 12"/>
          <p:cNvSpPr/>
          <p:nvPr/>
        </p:nvSpPr>
        <p:spPr>
          <a:xfrm>
            <a:off x="2267744" y="4293096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827584" y="4653136"/>
            <a:ext cx="3888432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Going</a:t>
            </a:r>
            <a:r>
              <a:rPr kumimoji="1" lang="en-US" altLang="ja-JP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to i</a:t>
            </a: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nstall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Skill</a:t>
            </a:r>
            <a:r>
              <a:rPr kumimoji="1" lang="en-US" altLang="ja-JP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Management Program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5536" y="2564904"/>
            <a:ext cx="4896544" cy="17281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A0B-09E0-45CD-9E45-B2DD2FC4966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87624" y="1628800"/>
            <a:ext cx="6876256" cy="1355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kumimoji="1" lang="ja-JP" altLang="en-US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6" descr="女性カテゴリ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2952750" cy="857250"/>
          </a:xfrm>
          <a:prstGeom prst="rect">
            <a:avLst/>
          </a:prstGeom>
          <a:noFill/>
        </p:spPr>
      </p:pic>
      <p:pic>
        <p:nvPicPr>
          <p:cNvPr id="10" name="Picture 18" descr="若い女性の写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1428750" cy="952500"/>
          </a:xfrm>
          <a:prstGeom prst="rect">
            <a:avLst/>
          </a:prstGeom>
          <a:noFill/>
        </p:spPr>
      </p:pic>
      <p:pic>
        <p:nvPicPr>
          <p:cNvPr id="14" name="Picture 61" descr="引っ越しの片づけをする女性の写真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509120"/>
            <a:ext cx="1428750" cy="962025"/>
          </a:xfrm>
          <a:prstGeom prst="rect">
            <a:avLst/>
          </a:prstGeom>
          <a:noFill/>
        </p:spPr>
      </p:pic>
      <p:pic>
        <p:nvPicPr>
          <p:cNvPr id="15" name="Picture 74" descr="女性フェイシャルイメージの写真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780928"/>
            <a:ext cx="962025" cy="1428750"/>
          </a:xfrm>
          <a:prstGeom prst="rect">
            <a:avLst/>
          </a:prstGeom>
          <a:noFill/>
        </p:spPr>
      </p:pic>
      <p:pic>
        <p:nvPicPr>
          <p:cNvPr id="17" name="Picture 86" descr="Portrait of young woman using tablet pcの写真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789040"/>
            <a:ext cx="952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kumimoji="1" sz="1600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7810</TotalTime>
  <Words>787</Words>
  <Application>Microsoft Office PowerPoint</Application>
  <PresentationFormat>画面に合わせる (4:3)</PresentationFormat>
  <Paragraphs>260</Paragraphs>
  <Slides>22</Slides>
  <Notes>22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アーバン</vt:lpstr>
      <vt:lpstr>Photo Editor Photo</vt:lpstr>
      <vt:lpstr>Skill Management </vt:lpstr>
      <vt:lpstr>スライド 2</vt:lpstr>
      <vt:lpstr>スライド 3</vt:lpstr>
      <vt:lpstr>Objective</vt:lpstr>
      <vt:lpstr>スライド 5</vt:lpstr>
      <vt:lpstr>スライド 6</vt:lpstr>
      <vt:lpstr>Our Facility </vt:lpstr>
      <vt:lpstr>The supporting partner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 Managment</dc:title>
  <dc:creator>Inokuchi</dc:creator>
  <cp:lastModifiedBy>Inokuchi</cp:lastModifiedBy>
  <cp:revision>693</cp:revision>
  <dcterms:created xsi:type="dcterms:W3CDTF">2012-06-26T07:27:54Z</dcterms:created>
  <dcterms:modified xsi:type="dcterms:W3CDTF">2012-08-03T02:40:48Z</dcterms:modified>
</cp:coreProperties>
</file>