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0"/>
  </p:notesMasterIdLst>
  <p:sldIdLst>
    <p:sldId id="256" r:id="rId2"/>
    <p:sldId id="257" r:id="rId3"/>
    <p:sldId id="279" r:id="rId4"/>
    <p:sldId id="280" r:id="rId5"/>
    <p:sldId id="269" r:id="rId6"/>
    <p:sldId id="270" r:id="rId7"/>
    <p:sldId id="271" r:id="rId8"/>
    <p:sldId id="272" r:id="rId9"/>
    <p:sldId id="258" r:id="rId10"/>
    <p:sldId id="281" r:id="rId11"/>
    <p:sldId id="273" r:id="rId12"/>
    <p:sldId id="274" r:id="rId13"/>
    <p:sldId id="277" r:id="rId14"/>
    <p:sldId id="276" r:id="rId15"/>
    <p:sldId id="275" r:id="rId16"/>
    <p:sldId id="259" r:id="rId17"/>
    <p:sldId id="268"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5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98B37-A374-43D5-A886-5714BB480B16}" type="datetimeFigureOut">
              <a:rPr lang="en-AU" smtClean="0"/>
              <a:pPr/>
              <a:t>6/08/2012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8891E-C16B-4D88-8CCE-5483AC83FA99}"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a:spcBef>
                <a:spcPct val="0"/>
              </a:spcBef>
            </a:pPr>
            <a:endParaRPr lang="en-AU"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EBC327-322A-40EA-B48A-17BD43CD9925}" type="slidenum">
              <a:rPr lang="en-AU"/>
              <a:pPr fontAlgn="base">
                <a:spcBef>
                  <a:spcPct val="0"/>
                </a:spcBef>
                <a:spcAft>
                  <a:spcPct val="0"/>
                </a:spcAft>
              </a:pPr>
              <a:t>1</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a:spcBef>
                <a:spcPct val="0"/>
              </a:spcBef>
            </a:pPr>
            <a:endParaRPr lang="en-AU"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F85100-9AAA-4C79-B46A-3172C63DFDC4}" type="slidenum">
              <a:rPr lang="en-AU"/>
              <a:pPr fontAlgn="base">
                <a:spcBef>
                  <a:spcPct val="0"/>
                </a:spcBef>
                <a:spcAft>
                  <a:spcPct val="0"/>
                </a:spcAft>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a:spcBef>
                <a:spcPct val="0"/>
              </a:spcBef>
            </a:pPr>
            <a:endParaRPr lang="en-AU"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2BF60-5F3B-40C2-B124-C4E802CC1AE3}" type="slidenum">
              <a:rPr lang="en-AU"/>
              <a:pPr fontAlgn="base">
                <a:spcBef>
                  <a:spcPct val="0"/>
                </a:spcBef>
                <a:spcAft>
                  <a:spcPct val="0"/>
                </a:spcAft>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10" descr="Diffratcion_Graphic.png"/>
          <p:cNvPicPr>
            <a:picLocks noChangeAspect="1"/>
          </p:cNvPicPr>
          <p:nvPr/>
        </p:nvPicPr>
        <p:blipFill>
          <a:blip r:embed="rId2" cstate="print"/>
          <a:srcRect l="48814"/>
          <a:stretch>
            <a:fillRect/>
          </a:stretch>
        </p:blipFill>
        <p:spPr bwMode="auto">
          <a:xfrm>
            <a:off x="0" y="188913"/>
            <a:ext cx="2990850" cy="5954712"/>
          </a:xfrm>
          <a:prstGeom prst="rect">
            <a:avLst/>
          </a:prstGeom>
          <a:noFill/>
          <a:ln w="9525">
            <a:noFill/>
            <a:miter lim="800000"/>
            <a:headEnd/>
            <a:tailEnd/>
          </a:ln>
        </p:spPr>
      </p:pic>
      <p:pic>
        <p:nvPicPr>
          <p:cNvPr id="5" name="Picture 11" descr="Australian Synchrotron_PRIM_[CMYK]wt.png"/>
          <p:cNvPicPr>
            <a:picLocks noChangeAspect="1"/>
          </p:cNvPicPr>
          <p:nvPr/>
        </p:nvPicPr>
        <p:blipFill>
          <a:blip r:embed="rId3" cstate="print"/>
          <a:srcRect/>
          <a:stretch>
            <a:fillRect/>
          </a:stretch>
        </p:blipFill>
        <p:spPr bwMode="auto">
          <a:xfrm>
            <a:off x="3348038" y="1298575"/>
            <a:ext cx="2433637" cy="666750"/>
          </a:xfrm>
          <a:prstGeom prst="rect">
            <a:avLst/>
          </a:prstGeom>
          <a:noFill/>
          <a:ln w="9525">
            <a:noFill/>
            <a:miter lim="800000"/>
            <a:headEnd/>
            <a:tailEnd/>
          </a:ln>
        </p:spPr>
      </p:pic>
      <p:pic>
        <p:nvPicPr>
          <p:cNvPr id="6" name="Picture 12" descr="Australian Synchrotron_PRIM_[CMYK].png"/>
          <p:cNvPicPr>
            <a:picLocks noChangeAspect="1"/>
          </p:cNvPicPr>
          <p:nvPr/>
        </p:nvPicPr>
        <p:blipFill>
          <a:blip r:embed="rId4" cstate="print"/>
          <a:srcRect/>
          <a:stretch>
            <a:fillRect/>
          </a:stretch>
        </p:blipFill>
        <p:spPr bwMode="auto">
          <a:xfrm>
            <a:off x="6372225" y="260350"/>
            <a:ext cx="2447925" cy="671513"/>
          </a:xfrm>
          <a:prstGeom prst="rect">
            <a:avLst/>
          </a:prstGeom>
          <a:noFill/>
          <a:ln w="9525">
            <a:noFill/>
            <a:miter lim="800000"/>
            <a:headEnd/>
            <a:tailEnd/>
          </a:ln>
        </p:spPr>
      </p:pic>
      <p:pic>
        <p:nvPicPr>
          <p:cNvPr id="7" name="Picture 2" descr="\\psf\Host\Client Active\Synchrotron\GOVERNMENT LOGO LINE_CMYK new no Australia.jpg"/>
          <p:cNvPicPr>
            <a:picLocks noChangeAspect="1" noChangeArrowheads="1"/>
          </p:cNvPicPr>
          <p:nvPr/>
        </p:nvPicPr>
        <p:blipFill>
          <a:blip r:embed="rId5" cstate="print"/>
          <a:srcRect/>
          <a:stretch>
            <a:fillRect/>
          </a:stretch>
        </p:blipFill>
        <p:spPr bwMode="auto">
          <a:xfrm>
            <a:off x="6376988" y="6165850"/>
            <a:ext cx="2447925" cy="476250"/>
          </a:xfrm>
          <a:prstGeom prst="rect">
            <a:avLst/>
          </a:prstGeom>
          <a:noFill/>
          <a:ln w="9525">
            <a:noFill/>
            <a:miter lim="800000"/>
            <a:headEnd/>
            <a:tailEnd/>
          </a:ln>
        </p:spPr>
      </p:pic>
      <p:sp>
        <p:nvSpPr>
          <p:cNvPr id="2" name="Title 1"/>
          <p:cNvSpPr>
            <a:spLocks noGrp="1"/>
          </p:cNvSpPr>
          <p:nvPr>
            <p:ph type="ctrTitle"/>
          </p:nvPr>
        </p:nvSpPr>
        <p:spPr>
          <a:xfrm>
            <a:off x="3131840" y="2130425"/>
            <a:ext cx="5088044" cy="1470025"/>
          </a:xfrm>
        </p:spPr>
        <p:txBody>
          <a:bodyPr rtlCol="0" anchor="b">
            <a:normAutofit/>
          </a:bodyPr>
          <a:lstStyle>
            <a:lvl1pPr algn="l" defTabSz="914400" rtl="0" eaLnBrk="1" latinLnBrk="0" hangingPunct="1">
              <a:lnSpc>
                <a:spcPts val="2800"/>
              </a:lnSpc>
              <a:spcBef>
                <a:spcPct val="0"/>
              </a:spcBef>
              <a:buNone/>
              <a:defRPr lang="en-AU" sz="2800" kern="1200" dirty="0" smtClean="0">
                <a:solidFill>
                  <a:schemeClr val="bg2"/>
                </a:solidFill>
                <a:latin typeface="Arial" pitchFamily="34" charset="0"/>
                <a:ea typeface="+mj-ea"/>
                <a:cs typeface="Arial" pitchFamily="34"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3131840" y="3645024"/>
            <a:ext cx="4640560" cy="720080"/>
          </a:xfrm>
        </p:spPr>
        <p:txBody>
          <a:bodyPr rtlCol="0">
            <a:normAutofit/>
          </a:bodyPr>
          <a:lstStyle>
            <a:lvl1pPr marL="0" indent="0" algn="l" defTabSz="914400" rtl="0" eaLnBrk="1" latinLnBrk="0" hangingPunct="1">
              <a:spcBef>
                <a:spcPct val="20000"/>
              </a:spcBef>
              <a:buFont typeface="Arial" pitchFamily="34" charset="0"/>
              <a:buNone/>
              <a:defRPr lang="en-AU" sz="2000" kern="1200" dirty="0" smtClean="0">
                <a:solidFill>
                  <a:schemeClr val="bg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Slide Number Placeholder 5"/>
          <p:cNvSpPr>
            <a:spLocks noGrp="1"/>
          </p:cNvSpPr>
          <p:nvPr>
            <p:ph type="sldNum" sz="quarter" idx="10"/>
          </p:nvPr>
        </p:nvSpPr>
        <p:spPr>
          <a:xfrm>
            <a:off x="8358188" y="6583363"/>
            <a:ext cx="785812" cy="274637"/>
          </a:xfrm>
        </p:spPr>
        <p:txBody>
          <a:bodyPr/>
          <a:lstStyle>
            <a:lvl1pPr algn="r">
              <a:defRPr smtClean="0">
                <a:solidFill>
                  <a:schemeClr val="bg2"/>
                </a:solidFill>
              </a:defRPr>
            </a:lvl1pPr>
          </a:lstStyle>
          <a:p>
            <a:fld id="{C5CBF7E6-4FA5-48CB-BF10-B6636294F1E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Acknowledgments">
    <p:spTree>
      <p:nvGrpSpPr>
        <p:cNvPr id="1" name=""/>
        <p:cNvGrpSpPr/>
        <p:nvPr/>
      </p:nvGrpSpPr>
      <p:grpSpPr>
        <a:xfrm>
          <a:off x="0" y="0"/>
          <a:ext cx="0" cy="0"/>
          <a:chOff x="0" y="0"/>
          <a:chExt cx="0" cy="0"/>
        </a:xfrm>
      </p:grpSpPr>
      <p:sp>
        <p:nvSpPr>
          <p:cNvPr id="3" name="Rectangle 2"/>
          <p:cNvSpPr/>
          <p:nvPr/>
        </p:nvSpPr>
        <p:spPr>
          <a:xfrm>
            <a:off x="0" y="0"/>
            <a:ext cx="9144000" cy="1508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11" descr="gradient_band_CMYK.png"/>
          <p:cNvPicPr>
            <a:picLocks noChangeAspect="1"/>
          </p:cNvPicPr>
          <p:nvPr/>
        </p:nvPicPr>
        <p:blipFill>
          <a:blip r:embed="rId2" cstate="print"/>
          <a:srcRect/>
          <a:stretch>
            <a:fillRect/>
          </a:stretch>
        </p:blipFill>
        <p:spPr bwMode="auto">
          <a:xfrm>
            <a:off x="0" y="1508125"/>
            <a:ext cx="5715000" cy="185738"/>
          </a:xfrm>
          <a:prstGeom prst="rect">
            <a:avLst/>
          </a:prstGeom>
          <a:noFill/>
          <a:ln w="9525">
            <a:noFill/>
            <a:miter lim="800000"/>
            <a:headEnd/>
            <a:tailEnd/>
          </a:ln>
        </p:spPr>
      </p:pic>
      <p:grpSp>
        <p:nvGrpSpPr>
          <p:cNvPr id="2" name="Group 21"/>
          <p:cNvGrpSpPr>
            <a:grpSpLocks/>
          </p:cNvGrpSpPr>
          <p:nvPr/>
        </p:nvGrpSpPr>
        <p:grpSpPr bwMode="auto">
          <a:xfrm>
            <a:off x="2616200" y="4141788"/>
            <a:ext cx="3881438" cy="411162"/>
            <a:chOff x="2226846" y="2643188"/>
            <a:chExt cx="4537942" cy="360000"/>
          </a:xfrm>
        </p:grpSpPr>
        <p:sp>
          <p:nvSpPr>
            <p:cNvPr id="6" name="Rectangle 5"/>
            <p:cNvSpPr/>
            <p:nvPr/>
          </p:nvSpPr>
          <p:spPr>
            <a:xfrm>
              <a:off x="2226846" y="2643188"/>
              <a:ext cx="360066"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313000" y="2643188"/>
              <a:ext cx="360066"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404722" y="2643188"/>
              <a:ext cx="360066"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9" name="Picture 18" descr="Australian Synchrotron_PRIM_[CMYK]wt.png"/>
          <p:cNvPicPr>
            <a:picLocks noChangeAspect="1"/>
          </p:cNvPicPr>
          <p:nvPr/>
        </p:nvPicPr>
        <p:blipFill>
          <a:blip r:embed="rId3" cstate="print"/>
          <a:srcRect/>
          <a:stretch>
            <a:fillRect/>
          </a:stretch>
        </p:blipFill>
        <p:spPr bwMode="auto">
          <a:xfrm>
            <a:off x="409575" y="396875"/>
            <a:ext cx="2082800" cy="760413"/>
          </a:xfrm>
          <a:prstGeom prst="rect">
            <a:avLst/>
          </a:prstGeom>
          <a:noFill/>
          <a:ln w="9525">
            <a:noFill/>
            <a:miter lim="800000"/>
            <a:headEnd/>
            <a:tailEnd/>
          </a:ln>
        </p:spPr>
      </p:pic>
      <p:pic>
        <p:nvPicPr>
          <p:cNvPr id="10" name="Picture 2" descr="\\psf\Host\Client Active\Synchrotron\GOVERNMENT LOGO LINE_CMYK REVERSED new no Australia.png"/>
          <p:cNvPicPr>
            <a:picLocks noChangeAspect="1" noChangeArrowheads="1"/>
          </p:cNvPicPr>
          <p:nvPr/>
        </p:nvPicPr>
        <p:blipFill>
          <a:blip r:embed="rId4" cstate="print"/>
          <a:srcRect/>
          <a:stretch>
            <a:fillRect/>
          </a:stretch>
        </p:blipFill>
        <p:spPr bwMode="auto">
          <a:xfrm>
            <a:off x="5789613" y="412750"/>
            <a:ext cx="2882900" cy="749300"/>
          </a:xfrm>
          <a:prstGeom prst="rect">
            <a:avLst/>
          </a:prstGeom>
          <a:noFill/>
          <a:ln w="9525">
            <a:noFill/>
            <a:miter lim="800000"/>
            <a:headEnd/>
            <a:tailEnd/>
          </a:ln>
        </p:spPr>
      </p:pic>
      <p:sp>
        <p:nvSpPr>
          <p:cNvPr id="20" name="Title 1"/>
          <p:cNvSpPr>
            <a:spLocks noGrp="1"/>
          </p:cNvSpPr>
          <p:nvPr>
            <p:ph type="title"/>
          </p:nvPr>
        </p:nvSpPr>
        <p:spPr>
          <a:xfrm>
            <a:off x="409575" y="1700808"/>
            <a:ext cx="8347075" cy="677387"/>
          </a:xfrm>
        </p:spPr>
        <p:txBody>
          <a:bodyPr/>
          <a:lstStyle>
            <a:lvl1pPr algn="ctr">
              <a:defRPr sz="2000">
                <a:solidFill>
                  <a:schemeClr val="bg2"/>
                </a:solidFill>
              </a:defRPr>
            </a:lvl1pPr>
          </a:lstStyle>
          <a:p>
            <a:r>
              <a:rPr lang="en-US" smtClean="0"/>
              <a:t>Click to edit Master title style</a:t>
            </a:r>
            <a:endParaRPr lang="en-US" dirty="0"/>
          </a:p>
        </p:txBody>
      </p:sp>
      <p:sp>
        <p:nvSpPr>
          <p:cNvPr id="11" name="Slide Number Placeholder 21"/>
          <p:cNvSpPr>
            <a:spLocks noGrp="1"/>
          </p:cNvSpPr>
          <p:nvPr>
            <p:ph type="sldNum" sz="quarter" idx="10"/>
          </p:nvPr>
        </p:nvSpPr>
        <p:spPr/>
        <p:txBody>
          <a:bodyPr/>
          <a:lstStyle>
            <a:lvl1pPr>
              <a:defRPr>
                <a:solidFill>
                  <a:schemeClr val="tx1">
                    <a:tint val="75000"/>
                  </a:schemeClr>
                </a:solidFill>
              </a:defRPr>
            </a:lvl1pPr>
          </a:lstStyle>
          <a:p>
            <a:fld id="{C5CBF7E6-4FA5-48CB-BF10-B6636294F1E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ing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Picture Placeholder 7"/>
          <p:cNvSpPr>
            <a:spLocks noGrp="1"/>
          </p:cNvSpPr>
          <p:nvPr>
            <p:ph type="pic" sz="quarter" idx="13"/>
          </p:nvPr>
        </p:nvSpPr>
        <p:spPr>
          <a:xfrm>
            <a:off x="342900" y="1268414"/>
            <a:ext cx="8477250" cy="5040312"/>
          </a:xfrm>
          <a:ln w="76200">
            <a:solidFill>
              <a:srgbClr val="706F72"/>
            </a:solidFill>
            <a:miter lim="800000"/>
          </a:ln>
        </p:spPr>
        <p:txBody>
          <a:bodyPr rtlCol="0">
            <a:normAutofit/>
          </a:bodyPr>
          <a:lstStyle/>
          <a:p>
            <a:pPr lvl="0"/>
            <a:endParaRPr lang="en-US" noProof="0" dirty="0"/>
          </a:p>
        </p:txBody>
      </p:sp>
      <p:sp>
        <p:nvSpPr>
          <p:cNvPr id="4" name="Slide Number Placeholder 5"/>
          <p:cNvSpPr>
            <a:spLocks noGrp="1"/>
          </p:cNvSpPr>
          <p:nvPr>
            <p:ph type="sldNum" sz="quarter" idx="14"/>
          </p:nvPr>
        </p:nvSpPr>
        <p:spPr/>
        <p:txBody>
          <a:bodyPr/>
          <a:lstStyle>
            <a:lvl1pPr>
              <a:defRPr/>
            </a:lvl1pPr>
          </a:lstStyle>
          <a:p>
            <a:pPr>
              <a:defRPr/>
            </a:pPr>
            <a:fld id="{A9EBD2E1-AC7D-4F8A-B475-9C63272AD244}" type="slidenum">
              <a:rPr lang="en-US"/>
              <a:pPr>
                <a:defRPr/>
              </a:pPr>
              <a:t>‹#›</a:t>
            </a:fld>
            <a:endParaRPr lang="en-US"/>
          </a:p>
        </p:txBody>
      </p:sp>
      <p:sp>
        <p:nvSpPr>
          <p:cNvPr id="5" name="Date Placeholder 4"/>
          <p:cNvSpPr>
            <a:spLocks noGrp="1"/>
          </p:cNvSpPr>
          <p:nvPr>
            <p:ph type="dt" sz="half" idx="15"/>
          </p:nvPr>
        </p:nvSpPr>
        <p:spPr/>
        <p:txBody>
          <a:bodyPr/>
          <a:lstStyle>
            <a:lvl1pPr>
              <a:defRPr/>
            </a:lvl1pPr>
          </a:lstStyle>
          <a:p>
            <a:pPr>
              <a:defRPr/>
            </a:pPr>
            <a:fld id="{3B0408F0-A48E-4BC6-9ECB-33B1CF1FEF49}" type="datetimeFigureOut">
              <a:rPr lang="en-AU"/>
              <a:pPr>
                <a:defRPr/>
              </a:pPr>
              <a:t>6/08/2012</a:t>
            </a:fld>
            <a:endParaRPr lang="en-AU" dirty="0"/>
          </a:p>
        </p:txBody>
      </p:sp>
      <p:sp>
        <p:nvSpPr>
          <p:cNvPr id="6" name="Footer Placeholder 6"/>
          <p:cNvSpPr>
            <a:spLocks noGrp="1"/>
          </p:cNvSpPr>
          <p:nvPr>
            <p:ph type="ftr" sz="quarter" idx="16"/>
          </p:nvPr>
        </p:nvSpPr>
        <p:spPr/>
        <p:txBody>
          <a:bodyPr/>
          <a:lstStyle>
            <a:lvl1pPr>
              <a:defRPr/>
            </a:lvl1pPr>
          </a:lstStyle>
          <a:p>
            <a:pPr>
              <a:defRPr/>
            </a:pP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ull Frame picture template">
    <p:spTree>
      <p:nvGrpSpPr>
        <p:cNvPr id="1" name=""/>
        <p:cNvGrpSpPr/>
        <p:nvPr/>
      </p:nvGrpSpPr>
      <p:grpSpPr>
        <a:xfrm>
          <a:off x="0" y="0"/>
          <a:ext cx="0" cy="0"/>
          <a:chOff x="0" y="0"/>
          <a:chExt cx="0" cy="0"/>
        </a:xfrm>
      </p:grpSpPr>
      <p:sp>
        <p:nvSpPr>
          <p:cNvPr id="4" name="Rectangle 3"/>
          <p:cNvSpPr/>
          <p:nvPr/>
        </p:nvSpPr>
        <p:spPr>
          <a:xfrm>
            <a:off x="0" y="5905500"/>
            <a:ext cx="9144000"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8F8F8"/>
              </a:solidFill>
            </a:endParaRP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Picture Placeholder 7"/>
          <p:cNvSpPr>
            <a:spLocks noGrp="1"/>
          </p:cNvSpPr>
          <p:nvPr>
            <p:ph type="pic" sz="quarter" idx="13"/>
          </p:nvPr>
        </p:nvSpPr>
        <p:spPr>
          <a:xfrm>
            <a:off x="0" y="1196752"/>
            <a:ext cx="9144000" cy="5661248"/>
          </a:xfrm>
          <a:ln w="76200">
            <a:noFill/>
          </a:ln>
        </p:spPr>
        <p:txBody>
          <a:bodyPr rtlCol="0">
            <a:normAutofit/>
          </a:bodyPr>
          <a:lstStyle>
            <a:lvl1pPr algn="ctr">
              <a:buNone/>
              <a:defRPr/>
            </a:lvl1pPr>
          </a:lstStyle>
          <a:p>
            <a:pPr lvl="0"/>
            <a:endParaRPr lang="en-US" noProof="0" dirty="0"/>
          </a:p>
        </p:txBody>
      </p:sp>
      <p:sp>
        <p:nvSpPr>
          <p:cNvPr id="5" name="Date Placeholder 10"/>
          <p:cNvSpPr>
            <a:spLocks noGrp="1"/>
          </p:cNvSpPr>
          <p:nvPr>
            <p:ph type="dt" sz="half" idx="14"/>
          </p:nvPr>
        </p:nvSpPr>
        <p:spPr/>
        <p:txBody>
          <a:bodyPr/>
          <a:lstStyle>
            <a:lvl1pPr>
              <a:defRPr/>
            </a:lvl1pPr>
          </a:lstStyle>
          <a:p>
            <a:pPr>
              <a:defRPr/>
            </a:pPr>
            <a:fld id="{01CEBB01-CA62-4724-9621-06ABCA09A38C}" type="datetimeFigureOut">
              <a:rPr lang="en-AU"/>
              <a:pPr>
                <a:defRPr/>
              </a:pPr>
              <a:t>6/08/2012</a:t>
            </a:fld>
            <a:endParaRPr lang="en-AU" dirty="0"/>
          </a:p>
        </p:txBody>
      </p:sp>
      <p:sp>
        <p:nvSpPr>
          <p:cNvPr id="6" name="Slide Number Placeholder 11"/>
          <p:cNvSpPr>
            <a:spLocks noGrp="1"/>
          </p:cNvSpPr>
          <p:nvPr>
            <p:ph type="sldNum" sz="quarter" idx="15"/>
          </p:nvPr>
        </p:nvSpPr>
        <p:spPr/>
        <p:txBody>
          <a:bodyPr/>
          <a:lstStyle>
            <a:lvl1pPr>
              <a:defRPr/>
            </a:lvl1pPr>
          </a:lstStyle>
          <a:p>
            <a:pPr>
              <a:defRPr/>
            </a:pPr>
            <a:fld id="{31042F55-9473-4166-ACAD-29224F0EE7B6}" type="slidenum">
              <a:rPr lang="en-AU"/>
              <a:pPr>
                <a:defRPr/>
              </a:pPr>
              <a:t>‹#›</a:t>
            </a:fld>
            <a:endParaRPr lang="en-AU" dirty="0"/>
          </a:p>
        </p:txBody>
      </p:sp>
      <p:sp>
        <p:nvSpPr>
          <p:cNvPr id="7" name="Footer Placeholder 12"/>
          <p:cNvSpPr>
            <a:spLocks noGrp="1"/>
          </p:cNvSpPr>
          <p:nvPr>
            <p:ph type="ftr" sz="quarter" idx="16"/>
          </p:nvPr>
        </p:nvSpPr>
        <p:spPr/>
        <p:txBody>
          <a:bodyPr/>
          <a:lstStyle>
            <a:lvl1pPr>
              <a:defRPr/>
            </a:lvl1pPr>
          </a:lstStyle>
          <a:p>
            <a:pPr>
              <a:defRPr/>
            </a:pPr>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Mulitp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Picture Placeholder 7"/>
          <p:cNvSpPr>
            <a:spLocks noGrp="1"/>
          </p:cNvSpPr>
          <p:nvPr>
            <p:ph type="pic" sz="quarter" idx="13"/>
          </p:nvPr>
        </p:nvSpPr>
        <p:spPr>
          <a:xfrm>
            <a:off x="342900" y="1268414"/>
            <a:ext cx="2965812" cy="5040312"/>
          </a:xfrm>
          <a:ln w="76200">
            <a:solidFill>
              <a:srgbClr val="706F72"/>
            </a:solidFill>
            <a:miter lim="800000"/>
          </a:ln>
        </p:spPr>
        <p:txBody>
          <a:bodyPr rtlCol="0">
            <a:normAutofit/>
          </a:bodyPr>
          <a:lstStyle/>
          <a:p>
            <a:pPr lvl="0"/>
            <a:endParaRPr lang="en-US" noProof="0" dirty="0"/>
          </a:p>
        </p:txBody>
      </p:sp>
      <p:sp>
        <p:nvSpPr>
          <p:cNvPr id="11" name="Picture Placeholder 10"/>
          <p:cNvSpPr>
            <a:spLocks noGrp="1"/>
          </p:cNvSpPr>
          <p:nvPr>
            <p:ph type="pic" sz="quarter" idx="14"/>
          </p:nvPr>
        </p:nvSpPr>
        <p:spPr>
          <a:xfrm>
            <a:off x="3596744" y="1268414"/>
            <a:ext cx="5223406" cy="5040312"/>
          </a:xfrm>
          <a:ln w="76200">
            <a:solidFill>
              <a:srgbClr val="706F72"/>
            </a:solidFill>
            <a:miter lim="800000"/>
          </a:ln>
        </p:spPr>
        <p:txBody>
          <a:bodyPr rtlCol="0">
            <a:normAutofit/>
          </a:bodyPr>
          <a:lstStyle>
            <a:lvl1pPr marL="342900" indent="-342900" algn="l" defTabSz="914400" rtl="0" eaLnBrk="1" latinLnBrk="0" hangingPunct="1">
              <a:spcBef>
                <a:spcPct val="20000"/>
              </a:spcBef>
              <a:buFont typeface="Arial" pitchFamily="34" charset="0"/>
              <a:buChar char="•"/>
              <a:defRPr lang="en-US" sz="2400" kern="1200" dirty="0">
                <a:solidFill>
                  <a:schemeClr val="tx1"/>
                </a:solidFill>
                <a:latin typeface="Arial" pitchFamily="34" charset="0"/>
                <a:ea typeface="+mn-ea"/>
                <a:cs typeface="Arial" pitchFamily="34" charset="0"/>
              </a:defRPr>
            </a:lvl1pPr>
          </a:lstStyle>
          <a:p>
            <a:pPr lvl="0"/>
            <a:endParaRPr lang="en-US" noProof="0"/>
          </a:p>
        </p:txBody>
      </p:sp>
      <p:sp>
        <p:nvSpPr>
          <p:cNvPr id="5" name="Slide Number Placeholder 5"/>
          <p:cNvSpPr>
            <a:spLocks noGrp="1"/>
          </p:cNvSpPr>
          <p:nvPr>
            <p:ph type="sldNum" sz="quarter" idx="15"/>
          </p:nvPr>
        </p:nvSpPr>
        <p:spPr/>
        <p:txBody>
          <a:bodyPr/>
          <a:lstStyle>
            <a:lvl1pPr>
              <a:defRPr/>
            </a:lvl1pPr>
          </a:lstStyle>
          <a:p>
            <a:pPr>
              <a:defRPr/>
            </a:pPr>
            <a:fld id="{D0CF956D-6134-4EF4-8706-B427E2346893}" type="slidenum">
              <a:rPr lang="en-US"/>
              <a:pPr>
                <a:defRPr/>
              </a:pPr>
              <a:t>‹#›</a:t>
            </a:fld>
            <a:endParaRPr lang="en-US"/>
          </a:p>
        </p:txBody>
      </p:sp>
      <p:sp>
        <p:nvSpPr>
          <p:cNvPr id="6" name="Date Placeholder 6"/>
          <p:cNvSpPr>
            <a:spLocks noGrp="1"/>
          </p:cNvSpPr>
          <p:nvPr>
            <p:ph type="dt" sz="half" idx="16"/>
          </p:nvPr>
        </p:nvSpPr>
        <p:spPr/>
        <p:txBody>
          <a:bodyPr/>
          <a:lstStyle>
            <a:lvl1pPr>
              <a:defRPr/>
            </a:lvl1pPr>
          </a:lstStyle>
          <a:p>
            <a:pPr>
              <a:defRPr/>
            </a:pPr>
            <a:fld id="{410A78DE-4347-4CCE-A9AD-3A77F6DBA850}" type="datetimeFigureOut">
              <a:rPr lang="en-AU"/>
              <a:pPr>
                <a:defRPr/>
              </a:pPr>
              <a:t>6/08/2012</a:t>
            </a:fld>
            <a:endParaRPr lang="en-AU" dirty="0"/>
          </a:p>
        </p:txBody>
      </p:sp>
      <p:sp>
        <p:nvSpPr>
          <p:cNvPr id="7" name="Footer Placeholder 8"/>
          <p:cNvSpPr>
            <a:spLocks noGrp="1"/>
          </p:cNvSpPr>
          <p:nvPr>
            <p:ph type="ftr" sz="quarter" idx="17"/>
          </p:nvPr>
        </p:nvSpPr>
        <p:spPr/>
        <p:txBody>
          <a:bodyPr/>
          <a:lstStyle>
            <a:lvl1pPr>
              <a:defRPr/>
            </a:lvl1pPr>
          </a:lstStyle>
          <a:p>
            <a:pPr>
              <a:defRPr/>
            </a:pPr>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left and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Picture Placeholder 7"/>
          <p:cNvSpPr>
            <a:spLocks noGrp="1"/>
          </p:cNvSpPr>
          <p:nvPr>
            <p:ph type="pic" sz="quarter" idx="13"/>
          </p:nvPr>
        </p:nvSpPr>
        <p:spPr>
          <a:xfrm>
            <a:off x="342900" y="1268414"/>
            <a:ext cx="3175460" cy="5040312"/>
          </a:xfrm>
          <a:ln w="76200">
            <a:solidFill>
              <a:srgbClr val="706F72"/>
            </a:solidFill>
            <a:miter lim="800000"/>
          </a:ln>
        </p:spPr>
        <p:txBody>
          <a:bodyPr rtlCol="0">
            <a:normAutofit/>
          </a:bodyPr>
          <a:lstStyle/>
          <a:p>
            <a:pPr lvl="0"/>
            <a:endParaRPr lang="en-US" noProof="0" dirty="0"/>
          </a:p>
        </p:txBody>
      </p:sp>
      <p:sp>
        <p:nvSpPr>
          <p:cNvPr id="12" name="Text Placeholder 9"/>
          <p:cNvSpPr>
            <a:spLocks noGrp="1"/>
          </p:cNvSpPr>
          <p:nvPr>
            <p:ph type="body" sz="quarter" idx="15"/>
          </p:nvPr>
        </p:nvSpPr>
        <p:spPr>
          <a:xfrm>
            <a:off x="3714744" y="1268414"/>
            <a:ext cx="4961712" cy="5040312"/>
          </a:xfrm>
        </p:spPr>
        <p:txBody>
          <a:bodyPr/>
          <a:lstStyle>
            <a:lvl1pPr>
              <a:spcBef>
                <a:spcPts val="0"/>
              </a:spcBef>
              <a:spcAft>
                <a:spcPts val="12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FA082F07-F937-45B7-9CFA-FABE5E56F2AF}" type="slidenum">
              <a:rPr lang="en-US"/>
              <a:pPr>
                <a:defRPr/>
              </a:pPr>
              <a:t>‹#›</a:t>
            </a:fld>
            <a:endParaRPr lang="en-US"/>
          </a:p>
        </p:txBody>
      </p:sp>
      <p:sp>
        <p:nvSpPr>
          <p:cNvPr id="6" name="Date Placeholder 6"/>
          <p:cNvSpPr>
            <a:spLocks noGrp="1"/>
          </p:cNvSpPr>
          <p:nvPr>
            <p:ph type="dt" sz="half" idx="17"/>
          </p:nvPr>
        </p:nvSpPr>
        <p:spPr/>
        <p:txBody>
          <a:bodyPr/>
          <a:lstStyle>
            <a:lvl1pPr>
              <a:defRPr/>
            </a:lvl1pPr>
          </a:lstStyle>
          <a:p>
            <a:pPr>
              <a:defRPr/>
            </a:pPr>
            <a:fld id="{95298A9C-B786-4F38-B67E-A72EB419F7CB}" type="datetimeFigureOut">
              <a:rPr lang="en-AU"/>
              <a:pPr>
                <a:defRPr/>
              </a:pPr>
              <a:t>6/08/2012</a:t>
            </a:fld>
            <a:endParaRPr lang="en-AU" dirty="0"/>
          </a:p>
        </p:txBody>
      </p:sp>
      <p:sp>
        <p:nvSpPr>
          <p:cNvPr id="7" name="Footer Placeholder 8"/>
          <p:cNvSpPr>
            <a:spLocks noGrp="1"/>
          </p:cNvSpPr>
          <p:nvPr>
            <p:ph type="ftr" sz="quarter" idx="18"/>
          </p:nvPr>
        </p:nvSpPr>
        <p:spPr/>
        <p:txBody>
          <a:bodyPr/>
          <a:lstStyle>
            <a:lvl1pPr>
              <a:defRPr/>
            </a:lvl1pPr>
          </a:lstStyle>
          <a:p>
            <a:pPr>
              <a:defRPr/>
            </a:pPr>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icture right and tex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7" name="Picture Placeholder 7"/>
          <p:cNvSpPr>
            <a:spLocks noGrp="1"/>
          </p:cNvSpPr>
          <p:nvPr>
            <p:ph type="pic" sz="quarter" idx="16"/>
          </p:nvPr>
        </p:nvSpPr>
        <p:spPr>
          <a:xfrm>
            <a:off x="5580112" y="1268414"/>
            <a:ext cx="3240038" cy="5040312"/>
          </a:xfrm>
          <a:ln w="76200">
            <a:solidFill>
              <a:srgbClr val="706F72"/>
            </a:solidFill>
            <a:miter lim="800000"/>
          </a:ln>
        </p:spPr>
        <p:txBody>
          <a:bodyPr rtlCol="0">
            <a:normAutofit/>
          </a:bodyPr>
          <a:lstStyle/>
          <a:p>
            <a:pPr lvl="0"/>
            <a:endParaRPr lang="en-US" noProof="0" dirty="0"/>
          </a:p>
        </p:txBody>
      </p:sp>
      <p:sp>
        <p:nvSpPr>
          <p:cNvPr id="9" name="Text Placeholder 9"/>
          <p:cNvSpPr>
            <a:spLocks noGrp="1"/>
          </p:cNvSpPr>
          <p:nvPr>
            <p:ph type="body" sz="quarter" idx="17"/>
          </p:nvPr>
        </p:nvSpPr>
        <p:spPr>
          <a:xfrm>
            <a:off x="251520" y="1268413"/>
            <a:ext cx="5086356" cy="5072763"/>
          </a:xfrm>
        </p:spPr>
        <p:txBody>
          <a:bodyPr/>
          <a:lstStyle>
            <a:lvl1pPr>
              <a:spcBef>
                <a:spcPts val="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8"/>
          </p:nvPr>
        </p:nvSpPr>
        <p:spPr/>
        <p:txBody>
          <a:bodyPr/>
          <a:lstStyle>
            <a:lvl1pPr>
              <a:defRPr/>
            </a:lvl1pPr>
          </a:lstStyle>
          <a:p>
            <a:pPr>
              <a:defRPr/>
            </a:pPr>
            <a:fld id="{7A33F4A5-0C6B-4CDD-BDB0-2F30894A158D}" type="slidenum">
              <a:rPr lang="en-US"/>
              <a:pPr>
                <a:defRPr/>
              </a:pPr>
              <a:t>‹#›</a:t>
            </a:fld>
            <a:endParaRPr lang="en-US"/>
          </a:p>
        </p:txBody>
      </p:sp>
      <p:sp>
        <p:nvSpPr>
          <p:cNvPr id="6" name="Date Placeholder 7"/>
          <p:cNvSpPr>
            <a:spLocks noGrp="1"/>
          </p:cNvSpPr>
          <p:nvPr>
            <p:ph type="dt" sz="half" idx="19"/>
          </p:nvPr>
        </p:nvSpPr>
        <p:spPr/>
        <p:txBody>
          <a:bodyPr/>
          <a:lstStyle>
            <a:lvl1pPr>
              <a:defRPr/>
            </a:lvl1pPr>
          </a:lstStyle>
          <a:p>
            <a:pPr>
              <a:defRPr/>
            </a:pPr>
            <a:fld id="{E13FF436-CFF9-473F-B745-37D9F52FA6C8}" type="datetimeFigureOut">
              <a:rPr lang="en-AU"/>
              <a:pPr>
                <a:defRPr/>
              </a:pPr>
              <a:t>6/08/2012</a:t>
            </a:fld>
            <a:endParaRPr lang="en-AU" dirty="0"/>
          </a:p>
        </p:txBody>
      </p:sp>
      <p:sp>
        <p:nvSpPr>
          <p:cNvPr id="8" name="Footer Placeholder 9"/>
          <p:cNvSpPr>
            <a:spLocks noGrp="1"/>
          </p:cNvSpPr>
          <p:nvPr>
            <p:ph type="ftr" sz="quarter" idx="20"/>
          </p:nvPr>
        </p:nvSpPr>
        <p:spPr/>
        <p:txBody>
          <a:bodyPr/>
          <a:lstStyle>
            <a:lvl1pPr>
              <a:defRPr/>
            </a:lvl1pPr>
          </a:lstStyle>
          <a:p>
            <a:pPr>
              <a:defRPr/>
            </a:pPr>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able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7" name="Table Placeholder 6"/>
          <p:cNvSpPr>
            <a:spLocks noGrp="1"/>
          </p:cNvSpPr>
          <p:nvPr>
            <p:ph type="tbl" sz="quarter" idx="13"/>
          </p:nvPr>
        </p:nvSpPr>
        <p:spPr>
          <a:xfrm>
            <a:off x="342900" y="1268413"/>
            <a:ext cx="8477250" cy="5040312"/>
          </a:xfrm>
        </p:spPr>
        <p:txBody>
          <a:bodyPr rtlCol="0">
            <a:normAutofit/>
          </a:bodyPr>
          <a:lstStyle>
            <a:lvl1pPr algn="l">
              <a:defRPr/>
            </a:lvl1pPr>
          </a:lstStyle>
          <a:p>
            <a:pPr lvl="0"/>
            <a:endParaRPr lang="en-US" noProof="0"/>
          </a:p>
        </p:txBody>
      </p:sp>
      <p:sp>
        <p:nvSpPr>
          <p:cNvPr id="4" name="Slide Number Placeholder 5"/>
          <p:cNvSpPr>
            <a:spLocks noGrp="1"/>
          </p:cNvSpPr>
          <p:nvPr>
            <p:ph type="sldNum" sz="quarter" idx="14"/>
          </p:nvPr>
        </p:nvSpPr>
        <p:spPr/>
        <p:txBody>
          <a:bodyPr/>
          <a:lstStyle>
            <a:lvl1pPr>
              <a:defRPr/>
            </a:lvl1pPr>
          </a:lstStyle>
          <a:p>
            <a:pPr>
              <a:defRPr/>
            </a:pPr>
            <a:fld id="{3ED33B37-F83A-49C4-9919-F650250741EF}" type="slidenum">
              <a:rPr lang="en-US"/>
              <a:pPr>
                <a:defRPr/>
              </a:pPr>
              <a:t>‹#›</a:t>
            </a:fld>
            <a:endParaRPr lang="en-US"/>
          </a:p>
        </p:txBody>
      </p:sp>
      <p:sp>
        <p:nvSpPr>
          <p:cNvPr id="5" name="Date Placeholder 4"/>
          <p:cNvSpPr>
            <a:spLocks noGrp="1"/>
          </p:cNvSpPr>
          <p:nvPr>
            <p:ph type="dt" sz="half" idx="15"/>
          </p:nvPr>
        </p:nvSpPr>
        <p:spPr/>
        <p:txBody>
          <a:bodyPr/>
          <a:lstStyle>
            <a:lvl1pPr>
              <a:defRPr/>
            </a:lvl1pPr>
          </a:lstStyle>
          <a:p>
            <a:pPr>
              <a:defRPr/>
            </a:pPr>
            <a:fld id="{43CF049C-2B77-4DB5-93AD-96FCDD7F2570}" type="datetimeFigureOut">
              <a:rPr lang="en-AU"/>
              <a:pPr>
                <a:defRPr/>
              </a:pPr>
              <a:t>6/08/2012</a:t>
            </a:fld>
            <a:endParaRPr lang="en-AU" dirty="0"/>
          </a:p>
        </p:txBody>
      </p:sp>
      <p:sp>
        <p:nvSpPr>
          <p:cNvPr id="6" name="Footer Placeholder 7"/>
          <p:cNvSpPr>
            <a:spLocks noGrp="1"/>
          </p:cNvSpPr>
          <p:nvPr>
            <p:ph type="ftr" sz="quarter" idx="16"/>
          </p:nvPr>
        </p:nvSpPr>
        <p:spPr/>
        <p:txBody>
          <a:bodyPr/>
          <a:lstStyle>
            <a:lvl1pPr>
              <a:defRPr/>
            </a:lvl1pPr>
          </a:lstStyle>
          <a:p>
            <a:pPr>
              <a:defRPr/>
            </a:pPr>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harts">
    <p:spTree>
      <p:nvGrpSpPr>
        <p:cNvPr id="1" name=""/>
        <p:cNvGrpSpPr/>
        <p:nvPr/>
      </p:nvGrpSpPr>
      <p:grpSpPr>
        <a:xfrm>
          <a:off x="0" y="0"/>
          <a:ext cx="0" cy="0"/>
          <a:chOff x="0" y="0"/>
          <a:chExt cx="0" cy="0"/>
        </a:xfrm>
      </p:grpSpPr>
      <p:sp>
        <p:nvSpPr>
          <p:cNvPr id="4" name="Rectangle 3"/>
          <p:cNvSpPr/>
          <p:nvPr/>
        </p:nvSpPr>
        <p:spPr>
          <a:xfrm>
            <a:off x="7308850" y="938213"/>
            <a:ext cx="1835150" cy="1050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09575" y="1316567"/>
            <a:ext cx="8483600" cy="4705351"/>
          </a:xfrm>
        </p:spPr>
        <p:txBody>
          <a:bodyPr rtlCol="0">
            <a:normAutofit/>
          </a:bodyPr>
          <a:lstStyle/>
          <a:p>
            <a:pPr lvl="0"/>
            <a:endParaRPr lang="en-US" noProof="0"/>
          </a:p>
        </p:txBody>
      </p:sp>
      <p:sp>
        <p:nvSpPr>
          <p:cNvPr id="5" name="Slide Number Placeholder 5"/>
          <p:cNvSpPr>
            <a:spLocks noGrp="1"/>
          </p:cNvSpPr>
          <p:nvPr>
            <p:ph type="sldNum" sz="quarter" idx="12"/>
          </p:nvPr>
        </p:nvSpPr>
        <p:spPr/>
        <p:txBody>
          <a:bodyPr/>
          <a:lstStyle>
            <a:lvl1pPr>
              <a:defRPr>
                <a:solidFill>
                  <a:schemeClr val="tx1">
                    <a:tint val="75000"/>
                  </a:schemeClr>
                </a:solidFill>
              </a:defRPr>
            </a:lvl1pPr>
          </a:lstStyle>
          <a:p>
            <a:pPr>
              <a:defRPr/>
            </a:pPr>
            <a:fld id="{7B7D3756-926A-4AE0-9A63-02BBA926E30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Acknowledgements">
    <p:spTree>
      <p:nvGrpSpPr>
        <p:cNvPr id="1" name=""/>
        <p:cNvGrpSpPr/>
        <p:nvPr/>
      </p:nvGrpSpPr>
      <p:grpSpPr>
        <a:xfrm>
          <a:off x="0" y="0"/>
          <a:ext cx="0" cy="0"/>
          <a:chOff x="0" y="0"/>
          <a:chExt cx="0" cy="0"/>
        </a:xfrm>
      </p:grpSpPr>
      <p:sp>
        <p:nvSpPr>
          <p:cNvPr id="2" name="Rectangle 1"/>
          <p:cNvSpPr/>
          <p:nvPr/>
        </p:nvSpPr>
        <p:spPr>
          <a:xfrm>
            <a:off x="0" y="0"/>
            <a:ext cx="9144000" cy="1428750"/>
          </a:xfrm>
          <a:prstGeom prst="rect">
            <a:avLst/>
          </a:prstGeom>
          <a:solidFill>
            <a:srgbClr val="747476"/>
          </a:solidFill>
          <a:ln w="25400" cap="flat" cmpd="sng" algn="ctr">
            <a:noFill/>
            <a:prstDash val="solid"/>
          </a:ln>
          <a:effectLst/>
        </p:spPr>
        <p:txBody>
          <a:bodyPr anchor="ctr"/>
          <a:lstStyle/>
          <a:p>
            <a:pPr algn="ctr" fontAlgn="auto">
              <a:spcBef>
                <a:spcPts val="0"/>
              </a:spcBef>
              <a:spcAft>
                <a:spcPts val="0"/>
              </a:spcAft>
              <a:defRPr/>
            </a:pPr>
            <a:endParaRPr lang="en-US" kern="0">
              <a:solidFill>
                <a:srgbClr val="F8F8F8"/>
              </a:solidFill>
              <a:latin typeface="Calibri"/>
              <a:cs typeface="+mn-cs"/>
            </a:endParaRPr>
          </a:p>
        </p:txBody>
      </p:sp>
      <p:pic>
        <p:nvPicPr>
          <p:cNvPr id="3" name="Picture 11" descr="gradient_band_CMYK.png"/>
          <p:cNvPicPr>
            <a:picLocks noChangeAspect="1"/>
          </p:cNvPicPr>
          <p:nvPr/>
        </p:nvPicPr>
        <p:blipFill>
          <a:blip r:embed="rId2" cstate="print"/>
          <a:srcRect/>
          <a:stretch>
            <a:fillRect/>
          </a:stretch>
        </p:blipFill>
        <p:spPr bwMode="auto">
          <a:xfrm>
            <a:off x="0" y="1428750"/>
            <a:ext cx="5715000" cy="139700"/>
          </a:xfrm>
          <a:prstGeom prst="rect">
            <a:avLst/>
          </a:prstGeom>
          <a:noFill/>
          <a:ln w="9525">
            <a:noFill/>
            <a:miter lim="800000"/>
            <a:headEnd/>
            <a:tailEnd/>
          </a:ln>
        </p:spPr>
      </p:pic>
      <p:pic>
        <p:nvPicPr>
          <p:cNvPr id="4" name="Picture 12" descr="Australian Synchrotron_PRIM_[CMYK]wt.png"/>
          <p:cNvPicPr>
            <a:picLocks noChangeAspect="1"/>
          </p:cNvPicPr>
          <p:nvPr/>
        </p:nvPicPr>
        <p:blipFill>
          <a:blip r:embed="rId3" cstate="print"/>
          <a:srcRect/>
          <a:stretch>
            <a:fillRect/>
          </a:stretch>
        </p:blipFill>
        <p:spPr bwMode="auto">
          <a:xfrm>
            <a:off x="409575" y="360363"/>
            <a:ext cx="2674938" cy="731837"/>
          </a:xfrm>
          <a:prstGeom prst="rect">
            <a:avLst/>
          </a:prstGeom>
          <a:noFill/>
          <a:ln w="9525">
            <a:noFill/>
            <a:miter lim="800000"/>
            <a:headEnd/>
            <a:tailEnd/>
          </a:ln>
        </p:spPr>
      </p:pic>
      <p:pic>
        <p:nvPicPr>
          <p:cNvPr id="5" name="Picture 2" descr="\\psf\Host\Client Active\Synchrotron\GOVERNMENT LOGO LINE_CMYK REVERSED new no Australia.png"/>
          <p:cNvPicPr>
            <a:picLocks noChangeAspect="1" noChangeArrowheads="1"/>
          </p:cNvPicPr>
          <p:nvPr/>
        </p:nvPicPr>
        <p:blipFill>
          <a:blip r:embed="rId4" cstate="print"/>
          <a:srcRect/>
          <a:stretch>
            <a:fillRect/>
          </a:stretch>
        </p:blipFill>
        <p:spPr bwMode="auto">
          <a:xfrm>
            <a:off x="5065713" y="371475"/>
            <a:ext cx="3695700" cy="719138"/>
          </a:xfrm>
          <a:prstGeom prst="rect">
            <a:avLst/>
          </a:prstGeom>
          <a:noFill/>
          <a:ln w="9525">
            <a:noFill/>
            <a:miter lim="800000"/>
            <a:headEnd/>
            <a:tailEnd/>
          </a:ln>
        </p:spPr>
      </p:pic>
      <p:sp>
        <p:nvSpPr>
          <p:cNvPr id="6" name="TextBox 5"/>
          <p:cNvSpPr txBox="1"/>
          <p:nvPr/>
        </p:nvSpPr>
        <p:spPr>
          <a:xfrm>
            <a:off x="0" y="1671638"/>
            <a:ext cx="9144000" cy="461962"/>
          </a:xfrm>
          <a:prstGeom prst="rect">
            <a:avLst/>
          </a:prstGeom>
          <a:noFill/>
        </p:spPr>
        <p:txBody>
          <a:bodyPr>
            <a:spAutoFit/>
          </a:bodyPr>
          <a:lstStyle/>
          <a:p>
            <a:pPr algn="ctr" fontAlgn="auto">
              <a:spcBef>
                <a:spcPts val="0"/>
              </a:spcBef>
              <a:spcAft>
                <a:spcPts val="0"/>
              </a:spcAft>
              <a:defRPr/>
            </a:pPr>
            <a:r>
              <a:rPr lang="en-US" sz="2400" dirty="0">
                <a:solidFill>
                  <a:srgbClr val="000000"/>
                </a:solidFill>
                <a:latin typeface="Arial" pitchFamily="34" charset="0"/>
                <a:ea typeface="+mj-ea"/>
                <a:cs typeface="Arial" pitchFamily="34" charset="0"/>
              </a:rPr>
              <a:t>ACKNOWLEDGMENTS</a:t>
            </a:r>
            <a:endParaRPr lang="en-US" dirty="0">
              <a:latin typeface="+mn-lt"/>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AU" dirty="0"/>
          </a:p>
        </p:txBody>
      </p:sp>
      <p:sp>
        <p:nvSpPr>
          <p:cNvPr id="3" name="Content Placeholder 2"/>
          <p:cNvSpPr>
            <a:spLocks noGrp="1"/>
          </p:cNvSpPr>
          <p:nvPr>
            <p:ph idx="1"/>
          </p:nvPr>
        </p:nvSpPr>
        <p:spPr>
          <a:xfrm>
            <a:off x="251520" y="1268413"/>
            <a:ext cx="8568630" cy="5040312"/>
          </a:xfrm>
        </p:spPr>
        <p:txBody>
          <a:bodyPr/>
          <a:lstStyle>
            <a:lvl1pPr>
              <a:spcBef>
                <a:spcPts val="6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5"/>
          <p:cNvSpPr>
            <a:spLocks noGrp="1"/>
          </p:cNvSpPr>
          <p:nvPr>
            <p:ph type="sldNum" sz="quarter" idx="10"/>
          </p:nvPr>
        </p:nvSpPr>
        <p:spPr/>
        <p:txBody>
          <a:bodyPr/>
          <a:lstStyle>
            <a:lvl1pPr>
              <a:defRPr/>
            </a:lvl1pPr>
          </a:lstStyle>
          <a:p>
            <a:fld id="{C5CBF7E6-4FA5-48CB-BF10-B6636294F1E1}" type="slidenum">
              <a:rPr lang="en-AU" smtClean="0"/>
              <a:pPr/>
              <a:t>‹#›</a:t>
            </a:fld>
            <a:endParaRPr lang="en-AU"/>
          </a:p>
        </p:txBody>
      </p:sp>
      <p:sp>
        <p:nvSpPr>
          <p:cNvPr id="5" name="Date Placeholder 3"/>
          <p:cNvSpPr>
            <a:spLocks noGrp="1"/>
          </p:cNvSpPr>
          <p:nvPr>
            <p:ph type="dt" sz="half" idx="11"/>
          </p:nvPr>
        </p:nvSpPr>
        <p:spPr/>
        <p:txBody>
          <a:bodyPr/>
          <a:lstStyle>
            <a:lvl1pPr>
              <a:defRPr/>
            </a:lvl1pPr>
          </a:lstStyle>
          <a:p>
            <a:fld id="{C63B6A86-8111-41DA-86B1-A88FA495C159}" type="datetimeFigureOut">
              <a:rPr lang="en-AU" smtClean="0"/>
              <a:pPr/>
              <a:t>6/08/2012</a:t>
            </a:fld>
            <a:endParaRPr lang="en-AU"/>
          </a:p>
        </p:txBody>
      </p:sp>
      <p:sp>
        <p:nvSpPr>
          <p:cNvPr id="6" name="Footer Placeholder 4"/>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C5CBF7E6-4FA5-48CB-BF10-B6636294F1E1}" type="slidenum">
              <a:rPr lang="en-AU" smtClean="0"/>
              <a:pPr/>
              <a:t>‹#›</a:t>
            </a:fld>
            <a:endParaRPr lang="en-AU"/>
          </a:p>
        </p:txBody>
      </p:sp>
      <p:sp>
        <p:nvSpPr>
          <p:cNvPr id="5" name="Date Placeholder 3"/>
          <p:cNvSpPr>
            <a:spLocks noGrp="1"/>
          </p:cNvSpPr>
          <p:nvPr>
            <p:ph type="dt" sz="half" idx="11"/>
          </p:nvPr>
        </p:nvSpPr>
        <p:spPr/>
        <p:txBody>
          <a:bodyPr/>
          <a:lstStyle>
            <a:lvl1pPr>
              <a:defRPr/>
            </a:lvl1pPr>
          </a:lstStyle>
          <a:p>
            <a:fld id="{C63B6A86-8111-41DA-86B1-A88FA495C159}" type="datetimeFigureOut">
              <a:rPr lang="en-AU" smtClean="0"/>
              <a:pPr/>
              <a:t>6/08/2012</a:t>
            </a:fld>
            <a:endParaRPr lang="en-AU"/>
          </a:p>
        </p:txBody>
      </p:sp>
      <p:sp>
        <p:nvSpPr>
          <p:cNvPr id="6" name="Footer Placeholder 4"/>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1520" y="1700809"/>
            <a:ext cx="8390736" cy="3500896"/>
          </a:xfrm>
        </p:spPr>
        <p:txBody>
          <a:bodyPr/>
          <a:lstStyle>
            <a:lvl1pPr>
              <a:spcBef>
                <a:spcPts val="0"/>
              </a:spcBef>
              <a:spcAft>
                <a:spcPts val="1200"/>
              </a:spcAft>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51520" y="1268413"/>
            <a:ext cx="8477250" cy="571493"/>
          </a:xfrm>
        </p:spPr>
        <p:txBody>
          <a:bodyPr/>
          <a:lstStyle>
            <a:lvl1pPr>
              <a:buNone/>
              <a:defRPr b="1"/>
            </a:lvl1pPr>
          </a:lstStyle>
          <a:p>
            <a:pPr lvl="0"/>
            <a:r>
              <a:rPr lang="en-US" smtClean="0"/>
              <a:t>Click to edit Master text styles</a:t>
            </a:r>
          </a:p>
        </p:txBody>
      </p:sp>
      <p:sp>
        <p:nvSpPr>
          <p:cNvPr id="5" name="Slide Number Placeholder 5"/>
          <p:cNvSpPr>
            <a:spLocks noGrp="1"/>
          </p:cNvSpPr>
          <p:nvPr>
            <p:ph type="sldNum" sz="quarter" idx="14"/>
          </p:nvPr>
        </p:nvSpPr>
        <p:spPr/>
        <p:txBody>
          <a:bodyPr/>
          <a:lstStyle>
            <a:lvl1pPr>
              <a:defRPr/>
            </a:lvl1pPr>
          </a:lstStyle>
          <a:p>
            <a:fld id="{C5CBF7E6-4FA5-48CB-BF10-B6636294F1E1}" type="slidenum">
              <a:rPr lang="en-AU" smtClean="0"/>
              <a:pPr/>
              <a:t>‹#›</a:t>
            </a:fld>
            <a:endParaRPr lang="en-AU"/>
          </a:p>
        </p:txBody>
      </p:sp>
      <p:sp>
        <p:nvSpPr>
          <p:cNvPr id="6" name="Date Placeholder 6"/>
          <p:cNvSpPr>
            <a:spLocks noGrp="1"/>
          </p:cNvSpPr>
          <p:nvPr>
            <p:ph type="dt" sz="half" idx="15"/>
          </p:nvPr>
        </p:nvSpPr>
        <p:spPr/>
        <p:txBody>
          <a:bodyPr/>
          <a:lstStyle>
            <a:lvl1pPr>
              <a:defRPr/>
            </a:lvl1pPr>
          </a:lstStyle>
          <a:p>
            <a:fld id="{C63B6A86-8111-41DA-86B1-A88FA495C159}" type="datetimeFigureOut">
              <a:rPr lang="en-AU" smtClean="0"/>
              <a:pPr/>
              <a:t>6/08/2012</a:t>
            </a:fld>
            <a:endParaRPr lang="en-AU"/>
          </a:p>
        </p:txBody>
      </p:sp>
      <p:sp>
        <p:nvSpPr>
          <p:cNvPr id="7" name="Footer Placeholder 7"/>
          <p:cNvSpPr>
            <a:spLocks noGrp="1"/>
          </p:cNvSpPr>
          <p:nvPr>
            <p:ph type="ftr" sz="quarter" idx="16"/>
          </p:nvPr>
        </p:nvSpPr>
        <p:spPr/>
        <p:txBody>
          <a:bodyPr/>
          <a:lstStyle>
            <a:lvl1pPr>
              <a:defRPr/>
            </a:lvl1pPr>
          </a:lstStyle>
          <a:p>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251520" y="1268413"/>
            <a:ext cx="4104000" cy="5071187"/>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16150" y="1268413"/>
            <a:ext cx="4104000" cy="5071187"/>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Slide Number Placeholder 5"/>
          <p:cNvSpPr>
            <a:spLocks noGrp="1"/>
          </p:cNvSpPr>
          <p:nvPr>
            <p:ph type="sldNum" sz="quarter" idx="10"/>
          </p:nvPr>
        </p:nvSpPr>
        <p:spPr/>
        <p:txBody>
          <a:bodyPr/>
          <a:lstStyle>
            <a:lvl1pPr>
              <a:defRPr/>
            </a:lvl1pPr>
          </a:lstStyle>
          <a:p>
            <a:fld id="{C5CBF7E6-4FA5-48CB-BF10-B6636294F1E1}" type="slidenum">
              <a:rPr lang="en-AU" smtClean="0"/>
              <a:pPr/>
              <a:t>‹#›</a:t>
            </a:fld>
            <a:endParaRPr lang="en-AU"/>
          </a:p>
        </p:txBody>
      </p:sp>
      <p:sp>
        <p:nvSpPr>
          <p:cNvPr id="6" name="Date Placeholder 3"/>
          <p:cNvSpPr>
            <a:spLocks noGrp="1"/>
          </p:cNvSpPr>
          <p:nvPr>
            <p:ph type="dt" sz="half" idx="11"/>
          </p:nvPr>
        </p:nvSpPr>
        <p:spPr/>
        <p:txBody>
          <a:bodyPr/>
          <a:lstStyle>
            <a:lvl1pPr>
              <a:defRPr/>
            </a:lvl1pPr>
          </a:lstStyle>
          <a:p>
            <a:fld id="{C63B6A86-8111-41DA-86B1-A88FA495C159}" type="datetimeFigureOut">
              <a:rPr lang="en-AU" smtClean="0"/>
              <a:pPr/>
              <a:t>6/08/2012</a:t>
            </a:fld>
            <a:endParaRPr lang="en-AU"/>
          </a:p>
        </p:txBody>
      </p:sp>
      <p:sp>
        <p:nvSpPr>
          <p:cNvPr id="7" name="Footer Placeholder 4"/>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251520" y="1268413"/>
            <a:ext cx="4104000" cy="432395"/>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1700807"/>
            <a:ext cx="4104000" cy="4607917"/>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716150" y="1268413"/>
            <a:ext cx="4104000" cy="432395"/>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6150" y="1700807"/>
            <a:ext cx="4104000" cy="4607917"/>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Slide Number Placeholder 5"/>
          <p:cNvSpPr>
            <a:spLocks noGrp="1"/>
          </p:cNvSpPr>
          <p:nvPr>
            <p:ph type="sldNum" sz="quarter" idx="10"/>
          </p:nvPr>
        </p:nvSpPr>
        <p:spPr/>
        <p:txBody>
          <a:bodyPr/>
          <a:lstStyle>
            <a:lvl1pPr>
              <a:defRPr/>
            </a:lvl1pPr>
          </a:lstStyle>
          <a:p>
            <a:fld id="{C5CBF7E6-4FA5-48CB-BF10-B6636294F1E1}" type="slidenum">
              <a:rPr lang="en-AU" smtClean="0"/>
              <a:pPr/>
              <a:t>‹#›</a:t>
            </a:fld>
            <a:endParaRPr lang="en-AU"/>
          </a:p>
        </p:txBody>
      </p:sp>
      <p:sp>
        <p:nvSpPr>
          <p:cNvPr id="8" name="Date Placeholder 3"/>
          <p:cNvSpPr>
            <a:spLocks noGrp="1"/>
          </p:cNvSpPr>
          <p:nvPr>
            <p:ph type="dt" sz="half" idx="11"/>
          </p:nvPr>
        </p:nvSpPr>
        <p:spPr/>
        <p:txBody>
          <a:bodyPr/>
          <a:lstStyle>
            <a:lvl1pPr>
              <a:defRPr/>
            </a:lvl1pPr>
          </a:lstStyle>
          <a:p>
            <a:fld id="{C63B6A86-8111-41DA-86B1-A88FA495C159}" type="datetimeFigureOut">
              <a:rPr lang="en-AU" smtClean="0"/>
              <a:pPr/>
              <a:t>6/08/2012</a:t>
            </a:fld>
            <a:endParaRPr lang="en-AU"/>
          </a:p>
        </p:txBody>
      </p:sp>
      <p:sp>
        <p:nvSpPr>
          <p:cNvPr id="9" name="Footer Placeholder 4"/>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5"/>
          <p:cNvSpPr>
            <a:spLocks noGrp="1"/>
          </p:cNvSpPr>
          <p:nvPr>
            <p:ph type="sldNum" sz="quarter" idx="10"/>
          </p:nvPr>
        </p:nvSpPr>
        <p:spPr/>
        <p:txBody>
          <a:bodyPr/>
          <a:lstStyle>
            <a:lvl1pPr>
              <a:defRPr/>
            </a:lvl1pPr>
          </a:lstStyle>
          <a:p>
            <a:fld id="{C5CBF7E6-4FA5-48CB-BF10-B6636294F1E1}" type="slidenum">
              <a:rPr lang="en-AU" smtClean="0"/>
              <a:pPr/>
              <a:t>‹#›</a:t>
            </a:fld>
            <a:endParaRPr lang="en-AU"/>
          </a:p>
        </p:txBody>
      </p:sp>
      <p:sp>
        <p:nvSpPr>
          <p:cNvPr id="4" name="Date Placeholder 3"/>
          <p:cNvSpPr>
            <a:spLocks noGrp="1"/>
          </p:cNvSpPr>
          <p:nvPr>
            <p:ph type="dt" sz="half" idx="11"/>
          </p:nvPr>
        </p:nvSpPr>
        <p:spPr/>
        <p:txBody>
          <a:bodyPr/>
          <a:lstStyle>
            <a:lvl1pPr>
              <a:defRPr/>
            </a:lvl1pPr>
          </a:lstStyle>
          <a:p>
            <a:fld id="{C63B6A86-8111-41DA-86B1-A88FA495C159}" type="datetimeFigureOut">
              <a:rPr lang="en-AU" smtClean="0"/>
              <a:pPr/>
              <a:t>6/08/2012</a:t>
            </a:fld>
            <a:endParaRPr lang="en-AU"/>
          </a:p>
        </p:txBody>
      </p:sp>
      <p:sp>
        <p:nvSpPr>
          <p:cNvPr id="5" name="Footer Placeholder 4"/>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ing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Picture Placeholder 7"/>
          <p:cNvSpPr>
            <a:spLocks noGrp="1"/>
          </p:cNvSpPr>
          <p:nvPr>
            <p:ph type="pic" sz="quarter" idx="13"/>
          </p:nvPr>
        </p:nvSpPr>
        <p:spPr>
          <a:xfrm>
            <a:off x="342900" y="1268414"/>
            <a:ext cx="8477250" cy="5040312"/>
          </a:xfrm>
          <a:ln w="76200">
            <a:solidFill>
              <a:srgbClr val="706F72"/>
            </a:solidFill>
            <a:miter lim="800000"/>
          </a:ln>
        </p:spPr>
        <p:txBody>
          <a:bodyPr rtlCol="0">
            <a:normAutofit/>
          </a:bodyPr>
          <a:lstStyle/>
          <a:p>
            <a:pPr lvl="0"/>
            <a:r>
              <a:rPr lang="en-US" noProof="0" smtClean="0"/>
              <a:t>Click icon to add picture</a:t>
            </a:r>
            <a:endParaRPr lang="en-US" noProof="0" dirty="0"/>
          </a:p>
        </p:txBody>
      </p:sp>
      <p:sp>
        <p:nvSpPr>
          <p:cNvPr id="4" name="Slide Number Placeholder 5"/>
          <p:cNvSpPr>
            <a:spLocks noGrp="1"/>
          </p:cNvSpPr>
          <p:nvPr>
            <p:ph type="sldNum" sz="quarter" idx="14"/>
          </p:nvPr>
        </p:nvSpPr>
        <p:spPr/>
        <p:txBody>
          <a:bodyPr/>
          <a:lstStyle>
            <a:lvl1pPr>
              <a:defRPr/>
            </a:lvl1pPr>
          </a:lstStyle>
          <a:p>
            <a:pPr>
              <a:defRPr/>
            </a:pPr>
            <a:fld id="{A9EBD2E1-AC7D-4F8A-B475-9C63272AD244}" type="slidenum">
              <a:rPr lang="en-US" smtClean="0"/>
              <a:pPr>
                <a:defRPr/>
              </a:pPr>
              <a:t>‹#›</a:t>
            </a:fld>
            <a:endParaRPr lang="en-US"/>
          </a:p>
        </p:txBody>
      </p:sp>
      <p:sp>
        <p:nvSpPr>
          <p:cNvPr id="5" name="Date Placeholder 4"/>
          <p:cNvSpPr>
            <a:spLocks noGrp="1"/>
          </p:cNvSpPr>
          <p:nvPr>
            <p:ph type="dt" sz="half" idx="15"/>
          </p:nvPr>
        </p:nvSpPr>
        <p:spPr/>
        <p:txBody>
          <a:bodyPr/>
          <a:lstStyle>
            <a:lvl1pPr>
              <a:defRPr/>
            </a:lvl1pPr>
          </a:lstStyle>
          <a:p>
            <a:pPr>
              <a:defRPr/>
            </a:pPr>
            <a:fld id="{3B0408F0-A48E-4BC6-9ECB-33B1CF1FEF49}" type="datetimeFigureOut">
              <a:rPr lang="en-AU" smtClean="0"/>
              <a:pPr>
                <a:defRPr/>
              </a:pPr>
              <a:t>6/08/2012</a:t>
            </a:fld>
            <a:endParaRPr lang="en-AU" dirty="0"/>
          </a:p>
        </p:txBody>
      </p:sp>
      <p:sp>
        <p:nvSpPr>
          <p:cNvPr id="6" name="Footer Placeholder 6"/>
          <p:cNvSpPr>
            <a:spLocks noGrp="1"/>
          </p:cNvSpPr>
          <p:nvPr>
            <p:ph type="ftr" sz="quarter" idx="16"/>
          </p:nvPr>
        </p:nvSpPr>
        <p:spPr/>
        <p:txBody>
          <a:bodyPr/>
          <a:lstStyle>
            <a:lvl1pPr>
              <a:defRPr/>
            </a:lvl1pPr>
          </a:lstStyle>
          <a:p>
            <a:pPr>
              <a:defRPr/>
            </a:pPr>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cknowledgements">
    <p:spTree>
      <p:nvGrpSpPr>
        <p:cNvPr id="1" name=""/>
        <p:cNvGrpSpPr/>
        <p:nvPr/>
      </p:nvGrpSpPr>
      <p:grpSpPr>
        <a:xfrm>
          <a:off x="0" y="0"/>
          <a:ext cx="0" cy="0"/>
          <a:chOff x="0" y="0"/>
          <a:chExt cx="0" cy="0"/>
        </a:xfrm>
      </p:grpSpPr>
      <p:sp>
        <p:nvSpPr>
          <p:cNvPr id="2" name="Rectangle 1"/>
          <p:cNvSpPr/>
          <p:nvPr/>
        </p:nvSpPr>
        <p:spPr>
          <a:xfrm>
            <a:off x="0" y="0"/>
            <a:ext cx="9144000" cy="1428750"/>
          </a:xfrm>
          <a:prstGeom prst="rect">
            <a:avLst/>
          </a:prstGeom>
          <a:solidFill>
            <a:srgbClr val="747476"/>
          </a:solidFill>
          <a:ln w="25400" cap="flat" cmpd="sng" algn="ctr">
            <a:noFill/>
            <a:prstDash val="solid"/>
          </a:ln>
          <a:effectLst/>
        </p:spPr>
        <p:txBody>
          <a:bodyPr anchor="ctr"/>
          <a:lstStyle/>
          <a:p>
            <a:pPr algn="ctr" fontAlgn="auto">
              <a:spcBef>
                <a:spcPts val="0"/>
              </a:spcBef>
              <a:spcAft>
                <a:spcPts val="0"/>
              </a:spcAft>
              <a:defRPr/>
            </a:pPr>
            <a:endParaRPr lang="en-US" kern="0">
              <a:solidFill>
                <a:srgbClr val="F8F8F8"/>
              </a:solidFill>
              <a:latin typeface="Calibri"/>
              <a:cs typeface="+mn-cs"/>
            </a:endParaRPr>
          </a:p>
        </p:txBody>
      </p:sp>
      <p:pic>
        <p:nvPicPr>
          <p:cNvPr id="3" name="Picture 11" descr="gradient_band_CMYK.png"/>
          <p:cNvPicPr>
            <a:picLocks noChangeAspect="1"/>
          </p:cNvPicPr>
          <p:nvPr/>
        </p:nvPicPr>
        <p:blipFill>
          <a:blip r:embed="rId2" cstate="print"/>
          <a:srcRect/>
          <a:stretch>
            <a:fillRect/>
          </a:stretch>
        </p:blipFill>
        <p:spPr bwMode="auto">
          <a:xfrm>
            <a:off x="0" y="1428750"/>
            <a:ext cx="5715000" cy="139700"/>
          </a:xfrm>
          <a:prstGeom prst="rect">
            <a:avLst/>
          </a:prstGeom>
          <a:noFill/>
          <a:ln w="9525">
            <a:noFill/>
            <a:miter lim="800000"/>
            <a:headEnd/>
            <a:tailEnd/>
          </a:ln>
        </p:spPr>
      </p:pic>
      <p:pic>
        <p:nvPicPr>
          <p:cNvPr id="4" name="Picture 12" descr="Australian Synchrotron_PRIM_[CMYK]wt.png"/>
          <p:cNvPicPr>
            <a:picLocks noChangeAspect="1"/>
          </p:cNvPicPr>
          <p:nvPr/>
        </p:nvPicPr>
        <p:blipFill>
          <a:blip r:embed="rId3" cstate="print"/>
          <a:srcRect/>
          <a:stretch>
            <a:fillRect/>
          </a:stretch>
        </p:blipFill>
        <p:spPr bwMode="auto">
          <a:xfrm>
            <a:off x="409575" y="360363"/>
            <a:ext cx="2674938" cy="731837"/>
          </a:xfrm>
          <a:prstGeom prst="rect">
            <a:avLst/>
          </a:prstGeom>
          <a:noFill/>
          <a:ln w="9525">
            <a:noFill/>
            <a:miter lim="800000"/>
            <a:headEnd/>
            <a:tailEnd/>
          </a:ln>
        </p:spPr>
      </p:pic>
      <p:pic>
        <p:nvPicPr>
          <p:cNvPr id="5" name="Picture 2" descr="\\psf\Host\Client Active\Synchrotron\GOVERNMENT LOGO LINE_CMYK REVERSED new no Australia.png"/>
          <p:cNvPicPr>
            <a:picLocks noChangeAspect="1" noChangeArrowheads="1"/>
          </p:cNvPicPr>
          <p:nvPr/>
        </p:nvPicPr>
        <p:blipFill>
          <a:blip r:embed="rId4" cstate="print"/>
          <a:srcRect/>
          <a:stretch>
            <a:fillRect/>
          </a:stretch>
        </p:blipFill>
        <p:spPr bwMode="auto">
          <a:xfrm>
            <a:off x="5065713" y="371475"/>
            <a:ext cx="3695700" cy="719138"/>
          </a:xfrm>
          <a:prstGeom prst="rect">
            <a:avLst/>
          </a:prstGeom>
          <a:noFill/>
          <a:ln w="9525">
            <a:noFill/>
            <a:miter lim="800000"/>
            <a:headEnd/>
            <a:tailEnd/>
          </a:ln>
        </p:spPr>
      </p:pic>
      <p:sp>
        <p:nvSpPr>
          <p:cNvPr id="6" name="TextBox 5"/>
          <p:cNvSpPr txBox="1"/>
          <p:nvPr/>
        </p:nvSpPr>
        <p:spPr>
          <a:xfrm>
            <a:off x="0" y="1671638"/>
            <a:ext cx="9144000" cy="461962"/>
          </a:xfrm>
          <a:prstGeom prst="rect">
            <a:avLst/>
          </a:prstGeom>
          <a:noFill/>
        </p:spPr>
        <p:txBody>
          <a:bodyPr>
            <a:spAutoFit/>
          </a:bodyPr>
          <a:lstStyle/>
          <a:p>
            <a:pPr algn="ctr" fontAlgn="auto">
              <a:spcBef>
                <a:spcPts val="0"/>
              </a:spcBef>
              <a:spcAft>
                <a:spcPts val="0"/>
              </a:spcAft>
              <a:defRPr/>
            </a:pPr>
            <a:r>
              <a:rPr lang="en-US" sz="2400" dirty="0">
                <a:solidFill>
                  <a:srgbClr val="000000"/>
                </a:solidFill>
                <a:latin typeface="Arial" pitchFamily="34" charset="0"/>
                <a:ea typeface="+mj-ea"/>
                <a:cs typeface="Arial" pitchFamily="34" charset="0"/>
              </a:rPr>
              <a:t>ACKNOWLEDGMENTS</a:t>
            </a:r>
            <a:endParaRPr lang="en-US" dirty="0">
              <a:latin typeface="+mn-lt"/>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gradient_band_CMYK.png"/>
          <p:cNvPicPr>
            <a:picLocks/>
          </p:cNvPicPr>
          <p:nvPr/>
        </p:nvPicPr>
        <p:blipFill>
          <a:blip r:embed="rId20" cstate="print"/>
          <a:srcRect/>
          <a:stretch>
            <a:fillRect/>
          </a:stretch>
        </p:blipFill>
        <p:spPr bwMode="auto">
          <a:xfrm>
            <a:off x="0" y="928688"/>
            <a:ext cx="7199313" cy="139700"/>
          </a:xfrm>
          <a:prstGeom prst="rect">
            <a:avLst/>
          </a:prstGeom>
          <a:noFill/>
          <a:ln w="9525">
            <a:noFill/>
            <a:miter lim="800000"/>
            <a:headEnd/>
            <a:tailEnd/>
          </a:ln>
        </p:spPr>
      </p:pic>
      <p:pic>
        <p:nvPicPr>
          <p:cNvPr id="1027" name="Picture 17" descr="Diffratcion_Graphic.png"/>
          <p:cNvPicPr>
            <a:picLocks noChangeAspect="1"/>
          </p:cNvPicPr>
          <p:nvPr/>
        </p:nvPicPr>
        <p:blipFill>
          <a:blip r:embed="rId21" cstate="print"/>
          <a:srcRect t="55528" r="35989"/>
          <a:stretch>
            <a:fillRect/>
          </a:stretch>
        </p:blipFill>
        <p:spPr bwMode="auto">
          <a:xfrm>
            <a:off x="7516813" y="0"/>
            <a:ext cx="1627187" cy="1152525"/>
          </a:xfrm>
          <a:prstGeom prst="rect">
            <a:avLst/>
          </a:prstGeom>
          <a:noFill/>
          <a:ln w="9525">
            <a:noFill/>
            <a:miter lim="800000"/>
            <a:headEnd/>
            <a:tailEnd/>
          </a:ln>
        </p:spPr>
      </p:pic>
      <p:sp>
        <p:nvSpPr>
          <p:cNvPr id="1028" name="Title Placeholder 1"/>
          <p:cNvSpPr>
            <a:spLocks noGrp="1"/>
          </p:cNvSpPr>
          <p:nvPr>
            <p:ph type="title"/>
          </p:nvPr>
        </p:nvSpPr>
        <p:spPr bwMode="auto">
          <a:xfrm>
            <a:off x="250825" y="188913"/>
            <a:ext cx="82296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9" name="Text Placeholder 2"/>
          <p:cNvSpPr>
            <a:spLocks noGrp="1"/>
          </p:cNvSpPr>
          <p:nvPr>
            <p:ph type="body" idx="1"/>
          </p:nvPr>
        </p:nvSpPr>
        <p:spPr bwMode="auto">
          <a:xfrm>
            <a:off x="250825" y="1268413"/>
            <a:ext cx="8569325"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fontAlgn="auto">
              <a:spcBef>
                <a:spcPts val="0"/>
              </a:spcBef>
              <a:spcAft>
                <a:spcPts val="0"/>
              </a:spcAft>
              <a:defRPr sz="1200" smtClean="0">
                <a:solidFill>
                  <a:srgbClr val="000000">
                    <a:tint val="75000"/>
                  </a:srgbClr>
                </a:solidFill>
                <a:latin typeface="Arial" pitchFamily="34" charset="0"/>
                <a:cs typeface="Arial" pitchFamily="34" charset="0"/>
              </a:defRPr>
            </a:lvl1pPr>
          </a:lstStyle>
          <a:p>
            <a:fld id="{C5CBF7E6-4FA5-48CB-BF10-B6636294F1E1}" type="slidenum">
              <a:rPr lang="en-AU" smtClean="0"/>
              <a:pPr/>
              <a:t>‹#›</a:t>
            </a:fld>
            <a:endParaRPr lang="en-AU"/>
          </a:p>
        </p:txBody>
      </p:sp>
      <p:sp>
        <p:nvSpPr>
          <p:cNvPr id="9" name="Date Placeholder 3"/>
          <p:cNvSpPr>
            <a:spLocks noGrp="1"/>
          </p:cNvSpPr>
          <p:nvPr>
            <p:ph type="dt" sz="half" idx="2"/>
          </p:nvPr>
        </p:nvSpPr>
        <p:spPr>
          <a:xfrm>
            <a:off x="342900" y="6492875"/>
            <a:ext cx="2133600" cy="365125"/>
          </a:xfrm>
          <a:prstGeom prst="rect">
            <a:avLst/>
          </a:prstGeom>
        </p:spPr>
        <p:txBody>
          <a:bodyPr anchor="b" anchorCtr="0"/>
          <a:lstStyle>
            <a:lvl1pPr fontAlgn="auto">
              <a:spcBef>
                <a:spcPts val="0"/>
              </a:spcBef>
              <a:spcAft>
                <a:spcPts val="0"/>
              </a:spcAft>
              <a:defRPr sz="1200" smtClean="0">
                <a:solidFill>
                  <a:srgbClr val="898989"/>
                </a:solidFill>
                <a:latin typeface="+mn-lt"/>
                <a:cs typeface="+mn-cs"/>
              </a:defRPr>
            </a:lvl1pPr>
          </a:lstStyle>
          <a:p>
            <a:fld id="{C63B6A86-8111-41DA-86B1-A88FA495C159}" type="datetimeFigureOut">
              <a:rPr lang="en-AU" smtClean="0"/>
              <a:pPr/>
              <a:t>6/08/2012</a:t>
            </a:fld>
            <a:endParaRPr lang="en-AU"/>
          </a:p>
        </p:txBody>
      </p:sp>
      <p:sp>
        <p:nvSpPr>
          <p:cNvPr id="10" name="Footer Placeholder 4"/>
          <p:cNvSpPr>
            <a:spLocks noGrp="1"/>
          </p:cNvSpPr>
          <p:nvPr>
            <p:ph type="ftr" sz="quarter" idx="3"/>
          </p:nvPr>
        </p:nvSpPr>
        <p:spPr>
          <a:xfrm>
            <a:off x="3208338" y="6492875"/>
            <a:ext cx="2895600" cy="365125"/>
          </a:xfrm>
          <a:prstGeom prst="rect">
            <a:avLst/>
          </a:prstGeom>
        </p:spPr>
        <p:txBody>
          <a:bodyPr anchor="b" anchorCtr="0"/>
          <a:lstStyle>
            <a:lvl1pPr algn="ctr" fontAlgn="auto">
              <a:spcBef>
                <a:spcPts val="0"/>
              </a:spcBef>
              <a:spcAft>
                <a:spcPts val="0"/>
              </a:spcAft>
              <a:defRPr sz="1200" dirty="0">
                <a:solidFill>
                  <a:srgbClr val="898989"/>
                </a:solidFill>
                <a:latin typeface="+mn-lt"/>
                <a:cs typeface="+mn-cs"/>
              </a:defRPr>
            </a:lvl1pPr>
          </a:lstStyle>
          <a:p>
            <a:endParaRPr lang="en-AU"/>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6" r:id="rId7"/>
    <p:sldLayoutId id="2147483678" r:id="rId8"/>
    <p:sldLayoutId id="2147483682" r:id="rId9"/>
    <p:sldLayoutId id="2147483684"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rtl="0" eaLnBrk="1" fontAlgn="base" hangingPunct="1">
        <a:spcBef>
          <a:spcPct val="0"/>
        </a:spcBef>
        <a:spcAft>
          <a:spcPct val="0"/>
        </a:spcAft>
        <a:defRPr sz="2400" kern="1200">
          <a:solidFill>
            <a:schemeClr val="bg2"/>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bg2"/>
          </a:solidFill>
          <a:latin typeface="Arial" charset="0"/>
          <a:cs typeface="Arial" charset="0"/>
        </a:defRPr>
      </a:lvl2pPr>
      <a:lvl3pPr algn="l" rtl="0" eaLnBrk="1" fontAlgn="base" hangingPunct="1">
        <a:spcBef>
          <a:spcPct val="0"/>
        </a:spcBef>
        <a:spcAft>
          <a:spcPct val="0"/>
        </a:spcAft>
        <a:defRPr sz="2400">
          <a:solidFill>
            <a:schemeClr val="bg2"/>
          </a:solidFill>
          <a:latin typeface="Arial" charset="0"/>
          <a:cs typeface="Arial" charset="0"/>
        </a:defRPr>
      </a:lvl3pPr>
      <a:lvl4pPr algn="l" rtl="0" eaLnBrk="1" fontAlgn="base" hangingPunct="1">
        <a:spcBef>
          <a:spcPct val="0"/>
        </a:spcBef>
        <a:spcAft>
          <a:spcPct val="0"/>
        </a:spcAft>
        <a:defRPr sz="2400">
          <a:solidFill>
            <a:schemeClr val="bg2"/>
          </a:solidFill>
          <a:latin typeface="Arial" charset="0"/>
          <a:cs typeface="Arial" charset="0"/>
        </a:defRPr>
      </a:lvl4pPr>
      <a:lvl5pPr algn="l" rtl="0" eaLnBrk="1" fontAlgn="base" hangingPunct="1">
        <a:spcBef>
          <a:spcPct val="0"/>
        </a:spcBef>
        <a:spcAft>
          <a:spcPct val="0"/>
        </a:spcAft>
        <a:defRPr sz="2400">
          <a:solidFill>
            <a:schemeClr val="bg2"/>
          </a:solidFill>
          <a:latin typeface="Arial" charset="0"/>
          <a:cs typeface="Arial" charset="0"/>
        </a:defRPr>
      </a:lvl5pPr>
      <a:lvl6pPr marL="457200" algn="l" rtl="0" eaLnBrk="1" fontAlgn="base" hangingPunct="1">
        <a:spcBef>
          <a:spcPct val="0"/>
        </a:spcBef>
        <a:spcAft>
          <a:spcPct val="0"/>
        </a:spcAft>
        <a:defRPr sz="2400">
          <a:solidFill>
            <a:schemeClr val="bg2"/>
          </a:solidFill>
          <a:latin typeface="Arial" charset="0"/>
          <a:cs typeface="Arial" charset="0"/>
        </a:defRPr>
      </a:lvl6pPr>
      <a:lvl7pPr marL="914400" algn="l" rtl="0" eaLnBrk="1" fontAlgn="base" hangingPunct="1">
        <a:spcBef>
          <a:spcPct val="0"/>
        </a:spcBef>
        <a:spcAft>
          <a:spcPct val="0"/>
        </a:spcAft>
        <a:defRPr sz="2400">
          <a:solidFill>
            <a:schemeClr val="bg2"/>
          </a:solidFill>
          <a:latin typeface="Arial" charset="0"/>
          <a:cs typeface="Arial" charset="0"/>
        </a:defRPr>
      </a:lvl7pPr>
      <a:lvl8pPr marL="1371600" algn="l" rtl="0" eaLnBrk="1" fontAlgn="base" hangingPunct="1">
        <a:spcBef>
          <a:spcPct val="0"/>
        </a:spcBef>
        <a:spcAft>
          <a:spcPct val="0"/>
        </a:spcAft>
        <a:defRPr sz="2400">
          <a:solidFill>
            <a:schemeClr val="bg2"/>
          </a:solidFill>
          <a:latin typeface="Arial" charset="0"/>
          <a:cs typeface="Arial" charset="0"/>
        </a:defRPr>
      </a:lvl8pPr>
      <a:lvl9pPr marL="1828800" algn="l" rtl="0" eaLnBrk="1" fontAlgn="base" hangingPunct="1">
        <a:spcBef>
          <a:spcPct val="0"/>
        </a:spcBef>
        <a:spcAft>
          <a:spcPct val="0"/>
        </a:spcAft>
        <a:defRPr sz="2400">
          <a:solidFill>
            <a:schemeClr val="bg2"/>
          </a:solidFill>
          <a:latin typeface="Arial" charset="0"/>
          <a:cs typeface="Arial" charset="0"/>
        </a:defRPr>
      </a:lvl9pPr>
    </p:titleStyle>
    <p:bodyStyle>
      <a:lvl1pPr marL="342900" indent="-342900" algn="l" rtl="0" eaLnBrk="1" fontAlgn="base" hangingPunct="1">
        <a:spcBef>
          <a:spcPct val="0"/>
        </a:spcBef>
        <a:spcAft>
          <a:spcPts val="60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203848" y="1772816"/>
            <a:ext cx="5328592" cy="1830065"/>
          </a:xfrm>
        </p:spPr>
        <p:txBody>
          <a:bodyPr>
            <a:noAutofit/>
          </a:bodyPr>
          <a:lstStyle/>
          <a:p>
            <a:pPr>
              <a:lnSpc>
                <a:spcPct val="100000"/>
              </a:lnSpc>
            </a:pPr>
            <a:r>
              <a:rPr lang="en-US" sz="3600" dirty="0" smtClean="0"/>
              <a:t>The Implementation of </a:t>
            </a:r>
            <a:r>
              <a:rPr lang="en-US" sz="3600" dirty="0"/>
              <a:t>Top Up Operation at the Australian Synchrotron Light Source</a:t>
            </a:r>
            <a:endParaRPr sz="3600" dirty="0">
              <a:latin typeface="Arial" charset="0"/>
              <a:cs typeface="Arial" charset="0"/>
            </a:endParaRPr>
          </a:p>
        </p:txBody>
      </p:sp>
      <p:sp>
        <p:nvSpPr>
          <p:cNvPr id="13315" name="Subtitle 2"/>
          <p:cNvSpPr>
            <a:spLocks noGrp="1"/>
          </p:cNvSpPr>
          <p:nvPr>
            <p:ph type="subTitle" idx="1"/>
          </p:nvPr>
        </p:nvSpPr>
        <p:spPr>
          <a:xfrm>
            <a:off x="3132138" y="3644900"/>
            <a:ext cx="4640262" cy="720725"/>
          </a:xfrm>
        </p:spPr>
        <p:txBody>
          <a:bodyPr/>
          <a:lstStyle/>
          <a:p>
            <a:pPr>
              <a:buFont typeface="Arial" charset="0"/>
              <a:buNone/>
            </a:pPr>
            <a:r>
              <a:rPr dirty="0" smtClean="0">
                <a:latin typeface="Arial" charset="0"/>
                <a:cs typeface="Arial" charset="0"/>
              </a:rPr>
              <a:t>Don McGilvery</a:t>
            </a:r>
            <a:endParaRPr dirty="0">
              <a:latin typeface="Arial" charset="0"/>
              <a:cs typeface="Arial"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Efficiency</a:t>
            </a:r>
            <a:endParaRPr lang="en-AU" dirty="0"/>
          </a:p>
        </p:txBody>
      </p:sp>
      <p:sp>
        <p:nvSpPr>
          <p:cNvPr id="3" name="Content Placeholder 2"/>
          <p:cNvSpPr>
            <a:spLocks noGrp="1"/>
          </p:cNvSpPr>
          <p:nvPr>
            <p:ph idx="1"/>
          </p:nvPr>
        </p:nvSpPr>
        <p:spPr/>
        <p:txBody>
          <a:bodyPr/>
          <a:lstStyle/>
          <a:p>
            <a:r>
              <a:rPr lang="en-US" dirty="0" smtClean="0"/>
              <a:t>Any electrons lost during injection can contribute to higher radiation levels around the facility</a:t>
            </a:r>
          </a:p>
          <a:p>
            <a:r>
              <a:rPr lang="en-US" dirty="0" smtClean="0"/>
              <a:t>We do not interlock on “high” radiation</a:t>
            </a:r>
          </a:p>
          <a:p>
            <a:r>
              <a:rPr lang="en-US" dirty="0" smtClean="0"/>
              <a:t>We do interlock on poor electron capture</a:t>
            </a:r>
          </a:p>
          <a:p>
            <a:r>
              <a:rPr lang="en-US" dirty="0" smtClean="0"/>
              <a:t>Electrons are injected into the storage ring off axis and damp via synchrotron radiation over milliseconds</a:t>
            </a:r>
          </a:p>
          <a:p>
            <a:r>
              <a:rPr lang="en-US" dirty="0" smtClean="0"/>
              <a:t>In vacuum insertion devices can be very close to the beam</a:t>
            </a:r>
          </a:p>
          <a:p>
            <a:r>
              <a:rPr lang="en-US" dirty="0" smtClean="0"/>
              <a:t>We use apertures and scrapers to restrict the physical beam size</a:t>
            </a:r>
          </a:p>
          <a:p>
            <a:r>
              <a:rPr lang="en-US" dirty="0" smtClean="0"/>
              <a:t>Injection system </a:t>
            </a:r>
            <a:r>
              <a:rPr lang="en-US" dirty="0" err="1" smtClean="0"/>
              <a:t>optimisation</a:t>
            </a:r>
            <a:r>
              <a:rPr lang="en-US" dirty="0" smtClean="0"/>
              <a:t> is very critical</a:t>
            </a:r>
          </a:p>
          <a:p>
            <a:r>
              <a:rPr lang="en-US" dirty="0" smtClean="0"/>
              <a:t>Injection system stability is very critical</a:t>
            </a:r>
          </a:p>
          <a:p>
            <a:r>
              <a:rPr lang="en-US" dirty="0" smtClean="0"/>
              <a:t>We interlock on efficiency levels approved by the CCB (50%, 30%)</a:t>
            </a:r>
          </a:p>
          <a:p>
            <a:r>
              <a:rPr lang="en-US" dirty="0" smtClean="0"/>
              <a:t>We are always striving to improve injection efficiency (ALARA)</a:t>
            </a: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Protection</a:t>
            </a:r>
            <a:endParaRPr lang="en-AU" dirty="0"/>
          </a:p>
        </p:txBody>
      </p:sp>
      <p:sp>
        <p:nvSpPr>
          <p:cNvPr id="3" name="Content Placeholder 2"/>
          <p:cNvSpPr>
            <a:spLocks noGrp="1"/>
          </p:cNvSpPr>
          <p:nvPr>
            <p:ph idx="1"/>
          </p:nvPr>
        </p:nvSpPr>
        <p:spPr>
          <a:xfrm>
            <a:off x="3635896" y="1124744"/>
            <a:ext cx="5508104" cy="5472608"/>
          </a:xfrm>
        </p:spPr>
        <p:txBody>
          <a:bodyPr/>
          <a:lstStyle/>
          <a:p>
            <a:r>
              <a:rPr lang="en-US" sz="1600" dirty="0" smtClean="0"/>
              <a:t>The Control system is only as reliable as the code which runs it and the level of rigor applied during testing.</a:t>
            </a:r>
          </a:p>
          <a:p>
            <a:r>
              <a:rPr lang="en-US" sz="1600" dirty="0" smtClean="0"/>
              <a:t>In order to provide a high level of code protection both the Software code and PLC code are contained within the CCB envelope.  </a:t>
            </a:r>
          </a:p>
          <a:p>
            <a:r>
              <a:rPr lang="en-US" sz="1600" dirty="0" smtClean="0"/>
              <a:t>The computers hosting any Top up code are contained within a “mini-build” separately managed on our version control system.  There are restricted rights to modify the code and any Process Variables (PV) associated directly with Top up control.  </a:t>
            </a:r>
          </a:p>
          <a:p>
            <a:r>
              <a:rPr lang="en-US" sz="1600" dirty="0" smtClean="0"/>
              <a:t>The control PVs are located on a single concise Graphical User Interface Pane with EPICS restricting ad-hoc changes.  The standard Top up configuration files are located in a read-only (restricted write) directory on the server.</a:t>
            </a:r>
          </a:p>
          <a:p>
            <a:r>
              <a:rPr lang="en-US" sz="1600" dirty="0" smtClean="0"/>
              <a:t>The PLCs have password protection to only allow code or limit changes after approval of the CCB.  </a:t>
            </a:r>
          </a:p>
          <a:p>
            <a:r>
              <a:rPr lang="en-US" sz="1600" dirty="0" smtClean="0"/>
              <a:t>Any code changes require revalidation of the Top up interlock system.</a:t>
            </a:r>
            <a:endParaRPr lang="en-AU" sz="1600" dirty="0"/>
          </a:p>
        </p:txBody>
      </p:sp>
      <p:pic>
        <p:nvPicPr>
          <p:cNvPr id="4" name="Picture 3" descr="topup_central.png"/>
          <p:cNvPicPr>
            <a:picLocks noChangeAspect="1"/>
          </p:cNvPicPr>
          <p:nvPr/>
        </p:nvPicPr>
        <p:blipFill>
          <a:blip r:embed="rId2" cstate="print"/>
          <a:stretch>
            <a:fillRect/>
          </a:stretch>
        </p:blipFill>
        <p:spPr>
          <a:xfrm>
            <a:off x="0" y="2276872"/>
            <a:ext cx="3525044" cy="27089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Run Top up Testing</a:t>
            </a:r>
            <a:endParaRPr lang="en-AU" dirty="0"/>
          </a:p>
        </p:txBody>
      </p:sp>
      <p:sp>
        <p:nvSpPr>
          <p:cNvPr id="3" name="Content Placeholder 2"/>
          <p:cNvSpPr>
            <a:spLocks noGrp="1"/>
          </p:cNvSpPr>
          <p:nvPr>
            <p:ph idx="1"/>
          </p:nvPr>
        </p:nvSpPr>
        <p:spPr/>
        <p:txBody>
          <a:bodyPr/>
          <a:lstStyle/>
          <a:p>
            <a:r>
              <a:rPr lang="en-US" sz="1800" dirty="0" smtClean="0"/>
              <a:t>Before the start of any Top up run a standard test procedure is completed.</a:t>
            </a:r>
          </a:p>
          <a:p>
            <a:r>
              <a:rPr lang="en-US" sz="1800" dirty="0" smtClean="0"/>
              <a:t>This is defined by a test template in the </a:t>
            </a:r>
            <a:r>
              <a:rPr lang="en-US" sz="1800" dirty="0" err="1" smtClean="0"/>
              <a:t>eLog</a:t>
            </a:r>
            <a:r>
              <a:rPr lang="en-US" sz="1800" dirty="0" smtClean="0"/>
              <a:t> system which once signed off cannot be changed.</a:t>
            </a:r>
          </a:p>
          <a:p>
            <a:r>
              <a:rPr lang="en-US" sz="1800" dirty="0" smtClean="0"/>
              <a:t>Load configuration</a:t>
            </a:r>
          </a:p>
          <a:p>
            <a:r>
              <a:rPr lang="en-US" sz="1800" dirty="0" smtClean="0"/>
              <a:t>Test various interlocks</a:t>
            </a:r>
          </a:p>
          <a:p>
            <a:r>
              <a:rPr lang="en-US" sz="1800" dirty="0" err="1" smtClean="0"/>
              <a:t>Optimise</a:t>
            </a:r>
            <a:r>
              <a:rPr lang="en-US" sz="1800" dirty="0" smtClean="0"/>
              <a:t> machine performance</a:t>
            </a:r>
          </a:p>
          <a:p>
            <a:endParaRPr lang="en-US" dirty="0" smtClean="0"/>
          </a:p>
          <a:p>
            <a:endParaRPr lang="en-AU" dirty="0"/>
          </a:p>
        </p:txBody>
      </p:sp>
      <p:pic>
        <p:nvPicPr>
          <p:cNvPr id="4" name="Picture 3" descr="elog_toup_start_shift.png"/>
          <p:cNvPicPr>
            <a:picLocks noChangeAspect="1"/>
          </p:cNvPicPr>
          <p:nvPr/>
        </p:nvPicPr>
        <p:blipFill>
          <a:blip r:embed="rId2" cstate="print"/>
          <a:stretch>
            <a:fillRect/>
          </a:stretch>
        </p:blipFill>
        <p:spPr>
          <a:xfrm>
            <a:off x="0" y="3839592"/>
            <a:ext cx="9144000" cy="30184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Interlocks To </a:t>
            </a:r>
            <a:r>
              <a:rPr lang="en-US" dirty="0" err="1" smtClean="0"/>
              <a:t>Beamlines</a:t>
            </a:r>
            <a:endParaRPr lang="en-AU" dirty="0"/>
          </a:p>
        </p:txBody>
      </p:sp>
      <p:sp>
        <p:nvSpPr>
          <p:cNvPr id="3" name="Content Placeholder 2"/>
          <p:cNvSpPr>
            <a:spLocks noGrp="1"/>
          </p:cNvSpPr>
          <p:nvPr>
            <p:ph idx="1"/>
          </p:nvPr>
        </p:nvSpPr>
        <p:spPr/>
        <p:txBody>
          <a:bodyPr/>
          <a:lstStyle/>
          <a:p>
            <a:r>
              <a:rPr lang="en-US" dirty="0" smtClean="0"/>
              <a:t>We provide both low and high resolution interlock signals to the </a:t>
            </a:r>
            <a:r>
              <a:rPr lang="en-US" dirty="0" err="1" smtClean="0"/>
              <a:t>Beamlines</a:t>
            </a:r>
            <a:r>
              <a:rPr lang="en-US" dirty="0" smtClean="0"/>
              <a:t>.</a:t>
            </a:r>
          </a:p>
          <a:p>
            <a:r>
              <a:rPr lang="en-US" dirty="0" smtClean="0"/>
              <a:t>At present we operate in a current based mode.  A target current is set for the machine and whenever the SR beam current is predicted to drop below that target a new injection sequence is initiated.</a:t>
            </a:r>
          </a:p>
          <a:p>
            <a:r>
              <a:rPr lang="en-US" dirty="0" smtClean="0"/>
              <a:t>A routine predicts when the next shot will occur and updates each second the expected next injection time.  The XFM </a:t>
            </a:r>
            <a:r>
              <a:rPr lang="en-US" dirty="0" err="1" smtClean="0"/>
              <a:t>beamline</a:t>
            </a:r>
            <a:r>
              <a:rPr lang="en-US" dirty="0" smtClean="0"/>
              <a:t> uses this countdown to pause or discard data collection during the injection.</a:t>
            </a:r>
          </a:p>
          <a:p>
            <a:r>
              <a:rPr lang="en-US" dirty="0" smtClean="0"/>
              <a:t>Once this countdown reaches 15 seconds the injection time is locked in and a 10 second event is sent to the IR </a:t>
            </a:r>
            <a:r>
              <a:rPr lang="en-US" dirty="0" err="1" smtClean="0"/>
              <a:t>beamline</a:t>
            </a:r>
            <a:r>
              <a:rPr lang="en-US" dirty="0" smtClean="0"/>
              <a:t> to gate out their data collection.</a:t>
            </a:r>
          </a:p>
          <a:p>
            <a:r>
              <a:rPr lang="en-US" dirty="0" smtClean="0"/>
              <a:t>Each </a:t>
            </a:r>
            <a:r>
              <a:rPr lang="en-US" dirty="0" err="1" smtClean="0"/>
              <a:t>beamline</a:t>
            </a:r>
            <a:r>
              <a:rPr lang="en-US" dirty="0" smtClean="0"/>
              <a:t> has an event receiver system which they could use to mask injection events but only mid IR uses 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Up Performance</a:t>
            </a:r>
            <a:endParaRPr lang="en-AU" dirty="0"/>
          </a:p>
        </p:txBody>
      </p:sp>
      <p:pic>
        <p:nvPicPr>
          <p:cNvPr id="4" name="Content Placeholder 3" descr="new_fsm-1.png"/>
          <p:cNvPicPr>
            <a:picLocks noGrp="1" noChangeAspect="1"/>
          </p:cNvPicPr>
          <p:nvPr>
            <p:ph idx="1"/>
          </p:nvPr>
        </p:nvPicPr>
        <p:blipFill>
          <a:blip r:embed="rId2" cstate="print"/>
          <a:stretch>
            <a:fillRect/>
          </a:stretch>
        </p:blipFill>
        <p:spPr>
          <a:xfrm>
            <a:off x="395536" y="2060848"/>
            <a:ext cx="8569325" cy="4566961"/>
          </a:xfrm>
        </p:spPr>
      </p:pic>
      <p:sp>
        <p:nvSpPr>
          <p:cNvPr id="5" name="TextBox 4"/>
          <p:cNvSpPr txBox="1"/>
          <p:nvPr/>
        </p:nvSpPr>
        <p:spPr>
          <a:xfrm>
            <a:off x="539552" y="1340768"/>
            <a:ext cx="4359014" cy="369332"/>
          </a:xfrm>
          <a:prstGeom prst="rect">
            <a:avLst/>
          </a:prstGeom>
          <a:noFill/>
        </p:spPr>
        <p:txBody>
          <a:bodyPr wrap="none" rtlCol="0">
            <a:spAutoFit/>
          </a:bodyPr>
          <a:lstStyle/>
          <a:p>
            <a:r>
              <a:rPr lang="en-US" dirty="0" smtClean="0"/>
              <a:t>Maintaining 200mA +/- 0.5mA over 12hrs</a:t>
            </a:r>
            <a:endParaRPr lang="en-A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Up Shift Summary</a:t>
            </a:r>
            <a:endParaRPr lang="en-AU" dirty="0"/>
          </a:p>
        </p:txBody>
      </p:sp>
      <p:sp>
        <p:nvSpPr>
          <p:cNvPr id="3" name="Content Placeholder 2"/>
          <p:cNvSpPr>
            <a:spLocks noGrp="1"/>
          </p:cNvSpPr>
          <p:nvPr>
            <p:ph idx="1"/>
          </p:nvPr>
        </p:nvSpPr>
        <p:spPr/>
        <p:txBody>
          <a:bodyPr/>
          <a:lstStyle/>
          <a:p>
            <a:r>
              <a:rPr lang="en-US" dirty="0" smtClean="0"/>
              <a:t>A shift summary from </a:t>
            </a:r>
            <a:r>
              <a:rPr lang="en-US" dirty="0" err="1" smtClean="0"/>
              <a:t>eLog</a:t>
            </a:r>
            <a:r>
              <a:rPr lang="en-US" dirty="0" smtClean="0"/>
              <a:t>.</a:t>
            </a:r>
          </a:p>
          <a:p>
            <a:r>
              <a:rPr lang="en-US" dirty="0" smtClean="0"/>
              <a:t>There was a injection system problem which caused a 43 minute outage of top up.</a:t>
            </a:r>
            <a:endParaRPr lang="en-AU" dirty="0"/>
          </a:p>
        </p:txBody>
      </p:sp>
      <p:pic>
        <p:nvPicPr>
          <p:cNvPr id="3074" name="Picture 2"/>
          <p:cNvPicPr>
            <a:picLocks noChangeAspect="1" noChangeArrowheads="1"/>
          </p:cNvPicPr>
          <p:nvPr/>
        </p:nvPicPr>
        <p:blipFill>
          <a:blip r:embed="rId2" cstate="print"/>
          <a:srcRect l="19056" t="26890" r="318" b="16931"/>
          <a:stretch>
            <a:fillRect/>
          </a:stretch>
        </p:blipFill>
        <p:spPr bwMode="auto">
          <a:xfrm>
            <a:off x="0" y="2564904"/>
            <a:ext cx="9138831" cy="406130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AU" dirty="0" smtClean="0">
                <a:latin typeface="Arial" charset="0"/>
                <a:cs typeface="Arial" charset="0"/>
              </a:rPr>
              <a:t>Summary</a:t>
            </a:r>
          </a:p>
        </p:txBody>
      </p:sp>
      <p:sp>
        <p:nvSpPr>
          <p:cNvPr id="16388" name="Slide Number Placeholder 3"/>
          <p:cNvSpPr>
            <a:spLocks noGrp="1"/>
          </p:cNvSpPr>
          <p:nvPr>
            <p:ph type="sldNum" sz="quarter" idx="14"/>
          </p:nvPr>
        </p:nvSpPr>
        <p:spPr bwMode="auto">
          <a:xfrm>
            <a:off x="342900" y="6492875"/>
            <a:ext cx="2133600" cy="365125"/>
          </a:xfrm>
          <a:noFill/>
          <a:ln>
            <a:miter lim="800000"/>
            <a:headEnd/>
            <a:tailEnd/>
          </a:ln>
        </p:spPr>
        <p:txBody>
          <a:bodyPr wrap="square" numCol="1" compatLnSpc="1">
            <a:prstTxWarp prst="textNoShape">
              <a:avLst/>
            </a:prstTxWarp>
          </a:bodyPr>
          <a:lstStyle/>
          <a:p>
            <a:pPr algn="l" fontAlgn="base">
              <a:spcBef>
                <a:spcPct val="0"/>
              </a:spcBef>
              <a:spcAft>
                <a:spcPct val="0"/>
              </a:spcAft>
            </a:pPr>
            <a:fld id="{4A7262C6-965E-4877-B72B-608F5F0AE78B}" type="slidenum">
              <a:rPr lang="en-AU">
                <a:solidFill>
                  <a:srgbClr val="898989"/>
                </a:solidFill>
                <a:latin typeface="Arial" charset="0"/>
              </a:rPr>
              <a:pPr algn="l" fontAlgn="base">
                <a:spcBef>
                  <a:spcPct val="0"/>
                </a:spcBef>
                <a:spcAft>
                  <a:spcPct val="0"/>
                </a:spcAft>
              </a:pPr>
              <a:t>16</a:t>
            </a:fld>
            <a:endParaRPr lang="en-AU">
              <a:solidFill>
                <a:srgbClr val="898989"/>
              </a:solidFill>
              <a:latin typeface="Arial" charset="0"/>
            </a:endParaRPr>
          </a:p>
        </p:txBody>
      </p:sp>
      <p:sp>
        <p:nvSpPr>
          <p:cNvPr id="6" name="TextBox 5"/>
          <p:cNvSpPr txBox="1"/>
          <p:nvPr/>
        </p:nvSpPr>
        <p:spPr>
          <a:xfrm>
            <a:off x="395536" y="1412776"/>
            <a:ext cx="8136904" cy="5139869"/>
          </a:xfrm>
          <a:prstGeom prst="rect">
            <a:avLst/>
          </a:prstGeom>
          <a:noFill/>
        </p:spPr>
        <p:txBody>
          <a:bodyPr wrap="square" rtlCol="0">
            <a:spAutoFit/>
          </a:bodyPr>
          <a:lstStyle/>
          <a:p>
            <a:pPr>
              <a:spcBef>
                <a:spcPts val="1200"/>
              </a:spcBef>
              <a:spcAft>
                <a:spcPts val="1200"/>
              </a:spcAft>
              <a:buFont typeface="Arial" pitchFamily="34" charset="0"/>
              <a:buChar char="•"/>
            </a:pPr>
            <a:r>
              <a:rPr lang="en-US" dirty="0" smtClean="0"/>
              <a:t> </a:t>
            </a:r>
            <a:r>
              <a:rPr lang="en-US" sz="2000" dirty="0" smtClean="0"/>
              <a:t>Implementation of Top Up has required us to implement a system where we are confident that electron injections into the storage ring can be done safely with the shutters open.</a:t>
            </a:r>
          </a:p>
          <a:p>
            <a:pPr>
              <a:spcBef>
                <a:spcPts val="1200"/>
              </a:spcBef>
              <a:buFont typeface="Arial" pitchFamily="34" charset="0"/>
              <a:buChar char="•"/>
            </a:pPr>
            <a:r>
              <a:rPr lang="en-US" sz="2000" dirty="0" smtClean="0"/>
              <a:t>Hardware and Software systems monitor and protect against component or configuration failure.</a:t>
            </a:r>
          </a:p>
          <a:p>
            <a:pPr>
              <a:spcBef>
                <a:spcPts val="1200"/>
              </a:spcBef>
              <a:buFont typeface="Arial" pitchFamily="34" charset="0"/>
              <a:buChar char="•"/>
            </a:pPr>
            <a:r>
              <a:rPr lang="en-US" sz="2000" dirty="0" smtClean="0"/>
              <a:t>Hardware systems monitor software systems and variables</a:t>
            </a:r>
          </a:p>
          <a:p>
            <a:pPr>
              <a:spcBef>
                <a:spcPts val="1200"/>
              </a:spcBef>
              <a:buFont typeface="Arial" pitchFamily="34" charset="0"/>
              <a:buChar char="•"/>
            </a:pPr>
            <a:r>
              <a:rPr lang="en-US" sz="2000" dirty="0" smtClean="0"/>
              <a:t>Where possible redundant interlocks are implemented.</a:t>
            </a:r>
          </a:p>
          <a:p>
            <a:pPr>
              <a:spcBef>
                <a:spcPts val="1200"/>
              </a:spcBef>
              <a:buFont typeface="Arial" pitchFamily="34" charset="0"/>
              <a:buChar char="•"/>
            </a:pPr>
            <a:r>
              <a:rPr lang="en-US" sz="2000" dirty="0" smtClean="0"/>
              <a:t>Software, hardware and configurations are under independent review and control.</a:t>
            </a:r>
          </a:p>
          <a:p>
            <a:pPr>
              <a:spcBef>
                <a:spcPts val="1200"/>
              </a:spcBef>
              <a:buFont typeface="Arial" pitchFamily="34" charset="0"/>
              <a:buChar char="•"/>
            </a:pPr>
            <a:r>
              <a:rPr lang="en-US" sz="2000" dirty="0" smtClean="0"/>
              <a:t>The system works well and has not significantly increased Operator work load.</a:t>
            </a:r>
          </a:p>
          <a:p>
            <a:pPr>
              <a:spcBef>
                <a:spcPts val="1200"/>
              </a:spcBef>
              <a:buFont typeface="Arial" pitchFamily="34" charset="0"/>
              <a:buChar char="•"/>
            </a:pPr>
            <a:r>
              <a:rPr lang="en-US" sz="2000" dirty="0" smtClean="0"/>
              <a:t>The Beamline Science staff and Users are Very Happy.</a:t>
            </a:r>
          </a:p>
          <a:p>
            <a:pPr>
              <a:buFont typeface="Arial" pitchFamily="34" charset="0"/>
              <a:buChar char="•"/>
            </a:pPr>
            <a:endParaRPr lang="en-AU" dirty="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4294967295"/>
          </p:nvPr>
        </p:nvSpPr>
        <p:spPr>
          <a:xfrm>
            <a:off x="7010400" y="6356350"/>
            <a:ext cx="2133600" cy="365125"/>
          </a:xfrm>
        </p:spPr>
        <p:txBody>
          <a:bodyPr/>
          <a:lstStyle/>
          <a:p>
            <a:pPr>
              <a:defRPr/>
            </a:pPr>
            <a:fld id="{45D1FD8D-F21C-4783-87E6-F8F758DEA3A4}" type="slidenum">
              <a:rPr lang="en-US">
                <a:solidFill>
                  <a:schemeClr val="tx1">
                    <a:tint val="75000"/>
                  </a:schemeClr>
                </a:solidFill>
              </a:rPr>
              <a:pPr>
                <a:defRPr/>
              </a:pPr>
              <a:t>17</a:t>
            </a:fld>
            <a:endParaRPr lang="en-US" dirty="0">
              <a:solidFill>
                <a:schemeClr val="tx1">
                  <a:tint val="75000"/>
                </a:schemeClr>
              </a:solidFill>
            </a:endParaRPr>
          </a:p>
        </p:txBody>
      </p:sp>
      <p:sp>
        <p:nvSpPr>
          <p:cNvPr id="3" name="TextBox 2"/>
          <p:cNvSpPr txBox="1"/>
          <p:nvPr/>
        </p:nvSpPr>
        <p:spPr>
          <a:xfrm>
            <a:off x="1979712" y="2780928"/>
            <a:ext cx="5617948" cy="3693319"/>
          </a:xfrm>
          <a:prstGeom prst="rect">
            <a:avLst/>
          </a:prstGeom>
          <a:noFill/>
        </p:spPr>
        <p:txBody>
          <a:bodyPr wrap="none" rtlCol="0">
            <a:spAutoFit/>
          </a:bodyPr>
          <a:lstStyle/>
          <a:p>
            <a:r>
              <a:rPr lang="en-US" dirty="0" smtClean="0"/>
              <a:t>Greg LeBlanc – Head Accelerator Physics</a:t>
            </a:r>
          </a:p>
          <a:p>
            <a:r>
              <a:rPr lang="en-US" dirty="0" smtClean="0"/>
              <a:t>Dean Morris – Head Operations </a:t>
            </a:r>
          </a:p>
          <a:p>
            <a:r>
              <a:rPr lang="en-US" dirty="0" smtClean="0"/>
              <a:t>David Zhu – Physicist (</a:t>
            </a:r>
            <a:r>
              <a:rPr lang="en-US" dirty="0" err="1" smtClean="0"/>
              <a:t>modelling</a:t>
            </a:r>
            <a:r>
              <a:rPr lang="en-US" dirty="0" smtClean="0"/>
              <a:t>)</a:t>
            </a:r>
          </a:p>
          <a:p>
            <a:r>
              <a:rPr lang="en-US" dirty="0" smtClean="0"/>
              <a:t>Andrew Starritt – Controls Engineer (Software)</a:t>
            </a:r>
          </a:p>
          <a:p>
            <a:r>
              <a:rPr lang="en-US" dirty="0" smtClean="0"/>
              <a:t>Bryce Karnaghan – Controls Engineer (PLC)</a:t>
            </a:r>
          </a:p>
          <a:p>
            <a:r>
              <a:rPr lang="en-US" dirty="0" smtClean="0"/>
              <a:t>Sergio </a:t>
            </a:r>
            <a:r>
              <a:rPr lang="en-US" dirty="0" err="1" smtClean="0"/>
              <a:t>Constantin</a:t>
            </a:r>
            <a:r>
              <a:rPr lang="en-US" dirty="0" smtClean="0"/>
              <a:t> - Radiation Safety Officer</a:t>
            </a:r>
          </a:p>
          <a:p>
            <a:r>
              <a:rPr lang="en-US" dirty="0" smtClean="0"/>
              <a:t>Operators – development, testing and operation</a:t>
            </a:r>
          </a:p>
          <a:p>
            <a:r>
              <a:rPr lang="en-US" dirty="0" smtClean="0"/>
              <a:t>Electrical and Mechanical Engineers and Technicians</a:t>
            </a:r>
          </a:p>
          <a:p>
            <a:r>
              <a:rPr lang="en-US" dirty="0" smtClean="0"/>
              <a:t>Vince </a:t>
            </a:r>
            <a:r>
              <a:rPr lang="en-US" dirty="0" err="1" smtClean="0"/>
              <a:t>Kempson</a:t>
            </a:r>
            <a:r>
              <a:rPr lang="en-US" dirty="0" smtClean="0"/>
              <a:t> – External Review</a:t>
            </a:r>
          </a:p>
          <a:p>
            <a:endParaRPr lang="en-US" dirty="0" smtClean="0"/>
          </a:p>
          <a:p>
            <a:r>
              <a:rPr lang="en-US" dirty="0" smtClean="0"/>
              <a:t>The whole operations Team</a:t>
            </a:r>
          </a:p>
          <a:p>
            <a:endParaRPr lang="en-US" dirty="0" smtClean="0"/>
          </a:p>
          <a:p>
            <a:endParaRPr lang="en-AU"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24128" y="3140968"/>
            <a:ext cx="43204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Picture 6" descr="slideback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dirty="0" smtClean="0">
                <a:latin typeface="Arial" charset="0"/>
                <a:cs typeface="Arial" charset="0"/>
              </a:rPr>
              <a:t>The Australian Synchrotron Light Source</a:t>
            </a:r>
          </a:p>
        </p:txBody>
      </p:sp>
      <p:sp>
        <p:nvSpPr>
          <p:cNvPr id="14339" name="Content Placeholder 16"/>
          <p:cNvSpPr>
            <a:spLocks noGrp="1"/>
          </p:cNvSpPr>
          <p:nvPr>
            <p:ph idx="1"/>
          </p:nvPr>
        </p:nvSpPr>
        <p:spPr>
          <a:xfrm>
            <a:off x="4823147" y="1268760"/>
            <a:ext cx="4320853" cy="5040312"/>
          </a:xfrm>
        </p:spPr>
        <p:txBody>
          <a:bodyPr/>
          <a:lstStyle/>
          <a:p>
            <a:r>
              <a:rPr lang="en-AU" sz="1400" dirty="0" smtClean="0">
                <a:latin typeface="Arial" charset="0"/>
                <a:cs typeface="Arial" charset="0"/>
              </a:rPr>
              <a:t>3</a:t>
            </a:r>
            <a:r>
              <a:rPr lang="en-AU" sz="1400" baseline="30000" dirty="0" smtClean="0">
                <a:latin typeface="Arial" charset="0"/>
                <a:cs typeface="Arial" charset="0"/>
              </a:rPr>
              <a:t>rd</a:t>
            </a:r>
            <a:r>
              <a:rPr lang="en-AU" sz="1400" dirty="0" smtClean="0">
                <a:latin typeface="Arial" charset="0"/>
                <a:cs typeface="Arial" charset="0"/>
              </a:rPr>
              <a:t> Generation Synchrotron Light Source with a full energy injection system.</a:t>
            </a:r>
          </a:p>
          <a:p>
            <a:r>
              <a:rPr lang="en-AU" sz="1400" dirty="0" smtClean="0">
                <a:latin typeface="Arial" charset="0"/>
                <a:cs typeface="Arial" charset="0"/>
              </a:rPr>
              <a:t>Beam lines tangential to the electron beam collect Synchrotron radiation over the spectral range up to 100KeV X-rays.  The Beamline enclosure X-ray shielding is only designed to shield this energy range.</a:t>
            </a:r>
          </a:p>
          <a:p>
            <a:r>
              <a:rPr lang="en-US" sz="1400" dirty="0" smtClean="0">
                <a:latin typeface="Arial" charset="0"/>
                <a:cs typeface="Arial" charset="0"/>
              </a:rPr>
              <a:t>The Storage ring is normally filled to 200mA and with the usual ~30hr beam lifetime requires refilling every 12hrs.  </a:t>
            </a:r>
          </a:p>
          <a:p>
            <a:r>
              <a:rPr lang="en-US" sz="1400" dirty="0" smtClean="0">
                <a:latin typeface="Arial" charset="0"/>
                <a:cs typeface="Arial" charset="0"/>
              </a:rPr>
              <a:t>Each Beamline has Safety Shutters which are closed during injections to protect against possible stray electrons or gamma radiation finding their way down a beam line.</a:t>
            </a:r>
          </a:p>
          <a:p>
            <a:r>
              <a:rPr lang="en-US" sz="1400" dirty="0" smtClean="0">
                <a:latin typeface="Arial" charset="0"/>
                <a:cs typeface="Arial" charset="0"/>
              </a:rPr>
              <a:t>User experiments are disrupted during injections</a:t>
            </a:r>
            <a:endParaRPr lang="en-AU" sz="1400" dirty="0" smtClean="0">
              <a:latin typeface="Arial" charset="0"/>
              <a:cs typeface="Arial" charset="0"/>
            </a:endParaRPr>
          </a:p>
          <a:p>
            <a:r>
              <a:rPr lang="en-AU" sz="1400" dirty="0" smtClean="0">
                <a:latin typeface="Arial" charset="0"/>
                <a:cs typeface="Arial" charset="0"/>
              </a:rPr>
              <a:t>The variation in heat loading, both on the storage ring and beam line optics introduces significant variation in beam flux and beam quality delivered to the end station experiments.</a:t>
            </a:r>
          </a:p>
        </p:txBody>
      </p:sp>
      <p:sp>
        <p:nvSpPr>
          <p:cNvPr id="5" name="Slide Number Placeholder 4"/>
          <p:cNvSpPr>
            <a:spLocks noGrp="1"/>
          </p:cNvSpPr>
          <p:nvPr>
            <p:ph type="sldNum" sz="quarter" idx="10"/>
          </p:nvPr>
        </p:nvSpPr>
        <p:spPr/>
        <p:txBody>
          <a:bodyPr/>
          <a:lstStyle/>
          <a:p>
            <a:pPr>
              <a:defRPr/>
            </a:pPr>
            <a:fld id="{CF7C1229-8502-4D6C-92F8-5EF4F00D6042}" type="slidenum">
              <a:rPr lang="en-AU">
                <a:solidFill>
                  <a:schemeClr val="tx1">
                    <a:tint val="75000"/>
                  </a:schemeClr>
                </a:solidFill>
              </a:rPr>
              <a:pPr>
                <a:defRPr/>
              </a:pPr>
              <a:t>2</a:t>
            </a:fld>
            <a:endParaRPr lang="en-AU">
              <a:solidFill>
                <a:schemeClr val="tx1">
                  <a:tint val="75000"/>
                </a:schemeClr>
              </a:solidFill>
            </a:endParaRPr>
          </a:p>
        </p:txBody>
      </p:sp>
      <p:pic>
        <p:nvPicPr>
          <p:cNvPr id="14341" name="Picture 5" descr="gradient_band_CMYK.png"/>
          <p:cNvPicPr>
            <a:picLocks noChangeAspect="1"/>
          </p:cNvPicPr>
          <p:nvPr/>
        </p:nvPicPr>
        <p:blipFill>
          <a:blip r:embed="rId3" cstate="print"/>
          <a:srcRect/>
          <a:stretch>
            <a:fillRect/>
          </a:stretch>
        </p:blipFill>
        <p:spPr bwMode="auto">
          <a:xfrm>
            <a:off x="0" y="928688"/>
            <a:ext cx="5715000" cy="139700"/>
          </a:xfrm>
          <a:prstGeom prst="rect">
            <a:avLst/>
          </a:prstGeom>
          <a:noFill/>
          <a:ln w="9525">
            <a:noFill/>
            <a:miter lim="800000"/>
            <a:headEnd/>
            <a:tailEnd/>
          </a:ln>
        </p:spPr>
      </p:pic>
      <p:pic>
        <p:nvPicPr>
          <p:cNvPr id="14342" name="Picture 7" descr="Diffratcion_Graphic.png"/>
          <p:cNvPicPr>
            <a:picLocks noChangeAspect="1"/>
          </p:cNvPicPr>
          <p:nvPr/>
        </p:nvPicPr>
        <p:blipFill>
          <a:blip r:embed="rId4" cstate="print"/>
          <a:srcRect t="55528" r="35989"/>
          <a:stretch>
            <a:fillRect/>
          </a:stretch>
        </p:blipFill>
        <p:spPr bwMode="auto">
          <a:xfrm>
            <a:off x="7667625" y="0"/>
            <a:ext cx="1476375" cy="1044575"/>
          </a:xfrm>
          <a:prstGeom prst="rect">
            <a:avLst/>
          </a:prstGeom>
          <a:noFill/>
          <a:ln w="9525">
            <a:noFill/>
            <a:miter lim="800000"/>
            <a:headEnd/>
            <a:tailEnd/>
          </a:ln>
        </p:spPr>
      </p:pic>
      <p:pic>
        <p:nvPicPr>
          <p:cNvPr id="7" name="Picture 5" descr="sk202c"/>
          <p:cNvPicPr>
            <a:picLocks noChangeAspect="1" noChangeArrowheads="1"/>
          </p:cNvPicPr>
          <p:nvPr/>
        </p:nvPicPr>
        <p:blipFill>
          <a:blip r:embed="rId5" cstate="print"/>
          <a:srcRect l="17009" t="9825" r="25013" b="9825"/>
          <a:stretch>
            <a:fillRect/>
          </a:stretch>
        </p:blipFill>
        <p:spPr bwMode="auto">
          <a:xfrm>
            <a:off x="0" y="1412776"/>
            <a:ext cx="4917028" cy="4894899"/>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Up Operation (Top Off)</a:t>
            </a:r>
            <a:endParaRPr lang="en-AU" dirty="0"/>
          </a:p>
        </p:txBody>
      </p:sp>
      <p:sp>
        <p:nvSpPr>
          <p:cNvPr id="3" name="Content Placeholder 2"/>
          <p:cNvSpPr>
            <a:spLocks noGrp="1"/>
          </p:cNvSpPr>
          <p:nvPr>
            <p:ph idx="1"/>
          </p:nvPr>
        </p:nvSpPr>
        <p:spPr>
          <a:xfrm>
            <a:off x="251520" y="1124745"/>
            <a:ext cx="8712646" cy="2376264"/>
          </a:xfrm>
        </p:spPr>
        <p:txBody>
          <a:bodyPr/>
          <a:lstStyle/>
          <a:p>
            <a:r>
              <a:rPr lang="en-US" sz="1600" dirty="0" smtClean="0"/>
              <a:t>Every few minutes a shot of electrons are injected into the storage ring to maintain a near constant photon flux for the beam lines.</a:t>
            </a:r>
          </a:p>
          <a:p>
            <a:r>
              <a:rPr lang="en-US" sz="1600" dirty="0" smtClean="0"/>
              <a:t>The Beamline Safety Shutters remain </a:t>
            </a:r>
            <a:r>
              <a:rPr lang="en-US" sz="1600" b="1" dirty="0" smtClean="0"/>
              <a:t>open</a:t>
            </a:r>
            <a:r>
              <a:rPr lang="en-US" sz="1600" dirty="0" smtClean="0"/>
              <a:t> during injections.</a:t>
            </a:r>
          </a:p>
          <a:p>
            <a:r>
              <a:rPr lang="en-US" sz="1600" dirty="0" smtClean="0"/>
              <a:t>It is necessary to ensure that </a:t>
            </a:r>
            <a:r>
              <a:rPr lang="en-US" sz="1600" b="1" dirty="0" smtClean="0"/>
              <a:t>no electrons or gamma radiation</a:t>
            </a:r>
            <a:r>
              <a:rPr lang="en-US" sz="1600" dirty="0" smtClean="0"/>
              <a:t> can find their way down a beam line under both normal operation or </a:t>
            </a:r>
            <a:r>
              <a:rPr lang="en-US" sz="1600" b="1" dirty="0" smtClean="0"/>
              <a:t>possible</a:t>
            </a:r>
            <a:r>
              <a:rPr lang="en-US" sz="1600" dirty="0" smtClean="0"/>
              <a:t> fault condition.</a:t>
            </a:r>
          </a:p>
          <a:p>
            <a:r>
              <a:rPr lang="en-US" sz="1600" dirty="0" smtClean="0"/>
              <a:t>Modeling the electron orbits during normal operation is relatively easy but predicting all fault conditions to model is rather difficult.</a:t>
            </a:r>
          </a:p>
        </p:txBody>
      </p:sp>
      <p:pic>
        <p:nvPicPr>
          <p:cNvPr id="5" name="Picture 4"/>
          <p:cNvPicPr/>
          <p:nvPr/>
        </p:nvPicPr>
        <p:blipFill>
          <a:blip r:embed="rId2" cstate="print"/>
          <a:srcRect/>
          <a:stretch>
            <a:fillRect/>
          </a:stretch>
        </p:blipFill>
        <p:spPr bwMode="auto">
          <a:xfrm>
            <a:off x="1331640" y="4005064"/>
            <a:ext cx="6912768" cy="23042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Up Operation (Top Off)</a:t>
            </a:r>
            <a:endParaRPr lang="en-AU" dirty="0"/>
          </a:p>
        </p:txBody>
      </p:sp>
      <p:sp>
        <p:nvSpPr>
          <p:cNvPr id="3" name="Content Placeholder 2"/>
          <p:cNvSpPr>
            <a:spLocks noGrp="1"/>
          </p:cNvSpPr>
          <p:nvPr>
            <p:ph idx="1"/>
          </p:nvPr>
        </p:nvSpPr>
        <p:spPr>
          <a:xfrm>
            <a:off x="251520" y="1124744"/>
            <a:ext cx="8712646" cy="3312715"/>
          </a:xfrm>
        </p:spPr>
        <p:txBody>
          <a:bodyPr/>
          <a:lstStyle/>
          <a:p>
            <a:r>
              <a:rPr lang="en-US" sz="1600" dirty="0" smtClean="0"/>
              <a:t>We modeled the trajectories electrons or gamma would have to follow to navigate the shielding down a beam line.</a:t>
            </a:r>
          </a:p>
          <a:p>
            <a:r>
              <a:rPr lang="en-US" sz="1600" dirty="0" smtClean="0"/>
              <a:t>We then modeled a restricted range of conditions around normal operations and checked to ensure there was no overlap with the paths down a beam line.</a:t>
            </a:r>
          </a:p>
          <a:p>
            <a:r>
              <a:rPr lang="en-US" sz="1600" dirty="0" smtClean="0"/>
              <a:t> If the storage ring orbits are outside of this range then injections would become interlocked.</a:t>
            </a:r>
          </a:p>
          <a:p>
            <a:pPr>
              <a:buNone/>
            </a:pPr>
            <a:endParaRPr lang="en-AU" sz="2400" dirty="0"/>
          </a:p>
        </p:txBody>
      </p:sp>
      <p:pic>
        <p:nvPicPr>
          <p:cNvPr id="4" name="Picture 3" descr="1"/>
          <p:cNvPicPr/>
          <p:nvPr/>
        </p:nvPicPr>
        <p:blipFill>
          <a:blip r:embed="rId2" cstate="print"/>
          <a:srcRect/>
          <a:stretch>
            <a:fillRect/>
          </a:stretch>
        </p:blipFill>
        <p:spPr bwMode="auto">
          <a:xfrm>
            <a:off x="467545" y="3717032"/>
            <a:ext cx="4176464" cy="2208659"/>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932040" y="3573016"/>
            <a:ext cx="4032448" cy="2736304"/>
          </a:xfrm>
          <a:prstGeom prst="rect">
            <a:avLst/>
          </a:prstGeom>
          <a:noFill/>
          <a:ln w="9525">
            <a:noFill/>
            <a:miter lim="800000"/>
            <a:headEnd/>
            <a:tailEnd/>
          </a:ln>
        </p:spPr>
      </p:pic>
      <p:cxnSp>
        <p:nvCxnSpPr>
          <p:cNvPr id="8" name="Straight Connector 7"/>
          <p:cNvCxnSpPr/>
          <p:nvPr/>
        </p:nvCxnSpPr>
        <p:spPr>
          <a:xfrm>
            <a:off x="5724128" y="2996952"/>
            <a:ext cx="43204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24128" y="3356992"/>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24128" y="3501008"/>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00192" y="2852936"/>
            <a:ext cx="2627784" cy="276999"/>
          </a:xfrm>
          <a:prstGeom prst="rect">
            <a:avLst/>
          </a:prstGeom>
          <a:noFill/>
        </p:spPr>
        <p:txBody>
          <a:bodyPr wrap="square" rtlCol="0">
            <a:spAutoFit/>
          </a:bodyPr>
          <a:lstStyle/>
          <a:p>
            <a:r>
              <a:rPr lang="en-US" sz="1200" dirty="0" smtClean="0"/>
              <a:t>Phase space of stored beam</a:t>
            </a:r>
            <a:endParaRPr lang="en-AU" sz="1200" dirty="0"/>
          </a:p>
        </p:txBody>
      </p:sp>
      <p:sp>
        <p:nvSpPr>
          <p:cNvPr id="14" name="TextBox 13"/>
          <p:cNvSpPr txBox="1"/>
          <p:nvPr/>
        </p:nvSpPr>
        <p:spPr>
          <a:xfrm>
            <a:off x="6228184" y="3212976"/>
            <a:ext cx="2255746" cy="338554"/>
          </a:xfrm>
          <a:prstGeom prst="rect">
            <a:avLst/>
          </a:prstGeom>
          <a:noFill/>
        </p:spPr>
        <p:txBody>
          <a:bodyPr wrap="none" rtlCol="0">
            <a:spAutoFit/>
          </a:bodyPr>
          <a:lstStyle/>
          <a:p>
            <a:r>
              <a:rPr lang="en-US" sz="1600" dirty="0" smtClean="0"/>
              <a:t>}</a:t>
            </a:r>
            <a:r>
              <a:rPr lang="en-US" sz="1200" dirty="0" smtClean="0"/>
              <a:t> Phase space down </a:t>
            </a:r>
            <a:r>
              <a:rPr lang="en-US" sz="1200" dirty="0" err="1" smtClean="0"/>
              <a:t>beamline</a:t>
            </a:r>
            <a:endParaRPr lang="en-A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Top Up Interlocks</a:t>
            </a:r>
            <a:endParaRPr lang="en-AU" dirty="0"/>
          </a:p>
        </p:txBody>
      </p:sp>
      <p:sp>
        <p:nvSpPr>
          <p:cNvPr id="3" name="Content Placeholder 2"/>
          <p:cNvSpPr>
            <a:spLocks noGrp="1"/>
          </p:cNvSpPr>
          <p:nvPr>
            <p:ph idx="1"/>
          </p:nvPr>
        </p:nvSpPr>
        <p:spPr/>
        <p:txBody>
          <a:bodyPr/>
          <a:lstStyle/>
          <a:p>
            <a:r>
              <a:rPr lang="en-US" dirty="0" smtClean="0"/>
              <a:t>Only if the Safety Master Shutter is Enabled do we need to protect injection.</a:t>
            </a:r>
          </a:p>
          <a:p>
            <a:r>
              <a:rPr lang="en-US" dirty="0" smtClean="0"/>
              <a:t>We need to ensure that we have the correct electron Beam Energy – Storage Ring (SR) dipole magnets and dipoles in the Booster to Storage (BTS) ring transfer line.</a:t>
            </a:r>
          </a:p>
          <a:p>
            <a:r>
              <a:rPr lang="en-US" dirty="0" smtClean="0"/>
              <a:t>Stored Beam Current &gt; 50mA – if there is stored beam then the orbit is stable</a:t>
            </a:r>
          </a:p>
          <a:p>
            <a:r>
              <a:rPr lang="en-US" dirty="0" smtClean="0"/>
              <a:t>Stored Beam lifetime &gt; 20hrs – good lifetime means reasonable orbit</a:t>
            </a:r>
          </a:p>
          <a:p>
            <a:r>
              <a:rPr lang="en-US" dirty="0" smtClean="0"/>
              <a:t>Correct Orbit – if all of the storage ring </a:t>
            </a:r>
            <a:r>
              <a:rPr lang="en-US" dirty="0" err="1" smtClean="0"/>
              <a:t>quadrupole</a:t>
            </a:r>
            <a:r>
              <a:rPr lang="en-US" dirty="0" smtClean="0"/>
              <a:t> and </a:t>
            </a:r>
            <a:r>
              <a:rPr lang="en-US" dirty="0" err="1" smtClean="0"/>
              <a:t>sextupole</a:t>
            </a:r>
            <a:r>
              <a:rPr lang="en-US" dirty="0" smtClean="0"/>
              <a:t> magnets are set to the correct values for the “model orbit” </a:t>
            </a:r>
          </a:p>
          <a:p>
            <a:r>
              <a:rPr lang="en-US" dirty="0" smtClean="0"/>
              <a:t>Injection efficiency &gt; 50% (BTS to SR) Software interlock</a:t>
            </a:r>
          </a:p>
          <a:p>
            <a:r>
              <a:rPr lang="en-US" dirty="0" smtClean="0"/>
              <a:t>Injection efficiency &gt; 30% (Booster to SR) PLC interlock</a:t>
            </a:r>
          </a:p>
          <a:p>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Gun Interlock System</a:t>
            </a:r>
            <a:endParaRPr lang="en-AU" dirty="0"/>
          </a:p>
        </p:txBody>
      </p:sp>
      <p:sp>
        <p:nvSpPr>
          <p:cNvPr id="3" name="Content Placeholder 2"/>
          <p:cNvSpPr>
            <a:spLocks noGrp="1"/>
          </p:cNvSpPr>
          <p:nvPr>
            <p:ph idx="1"/>
          </p:nvPr>
        </p:nvSpPr>
        <p:spPr>
          <a:xfrm>
            <a:off x="3059832" y="1196752"/>
            <a:ext cx="5760318" cy="5112320"/>
          </a:xfrm>
        </p:spPr>
        <p:txBody>
          <a:bodyPr/>
          <a:lstStyle/>
          <a:p>
            <a:r>
              <a:rPr lang="en-US" sz="1800" dirty="0" smtClean="0"/>
              <a:t>The electron gun transmitter is controlled via a hardwired Programmable Logic Controller (PLC) based interlock.  </a:t>
            </a:r>
          </a:p>
          <a:p>
            <a:r>
              <a:rPr lang="en-US" sz="1800" dirty="0" smtClean="0"/>
              <a:t>Introduced Gun modes which are selected via Software</a:t>
            </a:r>
          </a:p>
          <a:p>
            <a:r>
              <a:rPr lang="en-US" sz="1800" dirty="0" smtClean="0"/>
              <a:t>By default the Gun is “Disable” unless the requested Gun mode is allowed based on the input signals to the PLC</a:t>
            </a:r>
          </a:p>
          <a:p>
            <a:r>
              <a:rPr lang="en-US" sz="1800" dirty="0" smtClean="0"/>
              <a:t>A truth table in the PLC determines which gun modes can be active dependant on the state of the Safety Master Shutter Enable.</a:t>
            </a:r>
          </a:p>
          <a:p>
            <a:r>
              <a:rPr lang="en-US" sz="1800" dirty="0" smtClean="0"/>
              <a:t>Illegal Gun modes cannot  enable the Gun.</a:t>
            </a:r>
          </a:p>
          <a:p>
            <a:r>
              <a:rPr lang="en-US" sz="1800" dirty="0" smtClean="0"/>
              <a:t>Single shot modes immediately drop back to disable after the shot is fired</a:t>
            </a:r>
          </a:p>
          <a:p>
            <a:r>
              <a:rPr lang="en-US" sz="1800" dirty="0" smtClean="0"/>
              <a:t>The Top up Software processes also independently monitor all Top up variables and provide a software gun interlock</a:t>
            </a:r>
          </a:p>
        </p:txBody>
      </p:sp>
      <p:sp>
        <p:nvSpPr>
          <p:cNvPr id="4" name="Rectangle 3"/>
          <p:cNvSpPr/>
          <p:nvPr/>
        </p:nvSpPr>
        <p:spPr>
          <a:xfrm>
            <a:off x="1187624" y="1556792"/>
            <a:ext cx="1224136" cy="12961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Gun</a:t>
            </a:r>
            <a:endParaRPr lang="en-AU" b="1" dirty="0">
              <a:solidFill>
                <a:schemeClr val="tx1"/>
              </a:solidFill>
            </a:endParaRPr>
          </a:p>
        </p:txBody>
      </p:sp>
      <p:sp>
        <p:nvSpPr>
          <p:cNvPr id="5" name="Rectangle 4"/>
          <p:cNvSpPr/>
          <p:nvPr/>
        </p:nvSpPr>
        <p:spPr>
          <a:xfrm>
            <a:off x="1187624" y="4077072"/>
            <a:ext cx="1224136" cy="14401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PLC</a:t>
            </a:r>
            <a:endParaRPr lang="en-AU" b="1" dirty="0">
              <a:solidFill>
                <a:schemeClr val="tx1"/>
              </a:solidFill>
            </a:endParaRPr>
          </a:p>
        </p:txBody>
      </p:sp>
      <p:cxnSp>
        <p:nvCxnSpPr>
          <p:cNvPr id="7" name="Straight Arrow Connector 6"/>
          <p:cNvCxnSpPr>
            <a:stCxn id="5" idx="0"/>
            <a:endCxn id="4" idx="2"/>
          </p:cNvCxnSpPr>
          <p:nvPr/>
        </p:nvCxnSpPr>
        <p:spPr>
          <a:xfrm flipV="1">
            <a:off x="1799692" y="2852936"/>
            <a:ext cx="0" cy="1224136"/>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763688" y="3284984"/>
            <a:ext cx="1152128" cy="369332"/>
          </a:xfrm>
          <a:prstGeom prst="rect">
            <a:avLst/>
          </a:prstGeom>
          <a:noFill/>
        </p:spPr>
        <p:txBody>
          <a:bodyPr wrap="square" rtlCol="0">
            <a:spAutoFit/>
          </a:bodyPr>
          <a:lstStyle/>
          <a:p>
            <a:r>
              <a:rPr lang="en-US" b="1" dirty="0" smtClean="0"/>
              <a:t>Enable</a:t>
            </a:r>
            <a:endParaRPr lang="en-AU" b="1" dirty="0"/>
          </a:p>
        </p:txBody>
      </p:sp>
      <p:cxnSp>
        <p:nvCxnSpPr>
          <p:cNvPr id="10" name="Straight Arrow Connector 9"/>
          <p:cNvCxnSpPr>
            <a:endCxn id="4" idx="1"/>
          </p:cNvCxnSpPr>
          <p:nvPr/>
        </p:nvCxnSpPr>
        <p:spPr>
          <a:xfrm>
            <a:off x="179512" y="2204864"/>
            <a:ext cx="10081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79512" y="1700808"/>
            <a:ext cx="966996" cy="369332"/>
          </a:xfrm>
          <a:prstGeom prst="rect">
            <a:avLst/>
          </a:prstGeom>
          <a:noFill/>
        </p:spPr>
        <p:txBody>
          <a:bodyPr wrap="none" rtlCol="0">
            <a:spAutoFit/>
          </a:bodyPr>
          <a:lstStyle/>
          <a:p>
            <a:r>
              <a:rPr lang="en-US" b="1" dirty="0" smtClean="0"/>
              <a:t>Trigger</a:t>
            </a:r>
            <a:endParaRPr lang="en-AU" b="1" dirty="0"/>
          </a:p>
        </p:txBody>
      </p:sp>
      <p:cxnSp>
        <p:nvCxnSpPr>
          <p:cNvPr id="13" name="Straight Arrow Connector 12"/>
          <p:cNvCxnSpPr>
            <a:stCxn id="4" idx="3"/>
          </p:cNvCxnSpPr>
          <p:nvPr/>
        </p:nvCxnSpPr>
        <p:spPr>
          <a:xfrm>
            <a:off x="2411760" y="2204864"/>
            <a:ext cx="72008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2627784" y="1700808"/>
            <a:ext cx="381836" cy="369332"/>
          </a:xfrm>
          <a:prstGeom prst="rect">
            <a:avLst/>
          </a:prstGeom>
          <a:noFill/>
        </p:spPr>
        <p:txBody>
          <a:bodyPr wrap="none" rtlCol="0">
            <a:spAutoFit/>
          </a:bodyPr>
          <a:lstStyle/>
          <a:p>
            <a:r>
              <a:rPr lang="en-US" b="1" dirty="0" smtClean="0"/>
              <a:t>e</a:t>
            </a:r>
            <a:r>
              <a:rPr lang="en-US" sz="2400" b="1" baseline="30000" dirty="0" smtClean="0"/>
              <a:t>-</a:t>
            </a:r>
            <a:endParaRPr lang="en-AU" sz="2400" b="1" baseline="30000" dirty="0"/>
          </a:p>
        </p:txBody>
      </p:sp>
      <p:cxnSp>
        <p:nvCxnSpPr>
          <p:cNvPr id="16" name="Straight Arrow Connector 15"/>
          <p:cNvCxnSpPr/>
          <p:nvPr/>
        </p:nvCxnSpPr>
        <p:spPr>
          <a:xfrm>
            <a:off x="251520" y="4725144"/>
            <a:ext cx="93610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528" y="4005064"/>
            <a:ext cx="792088" cy="648072"/>
          </a:xfrm>
          <a:prstGeom prst="rect">
            <a:avLst/>
          </a:prstGeom>
          <a:noFill/>
        </p:spPr>
        <p:txBody>
          <a:bodyPr wrap="square" rtlCol="0">
            <a:spAutoFit/>
          </a:bodyPr>
          <a:lstStyle/>
          <a:p>
            <a:r>
              <a:rPr lang="en-US" b="1" dirty="0" smtClean="0"/>
              <a:t>Gun Mode</a:t>
            </a:r>
            <a:endParaRPr lang="en-AU" b="1" dirty="0"/>
          </a:p>
        </p:txBody>
      </p:sp>
      <p:cxnSp>
        <p:nvCxnSpPr>
          <p:cNvPr id="21" name="Straight Arrow Connector 20"/>
          <p:cNvCxnSpPr/>
          <p:nvPr/>
        </p:nvCxnSpPr>
        <p:spPr>
          <a:xfrm flipH="1">
            <a:off x="251520" y="4869160"/>
            <a:ext cx="93610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9512" y="4941168"/>
            <a:ext cx="1008112" cy="369332"/>
          </a:xfrm>
          <a:prstGeom prst="rect">
            <a:avLst/>
          </a:prstGeom>
          <a:noFill/>
        </p:spPr>
        <p:txBody>
          <a:bodyPr wrap="square" rtlCol="0">
            <a:spAutoFit/>
          </a:bodyPr>
          <a:lstStyle/>
          <a:p>
            <a:r>
              <a:rPr lang="en-US" b="1" dirty="0" smtClean="0"/>
              <a:t>Status</a:t>
            </a:r>
            <a:endParaRPr lang="en-AU" b="1" dirty="0"/>
          </a:p>
        </p:txBody>
      </p:sp>
      <p:cxnSp>
        <p:nvCxnSpPr>
          <p:cNvPr id="24" name="Straight Arrow Connector 23"/>
          <p:cNvCxnSpPr>
            <a:endCxn id="5" idx="2"/>
          </p:cNvCxnSpPr>
          <p:nvPr/>
        </p:nvCxnSpPr>
        <p:spPr>
          <a:xfrm flipV="1">
            <a:off x="1763688" y="5517232"/>
            <a:ext cx="36004"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7544" y="6093296"/>
            <a:ext cx="2518638" cy="369332"/>
          </a:xfrm>
          <a:prstGeom prst="rect">
            <a:avLst/>
          </a:prstGeom>
          <a:noFill/>
        </p:spPr>
        <p:txBody>
          <a:bodyPr wrap="none" rtlCol="0">
            <a:spAutoFit/>
          </a:bodyPr>
          <a:lstStyle/>
          <a:p>
            <a:r>
              <a:rPr lang="en-US" b="1" dirty="0" smtClean="0"/>
              <a:t>Safety Shutter Status</a:t>
            </a:r>
            <a:endParaRPr lang="en-AU" b="1" dirty="0"/>
          </a:p>
        </p:txBody>
      </p:sp>
      <p:sp>
        <p:nvSpPr>
          <p:cNvPr id="32" name="Rectangle 31"/>
          <p:cNvSpPr/>
          <p:nvPr/>
        </p:nvSpPr>
        <p:spPr>
          <a:xfrm>
            <a:off x="179512" y="3068960"/>
            <a:ext cx="2952328" cy="3600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 based interlock system</a:t>
            </a:r>
            <a:endParaRPr lang="en-AU" dirty="0"/>
          </a:p>
        </p:txBody>
      </p:sp>
      <p:sp>
        <p:nvSpPr>
          <p:cNvPr id="3" name="Content Placeholder 2"/>
          <p:cNvSpPr>
            <a:spLocks noGrp="1"/>
          </p:cNvSpPr>
          <p:nvPr>
            <p:ph idx="1"/>
          </p:nvPr>
        </p:nvSpPr>
        <p:spPr>
          <a:xfrm>
            <a:off x="4211960" y="1268760"/>
            <a:ext cx="4752206" cy="5040312"/>
          </a:xfrm>
        </p:spPr>
        <p:txBody>
          <a:bodyPr/>
          <a:lstStyle/>
          <a:p>
            <a:r>
              <a:rPr lang="en-US" sz="1400" dirty="0" smtClean="0"/>
              <a:t>The Equipment Protection PLCs are </a:t>
            </a:r>
            <a:r>
              <a:rPr lang="en-US" sz="1400" dirty="0" err="1" smtClean="0"/>
              <a:t>utilised</a:t>
            </a:r>
            <a:r>
              <a:rPr lang="en-US" sz="1400" dirty="0" smtClean="0"/>
              <a:t> to control the Electron Gun enable and are linked to the PSS RF inhibit.</a:t>
            </a:r>
          </a:p>
          <a:p>
            <a:r>
              <a:rPr lang="en-US" sz="1400" dirty="0" smtClean="0"/>
              <a:t>There are 7 PLCs connected via a private redundant </a:t>
            </a:r>
            <a:r>
              <a:rPr lang="en-US" sz="1400" dirty="0" err="1" smtClean="0"/>
              <a:t>fibre</a:t>
            </a:r>
            <a:r>
              <a:rPr lang="en-US" sz="1400" dirty="0" smtClean="0"/>
              <a:t> network.  One PLC monitors the other 6 via regular heartbeat signals.  It also monitors the link to the Personnel Safety System (PSS).  Should any fault occur in these systems the Storage Ring RF is immediately inhibited dumping the stored beam.  This is the primary Equipment Protection Network and provides a reliable platform to support Top Up.</a:t>
            </a:r>
          </a:p>
          <a:p>
            <a:r>
              <a:rPr lang="en-US" sz="1400" dirty="0" smtClean="0"/>
              <a:t>The PLCs also monitor via regular heartbeat signals, the IOC processes supporting Top up operation and should any fail, the electron gun is inhibited and Top up operation is suspended.</a:t>
            </a:r>
          </a:p>
          <a:p>
            <a:r>
              <a:rPr lang="en-US" sz="1400" dirty="0" smtClean="0"/>
              <a:t>The PLCs have voltage inputs monitoring the SR Dipole, the 4 BTS dipoles and all of SR </a:t>
            </a:r>
            <a:r>
              <a:rPr lang="en-US" sz="1400" dirty="0" err="1" smtClean="0"/>
              <a:t>quadrupole</a:t>
            </a:r>
            <a:r>
              <a:rPr lang="en-US" sz="1400" dirty="0" smtClean="0"/>
              <a:t> and </a:t>
            </a:r>
            <a:r>
              <a:rPr lang="en-US" sz="1400" dirty="0" err="1" smtClean="0"/>
              <a:t>sextupole</a:t>
            </a:r>
            <a:r>
              <a:rPr lang="en-US" sz="1400" dirty="0" smtClean="0"/>
              <a:t> magnets.  There are defined ranges set for each of these magnets in the PLC configuration and these limits are set by the Top up Change Control Board.</a:t>
            </a:r>
          </a:p>
          <a:p>
            <a:pPr>
              <a:buNone/>
            </a:pPr>
            <a:endParaRPr lang="en-AU" dirty="0"/>
          </a:p>
        </p:txBody>
      </p:sp>
      <p:pic>
        <p:nvPicPr>
          <p:cNvPr id="4" name="Picture 3"/>
          <p:cNvPicPr/>
          <p:nvPr/>
        </p:nvPicPr>
        <p:blipFill>
          <a:blip r:embed="rId2" cstate="print"/>
          <a:srcRect/>
          <a:stretch>
            <a:fillRect/>
          </a:stretch>
        </p:blipFill>
        <p:spPr bwMode="auto">
          <a:xfrm>
            <a:off x="179512" y="1628800"/>
            <a:ext cx="4067944" cy="43924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 interlock system cont.</a:t>
            </a:r>
            <a:endParaRPr lang="en-AU" dirty="0"/>
          </a:p>
        </p:txBody>
      </p:sp>
      <p:sp>
        <p:nvSpPr>
          <p:cNvPr id="3" name="Content Placeholder 2"/>
          <p:cNvSpPr>
            <a:spLocks noGrp="1"/>
          </p:cNvSpPr>
          <p:nvPr>
            <p:ph idx="1"/>
          </p:nvPr>
        </p:nvSpPr>
        <p:spPr/>
        <p:txBody>
          <a:bodyPr/>
          <a:lstStyle/>
          <a:p>
            <a:r>
              <a:rPr lang="en-US" dirty="0" smtClean="0"/>
              <a:t>A PLC also monitors the SR current and will not enable the Electron Gun if the Master Shutters are enabled unless the SR current exceeds 50mA. </a:t>
            </a:r>
          </a:p>
          <a:p>
            <a:r>
              <a:rPr lang="en-US" dirty="0" smtClean="0"/>
              <a:t>SR lifetime and injection efficiency are also provided to the PLCs from the Top up IOC processes and will also inhibit the gun in Top up modes.</a:t>
            </a:r>
          </a:p>
          <a:p>
            <a:r>
              <a:rPr lang="en-US" dirty="0" smtClean="0"/>
              <a:t>Previously the electron gun could be fired at any time independent of the state of the Safety Master Shutter enable and relied purely on administrative procedures (Operators) for safe operation.</a:t>
            </a:r>
          </a:p>
          <a:p>
            <a:r>
              <a:rPr lang="en-US" dirty="0" smtClean="0"/>
              <a:t>The implementation of the Gun Interlock system has caused some issues with Machine Studies and requires us to consider “protected injection system operation”.</a:t>
            </a:r>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AU" dirty="0" smtClean="0">
                <a:latin typeface="Arial" charset="0"/>
                <a:cs typeface="Arial" charset="0"/>
              </a:rPr>
              <a:t>Magnet Interlocking</a:t>
            </a:r>
          </a:p>
        </p:txBody>
      </p:sp>
      <p:sp>
        <p:nvSpPr>
          <p:cNvPr id="5" name="Slide Number Placeholder 4"/>
          <p:cNvSpPr>
            <a:spLocks noGrp="1"/>
          </p:cNvSpPr>
          <p:nvPr>
            <p:ph type="sldNum" sz="quarter" idx="10"/>
          </p:nvPr>
        </p:nvSpPr>
        <p:spPr/>
        <p:txBody>
          <a:bodyPr/>
          <a:lstStyle/>
          <a:p>
            <a:pPr>
              <a:defRPr/>
            </a:pPr>
            <a:fld id="{7F47A623-32C5-4D84-88D4-0A463D119E9F}" type="slidenum">
              <a:rPr lang="en-AU">
                <a:solidFill>
                  <a:schemeClr val="tx1">
                    <a:tint val="75000"/>
                  </a:schemeClr>
                </a:solidFill>
              </a:rPr>
              <a:pPr>
                <a:defRPr/>
              </a:pPr>
              <a:t>9</a:t>
            </a:fld>
            <a:endParaRPr lang="en-AU">
              <a:solidFill>
                <a:schemeClr val="tx1">
                  <a:tint val="75000"/>
                </a:schemeClr>
              </a:solidFill>
            </a:endParaRPr>
          </a:p>
        </p:txBody>
      </p:sp>
      <p:pic>
        <p:nvPicPr>
          <p:cNvPr id="15364" name="Picture 5" descr="gradient_band_CMYK.png"/>
          <p:cNvPicPr>
            <a:picLocks noChangeAspect="1"/>
          </p:cNvPicPr>
          <p:nvPr/>
        </p:nvPicPr>
        <p:blipFill>
          <a:blip r:embed="rId3" cstate="print"/>
          <a:srcRect/>
          <a:stretch>
            <a:fillRect/>
          </a:stretch>
        </p:blipFill>
        <p:spPr bwMode="auto">
          <a:xfrm>
            <a:off x="0" y="928688"/>
            <a:ext cx="5715000" cy="139700"/>
          </a:xfrm>
          <a:prstGeom prst="rect">
            <a:avLst/>
          </a:prstGeom>
          <a:noFill/>
          <a:ln w="9525">
            <a:noFill/>
            <a:miter lim="800000"/>
            <a:headEnd/>
            <a:tailEnd/>
          </a:ln>
        </p:spPr>
      </p:pic>
      <p:pic>
        <p:nvPicPr>
          <p:cNvPr id="15365" name="Picture 7" descr="Diffratcion_Graphic.png"/>
          <p:cNvPicPr>
            <a:picLocks noChangeAspect="1"/>
          </p:cNvPicPr>
          <p:nvPr/>
        </p:nvPicPr>
        <p:blipFill>
          <a:blip r:embed="rId4" cstate="print"/>
          <a:srcRect t="55528" r="35989"/>
          <a:stretch>
            <a:fillRect/>
          </a:stretch>
        </p:blipFill>
        <p:spPr bwMode="auto">
          <a:xfrm>
            <a:off x="7667625" y="0"/>
            <a:ext cx="1476375" cy="1044575"/>
          </a:xfrm>
          <a:prstGeom prst="rect">
            <a:avLst/>
          </a:prstGeom>
          <a:noFill/>
          <a:ln w="9525">
            <a:noFill/>
            <a:miter lim="800000"/>
            <a:headEnd/>
            <a:tailEnd/>
          </a:ln>
        </p:spPr>
      </p:pic>
      <p:sp>
        <p:nvSpPr>
          <p:cNvPr id="15366" name="Content Placeholder 16"/>
          <p:cNvSpPr txBox="1">
            <a:spLocks/>
          </p:cNvSpPr>
          <p:nvPr/>
        </p:nvSpPr>
        <p:spPr bwMode="auto">
          <a:xfrm>
            <a:off x="285750" y="1340769"/>
            <a:ext cx="8607425" cy="5328592"/>
          </a:xfrm>
          <a:prstGeom prst="rect">
            <a:avLst/>
          </a:prstGeom>
          <a:noFill/>
          <a:ln w="9525">
            <a:noFill/>
            <a:miter lim="800000"/>
            <a:headEnd/>
            <a:tailEnd/>
          </a:ln>
        </p:spPr>
        <p:txBody>
          <a:bodyPr/>
          <a:lstStyle/>
          <a:p>
            <a:pPr marL="342900" indent="-342900">
              <a:spcBef>
                <a:spcPts val="600"/>
              </a:spcBef>
              <a:spcAft>
                <a:spcPts val="600"/>
              </a:spcAft>
              <a:buFont typeface="Arial" charset="0"/>
              <a:buChar char="•"/>
            </a:pPr>
            <a:r>
              <a:rPr lang="en-AU" sz="2000" dirty="0" smtClean="0"/>
              <a:t>Magnets are interlocked both on Current and Voltage</a:t>
            </a:r>
          </a:p>
          <a:p>
            <a:pPr marL="342900" indent="-342900">
              <a:spcBef>
                <a:spcPts val="600"/>
              </a:spcBef>
              <a:spcAft>
                <a:spcPts val="600"/>
              </a:spcAft>
              <a:buFont typeface="Arial" charset="0"/>
              <a:buChar char="•"/>
            </a:pPr>
            <a:r>
              <a:rPr lang="en-US" sz="2000" dirty="0" smtClean="0"/>
              <a:t>Soft interlocking by Software uses the magnet </a:t>
            </a:r>
            <a:r>
              <a:rPr lang="en-US" sz="2000" b="1" dirty="0" smtClean="0"/>
              <a:t>currents</a:t>
            </a:r>
            <a:r>
              <a:rPr lang="en-US" sz="2000" dirty="0" smtClean="0"/>
              <a:t> read via the machine network.  This was initially implemented to test the Top up before the hardware system was complete. </a:t>
            </a:r>
          </a:p>
          <a:p>
            <a:pPr marL="342900" indent="-342900">
              <a:spcBef>
                <a:spcPts val="600"/>
              </a:spcBef>
              <a:spcAft>
                <a:spcPts val="600"/>
              </a:spcAft>
              <a:buFont typeface="Arial" charset="0"/>
              <a:buChar char="•"/>
            </a:pPr>
            <a:r>
              <a:rPr lang="en-US" sz="2000" dirty="0" smtClean="0"/>
              <a:t>It has been retained and implements tighter limits on magnet settings and provides a level of redundancy.  These limits can be varied if required without approval by the Change Control Board</a:t>
            </a:r>
          </a:p>
          <a:p>
            <a:pPr marL="342900" indent="-342900">
              <a:spcBef>
                <a:spcPts val="600"/>
              </a:spcBef>
              <a:spcAft>
                <a:spcPts val="600"/>
              </a:spcAft>
              <a:buFont typeface="Arial" charset="0"/>
              <a:buChar char="•"/>
            </a:pPr>
            <a:r>
              <a:rPr lang="en-US" sz="2000" dirty="0" smtClean="0"/>
              <a:t>Hard interlocks use an independent </a:t>
            </a:r>
            <a:r>
              <a:rPr lang="en-US" sz="2000" b="1" dirty="0" smtClean="0"/>
              <a:t>voltage</a:t>
            </a:r>
            <a:r>
              <a:rPr lang="en-US" sz="2000" dirty="0" smtClean="0"/>
              <a:t> output of the power converters hardwired directly to PLC inputs.</a:t>
            </a:r>
          </a:p>
          <a:p>
            <a:pPr marL="342900" indent="-342900">
              <a:spcBef>
                <a:spcPts val="600"/>
              </a:spcBef>
              <a:spcAft>
                <a:spcPts val="600"/>
              </a:spcAft>
              <a:buFont typeface="Arial" charset="0"/>
              <a:buChar char="•"/>
            </a:pPr>
            <a:r>
              <a:rPr lang="en-US" sz="2000" dirty="0" smtClean="0"/>
              <a:t>Using voltage rather than current protects against magnet shorts as well as incorrect  set points.  These limits require approval by the CCB for change.</a:t>
            </a:r>
          </a:p>
          <a:p>
            <a:pPr marL="342900" indent="-342900">
              <a:spcBef>
                <a:spcPts val="600"/>
              </a:spcBef>
              <a:spcAft>
                <a:spcPts val="600"/>
              </a:spcAft>
              <a:buFont typeface="Arial" charset="0"/>
              <a:buChar char="•"/>
            </a:pPr>
            <a:r>
              <a:rPr lang="en-US" sz="2000" dirty="0" smtClean="0"/>
              <a:t>All Storage Ring </a:t>
            </a:r>
            <a:r>
              <a:rPr lang="en-US" sz="2000" dirty="0" err="1" smtClean="0"/>
              <a:t>quadrupole</a:t>
            </a:r>
            <a:r>
              <a:rPr lang="en-US" sz="2000" dirty="0" smtClean="0"/>
              <a:t> and </a:t>
            </a:r>
            <a:r>
              <a:rPr lang="en-US" sz="2000" dirty="0" err="1" smtClean="0"/>
              <a:t>sextupole</a:t>
            </a:r>
            <a:r>
              <a:rPr lang="en-US" sz="2000" dirty="0" smtClean="0"/>
              <a:t> magnets are interlocked ensuring that the electron orbit in the storage ring is within predefined limits, and does not rely on purely administrative control</a:t>
            </a:r>
            <a:endParaRPr lang="en-AU" sz="2000"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1_Office Theme">
  <a:themeElements>
    <a:clrScheme name="AS Colour Scheme">
      <a:dk1>
        <a:srgbClr val="000000"/>
      </a:dk1>
      <a:lt1>
        <a:srgbClr val="FFFFFF"/>
      </a:lt1>
      <a:dk2>
        <a:srgbClr val="CCD221"/>
      </a:dk2>
      <a:lt2>
        <a:srgbClr val="808080"/>
      </a:lt2>
      <a:accent1>
        <a:srgbClr val="3C97D1"/>
      </a:accent1>
      <a:accent2>
        <a:srgbClr val="1B9B94"/>
      </a:accent2>
      <a:accent3>
        <a:srgbClr val="94B633"/>
      </a:accent3>
      <a:accent4>
        <a:srgbClr val="C53830"/>
      </a:accent4>
      <a:accent5>
        <a:srgbClr val="C31C67"/>
      </a:accent5>
      <a:accent6>
        <a:srgbClr val="DE9829"/>
      </a:accent6>
      <a:hlink>
        <a:srgbClr val="1B9B94"/>
      </a:hlink>
      <a:folHlink>
        <a:srgbClr val="94B6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16106 Synchrotron Corporate PowerPoint Template 4x3</Template>
  <TotalTime>1245</TotalTime>
  <Words>1675</Words>
  <Application>Microsoft Office PowerPoint</Application>
  <PresentationFormat>On-screen Show (4:3)</PresentationFormat>
  <Paragraphs>122</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The Implementation of Top Up Operation at the Australian Synchrotron Light Source</vt:lpstr>
      <vt:lpstr>The Australian Synchrotron Light Source</vt:lpstr>
      <vt:lpstr>Top Up Operation (Top Off)</vt:lpstr>
      <vt:lpstr>Top Up Operation (Top Off)</vt:lpstr>
      <vt:lpstr>Implementing Top Up Interlocks</vt:lpstr>
      <vt:lpstr>Gun Interlock System</vt:lpstr>
      <vt:lpstr>PLC based interlock system</vt:lpstr>
      <vt:lpstr>PLC interlock system cont.</vt:lpstr>
      <vt:lpstr>Magnet Interlocking</vt:lpstr>
      <vt:lpstr>Injection Efficiency</vt:lpstr>
      <vt:lpstr>Code Protection</vt:lpstr>
      <vt:lpstr>Pre Run Top up Testing</vt:lpstr>
      <vt:lpstr>Timing Interlocks To Beamlines</vt:lpstr>
      <vt:lpstr>Top Up Performance</vt:lpstr>
      <vt:lpstr>Top Up Shift Summary</vt:lpstr>
      <vt:lpstr>Summary</vt:lpstr>
      <vt:lpstr>Slide 17</vt:lpstr>
      <vt:lpstr>Slide 18</vt:lpstr>
    </vt:vector>
  </TitlesOfParts>
  <Company>ASCo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Implementation of Top Up Operation at the Australian Synchrotron Light Source</dc:title>
  <dc:creator>mcgilved</dc:creator>
  <cp:lastModifiedBy>mcgilved</cp:lastModifiedBy>
  <cp:revision>5</cp:revision>
  <dcterms:created xsi:type="dcterms:W3CDTF">2012-06-17T08:28:14Z</dcterms:created>
  <dcterms:modified xsi:type="dcterms:W3CDTF">2012-08-06T12:25:47Z</dcterms:modified>
</cp:coreProperties>
</file>