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42"/>
  </p:notesMasterIdLst>
  <p:sldIdLst>
    <p:sldId id="261" r:id="rId15"/>
    <p:sldId id="268" r:id="rId16"/>
    <p:sldId id="269" r:id="rId17"/>
    <p:sldId id="270" r:id="rId18"/>
    <p:sldId id="262" r:id="rId19"/>
    <p:sldId id="306" r:id="rId20"/>
    <p:sldId id="308" r:id="rId21"/>
    <p:sldId id="259" r:id="rId22"/>
    <p:sldId id="271" r:id="rId23"/>
    <p:sldId id="272" r:id="rId24"/>
    <p:sldId id="287" r:id="rId25"/>
    <p:sldId id="286" r:id="rId26"/>
    <p:sldId id="289" r:id="rId27"/>
    <p:sldId id="264" r:id="rId28"/>
    <p:sldId id="303" r:id="rId29"/>
    <p:sldId id="304" r:id="rId30"/>
    <p:sldId id="278" r:id="rId31"/>
    <p:sldId id="265" r:id="rId32"/>
    <p:sldId id="295" r:id="rId33"/>
    <p:sldId id="257" r:id="rId34"/>
    <p:sldId id="307" r:id="rId35"/>
    <p:sldId id="283" r:id="rId36"/>
    <p:sldId id="285" r:id="rId37"/>
    <p:sldId id="288" r:id="rId38"/>
    <p:sldId id="275" r:id="rId39"/>
    <p:sldId id="305" r:id="rId40"/>
    <p:sldId id="297" r:id="rId41"/>
  </p:sldIdLst>
  <p:sldSz cx="13004800" cy="9753600"/>
  <p:notesSz cx="6858000" cy="9144000"/>
  <p:defaultTextStyle>
    <a:defPPr>
      <a:defRPr lang="en-US"/>
    </a:defPPr>
    <a:lvl1pPr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1pPr>
    <a:lvl2pPr marL="457176"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2pPr>
    <a:lvl3pPr marL="914354"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3pPr>
    <a:lvl4pPr marL="1371530"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4pPr>
    <a:lvl5pPr marL="1828706" algn="ctr"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5pPr>
    <a:lvl6pPr marL="2285884" algn="l" defTabSz="457176"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6pPr>
    <a:lvl7pPr marL="2743060" algn="l" defTabSz="457176"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7pPr>
    <a:lvl8pPr marL="3200236" algn="l" defTabSz="457176"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8pPr>
    <a:lvl9pPr marL="3657413" algn="l" defTabSz="457176"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13" autoAdjust="0"/>
  </p:normalViewPr>
  <p:slideViewPr>
    <p:cSldViewPr>
      <p:cViewPr>
        <p:scale>
          <a:sx n="68" d="100"/>
          <a:sy n="68" d="100"/>
        </p:scale>
        <p:origin x="-168" y="-8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6C8F76-9001-DD47-9DD5-E79493B9ADB7}" type="datetimeFigureOut">
              <a:rPr kumimoji="1" lang="ja-JP" altLang="en-US" smtClean="0"/>
              <a:t>12/08/06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23E031-B1A9-EF47-8E4E-F5493C131505}" type="slidenum">
              <a:rPr kumimoji="1" lang="ja-JP" altLang="en-US" smtClean="0"/>
              <a:t>‹#›</a:t>
            </a:fld>
            <a:endParaRPr kumimoji="1" lang="ja-JP" altLang="en-US"/>
          </a:p>
        </p:txBody>
      </p:sp>
    </p:spTree>
    <p:extLst>
      <p:ext uri="{BB962C8B-B14F-4D97-AF65-F5344CB8AC3E}">
        <p14:creationId xmlns:p14="http://schemas.microsoft.com/office/powerpoint/2010/main" val="2447956404"/>
      </p:ext>
    </p:extLst>
  </p:cSld>
  <p:clrMap bg1="lt1" tx1="dk1" bg2="lt2" tx2="dk2" accent1="accent1" accent2="accent2" accent3="accent3" accent4="accent4" accent5="accent5" accent6="accent6" hlink="hlink" folHlink="folHlink"/>
  <p:notesStyle>
    <a:lvl1pPr marL="0" algn="l" defTabSz="457176" rtl="0" eaLnBrk="1" latinLnBrk="0" hangingPunct="1">
      <a:defRPr kumimoji="1" sz="1100" kern="1200">
        <a:solidFill>
          <a:schemeClr val="tx1"/>
        </a:solidFill>
        <a:latin typeface="+mn-lt"/>
        <a:ea typeface="+mn-ea"/>
        <a:cs typeface="+mn-cs"/>
      </a:defRPr>
    </a:lvl1pPr>
    <a:lvl2pPr marL="457176" algn="l" defTabSz="457176" rtl="0" eaLnBrk="1" latinLnBrk="0" hangingPunct="1">
      <a:defRPr kumimoji="1" sz="1100" kern="1200">
        <a:solidFill>
          <a:schemeClr val="tx1"/>
        </a:solidFill>
        <a:latin typeface="+mn-lt"/>
        <a:ea typeface="+mn-ea"/>
        <a:cs typeface="+mn-cs"/>
      </a:defRPr>
    </a:lvl2pPr>
    <a:lvl3pPr marL="914354" algn="l" defTabSz="457176" rtl="0" eaLnBrk="1" latinLnBrk="0" hangingPunct="1">
      <a:defRPr kumimoji="1" sz="1100" kern="1200">
        <a:solidFill>
          <a:schemeClr val="tx1"/>
        </a:solidFill>
        <a:latin typeface="+mn-lt"/>
        <a:ea typeface="+mn-ea"/>
        <a:cs typeface="+mn-cs"/>
      </a:defRPr>
    </a:lvl3pPr>
    <a:lvl4pPr marL="1371530" algn="l" defTabSz="457176" rtl="0" eaLnBrk="1" latinLnBrk="0" hangingPunct="1">
      <a:defRPr kumimoji="1" sz="1100" kern="1200">
        <a:solidFill>
          <a:schemeClr val="tx1"/>
        </a:solidFill>
        <a:latin typeface="+mn-lt"/>
        <a:ea typeface="+mn-ea"/>
        <a:cs typeface="+mn-cs"/>
      </a:defRPr>
    </a:lvl4pPr>
    <a:lvl5pPr marL="1828706" algn="l" defTabSz="457176" rtl="0" eaLnBrk="1" latinLnBrk="0" hangingPunct="1">
      <a:defRPr kumimoji="1" sz="1100" kern="1200">
        <a:solidFill>
          <a:schemeClr val="tx1"/>
        </a:solidFill>
        <a:latin typeface="+mn-lt"/>
        <a:ea typeface="+mn-ea"/>
        <a:cs typeface="+mn-cs"/>
      </a:defRPr>
    </a:lvl5pPr>
    <a:lvl6pPr marL="2285884" algn="l" defTabSz="457176" rtl="0" eaLnBrk="1" latinLnBrk="0" hangingPunct="1">
      <a:defRPr kumimoji="1" sz="1100" kern="1200">
        <a:solidFill>
          <a:schemeClr val="tx1"/>
        </a:solidFill>
        <a:latin typeface="+mn-lt"/>
        <a:ea typeface="+mn-ea"/>
        <a:cs typeface="+mn-cs"/>
      </a:defRPr>
    </a:lvl6pPr>
    <a:lvl7pPr marL="2743060" algn="l" defTabSz="457176" rtl="0" eaLnBrk="1" latinLnBrk="0" hangingPunct="1">
      <a:defRPr kumimoji="1" sz="1100" kern="1200">
        <a:solidFill>
          <a:schemeClr val="tx1"/>
        </a:solidFill>
        <a:latin typeface="+mn-lt"/>
        <a:ea typeface="+mn-ea"/>
        <a:cs typeface="+mn-cs"/>
      </a:defRPr>
    </a:lvl7pPr>
    <a:lvl8pPr marL="3200236" algn="l" defTabSz="457176" rtl="0" eaLnBrk="1" latinLnBrk="0" hangingPunct="1">
      <a:defRPr kumimoji="1" sz="1100" kern="1200">
        <a:solidFill>
          <a:schemeClr val="tx1"/>
        </a:solidFill>
        <a:latin typeface="+mn-lt"/>
        <a:ea typeface="+mn-ea"/>
        <a:cs typeface="+mn-cs"/>
      </a:defRPr>
    </a:lvl8pPr>
    <a:lvl9pPr marL="3657413" algn="l" defTabSz="457176"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J-PARC has the fund supported by the special law in Japan that promotes the usage of beam for users of big accelerators. It requires the results that users have gotten  the beam in any fiscal year. If there is no such result, the fund is cut off.</a:t>
            </a:r>
          </a:p>
          <a:p>
            <a:endParaRPr kumimoji="1" lang="ja-JP" altLang="en-US" dirty="0"/>
          </a:p>
        </p:txBody>
      </p:sp>
      <p:sp>
        <p:nvSpPr>
          <p:cNvPr id="4" name="スライド番号プレースホルダー 3"/>
          <p:cNvSpPr>
            <a:spLocks noGrp="1"/>
          </p:cNvSpPr>
          <p:nvPr>
            <p:ph type="sldNum" sz="quarter" idx="10"/>
          </p:nvPr>
        </p:nvSpPr>
        <p:spPr/>
        <p:txBody>
          <a:bodyPr/>
          <a:lstStyle/>
          <a:p>
            <a:fld id="{3B23E031-B1A9-EF47-8E4E-F5493C131505}" type="slidenum">
              <a:rPr kumimoji="1" lang="ja-JP" altLang="en-US" smtClean="0"/>
              <a:t>13</a:t>
            </a:fld>
            <a:endParaRPr kumimoji="1" lang="ja-JP" altLang="en-US"/>
          </a:p>
        </p:txBody>
      </p:sp>
    </p:spTree>
    <p:extLst>
      <p:ext uri="{BB962C8B-B14F-4D97-AF65-F5344CB8AC3E}">
        <p14:creationId xmlns:p14="http://schemas.microsoft.com/office/powerpoint/2010/main" val="269212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290638" y="798513"/>
            <a:ext cx="4276725" cy="3206750"/>
          </a:xfrm>
          <a:ln/>
        </p:spPr>
      </p:sp>
      <p:sp>
        <p:nvSpPr>
          <p:cNvPr id="71683" name="Rectangle 3"/>
          <p:cNvSpPr>
            <a:spLocks noGrp="1" noChangeArrowheads="1"/>
          </p:cNvSpPr>
          <p:nvPr>
            <p:ph type="body" idx="1"/>
          </p:nvPr>
        </p:nvSpPr>
        <p:spPr>
          <a:xfrm>
            <a:off x="916097" y="4351293"/>
            <a:ext cx="5025807" cy="442437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51" tIns="49426" rIns="98851" bIns="49426"/>
          <a:lstStyle/>
          <a:p>
            <a:endParaRPr lang="ja-JP" altLang="en-US" sz="1900" dirty="0">
              <a:latin typeface="ＭＳ ゴシック" charset="0"/>
              <a:ea typeface="ＭＳ ゴシック" charset="0"/>
              <a:cs typeface="ＭＳ 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Calibri" charset="0"/>
              <a:ea typeface="ＭＳ Ｐゴシック" charset="0"/>
              <a:cs typeface="ＭＳ Ｐゴシック" charset="0"/>
            </a:endParaRPr>
          </a:p>
        </p:txBody>
      </p:sp>
      <p:sp>
        <p:nvSpPr>
          <p:cNvPr id="76804" name="スライド番号プレースホルダ 3"/>
          <p:cNvSpPr>
            <a:spLocks noGrp="1"/>
          </p:cNvSpPr>
          <p:nvPr>
            <p:ph type="sldNum" sz="quarter" idx="4294967295"/>
          </p:nvPr>
        </p:nvSpPr>
        <p:spPr bwMode="auto">
          <a:xfrm>
            <a:off x="3883867" y="8685046"/>
            <a:ext cx="2972543" cy="457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fld id="{95025F1E-AC91-3F48-B3C2-E59C3B08898D}" type="slidenum">
              <a:rPr lang="ja-JP" altLang="en-US">
                <a:solidFill>
                  <a:schemeClr val="tx1"/>
                </a:solidFill>
                <a:latin typeface="Book Antiqua" charset="0"/>
                <a:ea typeface="ＭＳ Ｐ明朝" charset="0"/>
                <a:cs typeface="ＭＳ Ｐ明朝" charset="0"/>
              </a:rPr>
              <a:pPr eaLnBrk="1" hangingPunct="1"/>
              <a:t>24</a:t>
            </a:fld>
            <a:endParaRPr lang="ja-JP" altLang="en-US">
              <a:solidFill>
                <a:schemeClr val="tx1"/>
              </a:solidFill>
              <a:latin typeface="Book Antiqua" charset="0"/>
              <a:ea typeface="ＭＳ Ｐ明朝" charset="0"/>
              <a:cs typeface="ＭＳ Ｐ明朝"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AA8C686-38D2-41A0-A6C2-93042C017CAA}" type="slidenum">
              <a:rPr kumimoji="1" lang="ja-JP" altLang="en-US" smtClean="0"/>
              <a:pPr/>
              <a:t>27</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75244569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5956733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a:prstGeom prst="rect">
            <a:avLst/>
          </a:prstGeom>
        </p:spPr>
        <p:txBody>
          <a:bodyPr vert="horz" lIns="91435" tIns="45718" rIns="91435" bIns="45718"/>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768660099"/>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476"/>
            <a:ext cx="11703050" cy="6435725"/>
          </a:xfrm>
          <a:prstGeom prst="rect">
            <a:avLst/>
          </a:prstGeom>
        </p:spPr>
        <p:txBody>
          <a:bodyPr vert="horz"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8511838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a:prstGeom prst="rect">
            <a:avLst/>
          </a:prstGeom>
        </p:spPr>
        <p:txBody>
          <a:bodyPr vert="horz" lIns="91435" tIns="45718" rIns="91435" bIns="45718"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21668662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3898151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6941816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296371347"/>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33877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a:prstGeom prst="rect">
            <a:avLst/>
          </a:prstGeom>
        </p:spPr>
        <p:txBody>
          <a:bodyPr vert="horz" lIns="91435" tIns="45718" rIns="91435" bIns="45718"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83430568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a:prstGeom prst="rect">
            <a:avLst/>
          </a:prstGeom>
        </p:spPr>
        <p:txBody>
          <a:bodyPr vert="horz" lIns="91435" tIns="45718" rIns="91435" bIns="45718"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60732909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2780608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1638301"/>
            <a:ext cx="2616201" cy="4521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1" y="1638301"/>
            <a:ext cx="7696201" cy="4521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75867452"/>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390525"/>
            <a:ext cx="2925761" cy="8321675"/>
          </a:xfrm>
          <a:prstGeom prst="rect">
            <a:avLst/>
          </a:prstGeom>
        </p:spPr>
        <p:txBody>
          <a:bodyPr vert="eaVert" lIns="91435" tIns="45718" rIns="91435" bIns="4571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390525"/>
            <a:ext cx="8624887" cy="8321675"/>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5255928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83892658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63426755"/>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593448644"/>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1" y="2768601"/>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867151" y="2768601"/>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7298418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4186695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503159969"/>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36147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61184711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13676864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326989728"/>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2978966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1"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5883422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183560673"/>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83586524"/>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41384093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1" y="2768601"/>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768601"/>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55435005"/>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76021394"/>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3356955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38669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27936678"/>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8544528"/>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53185760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9546216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1"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111581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379744594"/>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63640841"/>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912869247"/>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7772401" y="2768601"/>
            <a:ext cx="19050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9829800" y="2768601"/>
            <a:ext cx="19050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32974841"/>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81235942"/>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4215538193"/>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376849"/>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34309666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144837165"/>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44710733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364588931"/>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1"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4813603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048530376"/>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11362916"/>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408912269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1" y="2768601"/>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867151" y="2768601"/>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83614013"/>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9919120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61812276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1" y="2768601"/>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768601"/>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40229358"/>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504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455201062"/>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384732220"/>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4620841"/>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1"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7433506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9691707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8495062"/>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3225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8921580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90413908"/>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15450201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8789630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01"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0959432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83447179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476"/>
            <a:ext cx="11703050" cy="6435725"/>
          </a:xfrm>
          <a:prstGeom prst="rect">
            <a:avLst/>
          </a:prstGeom>
        </p:spPr>
        <p:txBody>
          <a:bodyPr vert="horz"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9122644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45058183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1344984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8182123"/>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21452888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2302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31160633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61813643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29178488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1299607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276476"/>
            <a:ext cx="2925761" cy="64357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8624887" cy="6435725"/>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1859895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a:prstGeom prst="rect">
            <a:avLst/>
          </a:prstGeom>
        </p:spPr>
        <p:txBody>
          <a:bodyPr vert="horz" lIns="91435" tIns="45718" rIns="91435" bIns="45718"/>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58284838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03935273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a:prstGeom prst="rect">
            <a:avLst/>
          </a:prstGeom>
        </p:spPr>
        <p:txBody>
          <a:bodyPr vert="horz" lIns="91435" tIns="45718" rIns="91435" bIns="45718"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604097269"/>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1" y="1270001"/>
            <a:ext cx="5156200" cy="7213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1270001"/>
            <a:ext cx="5156200" cy="7213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2065473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27588186"/>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377220824"/>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1"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4240554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417814"/>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a:prstGeom prst="rect">
            <a:avLst/>
          </a:prstGeom>
        </p:spPr>
        <p:txBody>
          <a:bodyPr vert="horz" lIns="91435" tIns="45718" rIns="91435" bIns="45718"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59395216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a:prstGeom prst="rect">
            <a:avLst/>
          </a:prstGeom>
        </p:spPr>
        <p:txBody>
          <a:bodyPr vert="horz" lIns="91435" tIns="45718" rIns="91435" bIns="45718"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561071786"/>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435" tIns="45718" rIns="91435" bIns="4571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9400683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390526"/>
            <a:ext cx="2925761" cy="8093074"/>
          </a:xfrm>
          <a:prstGeom prst="rect">
            <a:avLst/>
          </a:prstGeom>
        </p:spPr>
        <p:txBody>
          <a:bodyPr vert="eaVert" lIns="91435" tIns="45718" rIns="91435" bIns="4571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390526"/>
            <a:ext cx="8624887" cy="809307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49503"/>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66885486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476"/>
            <a:ext cx="11703050" cy="6435725"/>
          </a:xfrm>
          <a:prstGeom prst="rect">
            <a:avLst/>
          </a:prstGeom>
        </p:spPr>
        <p:txBody>
          <a:bodyPr vert="horz"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61273452"/>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77247501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21484944"/>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878541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3889044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7399285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157443"/>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27049471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95171491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36965462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276476"/>
            <a:ext cx="2925761" cy="679132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8624887" cy="6791324"/>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71410875"/>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3685423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476"/>
            <a:ext cx="11703050" cy="6435725"/>
          </a:xfrm>
          <a:prstGeom prst="rect">
            <a:avLst/>
          </a:prstGeom>
        </p:spPr>
        <p:txBody>
          <a:bodyPr vert="horz"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5733177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03986315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51812575"/>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579254579"/>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02008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007952099"/>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98034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91226860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162651819"/>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2521653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276476"/>
            <a:ext cx="2925761" cy="679132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8624887" cy="6791324"/>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1220411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422434255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1844562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05052622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486731"/>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35000" y="4787901"/>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4900" y="4787901"/>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5111891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1741462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98522252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17260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84227224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83122374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83717618"/>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035551" y="1409699"/>
            <a:ext cx="1466850" cy="66802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35001" y="1409699"/>
            <a:ext cx="4248149" cy="66802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00186115"/>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86044514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6328009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93742964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429155144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35000" y="4787901"/>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4900" y="4787901"/>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6162009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3072053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74564066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93214"/>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427762582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90074204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1750471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035551" y="1409699"/>
            <a:ext cx="1466850" cy="66802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35001" y="1409699"/>
            <a:ext cx="4248149" cy="66802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3191367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54567003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88327173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476"/>
            <a:ext cx="11703050" cy="6435725"/>
          </a:xfrm>
          <a:prstGeom prst="rect">
            <a:avLst/>
          </a:prstGeom>
        </p:spPr>
        <p:txBody>
          <a:bodyPr vert="horz"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7114086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1"/>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142617100"/>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165810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64445569"/>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56007676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991922"/>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7" y="388940"/>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877481872"/>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6"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415060915"/>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7087216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54000"/>
            <a:ext cx="2925761" cy="8458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54000"/>
            <a:ext cx="8624887" cy="8458200"/>
          </a:xfrm>
          <a:prstGeom prst="rect">
            <a:avLst/>
          </a:prstGeom>
        </p:spPr>
        <p:txBody>
          <a:bodyPr vert="eaVert" lIns="91435" tIns="45718" rIns="91435" bIns="4571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6698515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1" y="5029200"/>
            <a:ext cx="10464801"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t"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
        <p:nvSpPr>
          <p:cNvPr id="1026" name="Rectangle 2"/>
          <p:cNvSpPr>
            <a:spLocks noGrp="1" noChangeArrowheads="1"/>
          </p:cNvSpPr>
          <p:nvPr>
            <p:ph type="title"/>
          </p:nvPr>
        </p:nvSpPr>
        <p:spPr bwMode="auto">
          <a:xfrm>
            <a:off x="1270001" y="1638301"/>
            <a:ext cx="10464801"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b" anchorCtr="0" compatLnSpc="1">
            <a:prstTxWarp prst="textNoShape">
              <a:avLst/>
            </a:prstTxWarp>
          </a:bodyPr>
          <a:lstStyle/>
          <a:p>
            <a:pPr lvl="0"/>
            <a:r>
              <a:rPr lang="en-US" altLang="ja-JP">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882" indent="-342882" algn="ctr" rtl="0" fontAlgn="base">
        <a:spcBef>
          <a:spcPct val="0"/>
        </a:spcBef>
        <a:spcAft>
          <a:spcPct val="0"/>
        </a:spcAft>
        <a:defRPr kumimoji="1" sz="3600">
          <a:solidFill>
            <a:schemeClr val="tx1"/>
          </a:solidFill>
          <a:latin typeface="+mn-lt"/>
          <a:ea typeface="+mn-ea"/>
          <a:cs typeface="+mn-cs"/>
          <a:sym typeface="Gill Sans" charset="0"/>
        </a:defRPr>
      </a:lvl1pPr>
      <a:lvl2pPr marL="742912" indent="-285736" algn="ctr" rtl="0" fontAlgn="base">
        <a:spcBef>
          <a:spcPct val="0"/>
        </a:spcBef>
        <a:spcAft>
          <a:spcPct val="0"/>
        </a:spcAft>
        <a:defRPr kumimoji="1" sz="3600">
          <a:solidFill>
            <a:schemeClr val="tx1"/>
          </a:solidFill>
          <a:latin typeface="+mn-lt"/>
          <a:ea typeface="+mn-ea"/>
          <a:cs typeface="+mn-cs"/>
          <a:sym typeface="Gill Sans" charset="0"/>
        </a:defRPr>
      </a:lvl2pPr>
      <a:lvl3pPr marL="1142941" indent="-228589" algn="ctr" rtl="0" fontAlgn="base">
        <a:spcBef>
          <a:spcPct val="0"/>
        </a:spcBef>
        <a:spcAft>
          <a:spcPct val="0"/>
        </a:spcAft>
        <a:defRPr kumimoji="1" sz="3600">
          <a:solidFill>
            <a:schemeClr val="tx1"/>
          </a:solidFill>
          <a:latin typeface="+mn-lt"/>
          <a:ea typeface="+mn-ea"/>
          <a:cs typeface="+mn-cs"/>
          <a:sym typeface="Gill Sans" charset="0"/>
        </a:defRPr>
      </a:lvl3pPr>
      <a:lvl4pPr marL="1600119" indent="-228589" algn="ctr" rtl="0" fontAlgn="base">
        <a:spcBef>
          <a:spcPct val="0"/>
        </a:spcBef>
        <a:spcAft>
          <a:spcPct val="0"/>
        </a:spcAft>
        <a:defRPr kumimoji="1" sz="3600">
          <a:solidFill>
            <a:schemeClr val="tx1"/>
          </a:solidFill>
          <a:latin typeface="+mn-lt"/>
          <a:ea typeface="+mn-ea"/>
          <a:cs typeface="+mn-cs"/>
          <a:sym typeface="Gill Sans" charset="0"/>
        </a:defRPr>
      </a:lvl4pPr>
      <a:lvl5pPr marL="2057295" indent="-228589" algn="ctr" rtl="0" fontAlgn="base">
        <a:spcBef>
          <a:spcPct val="0"/>
        </a:spcBef>
        <a:spcAft>
          <a:spcPct val="0"/>
        </a:spcAft>
        <a:defRPr kumimoji="1"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charset="0"/>
        </a:defRPr>
      </a:lvl6pPr>
      <a:lvl7pPr marL="914354" algn="ctr" rtl="0" fontAlgn="base">
        <a:spcBef>
          <a:spcPct val="0"/>
        </a:spcBef>
        <a:spcAft>
          <a:spcPct val="0"/>
        </a:spcAft>
        <a:defRPr sz="3600">
          <a:solidFill>
            <a:schemeClr val="tx1"/>
          </a:solidFill>
          <a:latin typeface="+mn-lt"/>
          <a:ea typeface="+mn-ea"/>
          <a:cs typeface="+mn-cs"/>
          <a:sym typeface="Gill Sans" charset="0"/>
        </a:defRPr>
      </a:lvl7pPr>
      <a:lvl8pPr marL="1371530" algn="ctr" rtl="0" fontAlgn="base">
        <a:spcBef>
          <a:spcPct val="0"/>
        </a:spcBef>
        <a:spcAft>
          <a:spcPct val="0"/>
        </a:spcAft>
        <a:defRPr sz="3600">
          <a:solidFill>
            <a:schemeClr val="tx1"/>
          </a:solidFill>
          <a:latin typeface="+mn-lt"/>
          <a:ea typeface="+mn-ea"/>
          <a:cs typeface="+mn-cs"/>
          <a:sym typeface="Gill Sans" charset="0"/>
        </a:defRPr>
      </a:lvl8pPr>
      <a:lvl9pPr marL="1828706"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8955"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333432"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77909"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222387"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66864"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124040"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81216"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4038394"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95570"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1" y="254000"/>
            <a:ext cx="10464801"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
        <p:nvSpPr>
          <p:cNvPr id="11266" name="Rectangle 2"/>
          <p:cNvSpPr>
            <a:spLocks noGrp="1" noChangeArrowheads="1"/>
          </p:cNvSpPr>
          <p:nvPr>
            <p:ph type="body" idx="1"/>
          </p:nvPr>
        </p:nvSpPr>
        <p:spPr bwMode="auto">
          <a:xfrm>
            <a:off x="1270000" y="2768601"/>
            <a:ext cx="5041900" cy="5714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374"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1pPr>
      <a:lvl2pPr marL="1204851"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2pPr>
      <a:lvl3pPr marL="1649328"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3pPr>
      <a:lvl4pPr marL="2093806"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4pPr>
      <a:lvl5pPr marL="2538283"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5pPr>
      <a:lvl6pPr marL="2995460"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52637"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9813"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66989"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1" y="254000"/>
            <a:ext cx="10464801"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
        <p:nvSpPr>
          <p:cNvPr id="12290" name="Rectangle 2"/>
          <p:cNvSpPr>
            <a:spLocks noGrp="1" noChangeArrowheads="1"/>
          </p:cNvSpPr>
          <p:nvPr>
            <p:ph type="body" idx="1"/>
          </p:nvPr>
        </p:nvSpPr>
        <p:spPr bwMode="auto">
          <a:xfrm>
            <a:off x="1270001" y="2768601"/>
            <a:ext cx="10464801" cy="5714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t"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374"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1pPr>
      <a:lvl2pPr marL="1204851"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2pPr>
      <a:lvl3pPr marL="1649328"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3pPr>
      <a:lvl4pPr marL="2093806"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4pPr>
      <a:lvl5pPr marL="2538283"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5pPr>
      <a:lvl6pPr marL="2995460"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52637"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9813"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66989"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1" y="254000"/>
            <a:ext cx="10464801"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
        <p:nvSpPr>
          <p:cNvPr id="13314" name="Rectangle 2"/>
          <p:cNvSpPr>
            <a:spLocks noGrp="1" noChangeArrowheads="1"/>
          </p:cNvSpPr>
          <p:nvPr>
            <p:ph type="body" idx="1"/>
          </p:nvPr>
        </p:nvSpPr>
        <p:spPr bwMode="auto">
          <a:xfrm>
            <a:off x="7772401" y="2768601"/>
            <a:ext cx="3962401" cy="5714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374"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1pPr>
      <a:lvl2pPr marL="1204851"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2pPr>
      <a:lvl3pPr marL="1649328"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3pPr>
      <a:lvl4pPr marL="2093806"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4pPr>
      <a:lvl5pPr marL="2538283"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5pPr>
      <a:lvl6pPr marL="2995460"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52637"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9813"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66989"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1" y="254000"/>
            <a:ext cx="10464801"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
        <p:nvSpPr>
          <p:cNvPr id="14338" name="Rectangle 2"/>
          <p:cNvSpPr>
            <a:spLocks noGrp="1" noChangeArrowheads="1"/>
          </p:cNvSpPr>
          <p:nvPr>
            <p:ph type="body" idx="1"/>
          </p:nvPr>
        </p:nvSpPr>
        <p:spPr bwMode="auto">
          <a:xfrm>
            <a:off x="1270000" y="2768601"/>
            <a:ext cx="5041900" cy="5714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374"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1pPr>
      <a:lvl2pPr marL="1204851"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2pPr>
      <a:lvl3pPr marL="1649328"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3pPr>
      <a:lvl4pPr marL="2093806"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4pPr>
      <a:lvl5pPr marL="2538283" indent="-493688"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5pPr>
      <a:lvl6pPr marL="2995460"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52637"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9813"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66989" indent="-493688"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1" y="254000"/>
            <a:ext cx="10464801"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
        <p:nvSpPr>
          <p:cNvPr id="2050" name="Rectangle 2"/>
          <p:cNvSpPr>
            <a:spLocks noGrp="1" noChangeArrowheads="1"/>
          </p:cNvSpPr>
          <p:nvPr>
            <p:ph type="body" idx="1"/>
          </p:nvPr>
        </p:nvSpPr>
        <p:spPr bwMode="auto">
          <a:xfrm>
            <a:off x="1270001" y="2768601"/>
            <a:ext cx="10464801" cy="5714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157"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282634"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27111"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171588"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16066"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073243"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30420"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3987596"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44773"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1" y="2971800"/>
            <a:ext cx="10464801"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882" indent="-342882" algn="ctr" rtl="0" fontAlgn="base">
        <a:spcBef>
          <a:spcPct val="0"/>
        </a:spcBef>
        <a:spcAft>
          <a:spcPct val="0"/>
        </a:spcAft>
        <a:defRPr kumimoji="1" sz="3600">
          <a:solidFill>
            <a:schemeClr val="tx1"/>
          </a:solidFill>
          <a:latin typeface="+mn-lt"/>
          <a:ea typeface="+mn-ea"/>
          <a:cs typeface="+mn-cs"/>
          <a:sym typeface="Gill Sans" charset="0"/>
        </a:defRPr>
      </a:lvl1pPr>
      <a:lvl2pPr marL="742912" indent="-285736" algn="ctr" rtl="0" fontAlgn="base">
        <a:spcBef>
          <a:spcPct val="0"/>
        </a:spcBef>
        <a:spcAft>
          <a:spcPct val="0"/>
        </a:spcAft>
        <a:defRPr kumimoji="1" sz="3600">
          <a:solidFill>
            <a:schemeClr val="tx1"/>
          </a:solidFill>
          <a:latin typeface="+mn-lt"/>
          <a:ea typeface="+mn-ea"/>
          <a:cs typeface="+mn-cs"/>
          <a:sym typeface="Gill Sans" charset="0"/>
        </a:defRPr>
      </a:lvl2pPr>
      <a:lvl3pPr marL="1142941" indent="-228589" algn="ctr" rtl="0" fontAlgn="base">
        <a:spcBef>
          <a:spcPct val="0"/>
        </a:spcBef>
        <a:spcAft>
          <a:spcPct val="0"/>
        </a:spcAft>
        <a:defRPr kumimoji="1" sz="3600">
          <a:solidFill>
            <a:schemeClr val="tx1"/>
          </a:solidFill>
          <a:latin typeface="+mn-lt"/>
          <a:ea typeface="+mn-ea"/>
          <a:cs typeface="+mn-cs"/>
          <a:sym typeface="Gill Sans" charset="0"/>
        </a:defRPr>
      </a:lvl3pPr>
      <a:lvl4pPr marL="1600119" indent="-228589" algn="ctr" rtl="0" fontAlgn="base">
        <a:spcBef>
          <a:spcPct val="0"/>
        </a:spcBef>
        <a:spcAft>
          <a:spcPct val="0"/>
        </a:spcAft>
        <a:defRPr kumimoji="1" sz="3600">
          <a:solidFill>
            <a:schemeClr val="tx1"/>
          </a:solidFill>
          <a:latin typeface="+mn-lt"/>
          <a:ea typeface="+mn-ea"/>
          <a:cs typeface="+mn-cs"/>
          <a:sym typeface="Gill Sans" charset="0"/>
        </a:defRPr>
      </a:lvl4pPr>
      <a:lvl5pPr marL="2057295" indent="-228589" algn="ctr" rtl="0" fontAlgn="base">
        <a:spcBef>
          <a:spcPct val="0"/>
        </a:spcBef>
        <a:spcAft>
          <a:spcPct val="0"/>
        </a:spcAft>
        <a:defRPr kumimoji="1"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charset="0"/>
        </a:defRPr>
      </a:lvl6pPr>
      <a:lvl7pPr marL="914354" algn="ctr" rtl="0" fontAlgn="base">
        <a:spcBef>
          <a:spcPct val="0"/>
        </a:spcBef>
        <a:spcAft>
          <a:spcPct val="0"/>
        </a:spcAft>
        <a:defRPr sz="3600">
          <a:solidFill>
            <a:schemeClr val="tx1"/>
          </a:solidFill>
          <a:latin typeface="+mn-lt"/>
          <a:ea typeface="+mn-ea"/>
          <a:cs typeface="+mn-cs"/>
          <a:sym typeface="Gill Sans" charset="0"/>
        </a:defRPr>
      </a:lvl7pPr>
      <a:lvl8pPr marL="1371530" algn="ctr" rtl="0" fontAlgn="base">
        <a:spcBef>
          <a:spcPct val="0"/>
        </a:spcBef>
        <a:spcAft>
          <a:spcPct val="0"/>
        </a:spcAft>
        <a:defRPr sz="3600">
          <a:solidFill>
            <a:schemeClr val="tx1"/>
          </a:solidFill>
          <a:latin typeface="+mn-lt"/>
          <a:ea typeface="+mn-ea"/>
          <a:cs typeface="+mn-cs"/>
          <a:sym typeface="Gill Sans" charset="0"/>
        </a:defRPr>
      </a:lvl8pPr>
      <a:lvl9pPr marL="1828706"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1" y="1270001"/>
            <a:ext cx="10464801" cy="7213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157" indent="-571471"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282634" indent="-571471"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27111" indent="-571471"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171588" indent="-571471"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16066" indent="-571471"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073243" indent="-571471" algn="l" rtl="0" fontAlgn="base">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6pPr>
      <a:lvl7pPr marL="3530420" indent="-571471" algn="l" rtl="0" fontAlgn="base">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7pPr>
      <a:lvl8pPr marL="3987596" indent="-571471" algn="l" rtl="0" fontAlgn="base">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8pPr>
      <a:lvl9pPr marL="4444773" indent="-571471" algn="l" rtl="0" fontAlgn="base">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1" y="7366000"/>
            <a:ext cx="10464801"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882" indent="-342882" algn="ctr" rtl="0" fontAlgn="base">
        <a:spcBef>
          <a:spcPct val="0"/>
        </a:spcBef>
        <a:spcAft>
          <a:spcPct val="0"/>
        </a:spcAft>
        <a:defRPr kumimoji="1" sz="3600">
          <a:solidFill>
            <a:schemeClr val="tx1"/>
          </a:solidFill>
          <a:latin typeface="+mn-lt"/>
          <a:ea typeface="+mn-ea"/>
          <a:cs typeface="+mn-cs"/>
          <a:sym typeface="Gill Sans" charset="0"/>
        </a:defRPr>
      </a:lvl1pPr>
      <a:lvl2pPr marL="742912" indent="-285736" algn="ctr" rtl="0" fontAlgn="base">
        <a:spcBef>
          <a:spcPct val="0"/>
        </a:spcBef>
        <a:spcAft>
          <a:spcPct val="0"/>
        </a:spcAft>
        <a:defRPr kumimoji="1" sz="3600">
          <a:solidFill>
            <a:schemeClr val="tx1"/>
          </a:solidFill>
          <a:latin typeface="+mn-lt"/>
          <a:ea typeface="+mn-ea"/>
          <a:cs typeface="+mn-cs"/>
          <a:sym typeface="Gill Sans" charset="0"/>
        </a:defRPr>
      </a:lvl2pPr>
      <a:lvl3pPr marL="1142941" indent="-228589" algn="ctr" rtl="0" fontAlgn="base">
        <a:spcBef>
          <a:spcPct val="0"/>
        </a:spcBef>
        <a:spcAft>
          <a:spcPct val="0"/>
        </a:spcAft>
        <a:defRPr kumimoji="1" sz="3600">
          <a:solidFill>
            <a:schemeClr val="tx1"/>
          </a:solidFill>
          <a:latin typeface="+mn-lt"/>
          <a:ea typeface="+mn-ea"/>
          <a:cs typeface="+mn-cs"/>
          <a:sym typeface="Gill Sans" charset="0"/>
        </a:defRPr>
      </a:lvl3pPr>
      <a:lvl4pPr marL="1600119" indent="-228589" algn="ctr" rtl="0" fontAlgn="base">
        <a:spcBef>
          <a:spcPct val="0"/>
        </a:spcBef>
        <a:spcAft>
          <a:spcPct val="0"/>
        </a:spcAft>
        <a:defRPr kumimoji="1" sz="3600">
          <a:solidFill>
            <a:schemeClr val="tx1"/>
          </a:solidFill>
          <a:latin typeface="+mn-lt"/>
          <a:ea typeface="+mn-ea"/>
          <a:cs typeface="+mn-cs"/>
          <a:sym typeface="Gill Sans" charset="0"/>
        </a:defRPr>
      </a:lvl4pPr>
      <a:lvl5pPr marL="2057295" indent="-228589" algn="ctr" rtl="0" fontAlgn="base">
        <a:spcBef>
          <a:spcPct val="0"/>
        </a:spcBef>
        <a:spcAft>
          <a:spcPct val="0"/>
        </a:spcAft>
        <a:defRPr kumimoji="1"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charset="0"/>
        </a:defRPr>
      </a:lvl6pPr>
      <a:lvl7pPr marL="914354" algn="ctr" rtl="0" fontAlgn="base">
        <a:spcBef>
          <a:spcPct val="0"/>
        </a:spcBef>
        <a:spcAft>
          <a:spcPct val="0"/>
        </a:spcAft>
        <a:defRPr sz="3600">
          <a:solidFill>
            <a:schemeClr val="tx1"/>
          </a:solidFill>
          <a:latin typeface="+mn-lt"/>
          <a:ea typeface="+mn-ea"/>
          <a:cs typeface="+mn-cs"/>
          <a:sym typeface="Gill Sans" charset="0"/>
        </a:defRPr>
      </a:lvl7pPr>
      <a:lvl8pPr marL="1371530" algn="ctr" rtl="0" fontAlgn="base">
        <a:spcBef>
          <a:spcPct val="0"/>
        </a:spcBef>
        <a:spcAft>
          <a:spcPct val="0"/>
        </a:spcAft>
        <a:defRPr sz="3600">
          <a:solidFill>
            <a:schemeClr val="tx1"/>
          </a:solidFill>
          <a:latin typeface="+mn-lt"/>
          <a:ea typeface="+mn-ea"/>
          <a:cs typeface="+mn-cs"/>
          <a:sym typeface="Gill Sans" charset="0"/>
        </a:defRPr>
      </a:lvl8pPr>
      <a:lvl9pPr marL="1828706"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1" y="7366000"/>
            <a:ext cx="10464801"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882" indent="-342882" algn="ctr" rtl="0" fontAlgn="base">
        <a:spcBef>
          <a:spcPct val="0"/>
        </a:spcBef>
        <a:spcAft>
          <a:spcPct val="0"/>
        </a:spcAft>
        <a:defRPr kumimoji="1" sz="3600">
          <a:solidFill>
            <a:schemeClr val="tx1"/>
          </a:solidFill>
          <a:latin typeface="+mn-lt"/>
          <a:ea typeface="+mn-ea"/>
          <a:cs typeface="+mn-cs"/>
          <a:sym typeface="Gill Sans" charset="0"/>
        </a:defRPr>
      </a:lvl1pPr>
      <a:lvl2pPr marL="742912" indent="-285736" algn="ctr" rtl="0" fontAlgn="base">
        <a:spcBef>
          <a:spcPct val="0"/>
        </a:spcBef>
        <a:spcAft>
          <a:spcPct val="0"/>
        </a:spcAft>
        <a:defRPr kumimoji="1" sz="3600">
          <a:solidFill>
            <a:schemeClr val="tx1"/>
          </a:solidFill>
          <a:latin typeface="+mn-lt"/>
          <a:ea typeface="+mn-ea"/>
          <a:cs typeface="+mn-cs"/>
          <a:sym typeface="Gill Sans" charset="0"/>
        </a:defRPr>
      </a:lvl2pPr>
      <a:lvl3pPr marL="1142941" indent="-228589" algn="ctr" rtl="0" fontAlgn="base">
        <a:spcBef>
          <a:spcPct val="0"/>
        </a:spcBef>
        <a:spcAft>
          <a:spcPct val="0"/>
        </a:spcAft>
        <a:defRPr kumimoji="1" sz="3600">
          <a:solidFill>
            <a:schemeClr val="tx1"/>
          </a:solidFill>
          <a:latin typeface="+mn-lt"/>
          <a:ea typeface="+mn-ea"/>
          <a:cs typeface="+mn-cs"/>
          <a:sym typeface="Gill Sans" charset="0"/>
        </a:defRPr>
      </a:lvl3pPr>
      <a:lvl4pPr marL="1600119" indent="-228589" algn="ctr" rtl="0" fontAlgn="base">
        <a:spcBef>
          <a:spcPct val="0"/>
        </a:spcBef>
        <a:spcAft>
          <a:spcPct val="0"/>
        </a:spcAft>
        <a:defRPr kumimoji="1" sz="3600">
          <a:solidFill>
            <a:schemeClr val="tx1"/>
          </a:solidFill>
          <a:latin typeface="+mn-lt"/>
          <a:ea typeface="+mn-ea"/>
          <a:cs typeface="+mn-cs"/>
          <a:sym typeface="Gill Sans" charset="0"/>
        </a:defRPr>
      </a:lvl4pPr>
      <a:lvl5pPr marL="2057295" indent="-228589" algn="ctr" rtl="0" fontAlgn="base">
        <a:spcBef>
          <a:spcPct val="0"/>
        </a:spcBef>
        <a:spcAft>
          <a:spcPct val="0"/>
        </a:spcAft>
        <a:defRPr kumimoji="1"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charset="0"/>
        </a:defRPr>
      </a:lvl6pPr>
      <a:lvl7pPr marL="914354" algn="ctr" rtl="0" fontAlgn="base">
        <a:spcBef>
          <a:spcPct val="0"/>
        </a:spcBef>
        <a:spcAft>
          <a:spcPct val="0"/>
        </a:spcAft>
        <a:defRPr sz="3600">
          <a:solidFill>
            <a:schemeClr val="tx1"/>
          </a:solidFill>
          <a:latin typeface="+mn-lt"/>
          <a:ea typeface="+mn-ea"/>
          <a:cs typeface="+mn-cs"/>
          <a:sym typeface="Gill Sans" charset="0"/>
        </a:defRPr>
      </a:lvl7pPr>
      <a:lvl8pPr marL="1371530" algn="ctr" rtl="0" fontAlgn="base">
        <a:spcBef>
          <a:spcPct val="0"/>
        </a:spcBef>
        <a:spcAft>
          <a:spcPct val="0"/>
        </a:spcAft>
        <a:defRPr sz="3600">
          <a:solidFill>
            <a:schemeClr val="tx1"/>
          </a:solidFill>
          <a:latin typeface="+mn-lt"/>
          <a:ea typeface="+mn-ea"/>
          <a:cs typeface="+mn-cs"/>
          <a:sym typeface="Gill Sans" charset="0"/>
        </a:defRPr>
      </a:lvl8pPr>
      <a:lvl9pPr marL="1828706"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634999" y="4787901"/>
            <a:ext cx="5867401"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t"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
        <p:nvSpPr>
          <p:cNvPr id="7170" name="Rectangle 2"/>
          <p:cNvSpPr>
            <a:spLocks noGrp="1" noChangeArrowheads="1"/>
          </p:cNvSpPr>
          <p:nvPr>
            <p:ph type="title"/>
          </p:nvPr>
        </p:nvSpPr>
        <p:spPr bwMode="auto">
          <a:xfrm>
            <a:off x="634999" y="1409700"/>
            <a:ext cx="5867401"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b" anchorCtr="0" compatLnSpc="1">
            <a:prstTxWarp prst="textNoShape">
              <a:avLst/>
            </a:prstTxWarp>
          </a:bodyPr>
          <a:lstStyle/>
          <a:p>
            <a:pPr lvl="0"/>
            <a:r>
              <a:rPr lang="en-US" altLang="ja-JP">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xmlns:p14="http://schemas.microsoft.com/office/powerpoint/2010/main"/>
  <p:txStyles>
    <p:titleStyle>
      <a:lvl1pPr algn="ctr" rtl="0" fontAlgn="base">
        <a:spcBef>
          <a:spcPct val="0"/>
        </a:spcBef>
        <a:spcAft>
          <a:spcPct val="0"/>
        </a:spcAft>
        <a:defRPr kumimoji="1" sz="7000">
          <a:solidFill>
            <a:schemeClr val="tx1"/>
          </a:solidFill>
          <a:latin typeface="+mj-lt"/>
          <a:ea typeface="+mj-ea"/>
          <a:cs typeface="+mj-cs"/>
          <a:sym typeface="Gill Sans" charset="0"/>
        </a:defRPr>
      </a:lvl1pPr>
      <a:lvl2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882" indent="-342882" algn="ctr" rtl="0" fontAlgn="base">
        <a:spcBef>
          <a:spcPct val="0"/>
        </a:spcBef>
        <a:spcAft>
          <a:spcPct val="0"/>
        </a:spcAft>
        <a:defRPr kumimoji="1" sz="3400">
          <a:solidFill>
            <a:schemeClr val="tx1"/>
          </a:solidFill>
          <a:latin typeface="+mn-lt"/>
          <a:ea typeface="+mn-ea"/>
          <a:cs typeface="+mn-cs"/>
          <a:sym typeface="Gill Sans" charset="0"/>
        </a:defRPr>
      </a:lvl1pPr>
      <a:lvl2pPr marL="742912" indent="-285736" algn="ctr" rtl="0" fontAlgn="base">
        <a:spcBef>
          <a:spcPct val="0"/>
        </a:spcBef>
        <a:spcAft>
          <a:spcPct val="0"/>
        </a:spcAft>
        <a:defRPr kumimoji="1" sz="3400">
          <a:solidFill>
            <a:schemeClr val="tx1"/>
          </a:solidFill>
          <a:latin typeface="+mn-lt"/>
          <a:ea typeface="+mn-ea"/>
          <a:cs typeface="+mn-cs"/>
          <a:sym typeface="Gill Sans" charset="0"/>
        </a:defRPr>
      </a:lvl2pPr>
      <a:lvl3pPr marL="1142941" indent="-228589" algn="ctr" rtl="0" fontAlgn="base">
        <a:spcBef>
          <a:spcPct val="0"/>
        </a:spcBef>
        <a:spcAft>
          <a:spcPct val="0"/>
        </a:spcAft>
        <a:defRPr kumimoji="1" sz="3400">
          <a:solidFill>
            <a:schemeClr val="tx1"/>
          </a:solidFill>
          <a:latin typeface="+mn-lt"/>
          <a:ea typeface="+mn-ea"/>
          <a:cs typeface="+mn-cs"/>
          <a:sym typeface="Gill Sans" charset="0"/>
        </a:defRPr>
      </a:lvl3pPr>
      <a:lvl4pPr marL="1600119" indent="-228589" algn="ctr" rtl="0" fontAlgn="base">
        <a:spcBef>
          <a:spcPct val="0"/>
        </a:spcBef>
        <a:spcAft>
          <a:spcPct val="0"/>
        </a:spcAft>
        <a:defRPr kumimoji="1" sz="3400">
          <a:solidFill>
            <a:schemeClr val="tx1"/>
          </a:solidFill>
          <a:latin typeface="+mn-lt"/>
          <a:ea typeface="+mn-ea"/>
          <a:cs typeface="+mn-cs"/>
          <a:sym typeface="Gill Sans" charset="0"/>
        </a:defRPr>
      </a:lvl4pPr>
      <a:lvl5pPr marL="2057295" indent="-228589" algn="ctr" rtl="0" fontAlgn="base">
        <a:spcBef>
          <a:spcPct val="0"/>
        </a:spcBef>
        <a:spcAft>
          <a:spcPct val="0"/>
        </a:spcAft>
        <a:defRPr kumimoji="1" sz="3400">
          <a:solidFill>
            <a:schemeClr val="tx1"/>
          </a:solidFill>
          <a:latin typeface="+mn-lt"/>
          <a:ea typeface="+mn-ea"/>
          <a:cs typeface="+mn-cs"/>
          <a:sym typeface="Gill Sans" charset="0"/>
        </a:defRPr>
      </a:lvl5pPr>
      <a:lvl6pPr marL="457176" algn="ctr" rtl="0" fontAlgn="base">
        <a:spcBef>
          <a:spcPct val="0"/>
        </a:spcBef>
        <a:spcAft>
          <a:spcPct val="0"/>
        </a:spcAft>
        <a:defRPr sz="3400">
          <a:solidFill>
            <a:schemeClr val="tx1"/>
          </a:solidFill>
          <a:latin typeface="+mn-lt"/>
          <a:ea typeface="+mn-ea"/>
          <a:cs typeface="+mn-cs"/>
          <a:sym typeface="Gill Sans" charset="0"/>
        </a:defRPr>
      </a:lvl6pPr>
      <a:lvl7pPr marL="914354" algn="ctr" rtl="0" fontAlgn="base">
        <a:spcBef>
          <a:spcPct val="0"/>
        </a:spcBef>
        <a:spcAft>
          <a:spcPct val="0"/>
        </a:spcAft>
        <a:defRPr sz="3400">
          <a:solidFill>
            <a:schemeClr val="tx1"/>
          </a:solidFill>
          <a:latin typeface="+mn-lt"/>
          <a:ea typeface="+mn-ea"/>
          <a:cs typeface="+mn-cs"/>
          <a:sym typeface="Gill Sans" charset="0"/>
        </a:defRPr>
      </a:lvl7pPr>
      <a:lvl8pPr marL="1371530" algn="ctr" rtl="0" fontAlgn="base">
        <a:spcBef>
          <a:spcPct val="0"/>
        </a:spcBef>
        <a:spcAft>
          <a:spcPct val="0"/>
        </a:spcAft>
        <a:defRPr sz="3400">
          <a:solidFill>
            <a:schemeClr val="tx1"/>
          </a:solidFill>
          <a:latin typeface="+mn-lt"/>
          <a:ea typeface="+mn-ea"/>
          <a:cs typeface="+mn-cs"/>
          <a:sym typeface="Gill Sans" charset="0"/>
        </a:defRPr>
      </a:lvl8pPr>
      <a:lvl9pPr marL="1828706"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634999" y="4787901"/>
            <a:ext cx="5867401"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t"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
        <p:nvSpPr>
          <p:cNvPr id="8194" name="Rectangle 2"/>
          <p:cNvSpPr>
            <a:spLocks noGrp="1" noChangeArrowheads="1"/>
          </p:cNvSpPr>
          <p:nvPr>
            <p:ph type="title"/>
          </p:nvPr>
        </p:nvSpPr>
        <p:spPr bwMode="auto">
          <a:xfrm>
            <a:off x="634999" y="1409700"/>
            <a:ext cx="5867401"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b" anchorCtr="0" compatLnSpc="1">
            <a:prstTxWarp prst="textNoShape">
              <a:avLst/>
            </a:prstTxWarp>
          </a:bodyPr>
          <a:lstStyle/>
          <a:p>
            <a:pPr lvl="0"/>
            <a:r>
              <a:rPr lang="en-US" altLang="ja-JP">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xmlns:p14="http://schemas.microsoft.com/office/powerpoint/2010/main"/>
  <p:txStyles>
    <p:titleStyle>
      <a:lvl1pPr algn="ctr" rtl="0" fontAlgn="base">
        <a:spcBef>
          <a:spcPct val="0"/>
        </a:spcBef>
        <a:spcAft>
          <a:spcPct val="0"/>
        </a:spcAft>
        <a:defRPr kumimoji="1" sz="7000">
          <a:solidFill>
            <a:schemeClr val="tx1"/>
          </a:solidFill>
          <a:latin typeface="+mj-lt"/>
          <a:ea typeface="+mj-ea"/>
          <a:cs typeface="+mj-cs"/>
          <a:sym typeface="Gill Sans" charset="0"/>
        </a:defRPr>
      </a:lvl1pPr>
      <a:lvl2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882" indent="-342882" algn="ctr" rtl="0" fontAlgn="base">
        <a:spcBef>
          <a:spcPct val="0"/>
        </a:spcBef>
        <a:spcAft>
          <a:spcPct val="0"/>
        </a:spcAft>
        <a:defRPr kumimoji="1" sz="3400">
          <a:solidFill>
            <a:schemeClr val="tx1"/>
          </a:solidFill>
          <a:latin typeface="+mn-lt"/>
          <a:ea typeface="+mn-ea"/>
          <a:cs typeface="+mn-cs"/>
          <a:sym typeface="Gill Sans" charset="0"/>
        </a:defRPr>
      </a:lvl1pPr>
      <a:lvl2pPr marL="742912" indent="-285736" algn="ctr" rtl="0" fontAlgn="base">
        <a:spcBef>
          <a:spcPct val="0"/>
        </a:spcBef>
        <a:spcAft>
          <a:spcPct val="0"/>
        </a:spcAft>
        <a:defRPr kumimoji="1" sz="3400">
          <a:solidFill>
            <a:schemeClr val="tx1"/>
          </a:solidFill>
          <a:latin typeface="+mn-lt"/>
          <a:ea typeface="+mn-ea"/>
          <a:cs typeface="+mn-cs"/>
          <a:sym typeface="Gill Sans" charset="0"/>
        </a:defRPr>
      </a:lvl2pPr>
      <a:lvl3pPr marL="1142941" indent="-228589" algn="ctr" rtl="0" fontAlgn="base">
        <a:spcBef>
          <a:spcPct val="0"/>
        </a:spcBef>
        <a:spcAft>
          <a:spcPct val="0"/>
        </a:spcAft>
        <a:defRPr kumimoji="1" sz="3400">
          <a:solidFill>
            <a:schemeClr val="tx1"/>
          </a:solidFill>
          <a:latin typeface="+mn-lt"/>
          <a:ea typeface="+mn-ea"/>
          <a:cs typeface="+mn-cs"/>
          <a:sym typeface="Gill Sans" charset="0"/>
        </a:defRPr>
      </a:lvl3pPr>
      <a:lvl4pPr marL="1600119" indent="-228589" algn="ctr" rtl="0" fontAlgn="base">
        <a:spcBef>
          <a:spcPct val="0"/>
        </a:spcBef>
        <a:spcAft>
          <a:spcPct val="0"/>
        </a:spcAft>
        <a:defRPr kumimoji="1" sz="3400">
          <a:solidFill>
            <a:schemeClr val="tx1"/>
          </a:solidFill>
          <a:latin typeface="+mn-lt"/>
          <a:ea typeface="+mn-ea"/>
          <a:cs typeface="+mn-cs"/>
          <a:sym typeface="Gill Sans" charset="0"/>
        </a:defRPr>
      </a:lvl4pPr>
      <a:lvl5pPr marL="2057295" indent="-228589" algn="ctr" rtl="0" fontAlgn="base">
        <a:spcBef>
          <a:spcPct val="0"/>
        </a:spcBef>
        <a:spcAft>
          <a:spcPct val="0"/>
        </a:spcAft>
        <a:defRPr kumimoji="1" sz="3400">
          <a:solidFill>
            <a:schemeClr val="tx1"/>
          </a:solidFill>
          <a:latin typeface="+mn-lt"/>
          <a:ea typeface="+mn-ea"/>
          <a:cs typeface="+mn-cs"/>
          <a:sym typeface="Gill Sans" charset="0"/>
        </a:defRPr>
      </a:lvl5pPr>
      <a:lvl6pPr marL="457176" algn="ctr" rtl="0" fontAlgn="base">
        <a:spcBef>
          <a:spcPct val="0"/>
        </a:spcBef>
        <a:spcAft>
          <a:spcPct val="0"/>
        </a:spcAft>
        <a:defRPr sz="3400">
          <a:solidFill>
            <a:schemeClr val="tx1"/>
          </a:solidFill>
          <a:latin typeface="+mn-lt"/>
          <a:ea typeface="+mn-ea"/>
          <a:cs typeface="+mn-cs"/>
          <a:sym typeface="Gill Sans" charset="0"/>
        </a:defRPr>
      </a:lvl6pPr>
      <a:lvl7pPr marL="914354" algn="ctr" rtl="0" fontAlgn="base">
        <a:spcBef>
          <a:spcPct val="0"/>
        </a:spcBef>
        <a:spcAft>
          <a:spcPct val="0"/>
        </a:spcAft>
        <a:defRPr sz="3400">
          <a:solidFill>
            <a:schemeClr val="tx1"/>
          </a:solidFill>
          <a:latin typeface="+mn-lt"/>
          <a:ea typeface="+mn-ea"/>
          <a:cs typeface="+mn-cs"/>
          <a:sym typeface="Gill Sans" charset="0"/>
        </a:defRPr>
      </a:lvl7pPr>
      <a:lvl8pPr marL="1371530" algn="ctr" rtl="0" fontAlgn="base">
        <a:spcBef>
          <a:spcPct val="0"/>
        </a:spcBef>
        <a:spcAft>
          <a:spcPct val="0"/>
        </a:spcAft>
        <a:defRPr sz="3400">
          <a:solidFill>
            <a:schemeClr val="tx1"/>
          </a:solidFill>
          <a:latin typeface="+mn-lt"/>
          <a:ea typeface="+mn-ea"/>
          <a:cs typeface="+mn-cs"/>
          <a:sym typeface="Gill Sans" charset="0"/>
        </a:defRPr>
      </a:lvl8pPr>
      <a:lvl9pPr marL="1828706"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1" y="254000"/>
            <a:ext cx="10464801"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797" tIns="50797" rIns="50797" bIns="50797" numCol="1" anchor="ctr" anchorCtr="0" compatLnSpc="1">
            <a:prstTxWarp prst="textNoShape">
              <a:avLst/>
            </a:prstTxWarp>
          </a:bodyPr>
          <a:lstStyle/>
          <a:p>
            <a:pPr lvl="0"/>
            <a:r>
              <a:rPr lang="en-US" altLang="ja-JP">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717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35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53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70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8955"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333432"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77909"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222387"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66864" indent="-571471" algn="l" rtl="0" fontAlgn="base">
        <a:spcBef>
          <a:spcPts val="2399"/>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124040"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81216"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4038394"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95570" indent="-571471"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ja-JP"/>
      </a:defPPr>
      <a:lvl1pPr marL="0" algn="l" defTabSz="457176" rtl="0" eaLnBrk="1" latinLnBrk="0" hangingPunct="1">
        <a:defRPr kumimoji="1" sz="1800" kern="1200">
          <a:solidFill>
            <a:schemeClr val="tx1"/>
          </a:solidFill>
          <a:latin typeface="+mn-lt"/>
          <a:ea typeface="+mn-ea"/>
          <a:cs typeface="+mn-cs"/>
        </a:defRPr>
      </a:lvl1pPr>
      <a:lvl2pPr marL="457176" algn="l" defTabSz="457176" rtl="0" eaLnBrk="1" latinLnBrk="0" hangingPunct="1">
        <a:defRPr kumimoji="1" sz="1800" kern="1200">
          <a:solidFill>
            <a:schemeClr val="tx1"/>
          </a:solidFill>
          <a:latin typeface="+mn-lt"/>
          <a:ea typeface="+mn-ea"/>
          <a:cs typeface="+mn-cs"/>
        </a:defRPr>
      </a:lvl2pPr>
      <a:lvl3pPr marL="914354" algn="l" defTabSz="457176" rtl="0" eaLnBrk="1" latinLnBrk="0" hangingPunct="1">
        <a:defRPr kumimoji="1" sz="1800" kern="1200">
          <a:solidFill>
            <a:schemeClr val="tx1"/>
          </a:solidFill>
          <a:latin typeface="+mn-lt"/>
          <a:ea typeface="+mn-ea"/>
          <a:cs typeface="+mn-cs"/>
        </a:defRPr>
      </a:lvl3pPr>
      <a:lvl4pPr marL="1371530" algn="l" defTabSz="457176" rtl="0" eaLnBrk="1" latinLnBrk="0" hangingPunct="1">
        <a:defRPr kumimoji="1" sz="1800" kern="1200">
          <a:solidFill>
            <a:schemeClr val="tx1"/>
          </a:solidFill>
          <a:latin typeface="+mn-lt"/>
          <a:ea typeface="+mn-ea"/>
          <a:cs typeface="+mn-cs"/>
        </a:defRPr>
      </a:lvl4pPr>
      <a:lvl5pPr marL="1828706" algn="l" defTabSz="457176" rtl="0" eaLnBrk="1" latinLnBrk="0" hangingPunct="1">
        <a:defRPr kumimoji="1" sz="1800" kern="1200">
          <a:solidFill>
            <a:schemeClr val="tx1"/>
          </a:solidFill>
          <a:latin typeface="+mn-lt"/>
          <a:ea typeface="+mn-ea"/>
          <a:cs typeface="+mn-cs"/>
        </a:defRPr>
      </a:lvl5pPr>
      <a:lvl6pPr marL="2285884" algn="l" defTabSz="457176" rtl="0" eaLnBrk="1" latinLnBrk="0" hangingPunct="1">
        <a:defRPr kumimoji="1" sz="1800" kern="1200">
          <a:solidFill>
            <a:schemeClr val="tx1"/>
          </a:solidFill>
          <a:latin typeface="+mn-lt"/>
          <a:ea typeface="+mn-ea"/>
          <a:cs typeface="+mn-cs"/>
        </a:defRPr>
      </a:lvl6pPr>
      <a:lvl7pPr marL="2743060" algn="l" defTabSz="457176" rtl="0" eaLnBrk="1" latinLnBrk="0" hangingPunct="1">
        <a:defRPr kumimoji="1" sz="1800" kern="1200">
          <a:solidFill>
            <a:schemeClr val="tx1"/>
          </a:solidFill>
          <a:latin typeface="+mn-lt"/>
          <a:ea typeface="+mn-ea"/>
          <a:cs typeface="+mn-cs"/>
        </a:defRPr>
      </a:lvl7pPr>
      <a:lvl8pPr marL="3200236" algn="l" defTabSz="457176" rtl="0" eaLnBrk="1" latinLnBrk="0" hangingPunct="1">
        <a:defRPr kumimoji="1" sz="1800" kern="1200">
          <a:solidFill>
            <a:schemeClr val="tx1"/>
          </a:solidFill>
          <a:latin typeface="+mn-lt"/>
          <a:ea typeface="+mn-ea"/>
          <a:cs typeface="+mn-cs"/>
        </a:defRPr>
      </a:lvl8pPr>
      <a:lvl9pPr marL="3657413" algn="l" defTabSz="457176"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1" Type="http://schemas.openxmlformats.org/officeDocument/2006/relationships/image" Target="../media/image33.jpeg"/><Relationship Id="rId12" Type="http://schemas.openxmlformats.org/officeDocument/2006/relationships/image" Target="../media/image34.jpeg"/><Relationship Id="rId13"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wmf"/><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0"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8.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p:cNvSpPr>
          <p:nvPr/>
        </p:nvSpPr>
        <p:spPr bwMode="auto">
          <a:xfrm>
            <a:off x="3722551" y="3217339"/>
            <a:ext cx="5581924"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dirty="0">
                <a:solidFill>
                  <a:schemeClr val="tx1"/>
                </a:solidFill>
                <a:latin typeface="Monaco" charset="0"/>
                <a:cs typeface="Monaco" charset="0"/>
              </a:rPr>
              <a:t>KEK / </a:t>
            </a:r>
            <a:r>
              <a:rPr lang="en-US" altLang="ja-JP" dirty="0" err="1">
                <a:solidFill>
                  <a:schemeClr val="tx1"/>
                </a:solidFill>
                <a:latin typeface="Monaco" charset="0"/>
                <a:cs typeface="Monaco" charset="0"/>
              </a:rPr>
              <a:t>Fujio</a:t>
            </a:r>
            <a:r>
              <a:rPr lang="en-US" altLang="ja-JP" dirty="0">
                <a:solidFill>
                  <a:schemeClr val="tx1"/>
                </a:solidFill>
                <a:latin typeface="Monaco" charset="0"/>
                <a:cs typeface="Monaco" charset="0"/>
              </a:rPr>
              <a:t> Naito</a:t>
            </a:r>
            <a:endParaRPr lang="ja-JP" altLang="en-US" dirty="0">
              <a:solidFill>
                <a:schemeClr val="tx1"/>
              </a:solidFill>
              <a:latin typeface="Monaco" charset="0"/>
              <a:cs typeface="Monaco" charset="0"/>
            </a:endParaRPr>
          </a:p>
        </p:txBody>
      </p:sp>
      <p:sp>
        <p:nvSpPr>
          <p:cNvPr id="15362" name="Rectangle 2"/>
          <p:cNvSpPr>
            <a:spLocks/>
          </p:cNvSpPr>
          <p:nvPr/>
        </p:nvSpPr>
        <p:spPr bwMode="auto">
          <a:xfrm>
            <a:off x="1841941" y="971868"/>
            <a:ext cx="943998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4800" b="1" i="1" dirty="0">
                <a:solidFill>
                  <a:schemeClr val="tx1"/>
                </a:solidFill>
                <a:latin typeface="Monaco" charset="0"/>
                <a:cs typeface="Monaco" charset="0"/>
              </a:rPr>
              <a:t>How J-PARC recovered from</a:t>
            </a:r>
          </a:p>
          <a:p>
            <a:r>
              <a:rPr lang="en-US" altLang="ja-JP" sz="4800" b="1" i="1" dirty="0">
                <a:solidFill>
                  <a:schemeClr val="tx1"/>
                </a:solidFill>
                <a:latin typeface="Monaco" charset="0"/>
                <a:cs typeface="Monaco" charset="0"/>
              </a:rPr>
              <a:t>the big earthquake</a:t>
            </a:r>
          </a:p>
        </p:txBody>
      </p:sp>
      <p:sp>
        <p:nvSpPr>
          <p:cNvPr id="2" name="テキスト ボックス 1"/>
          <p:cNvSpPr txBox="1"/>
          <p:nvPr/>
        </p:nvSpPr>
        <p:spPr>
          <a:xfrm>
            <a:off x="3838576" y="4732340"/>
            <a:ext cx="7200900" cy="3970337"/>
          </a:xfrm>
          <a:prstGeom prst="rect">
            <a:avLst/>
          </a:prstGeom>
          <a:noFill/>
        </p:spPr>
        <p:txBody>
          <a:bodyPr lIns="91435" tIns="45718" rIns="91435" bIns="45718">
            <a:spAutoFit/>
          </a:bodyPr>
          <a:lstStyle/>
          <a:p>
            <a:pPr algn="l">
              <a:defRPr/>
            </a:pPr>
            <a:r>
              <a:rPr kumimoji="1" lang="en-US" altLang="ja-JP" sz="3600" dirty="0">
                <a:latin typeface="Monaco"/>
                <a:cs typeface="Monaco"/>
              </a:rPr>
              <a:t>Outline</a:t>
            </a:r>
          </a:p>
          <a:p>
            <a:pPr marL="571471" indent="-571471" algn="l">
              <a:buFont typeface="Wingdings" charset="2"/>
              <a:buChar char="l"/>
              <a:defRPr/>
            </a:pPr>
            <a:r>
              <a:rPr kumimoji="1" lang="en-US" altLang="ja-JP" sz="3600" dirty="0">
                <a:latin typeface="Monaco"/>
                <a:cs typeface="Monaco"/>
              </a:rPr>
              <a:t>About J-PARC</a:t>
            </a:r>
          </a:p>
          <a:p>
            <a:pPr marL="571471" indent="-571471" algn="l">
              <a:buFont typeface="Wingdings" charset="2"/>
              <a:buChar char="l"/>
              <a:defRPr/>
            </a:pPr>
            <a:r>
              <a:rPr kumimoji="1" lang="en-US" altLang="ja-JP" sz="3600" dirty="0">
                <a:latin typeface="Monaco"/>
                <a:cs typeface="Monaco"/>
              </a:rPr>
              <a:t>The </a:t>
            </a:r>
            <a:r>
              <a:rPr kumimoji="1" lang="en-US" altLang="ja-JP" sz="3600" dirty="0">
                <a:latin typeface="Monaco"/>
                <a:cs typeface="Monaco"/>
              </a:rPr>
              <a:t>e</a:t>
            </a:r>
            <a:r>
              <a:rPr kumimoji="1" lang="en-US" altLang="ja-JP" sz="3600" dirty="0" smtClean="0">
                <a:latin typeface="Monaco"/>
                <a:cs typeface="Monaco"/>
              </a:rPr>
              <a:t>arthquake </a:t>
            </a:r>
            <a:endParaRPr kumimoji="1" lang="en-US" altLang="ja-JP" sz="3600" dirty="0">
              <a:latin typeface="Monaco"/>
              <a:cs typeface="Monaco"/>
            </a:endParaRPr>
          </a:p>
          <a:p>
            <a:pPr marL="571471" indent="-571471" algn="l">
              <a:buFont typeface="Wingdings" charset="2"/>
              <a:buChar char="l"/>
              <a:defRPr/>
            </a:pPr>
            <a:r>
              <a:rPr kumimoji="1" lang="en-US" altLang="ja-JP" sz="3600" dirty="0">
                <a:latin typeface="Monaco"/>
                <a:cs typeface="Monaco"/>
              </a:rPr>
              <a:t>Damage on J-PARC</a:t>
            </a:r>
          </a:p>
          <a:p>
            <a:pPr marL="571471" indent="-571471" algn="l">
              <a:buFont typeface="Wingdings" charset="2"/>
              <a:buChar char="l"/>
              <a:defRPr/>
            </a:pPr>
            <a:r>
              <a:rPr kumimoji="1" lang="en-US" altLang="ja-JP" sz="3600" dirty="0">
                <a:latin typeface="Monaco"/>
                <a:cs typeface="Monaco"/>
              </a:rPr>
              <a:t>Recovery </a:t>
            </a:r>
            <a:r>
              <a:rPr kumimoji="1" lang="en-US" altLang="ja-JP" sz="3600" dirty="0" smtClean="0">
                <a:latin typeface="Monaco"/>
                <a:cs typeface="Monaco"/>
              </a:rPr>
              <a:t>plan</a:t>
            </a:r>
            <a:endParaRPr kumimoji="1" lang="en-US" altLang="ja-JP" sz="3600" dirty="0">
              <a:latin typeface="Monaco"/>
              <a:cs typeface="Monaco"/>
            </a:endParaRPr>
          </a:p>
          <a:p>
            <a:pPr marL="571471" indent="-571471" algn="l">
              <a:buFont typeface="Wingdings" charset="2"/>
              <a:buChar char="l"/>
              <a:defRPr/>
            </a:pPr>
            <a:r>
              <a:rPr kumimoji="1" lang="en-US" altLang="ja-JP" sz="3600" dirty="0">
                <a:latin typeface="Monaco"/>
                <a:cs typeface="Monaco"/>
              </a:rPr>
              <a:t>Beam study results </a:t>
            </a:r>
          </a:p>
          <a:p>
            <a:pPr marL="571471" indent="-571471" algn="l">
              <a:buFont typeface="Wingdings" charset="2"/>
              <a:buChar char="l"/>
              <a:defRPr/>
            </a:pPr>
            <a:r>
              <a:rPr kumimoji="1" lang="en-US" altLang="ja-JP" sz="3600" dirty="0">
                <a:latin typeface="Monaco"/>
                <a:cs typeface="Monaco"/>
              </a:rPr>
              <a:t>Summary</a:t>
            </a:r>
            <a:endParaRPr kumimoji="1" lang="ja-JP" altLang="en-US" sz="3600" dirty="0">
              <a:latin typeface="Monaco"/>
              <a:cs typeface="Monaco"/>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9" y="6411914"/>
            <a:ext cx="12085638"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9" y="677864"/>
            <a:ext cx="119380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208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5" y="3544890"/>
            <a:ext cx="120364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20836" name="Rectangle 4"/>
          <p:cNvSpPr>
            <a:spLocks noGrp="1" noChangeArrowheads="1"/>
          </p:cNvSpPr>
          <p:nvPr>
            <p:ph type="title"/>
          </p:nvPr>
        </p:nvSpPr>
        <p:spPr>
          <a:xfrm>
            <a:off x="1803401" y="26989"/>
            <a:ext cx="8242300" cy="673099"/>
          </a:xfrm>
          <a:ln/>
        </p:spPr>
        <p:txBody>
          <a:bodyPr/>
          <a:lstStyle/>
          <a:p>
            <a:r>
              <a:rPr lang="en-US" altLang="ja-JP" sz="3800" dirty="0"/>
              <a:t>Linac measured position (Apr.  2011) </a:t>
            </a:r>
          </a:p>
        </p:txBody>
      </p:sp>
      <p:sp>
        <p:nvSpPr>
          <p:cNvPr id="120837" name="Rectangle 5"/>
          <p:cNvSpPr>
            <a:spLocks/>
          </p:cNvSpPr>
          <p:nvPr/>
        </p:nvSpPr>
        <p:spPr bwMode="auto">
          <a:xfrm>
            <a:off x="5141914" y="9177339"/>
            <a:ext cx="1568090" cy="36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098" tIns="38098" rIns="38098" bIns="38098">
            <a:spAutoFit/>
          </a:bodyPr>
          <a:lstStyle/>
          <a:p>
            <a:pPr algn="l"/>
            <a:r>
              <a:rPr lang="en-US" altLang="ja-JP" sz="1800">
                <a:solidFill>
                  <a:schemeClr val="tx1"/>
                </a:solidFill>
                <a:latin typeface="Calibri" charset="0"/>
                <a:ea typeface="ＭＳ Ｐゴシック" charset="0"/>
                <a:cs typeface="Calibri" charset="0"/>
                <a:sym typeface="Calibri" charset="0"/>
              </a:rPr>
              <a:t>Beam axis[mm]</a:t>
            </a:r>
          </a:p>
        </p:txBody>
      </p:sp>
      <p:sp>
        <p:nvSpPr>
          <p:cNvPr id="120838" name="Rectangle 6"/>
          <p:cNvSpPr>
            <a:spLocks/>
          </p:cNvSpPr>
          <p:nvPr/>
        </p:nvSpPr>
        <p:spPr bwMode="auto">
          <a:xfrm rot="-5400000">
            <a:off x="-815323" y="1949695"/>
            <a:ext cx="2570448" cy="36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098" tIns="38098" rIns="38098" bIns="38098">
            <a:spAutoFit/>
          </a:bodyPr>
          <a:lstStyle/>
          <a:p>
            <a:pPr algn="l"/>
            <a:r>
              <a:rPr lang="en-US" altLang="ja-JP" sz="1800">
                <a:solidFill>
                  <a:schemeClr val="tx1"/>
                </a:solidFill>
                <a:latin typeface="Calibri" charset="0"/>
                <a:ea typeface="ＭＳ Ｐゴシック" charset="0"/>
                <a:cs typeface="Calibri" charset="0"/>
                <a:sym typeface="Calibri" charset="0"/>
              </a:rPr>
              <a:t>Horizontal direction [mm]</a:t>
            </a:r>
          </a:p>
        </p:txBody>
      </p:sp>
      <p:sp>
        <p:nvSpPr>
          <p:cNvPr id="120839" name="Rectangle 7"/>
          <p:cNvSpPr>
            <a:spLocks/>
          </p:cNvSpPr>
          <p:nvPr/>
        </p:nvSpPr>
        <p:spPr bwMode="auto">
          <a:xfrm rot="-5400000">
            <a:off x="-775492" y="4696619"/>
            <a:ext cx="248761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098" tIns="38098" rIns="38098" bIns="38098"/>
          <a:lstStyle/>
          <a:p>
            <a:pPr algn="l"/>
            <a:r>
              <a:rPr lang="en-US" altLang="ja-JP" sz="1800">
                <a:solidFill>
                  <a:schemeClr val="tx1"/>
                </a:solidFill>
                <a:latin typeface="Calibri" charset="0"/>
                <a:ea typeface="ＭＳ Ｐゴシック" charset="0"/>
                <a:cs typeface="Calibri" charset="0"/>
                <a:sym typeface="Calibri" charset="0"/>
              </a:rPr>
              <a:t>Vertical direction [mm]</a:t>
            </a:r>
          </a:p>
        </p:txBody>
      </p:sp>
      <p:sp>
        <p:nvSpPr>
          <p:cNvPr id="120840" name="Rectangle 8"/>
          <p:cNvSpPr>
            <a:spLocks/>
          </p:cNvSpPr>
          <p:nvPr/>
        </p:nvSpPr>
        <p:spPr bwMode="auto">
          <a:xfrm rot="-5400000">
            <a:off x="-895349" y="7562851"/>
            <a:ext cx="2730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098" tIns="38098" rIns="38098" bIns="38098"/>
          <a:lstStyle/>
          <a:p>
            <a:pPr algn="l"/>
            <a:r>
              <a:rPr lang="en-US" altLang="ja-JP" sz="1800">
                <a:solidFill>
                  <a:schemeClr val="tx1"/>
                </a:solidFill>
                <a:latin typeface="Calibri" charset="0"/>
                <a:ea typeface="ＭＳ Ｐゴシック" charset="0"/>
                <a:cs typeface="Calibri" charset="0"/>
                <a:sym typeface="Calibri" charset="0"/>
              </a:rPr>
              <a:t>Longitudinal direction[mm]</a:t>
            </a:r>
          </a:p>
        </p:txBody>
      </p:sp>
      <p:sp>
        <p:nvSpPr>
          <p:cNvPr id="120841" name="AutoShape 9"/>
          <p:cNvSpPr>
            <a:spLocks/>
          </p:cNvSpPr>
          <p:nvPr/>
        </p:nvSpPr>
        <p:spPr bwMode="auto">
          <a:xfrm rot="-8520000">
            <a:off x="7473952" y="2490788"/>
            <a:ext cx="1438275" cy="1066800"/>
          </a:xfrm>
          <a:custGeom>
            <a:avLst/>
            <a:gdLst/>
            <a:ahLst/>
            <a:cxnLst/>
            <a:rect l="0" t="0" r="r" b="b"/>
            <a:pathLst>
              <a:path w="21600" h="21600">
                <a:moveTo>
                  <a:pt x="20313" y="0"/>
                </a:moveTo>
                <a:cubicBezTo>
                  <a:pt x="20767" y="775"/>
                  <a:pt x="21196" y="1575"/>
                  <a:pt x="21600" y="2399"/>
                </a:cubicBezTo>
                <a:lnTo>
                  <a:pt x="0" y="21600"/>
                </a:lnTo>
                <a:close/>
                <a:moveTo>
                  <a:pt x="20313" y="0"/>
                </a:moveTo>
              </a:path>
            </a:pathLst>
          </a:custGeom>
          <a:noFill/>
          <a:ln w="127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20842" name="Rectangle 10"/>
          <p:cNvSpPr>
            <a:spLocks/>
          </p:cNvSpPr>
          <p:nvPr/>
        </p:nvSpPr>
        <p:spPr bwMode="auto">
          <a:xfrm>
            <a:off x="6284914" y="2814637"/>
            <a:ext cx="984440"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098" tIns="38098" rIns="38098" bIns="38098">
            <a:spAutoFit/>
          </a:bodyPr>
          <a:lstStyle/>
          <a:p>
            <a:pPr algn="l"/>
            <a:r>
              <a:rPr lang="en-US" altLang="ja-JP" sz="1600">
                <a:solidFill>
                  <a:schemeClr val="tx1"/>
                </a:solidFill>
                <a:latin typeface="Calibri" charset="0"/>
                <a:ea typeface="ＭＳ Ｐゴシック" charset="0"/>
                <a:cs typeface="Calibri" charset="0"/>
                <a:sym typeface="Calibri" charset="0"/>
              </a:rPr>
              <a:t>~0.03mrad</a:t>
            </a:r>
          </a:p>
        </p:txBody>
      </p:sp>
      <p:sp>
        <p:nvSpPr>
          <p:cNvPr id="120843" name="Rectangle 11"/>
          <p:cNvSpPr>
            <a:spLocks/>
          </p:cNvSpPr>
          <p:nvPr/>
        </p:nvSpPr>
        <p:spPr bwMode="auto">
          <a:xfrm>
            <a:off x="4800600" y="889001"/>
            <a:ext cx="7029137" cy="44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098" tIns="38098" rIns="38098" bIns="38098">
            <a:spAutoFit/>
          </a:bodyPr>
          <a:lstStyle/>
          <a:p>
            <a:pPr algn="l"/>
            <a:r>
              <a:rPr lang="en-US" altLang="ja-JP" sz="2400">
                <a:solidFill>
                  <a:srgbClr val="FF0000"/>
                </a:solidFill>
                <a:latin typeface="Calibri" charset="0"/>
                <a:sym typeface="Calibri" charset="0"/>
              </a:rPr>
              <a:t>Red broken line</a:t>
            </a:r>
            <a:r>
              <a:rPr lang="ja-JP" altLang="en-US" sz="2400">
                <a:solidFill>
                  <a:srgbClr val="FF0000"/>
                </a:solidFill>
                <a:latin typeface="Calibri" charset="0"/>
                <a:sym typeface="Calibri" charset="0"/>
              </a:rPr>
              <a:t>：</a:t>
            </a:r>
            <a:r>
              <a:rPr lang="en-US" altLang="ja-JP" sz="2400">
                <a:solidFill>
                  <a:srgbClr val="FF0000"/>
                </a:solidFill>
                <a:latin typeface="Calibri" charset="0"/>
                <a:sym typeface="Calibri" charset="0"/>
              </a:rPr>
              <a:t>New beam line after the earth-quake </a:t>
            </a:r>
          </a:p>
        </p:txBody>
      </p:sp>
    </p:spTree>
    <p:extLst>
      <p:ext uri="{BB962C8B-B14F-4D97-AF65-F5344CB8AC3E}">
        <p14:creationId xmlns:p14="http://schemas.microsoft.com/office/powerpoint/2010/main" val="122182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257900" y="357288"/>
            <a:ext cx="5722260" cy="781928"/>
          </a:xfrm>
          <a:prstGeom prst="rect">
            <a:avLst/>
          </a:prstGeom>
          <a:noFill/>
        </p:spPr>
        <p:txBody>
          <a:bodyPr wrap="none" lIns="124124" tIns="62062" rIns="124124" bIns="62062" rtlCol="0">
            <a:spAutoFit/>
          </a:bodyPr>
          <a:lstStyle/>
          <a:p>
            <a:pPr>
              <a:buNone/>
            </a:pPr>
            <a:r>
              <a:rPr kumimoji="1" lang="en-US" altLang="ja-JP" dirty="0" smtClean="0">
                <a:solidFill>
                  <a:schemeClr val="bg1"/>
                </a:solidFill>
              </a:rPr>
              <a:t>4177</a:t>
            </a:r>
            <a:r>
              <a:rPr kumimoji="1" lang="ja-JP" altLang="en-US" dirty="0" smtClean="0">
                <a:solidFill>
                  <a:schemeClr val="bg1"/>
                </a:solidFill>
              </a:rPr>
              <a:t>　左の影が大きい</a:t>
            </a:r>
            <a:endParaRPr kumimoji="1" lang="ja-JP" altLang="en-US" dirty="0">
              <a:solidFill>
                <a:schemeClr val="bg1"/>
              </a:solidFill>
            </a:endParaRPr>
          </a:p>
        </p:txBody>
      </p:sp>
      <p:sp>
        <p:nvSpPr>
          <p:cNvPr id="3" name="Rectangle 22"/>
          <p:cNvSpPr>
            <a:spLocks/>
          </p:cNvSpPr>
          <p:nvPr/>
        </p:nvSpPr>
        <p:spPr bwMode="auto">
          <a:xfrm>
            <a:off x="1605857" y="156792"/>
            <a:ext cx="101420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wrap="square" lIns="0" tIns="0" rIns="57795" bIns="0">
            <a:spAutoFit/>
          </a:bodyPr>
          <a:lstStyle/>
          <a:p>
            <a:pPr marL="57147"/>
            <a:r>
              <a:rPr lang="en-US" altLang="ja-JP" sz="4000" dirty="0">
                <a:latin typeface="Arial Bold" charset="0"/>
                <a:ea typeface="ＭＳ Ｐゴシック" charset="0"/>
                <a:cs typeface="Arial Bold" charset="0"/>
                <a:sym typeface="Arial Bold" charset="0"/>
              </a:rPr>
              <a:t>Rapid Cycle Synchrotron (RCS, 3GeV)</a:t>
            </a:r>
          </a:p>
        </p:txBody>
      </p:sp>
      <p:sp>
        <p:nvSpPr>
          <p:cNvPr id="5" name="テキスト ボックス 4"/>
          <p:cNvSpPr txBox="1"/>
          <p:nvPr/>
        </p:nvSpPr>
        <p:spPr>
          <a:xfrm>
            <a:off x="885776" y="917156"/>
            <a:ext cx="10976597" cy="1405511"/>
          </a:xfrm>
          <a:prstGeom prst="rect">
            <a:avLst/>
          </a:prstGeom>
          <a:noFill/>
        </p:spPr>
        <p:txBody>
          <a:bodyPr wrap="square" lIns="91435" tIns="45718" rIns="91435" bIns="45718" rtlCol="0">
            <a:spAutoFit/>
          </a:bodyPr>
          <a:lstStyle/>
          <a:p>
            <a:pPr marL="457176" indent="-457176" algn="l">
              <a:buFontTx/>
              <a:buChar char="•"/>
            </a:pPr>
            <a:r>
              <a:rPr kumimoji="1" lang="en-US" altLang="ja-JP" sz="2800" dirty="0"/>
              <a:t>No serious damages on the equipment/instruments in RCS </a:t>
            </a:r>
            <a:r>
              <a:rPr kumimoji="1" lang="en-US" altLang="ja-JP" sz="2800" dirty="0" err="1"/>
              <a:t>tunel</a:t>
            </a:r>
            <a:r>
              <a:rPr kumimoji="1" lang="en-US" altLang="ja-JP" sz="2800" dirty="0"/>
              <a:t>. </a:t>
            </a:r>
          </a:p>
          <a:p>
            <a:pPr marL="457176" indent="-457176" algn="l">
              <a:buFontTx/>
              <a:buChar char="•"/>
            </a:pPr>
            <a:r>
              <a:rPr kumimoji="1" lang="en-US" altLang="ja-JP" sz="2800" dirty="0"/>
              <a:t>Position of all equipment/instruments were measured.</a:t>
            </a:r>
          </a:p>
          <a:p>
            <a:pPr algn="l"/>
            <a:r>
              <a:rPr kumimoji="1" lang="en-US" altLang="ja-JP" sz="2800" dirty="0"/>
              <a:t>     The maximum displacement is 3.7mm vertically &amp; 10mm horizontally. </a:t>
            </a:r>
            <a:endParaRPr kumimoji="1" lang="ja-JP" altLang="en-US" sz="2800" dirty="0"/>
          </a:p>
        </p:txBody>
      </p:sp>
      <p:sp>
        <p:nvSpPr>
          <p:cNvPr id="6" name="Rectangle 24"/>
          <p:cNvSpPr>
            <a:spLocks/>
          </p:cNvSpPr>
          <p:nvPr/>
        </p:nvSpPr>
        <p:spPr bwMode="auto">
          <a:xfrm>
            <a:off x="8662640" y="3940697"/>
            <a:ext cx="3982120"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57795" bIns="0"/>
          <a:lstStyle/>
          <a:p>
            <a:pPr marL="57147" algn="l"/>
            <a:r>
              <a:rPr lang="en-US" altLang="ja-JP" sz="2800" dirty="0">
                <a:solidFill>
                  <a:srgbClr val="3366FF"/>
                </a:solidFill>
                <a:latin typeface="+mj-lt"/>
                <a:ea typeface="ＭＳ Ｐゴシック" charset="0"/>
                <a:cs typeface="Helvetica" charset="0"/>
                <a:sym typeface="Helvetica" charset="0"/>
              </a:rPr>
              <a:t>Blue : Reference positions of the magnet</a:t>
            </a:r>
          </a:p>
          <a:p>
            <a:pPr marL="57147" algn="l"/>
            <a:r>
              <a:rPr lang="en-US" altLang="ja-JP" sz="2800" dirty="0">
                <a:solidFill>
                  <a:srgbClr val="FF0000"/>
                </a:solidFill>
                <a:latin typeface="+mj-lt"/>
                <a:ea typeface="ＭＳ Ｐゴシック" charset="0"/>
                <a:cs typeface="Helvetica" charset="0"/>
                <a:sym typeface="Helvetica" charset="0"/>
              </a:rPr>
              <a:t>Red:  Measured positions after the earthquake </a:t>
            </a:r>
          </a:p>
          <a:p>
            <a:pPr marL="57147" algn="l"/>
            <a:r>
              <a:rPr lang="en-US" altLang="ja-JP" sz="2800" dirty="0">
                <a:solidFill>
                  <a:schemeClr val="tx1"/>
                </a:solidFill>
                <a:latin typeface="+mj-lt"/>
                <a:ea typeface="ＭＳ Ｐゴシック" charset="0"/>
                <a:cs typeface="Helvetica" charset="0"/>
                <a:sym typeface="Helvetica" charset="0"/>
              </a:rPr>
              <a:t>(Please note the magnitude of displacement is amplified x2000.)</a:t>
            </a:r>
          </a:p>
        </p:txBody>
      </p:sp>
      <p:pic>
        <p:nvPicPr>
          <p:cNvPr id="2" name="図 1"/>
          <p:cNvPicPr>
            <a:picLocks noChangeAspect="1"/>
          </p:cNvPicPr>
          <p:nvPr/>
        </p:nvPicPr>
        <p:blipFill>
          <a:blip r:embed="rId2"/>
          <a:stretch>
            <a:fillRect/>
          </a:stretch>
        </p:blipFill>
        <p:spPr>
          <a:xfrm>
            <a:off x="597745" y="2356520"/>
            <a:ext cx="7920880" cy="7292026"/>
          </a:xfrm>
          <a:prstGeom prst="rect">
            <a:avLst/>
          </a:prstGeom>
        </p:spPr>
      </p:pic>
    </p:spTree>
    <p:extLst>
      <p:ext uri="{BB962C8B-B14F-4D97-AF65-F5344CB8AC3E}">
        <p14:creationId xmlns:p14="http://schemas.microsoft.com/office/powerpoint/2010/main" val="4070881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257900" y="357288"/>
            <a:ext cx="5722260" cy="781928"/>
          </a:xfrm>
          <a:prstGeom prst="rect">
            <a:avLst/>
          </a:prstGeom>
          <a:noFill/>
        </p:spPr>
        <p:txBody>
          <a:bodyPr wrap="none" lIns="124124" tIns="62062" rIns="124124" bIns="62062" rtlCol="0">
            <a:spAutoFit/>
          </a:bodyPr>
          <a:lstStyle/>
          <a:p>
            <a:pPr>
              <a:buNone/>
            </a:pPr>
            <a:r>
              <a:rPr kumimoji="1" lang="en-US" altLang="ja-JP" dirty="0" smtClean="0">
                <a:solidFill>
                  <a:schemeClr val="bg1"/>
                </a:solidFill>
              </a:rPr>
              <a:t>4177</a:t>
            </a:r>
            <a:r>
              <a:rPr kumimoji="1" lang="ja-JP" altLang="en-US" dirty="0" smtClean="0">
                <a:solidFill>
                  <a:schemeClr val="bg1"/>
                </a:solidFill>
              </a:rPr>
              <a:t>　左の影が大きい</a:t>
            </a:r>
            <a:endParaRPr kumimoji="1" lang="ja-JP" altLang="en-US" dirty="0">
              <a:solidFill>
                <a:schemeClr val="bg1"/>
              </a:solidFill>
            </a:endParaRPr>
          </a:p>
        </p:txBody>
      </p:sp>
      <p:sp>
        <p:nvSpPr>
          <p:cNvPr id="3" name="Rectangle 21"/>
          <p:cNvSpPr>
            <a:spLocks/>
          </p:cNvSpPr>
          <p:nvPr/>
        </p:nvSpPr>
        <p:spPr bwMode="auto">
          <a:xfrm>
            <a:off x="7603728" y="7613104"/>
            <a:ext cx="4803328" cy="214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57795" bIns="0"/>
          <a:lstStyle/>
          <a:p>
            <a:pPr marL="57147" algn="l"/>
            <a:r>
              <a:rPr lang="en-US" altLang="ja-JP" sz="2800" dirty="0">
                <a:solidFill>
                  <a:schemeClr val="tx1"/>
                </a:solidFill>
                <a:latin typeface="+mj-lt"/>
                <a:ea typeface="ＭＳ Ｐゴシック" charset="0"/>
                <a:cs typeface="Helvetica" charset="0"/>
                <a:sym typeface="Helvetica" charset="0"/>
              </a:rPr>
              <a:t>Magnet displacement from </a:t>
            </a:r>
          </a:p>
          <a:p>
            <a:pPr marL="57147" algn="l"/>
            <a:r>
              <a:rPr lang="en-US" altLang="ja-JP" sz="2800" dirty="0">
                <a:solidFill>
                  <a:schemeClr val="tx1"/>
                </a:solidFill>
                <a:latin typeface="+mj-lt"/>
                <a:ea typeface="ＭＳ Ｐゴシック" charset="0"/>
                <a:cs typeface="Helvetica" charset="0"/>
                <a:sym typeface="Helvetica" charset="0"/>
              </a:rPr>
              <a:t>     the reference line  </a:t>
            </a:r>
          </a:p>
          <a:p>
            <a:pPr marL="57147" algn="l"/>
            <a:r>
              <a:rPr lang="en-US" altLang="ja-JP" sz="2800" dirty="0">
                <a:solidFill>
                  <a:srgbClr val="008000"/>
                </a:solidFill>
                <a:latin typeface="+mj-lt"/>
                <a:ea typeface="ＭＳ Ｐゴシック" charset="0"/>
                <a:cs typeface="Helvetica" charset="0"/>
                <a:sym typeface="Helvetica" charset="0"/>
              </a:rPr>
              <a:t>Green : vertical direction</a:t>
            </a:r>
          </a:p>
          <a:p>
            <a:pPr marL="57147" algn="l"/>
            <a:r>
              <a:rPr lang="en-US" altLang="ja-JP" sz="2800" dirty="0">
                <a:solidFill>
                  <a:srgbClr val="FF0000"/>
                </a:solidFill>
                <a:ea typeface="ＭＳ Ｐゴシック" charset="0"/>
                <a:cs typeface="Helvetica" charset="0"/>
                <a:sym typeface="Helvetica" charset="0"/>
              </a:rPr>
              <a:t>Red : horizontal direction</a:t>
            </a:r>
          </a:p>
          <a:p>
            <a:pPr marL="57147" algn="l"/>
            <a:r>
              <a:rPr lang="en-US" altLang="ja-JP" sz="2800" dirty="0">
                <a:solidFill>
                  <a:srgbClr val="3366FF"/>
                </a:solidFill>
                <a:ea typeface="ＭＳ Ｐゴシック" charset="0"/>
                <a:cs typeface="Helvetica" charset="0"/>
                <a:sym typeface="Helvetica" charset="0"/>
              </a:rPr>
              <a:t>Blue : beam </a:t>
            </a:r>
            <a:r>
              <a:rPr lang="en-US" altLang="ja-JP" sz="2800" dirty="0" err="1">
                <a:solidFill>
                  <a:srgbClr val="3366FF"/>
                </a:solidFill>
                <a:ea typeface="ＭＳ Ｐゴシック" charset="0"/>
                <a:cs typeface="Helvetica" charset="0"/>
                <a:sym typeface="Helvetica" charset="0"/>
              </a:rPr>
              <a:t>deirection</a:t>
            </a:r>
            <a:endParaRPr lang="en-US" altLang="ja-JP" sz="2800" dirty="0">
              <a:solidFill>
                <a:srgbClr val="3366FF"/>
              </a:solidFill>
              <a:ea typeface="ＭＳ Ｐゴシック" charset="0"/>
              <a:cs typeface="Helvetica" charset="0"/>
              <a:sym typeface="Helvetica" charset="0"/>
            </a:endParaRPr>
          </a:p>
          <a:p>
            <a:pPr marL="57147" algn="l"/>
            <a:endParaRPr lang="en-US" altLang="ja-JP" sz="2800" dirty="0">
              <a:solidFill>
                <a:schemeClr val="tx1"/>
              </a:solidFill>
              <a:latin typeface="+mj-lt"/>
              <a:ea typeface="ＭＳ Ｐゴシック" charset="0"/>
              <a:cs typeface="Helvetica" charset="0"/>
              <a:sym typeface="Helvetica" charset="0"/>
            </a:endParaRPr>
          </a:p>
        </p:txBody>
      </p:sp>
      <p:sp>
        <p:nvSpPr>
          <p:cNvPr id="5" name="Rectangle 22"/>
          <p:cNvSpPr>
            <a:spLocks/>
          </p:cNvSpPr>
          <p:nvPr/>
        </p:nvSpPr>
        <p:spPr bwMode="auto">
          <a:xfrm>
            <a:off x="1605857" y="156792"/>
            <a:ext cx="101420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wrap="square" lIns="0" tIns="0" rIns="57795" bIns="0">
            <a:spAutoFit/>
          </a:bodyPr>
          <a:lstStyle/>
          <a:p>
            <a:pPr marL="57147"/>
            <a:r>
              <a:rPr lang="en-US" altLang="ja-JP" sz="4000" dirty="0">
                <a:latin typeface="Arial Bold" charset="0"/>
                <a:ea typeface="ＭＳ Ｐゴシック" charset="0"/>
                <a:cs typeface="Arial Bold" charset="0"/>
                <a:sym typeface="Arial Bold" charset="0"/>
              </a:rPr>
              <a:t>Main Synchrotron Ring (MR, 30GeV)</a:t>
            </a:r>
          </a:p>
        </p:txBody>
      </p:sp>
      <p:sp>
        <p:nvSpPr>
          <p:cNvPr id="6" name="Rectangle 23"/>
          <p:cNvSpPr>
            <a:spLocks/>
          </p:cNvSpPr>
          <p:nvPr/>
        </p:nvSpPr>
        <p:spPr bwMode="auto">
          <a:xfrm>
            <a:off x="165697" y="988368"/>
            <a:ext cx="12839104" cy="20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57795" bIns="0"/>
          <a:lstStyle/>
          <a:p>
            <a:pPr marL="57147" algn="l"/>
            <a:r>
              <a:rPr lang="ja-JP" altLang="en-US" sz="2800" dirty="0">
                <a:latin typeface="+mj-lt"/>
                <a:sym typeface="Arial" charset="0"/>
              </a:rPr>
              <a:t>・</a:t>
            </a:r>
            <a:r>
              <a:rPr lang="en-US" altLang="ja-JP" sz="2800" dirty="0">
                <a:latin typeface="+mj-lt"/>
                <a:sym typeface="Arial" charset="0"/>
              </a:rPr>
              <a:t> There were no serious damages on all MR equipment/instruments, such as magnets.</a:t>
            </a:r>
          </a:p>
          <a:p>
            <a:pPr marL="57147" algn="l"/>
            <a:r>
              <a:rPr lang="en-US" altLang="ja-JP" sz="2800" dirty="0">
                <a:latin typeface="+mj-lt"/>
                <a:sym typeface="Arial" charset="0"/>
              </a:rPr>
              <a:t>     It, however, appeared they misaligned in both vertical and horizontal directions. </a:t>
            </a:r>
          </a:p>
          <a:p>
            <a:pPr marL="57147" algn="l"/>
            <a:r>
              <a:rPr lang="ja-JP" altLang="en-US" sz="2800" dirty="0">
                <a:latin typeface="+mj-lt"/>
                <a:sym typeface="Arial" charset="0"/>
              </a:rPr>
              <a:t>・</a:t>
            </a:r>
            <a:r>
              <a:rPr lang="en-US" altLang="ja-JP" sz="2800" dirty="0">
                <a:latin typeface="+mj-lt"/>
                <a:sym typeface="Arial" charset="0"/>
              </a:rPr>
              <a:t> Some magnets misaligned greatly are re-aligned with replacing a stage.</a:t>
            </a:r>
          </a:p>
          <a:p>
            <a:pPr marL="57147" algn="l"/>
            <a:r>
              <a:rPr lang="ja-JP" altLang="en-US" sz="2800" dirty="0">
                <a:latin typeface="+mj-lt"/>
                <a:sym typeface="Arial" charset="0"/>
              </a:rPr>
              <a:t>・</a:t>
            </a:r>
            <a:r>
              <a:rPr lang="en-US" altLang="ja-JP" sz="2800" dirty="0">
                <a:latin typeface="+mj-lt"/>
                <a:sym typeface="Arial" charset="0"/>
              </a:rPr>
              <a:t> Inspection of the RF power amplifying system has been completed. </a:t>
            </a:r>
          </a:p>
        </p:txBody>
      </p:sp>
      <p:sp>
        <p:nvSpPr>
          <p:cNvPr id="7" name="Rectangle 24"/>
          <p:cNvSpPr>
            <a:spLocks/>
          </p:cNvSpPr>
          <p:nvPr/>
        </p:nvSpPr>
        <p:spPr bwMode="auto">
          <a:xfrm>
            <a:off x="165697" y="7757122"/>
            <a:ext cx="6474074" cy="180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57795" bIns="0"/>
          <a:lstStyle/>
          <a:p>
            <a:pPr marL="57147" algn="l"/>
            <a:r>
              <a:rPr lang="en-US" altLang="ja-JP" sz="2800" dirty="0">
                <a:solidFill>
                  <a:srgbClr val="FF6600"/>
                </a:solidFill>
                <a:latin typeface="+mj-lt"/>
                <a:ea typeface="ＭＳ Ｐゴシック" charset="0"/>
                <a:cs typeface="Helvetica" charset="0"/>
                <a:sym typeface="Helvetica" charset="0"/>
              </a:rPr>
              <a:t>Orange : Reference positions of the magnet</a:t>
            </a:r>
          </a:p>
          <a:p>
            <a:pPr marL="57147" algn="l"/>
            <a:r>
              <a:rPr lang="en-US" altLang="ja-JP" sz="2800" dirty="0">
                <a:solidFill>
                  <a:srgbClr val="3366FF"/>
                </a:solidFill>
                <a:latin typeface="+mj-lt"/>
                <a:ea typeface="ＭＳ Ｐゴシック" charset="0"/>
                <a:cs typeface="Helvetica" charset="0"/>
                <a:sym typeface="Helvetica" charset="0"/>
              </a:rPr>
              <a:t>Blue</a:t>
            </a:r>
            <a:r>
              <a:rPr lang="en-US" altLang="ja-JP" sz="2800" dirty="0">
                <a:solidFill>
                  <a:schemeClr val="tx1"/>
                </a:solidFill>
                <a:latin typeface="+mj-lt"/>
                <a:ea typeface="ＭＳ Ｐゴシック" charset="0"/>
                <a:cs typeface="Helvetica" charset="0"/>
                <a:sym typeface="Helvetica" charset="0"/>
              </a:rPr>
              <a:t> &amp; </a:t>
            </a:r>
            <a:r>
              <a:rPr lang="en-US" altLang="ja-JP" sz="2800" dirty="0">
                <a:solidFill>
                  <a:srgbClr val="FF0000"/>
                </a:solidFill>
                <a:latin typeface="+mj-lt"/>
                <a:ea typeface="ＭＳ Ｐゴシック" charset="0"/>
                <a:cs typeface="Helvetica" charset="0"/>
                <a:sym typeface="Helvetica" charset="0"/>
              </a:rPr>
              <a:t>Red</a:t>
            </a:r>
            <a:r>
              <a:rPr lang="en-US" altLang="ja-JP" sz="2800" dirty="0">
                <a:solidFill>
                  <a:schemeClr val="tx1"/>
                </a:solidFill>
                <a:latin typeface="+mj-lt"/>
                <a:ea typeface="ＭＳ Ｐゴシック" charset="0"/>
                <a:cs typeface="Helvetica" charset="0"/>
                <a:sym typeface="Helvetica" charset="0"/>
              </a:rPr>
              <a:t>:  Measured positions after the earthquake (Please note the magnitude of displacement is amplified x2000.)</a:t>
            </a:r>
          </a:p>
        </p:txBody>
      </p:sp>
      <p:grpSp>
        <p:nvGrpSpPr>
          <p:cNvPr id="8" name="Group 29"/>
          <p:cNvGrpSpPr>
            <a:grpSpLocks/>
          </p:cNvGrpSpPr>
          <p:nvPr/>
        </p:nvGrpSpPr>
        <p:grpSpPr bwMode="auto">
          <a:xfrm>
            <a:off x="254001" y="3236915"/>
            <a:ext cx="5856289" cy="4433887"/>
            <a:chOff x="0" y="0"/>
            <a:chExt cx="3688" cy="2793"/>
          </a:xfrm>
        </p:grpSpPr>
        <p:pic>
          <p:nvPicPr>
            <p:cNvPr id="9" name="Picture 2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77" cy="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10" name="Rectangle 26"/>
            <p:cNvSpPr>
              <a:spLocks/>
            </p:cNvSpPr>
            <p:nvPr/>
          </p:nvSpPr>
          <p:spPr bwMode="auto">
            <a:xfrm>
              <a:off x="1548" y="572"/>
              <a:ext cx="914" cy="331"/>
            </a:xfrm>
            <a:prstGeom prst="rect">
              <a:avLst/>
            </a:prstGeom>
            <a:solidFill>
              <a:srgbClr val="FFFFFF"/>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endParaRPr lang="ja-JP" altLang="en-US"/>
            </a:p>
          </p:txBody>
        </p:sp>
        <p:sp>
          <p:nvSpPr>
            <p:cNvPr id="11" name="Rectangle 27"/>
            <p:cNvSpPr>
              <a:spLocks/>
            </p:cNvSpPr>
            <p:nvPr/>
          </p:nvSpPr>
          <p:spPr bwMode="auto">
            <a:xfrm>
              <a:off x="1419" y="1483"/>
              <a:ext cx="1115" cy="179"/>
            </a:xfrm>
            <a:prstGeom prst="rect">
              <a:avLst/>
            </a:prstGeom>
            <a:solidFill>
              <a:srgbClr val="FFFFFF"/>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wrap="none" lIns="0" tIns="0" rIns="57799" bIns="0">
              <a:spAutoFit/>
            </a:bodyPr>
            <a:lstStyle/>
            <a:p>
              <a:pPr marL="57147" algn="l"/>
              <a:r>
                <a:rPr lang="en-US" altLang="ja-JP" sz="1800">
                  <a:latin typeface="Arial" charset="0"/>
                  <a:ea typeface="ＭＳ Ｐゴシック" charset="0"/>
                  <a:cs typeface="Arial" charset="0"/>
                  <a:sym typeface="Arial" charset="0"/>
                </a:rPr>
                <a:t>Amplified x2000</a:t>
              </a:r>
            </a:p>
          </p:txBody>
        </p:sp>
        <p:sp>
          <p:nvSpPr>
            <p:cNvPr id="12" name="Rectangle 28"/>
            <p:cNvSpPr>
              <a:spLocks/>
            </p:cNvSpPr>
            <p:nvPr/>
          </p:nvSpPr>
          <p:spPr bwMode="auto">
            <a:xfrm>
              <a:off x="2580" y="2515"/>
              <a:ext cx="1108" cy="192"/>
            </a:xfrm>
            <a:prstGeom prst="rect">
              <a:avLst/>
            </a:prstGeom>
            <a:solidFill>
              <a:srgbClr val="FFFFFF"/>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endParaRPr lang="ja-JP" altLang="en-US"/>
            </a:p>
          </p:txBody>
        </p:sp>
      </p:grpSp>
      <p:grpSp>
        <p:nvGrpSpPr>
          <p:cNvPr id="13" name="Group 32"/>
          <p:cNvGrpSpPr>
            <a:grpSpLocks/>
          </p:cNvGrpSpPr>
          <p:nvPr/>
        </p:nvGrpSpPr>
        <p:grpSpPr bwMode="auto">
          <a:xfrm>
            <a:off x="6197601" y="3340100"/>
            <a:ext cx="6486525" cy="4300538"/>
            <a:chOff x="0" y="0"/>
            <a:chExt cx="4086" cy="2709"/>
          </a:xfrm>
        </p:grpSpPr>
        <p:pic>
          <p:nvPicPr>
            <p:cNvPr id="14" name="Picture 3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86" cy="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15" name="Rectangle 31"/>
            <p:cNvSpPr>
              <a:spLocks/>
            </p:cNvSpPr>
            <p:nvPr/>
          </p:nvSpPr>
          <p:spPr bwMode="auto">
            <a:xfrm>
              <a:off x="243" y="65"/>
              <a:ext cx="592" cy="331"/>
            </a:xfrm>
            <a:prstGeom prst="rect">
              <a:avLst/>
            </a:prstGeom>
            <a:solidFill>
              <a:srgbClr val="FFFFFF"/>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endParaRPr lang="ja-JP" altLang="en-US"/>
            </a:p>
          </p:txBody>
        </p:sp>
      </p:grpSp>
    </p:spTree>
    <p:extLst>
      <p:ext uri="{BB962C8B-B14F-4D97-AF65-F5344CB8AC3E}">
        <p14:creationId xmlns:p14="http://schemas.microsoft.com/office/powerpoint/2010/main" val="1460302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5697" y="340297"/>
            <a:ext cx="12839104" cy="1323439"/>
          </a:xfrm>
          <a:prstGeom prst="rect">
            <a:avLst/>
          </a:prstGeom>
          <a:noFill/>
        </p:spPr>
        <p:txBody>
          <a:bodyPr wrap="square" lIns="91435" tIns="45718" rIns="91435" bIns="45718" rtlCol="0">
            <a:spAutoFit/>
          </a:bodyPr>
          <a:lstStyle/>
          <a:p>
            <a:r>
              <a:rPr kumimoji="1" lang="en-US" altLang="ja-JP" sz="4000" dirty="0"/>
              <a:t>Demand </a:t>
            </a:r>
          </a:p>
          <a:p>
            <a:r>
              <a:rPr kumimoji="1" lang="en-US" altLang="ja-JP" sz="4000" dirty="0"/>
              <a:t>from users (MLF,  T2K) and the law fixed the MLF </a:t>
            </a:r>
            <a:r>
              <a:rPr kumimoji="1" lang="en-US" altLang="ja-JP" sz="4000" dirty="0" smtClean="0"/>
              <a:t>budget:</a:t>
            </a:r>
            <a:endParaRPr kumimoji="1" lang="en-US" altLang="ja-JP" sz="4000" dirty="0"/>
          </a:p>
        </p:txBody>
      </p:sp>
      <p:sp>
        <p:nvSpPr>
          <p:cNvPr id="4" name="テキスト ボックス 3"/>
          <p:cNvSpPr txBox="1"/>
          <p:nvPr/>
        </p:nvSpPr>
        <p:spPr>
          <a:xfrm>
            <a:off x="813769" y="5452866"/>
            <a:ext cx="11795418" cy="2554544"/>
          </a:xfrm>
          <a:prstGeom prst="rect">
            <a:avLst/>
          </a:prstGeom>
          <a:noFill/>
        </p:spPr>
        <p:txBody>
          <a:bodyPr wrap="none" lIns="91435" tIns="45718" rIns="91435" bIns="45718" rtlCol="0">
            <a:spAutoFit/>
          </a:bodyPr>
          <a:lstStyle/>
          <a:p>
            <a:pPr algn="l"/>
            <a:r>
              <a:rPr kumimoji="1" lang="en-US" altLang="ja-JP" sz="4000" dirty="0">
                <a:solidFill>
                  <a:srgbClr val="0000FF"/>
                </a:solidFill>
              </a:rPr>
              <a:t>Results:</a:t>
            </a:r>
          </a:p>
          <a:p>
            <a:pPr algn="l"/>
            <a:r>
              <a:rPr kumimoji="1" lang="en-US" altLang="ja-JP" sz="4000" dirty="0">
                <a:solidFill>
                  <a:srgbClr val="0000FF"/>
                </a:solidFill>
              </a:rPr>
              <a:t>*</a:t>
            </a:r>
            <a:r>
              <a:rPr kumimoji="1" lang="en-US" altLang="ja-JP" sz="4000" dirty="0">
                <a:solidFill>
                  <a:srgbClr val="000090"/>
                </a:solidFill>
              </a:rPr>
              <a:t>Linac</a:t>
            </a:r>
            <a:r>
              <a:rPr kumimoji="1" lang="en-US" altLang="ja-JP" sz="4000" dirty="0">
                <a:solidFill>
                  <a:srgbClr val="0000FF"/>
                </a:solidFill>
              </a:rPr>
              <a:t> must be re-aligned but V-shape is approved.</a:t>
            </a:r>
          </a:p>
          <a:p>
            <a:pPr algn="l"/>
            <a:r>
              <a:rPr kumimoji="1" lang="en-US" altLang="ja-JP" sz="4000" dirty="0">
                <a:solidFill>
                  <a:srgbClr val="0000FF"/>
                </a:solidFill>
              </a:rPr>
              <a:t>*</a:t>
            </a:r>
            <a:r>
              <a:rPr kumimoji="1" lang="en-US" altLang="ja-JP" sz="4000" dirty="0">
                <a:solidFill>
                  <a:srgbClr val="000090"/>
                </a:solidFill>
              </a:rPr>
              <a:t>RCS</a:t>
            </a:r>
            <a:r>
              <a:rPr kumimoji="1" lang="en-US" altLang="ja-JP" sz="4000" dirty="0">
                <a:solidFill>
                  <a:srgbClr val="0000FF"/>
                </a:solidFill>
              </a:rPr>
              <a:t> is usable without re-alignment if power ≤ 300kW</a:t>
            </a:r>
          </a:p>
          <a:p>
            <a:pPr algn="l"/>
            <a:r>
              <a:rPr kumimoji="1" lang="en-US" altLang="ja-JP" sz="4000" dirty="0">
                <a:solidFill>
                  <a:srgbClr val="0000FF"/>
                </a:solidFill>
              </a:rPr>
              <a:t>*</a:t>
            </a:r>
            <a:r>
              <a:rPr kumimoji="1" lang="en-US" altLang="ja-JP" sz="4000" dirty="0">
                <a:solidFill>
                  <a:srgbClr val="000090"/>
                </a:solidFill>
              </a:rPr>
              <a:t>MR</a:t>
            </a:r>
            <a:r>
              <a:rPr kumimoji="1" lang="en-US" altLang="ja-JP" sz="4000" dirty="0">
                <a:solidFill>
                  <a:srgbClr val="0000FF"/>
                </a:solidFill>
              </a:rPr>
              <a:t> must be re-aligned. </a:t>
            </a:r>
            <a:endParaRPr kumimoji="1" lang="ja-JP" altLang="en-US" sz="4000" dirty="0">
              <a:solidFill>
                <a:srgbClr val="0000FF"/>
              </a:solidFill>
            </a:endParaRPr>
          </a:p>
        </p:txBody>
      </p:sp>
      <p:sp>
        <p:nvSpPr>
          <p:cNvPr id="5" name="テキスト ボックス 4"/>
          <p:cNvSpPr txBox="1"/>
          <p:nvPr/>
        </p:nvSpPr>
        <p:spPr>
          <a:xfrm>
            <a:off x="1705665" y="4084713"/>
            <a:ext cx="9693278" cy="1446549"/>
          </a:xfrm>
          <a:prstGeom prst="rect">
            <a:avLst/>
          </a:prstGeom>
          <a:noFill/>
        </p:spPr>
        <p:txBody>
          <a:bodyPr wrap="none" lIns="91435" tIns="45718" rIns="91435" bIns="45718" rtlCol="0">
            <a:spAutoFit/>
          </a:bodyPr>
          <a:lstStyle/>
          <a:p>
            <a:r>
              <a:rPr kumimoji="1" lang="en-US" altLang="ja-JP" sz="4400" dirty="0"/>
              <a:t>Beam simulation</a:t>
            </a:r>
          </a:p>
          <a:p>
            <a:r>
              <a:rPr kumimoji="1" lang="en-US" altLang="ja-JP" sz="4400" dirty="0"/>
              <a:t> to keep the beam loss as same as before:</a:t>
            </a:r>
          </a:p>
        </p:txBody>
      </p:sp>
      <p:sp>
        <p:nvSpPr>
          <p:cNvPr id="6" name="テキスト ボックス 5"/>
          <p:cNvSpPr txBox="1"/>
          <p:nvPr/>
        </p:nvSpPr>
        <p:spPr>
          <a:xfrm>
            <a:off x="237705" y="1753163"/>
            <a:ext cx="12619277" cy="1323439"/>
          </a:xfrm>
          <a:prstGeom prst="rect">
            <a:avLst/>
          </a:prstGeom>
          <a:noFill/>
        </p:spPr>
        <p:txBody>
          <a:bodyPr wrap="square" lIns="91435" tIns="45718" rIns="91435" bIns="45718" rtlCol="0">
            <a:spAutoFit/>
          </a:bodyPr>
          <a:lstStyle/>
          <a:p>
            <a:r>
              <a:rPr kumimoji="1" lang="en-US" altLang="ja-JP" sz="4000" dirty="0">
                <a:solidFill>
                  <a:srgbClr val="FF0000"/>
                </a:solidFill>
              </a:rPr>
              <a:t>Beam must be supplied to users during JFY2011 at least approximately two months.</a:t>
            </a:r>
          </a:p>
        </p:txBody>
      </p:sp>
      <p:sp>
        <p:nvSpPr>
          <p:cNvPr id="7" name="下矢印 6"/>
          <p:cNvSpPr/>
          <p:nvPr/>
        </p:nvSpPr>
        <p:spPr bwMode="auto">
          <a:xfrm>
            <a:off x="6142360" y="3364632"/>
            <a:ext cx="822960" cy="822960"/>
          </a:xfrm>
          <a:prstGeom prst="downArrow">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endParaRPr lang="ja-JP" altLang="en-US"/>
          </a:p>
        </p:txBody>
      </p:sp>
      <p:sp>
        <p:nvSpPr>
          <p:cNvPr id="2" name="テキスト ボックス 1"/>
          <p:cNvSpPr txBox="1"/>
          <p:nvPr/>
        </p:nvSpPr>
        <p:spPr>
          <a:xfrm>
            <a:off x="0" y="8603215"/>
            <a:ext cx="13004800" cy="967784"/>
          </a:xfrm>
          <a:prstGeom prst="rect">
            <a:avLst/>
          </a:prstGeom>
          <a:noFill/>
        </p:spPr>
        <p:txBody>
          <a:bodyPr wrap="square" lIns="91435" tIns="45718" rIns="91435" bIns="45718" rtlCol="0">
            <a:spAutoFit/>
          </a:bodyPr>
          <a:lstStyle/>
          <a:p>
            <a:r>
              <a:rPr kumimoji="1" lang="en-US" altLang="ja-JP" sz="2800" dirty="0">
                <a:latin typeface="Monaco"/>
                <a:cs typeface="Monaco"/>
              </a:rPr>
              <a:t>&gt;&gt; Minimum repair of the broken building has been done to resume the beam acceleration as soon as possible.</a:t>
            </a:r>
            <a:endParaRPr kumimoji="1" lang="ja-JP" altLang="en-US" sz="2800" dirty="0">
              <a:latin typeface="Monaco"/>
              <a:cs typeface="Monaco"/>
            </a:endParaRPr>
          </a:p>
        </p:txBody>
      </p:sp>
    </p:spTree>
    <p:extLst>
      <p:ext uri="{BB962C8B-B14F-4D97-AF65-F5344CB8AC3E}">
        <p14:creationId xmlns:p14="http://schemas.microsoft.com/office/powerpoint/2010/main" val="785233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0" y="340296"/>
            <a:ext cx="13004800" cy="926689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71637" y="1187225"/>
            <a:ext cx="12351444" cy="7578008"/>
          </a:xfrm>
          <a:prstGeom prst="rect">
            <a:avLst/>
          </a:prstGeom>
        </p:spPr>
      </p:pic>
      <p:sp>
        <p:nvSpPr>
          <p:cNvPr id="5" name="テキスト ボックス 4"/>
          <p:cNvSpPr txBox="1"/>
          <p:nvPr/>
        </p:nvSpPr>
        <p:spPr>
          <a:xfrm>
            <a:off x="2544429" y="484313"/>
            <a:ext cx="8278453" cy="646330"/>
          </a:xfrm>
          <a:prstGeom prst="rect">
            <a:avLst/>
          </a:prstGeom>
          <a:noFill/>
        </p:spPr>
        <p:txBody>
          <a:bodyPr wrap="none" lIns="91435" tIns="45718" rIns="91435" bIns="45718" rtlCol="0">
            <a:spAutoFit/>
          </a:bodyPr>
          <a:lstStyle/>
          <a:p>
            <a:r>
              <a:rPr kumimoji="1" lang="en-US" altLang="ja-JP" sz="3600" dirty="0"/>
              <a:t>History of beam delivery from RCS to MLF</a:t>
            </a:r>
            <a:endParaRPr kumimoji="1" lang="ja-JP" altLang="en-US" sz="3600" dirty="0"/>
          </a:p>
        </p:txBody>
      </p:sp>
      <p:sp>
        <p:nvSpPr>
          <p:cNvPr id="6" name="テキスト ボックス 5"/>
          <p:cNvSpPr txBox="1"/>
          <p:nvPr/>
        </p:nvSpPr>
        <p:spPr>
          <a:xfrm>
            <a:off x="2275139" y="8747230"/>
            <a:ext cx="9016135" cy="967784"/>
          </a:xfrm>
          <a:prstGeom prst="rect">
            <a:avLst/>
          </a:prstGeom>
          <a:noFill/>
        </p:spPr>
        <p:txBody>
          <a:bodyPr wrap="none" lIns="91435" tIns="45718" rIns="91435" bIns="45718" rtlCol="0">
            <a:spAutoFit/>
          </a:bodyPr>
          <a:lstStyle/>
          <a:p>
            <a:r>
              <a:rPr kumimoji="1" lang="en-US" altLang="ja-JP" sz="2800" dirty="0"/>
              <a:t>In the last three days, 275 kW beam was delivered to MLF.</a:t>
            </a:r>
          </a:p>
          <a:p>
            <a:r>
              <a:rPr kumimoji="1" lang="en-US" altLang="ja-JP" sz="2800" dirty="0"/>
              <a:t>Stable operation of 275 kW was successfully </a:t>
            </a:r>
            <a:r>
              <a:rPr kumimoji="1" lang="en-US" altLang="ja-JP" sz="2800" dirty="0" err="1"/>
              <a:t>demonstarted</a:t>
            </a:r>
            <a:r>
              <a:rPr kumimoji="1" lang="en-US" altLang="ja-JP" sz="2800" dirty="0"/>
              <a:t>.</a:t>
            </a:r>
            <a:endParaRPr kumimoji="1" lang="ja-JP" altLang="en-US" sz="2800" dirty="0"/>
          </a:p>
        </p:txBody>
      </p:sp>
    </p:spTree>
    <p:extLst>
      <p:ext uri="{BB962C8B-B14F-4D97-AF65-F5344CB8AC3E}">
        <p14:creationId xmlns:p14="http://schemas.microsoft.com/office/powerpoint/2010/main" val="22030574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97746" y="1348407"/>
            <a:ext cx="12650133" cy="6912768"/>
          </a:xfrm>
          <a:prstGeom prst="rect">
            <a:avLst/>
          </a:prstGeom>
        </p:spPr>
      </p:pic>
      <p:sp>
        <p:nvSpPr>
          <p:cNvPr id="5" name="テキスト ボックス 4"/>
          <p:cNvSpPr txBox="1"/>
          <p:nvPr/>
        </p:nvSpPr>
        <p:spPr>
          <a:xfrm>
            <a:off x="1101800" y="630071"/>
            <a:ext cx="11063771" cy="646330"/>
          </a:xfrm>
          <a:prstGeom prst="rect">
            <a:avLst/>
          </a:prstGeom>
          <a:noFill/>
        </p:spPr>
        <p:txBody>
          <a:bodyPr wrap="none" lIns="91435" tIns="45718" rIns="91435" bIns="45718" rtlCol="0">
            <a:spAutoFit/>
          </a:bodyPr>
          <a:lstStyle/>
          <a:p>
            <a:r>
              <a:rPr kumimoji="1" lang="en-US" altLang="ja-JP" sz="3600" dirty="0"/>
              <a:t>History of beam delivery from MR to the T2K experiment</a:t>
            </a:r>
            <a:endParaRPr kumimoji="1" lang="ja-JP" altLang="en-US" sz="3600" dirty="0"/>
          </a:p>
        </p:txBody>
      </p:sp>
      <p:sp>
        <p:nvSpPr>
          <p:cNvPr id="6" name="テキスト ボックス 5"/>
          <p:cNvSpPr txBox="1"/>
          <p:nvPr/>
        </p:nvSpPr>
        <p:spPr>
          <a:xfrm>
            <a:off x="392338" y="8549209"/>
            <a:ext cx="12781769" cy="967784"/>
          </a:xfrm>
          <a:prstGeom prst="rect">
            <a:avLst/>
          </a:prstGeom>
          <a:noFill/>
        </p:spPr>
        <p:txBody>
          <a:bodyPr wrap="none" lIns="91435" tIns="45718" rIns="91435" bIns="45718" rtlCol="0">
            <a:spAutoFit/>
          </a:bodyPr>
          <a:lstStyle/>
          <a:p>
            <a:r>
              <a:rPr kumimoji="1" lang="en-US" altLang="ja-JP" sz="2800" dirty="0"/>
              <a:t>Operation for beam delivery to the T2K before summer 2012 was finished on June 9.</a:t>
            </a:r>
          </a:p>
          <a:p>
            <a:r>
              <a:rPr kumimoji="1" lang="en-US" altLang="ja-JP" sz="2800" dirty="0"/>
              <a:t>T2K accumulated the beam of ~3x10</a:t>
            </a:r>
            <a:r>
              <a:rPr kumimoji="1" lang="en-US" altLang="ja-JP" sz="2800" baseline="30000" dirty="0"/>
              <a:t>20</a:t>
            </a:r>
            <a:r>
              <a:rPr kumimoji="1" lang="en-US" altLang="ja-JP" sz="2800" dirty="0"/>
              <a:t> POT.</a:t>
            </a:r>
            <a:endParaRPr kumimoji="1" lang="ja-JP" altLang="en-US" sz="2800" dirty="0"/>
          </a:p>
        </p:txBody>
      </p:sp>
    </p:spTree>
    <p:extLst>
      <p:ext uri="{BB962C8B-B14F-4D97-AF65-F5344CB8AC3E}">
        <p14:creationId xmlns:p14="http://schemas.microsoft.com/office/powerpoint/2010/main" val="2052695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993185" y="124272"/>
            <a:ext cx="2518638" cy="830997"/>
          </a:xfrm>
          <a:prstGeom prst="rect">
            <a:avLst/>
          </a:prstGeom>
          <a:noFill/>
        </p:spPr>
        <p:txBody>
          <a:bodyPr wrap="none" lIns="91435" tIns="45718" rIns="91435" bIns="45718" rtlCol="0">
            <a:spAutoFit/>
          </a:bodyPr>
          <a:lstStyle/>
          <a:p>
            <a:r>
              <a:rPr kumimoji="1" lang="en-US" altLang="ja-JP" sz="4800" dirty="0"/>
              <a:t>Summary</a:t>
            </a:r>
            <a:endParaRPr kumimoji="1" lang="ja-JP" altLang="en-US" sz="4800" dirty="0"/>
          </a:p>
        </p:txBody>
      </p:sp>
      <p:sp>
        <p:nvSpPr>
          <p:cNvPr id="3" name="テキスト ボックス 2"/>
          <p:cNvSpPr txBox="1"/>
          <p:nvPr/>
        </p:nvSpPr>
        <p:spPr>
          <a:xfrm>
            <a:off x="1" y="1132384"/>
            <a:ext cx="13016011" cy="8628001"/>
          </a:xfrm>
          <a:prstGeom prst="rect">
            <a:avLst/>
          </a:prstGeom>
          <a:noFill/>
        </p:spPr>
        <p:txBody>
          <a:bodyPr wrap="square" lIns="91435" tIns="45718" rIns="91435" bIns="45718" rtlCol="0">
            <a:spAutoFit/>
          </a:bodyPr>
          <a:lstStyle/>
          <a:p>
            <a:pPr marL="571471" indent="-571471" algn="l">
              <a:buFontTx/>
              <a:buChar char="•"/>
            </a:pPr>
            <a:r>
              <a:rPr kumimoji="1" lang="en-US" altLang="ja-JP" dirty="0" smtClean="0"/>
              <a:t>Although J-PARC had the big damage by the earthquake, it has been fixed in minimum to accelerate the beam.</a:t>
            </a:r>
          </a:p>
          <a:p>
            <a:pPr marL="571471" indent="-571471" algn="l">
              <a:buFontTx/>
              <a:buChar char="•"/>
            </a:pPr>
            <a:r>
              <a:rPr kumimoji="1" lang="en-US" altLang="ja-JP" dirty="0" smtClean="0"/>
              <a:t>J-PARC resumed to accelerate beam from Dec., 2011.</a:t>
            </a:r>
          </a:p>
          <a:p>
            <a:pPr marL="571471" indent="-571471" algn="l">
              <a:buFontTx/>
              <a:buChar char="•"/>
            </a:pPr>
            <a:r>
              <a:rPr kumimoji="1" lang="en-US" altLang="ja-JP" dirty="0" smtClean="0"/>
              <a:t>Experiments by user restarted in Jan., 2012.</a:t>
            </a:r>
          </a:p>
          <a:p>
            <a:pPr algn="l"/>
            <a:endParaRPr kumimoji="1" lang="en-US" altLang="ja-JP" dirty="0" smtClean="0"/>
          </a:p>
          <a:p>
            <a:pPr marL="571471" indent="-571471" algn="l">
              <a:buFontTx/>
              <a:buChar char="•"/>
            </a:pPr>
            <a:r>
              <a:rPr kumimoji="1" lang="en-US" altLang="ja-JP" dirty="0" smtClean="0"/>
              <a:t>However a lot of troubles of the earthquake origin(?) still happen in the accelerators.  </a:t>
            </a:r>
          </a:p>
          <a:p>
            <a:pPr marL="571471" indent="-571471" algn="l">
              <a:buFontTx/>
              <a:buChar char="•"/>
            </a:pPr>
            <a:r>
              <a:rPr kumimoji="1" lang="en-US" altLang="ja-JP" dirty="0" smtClean="0"/>
              <a:t>Damage on the accelerator buildings </a:t>
            </a:r>
            <a:r>
              <a:rPr kumimoji="1" lang="en-US" altLang="ja-JP" dirty="0"/>
              <a:t>of </a:t>
            </a:r>
            <a:r>
              <a:rPr kumimoji="1" lang="en-US" altLang="ja-JP" dirty="0" smtClean="0"/>
              <a:t>linac (</a:t>
            </a:r>
            <a:r>
              <a:rPr kumimoji="1" lang="en-US" altLang="ja-JP" dirty="0"/>
              <a:t>wall, doors, cranes, floor) </a:t>
            </a:r>
            <a:r>
              <a:rPr kumimoji="1" lang="en-US" altLang="ja-JP" dirty="0" smtClean="0"/>
              <a:t>and MR (expansion joints, ground-water leakage) is not fixed yet. </a:t>
            </a:r>
          </a:p>
          <a:p>
            <a:pPr algn="l"/>
            <a:endParaRPr kumimoji="1" lang="en-US" altLang="ja-JP" dirty="0" smtClean="0"/>
          </a:p>
          <a:p>
            <a:pPr marL="571471" indent="-571471" algn="l">
              <a:buFontTx/>
              <a:buChar char="•"/>
            </a:pPr>
            <a:r>
              <a:rPr kumimoji="1" lang="en-US" altLang="ja-JP" dirty="0" smtClean="0"/>
              <a:t>RCS will realign the all magnets in the summer of 2013.  </a:t>
            </a:r>
          </a:p>
        </p:txBody>
      </p:sp>
    </p:spTree>
    <p:extLst>
      <p:ext uri="{BB962C8B-B14F-4D97-AF65-F5344CB8AC3E}">
        <p14:creationId xmlns:p14="http://schemas.microsoft.com/office/powerpoint/2010/main" val="1919629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85672" y="4372745"/>
            <a:ext cx="8651179" cy="1215713"/>
          </a:xfrm>
          <a:prstGeom prst="rect">
            <a:avLst/>
          </a:prstGeom>
          <a:noFill/>
        </p:spPr>
        <p:txBody>
          <a:bodyPr wrap="none" lIns="91435" tIns="45718" rIns="91435" bIns="45718" rtlCol="0">
            <a:spAutoFit/>
          </a:bodyPr>
          <a:lstStyle/>
          <a:p>
            <a:r>
              <a:rPr kumimoji="1" lang="en-US" altLang="ja-JP" sz="7300" dirty="0"/>
              <a:t>Thank you very much!</a:t>
            </a:r>
            <a:endParaRPr kumimoji="1" lang="ja-JP" altLang="en-US" sz="73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正方形/長方形 2"/>
          <p:cNvSpPr>
            <a:spLocks noChangeArrowheads="1"/>
          </p:cNvSpPr>
          <p:nvPr/>
        </p:nvSpPr>
        <p:spPr bwMode="auto">
          <a:xfrm>
            <a:off x="216748" y="56446"/>
            <a:ext cx="12571307" cy="787903"/>
          </a:xfrm>
          <a:prstGeom prst="rect">
            <a:avLst/>
          </a:prstGeom>
          <a:solidFill>
            <a:schemeClr val="bg1"/>
          </a:solidFill>
          <a:ln>
            <a:noFill/>
          </a:ln>
          <a:extLst>
            <a:ext uri="{91240B29-F687-4f45-9708-019B960494DF}">
              <a14:hiddenLine xmlns:a14="http://schemas.microsoft.com/office/drawing/2010/main" w="28575">
                <a:solidFill>
                  <a:srgbClr val="000000"/>
                </a:solidFill>
                <a:round/>
                <a:headEnd/>
                <a:tailEnd/>
              </a14:hiddenLine>
            </a:ext>
          </a:extLst>
        </p:spPr>
        <p:txBody>
          <a:bodyPr lIns="130039" tIns="65020" rIns="130039" bIns="65020">
            <a:spAutoFit/>
          </a:bodyPr>
          <a:lstStyle/>
          <a:p>
            <a:endParaRPr lang="ja-JP" altLang="en-US">
              <a:latin typeface="Calibri" charset="0"/>
              <a:cs typeface="Calibri" charset="0"/>
            </a:endParaRPr>
          </a:p>
        </p:txBody>
      </p:sp>
      <p:pic>
        <p:nvPicPr>
          <p:cNvPr id="29699" name="Picture 21"/>
          <p:cNvPicPr preferRelativeResize="0">
            <a:picLocks noChangeArrowheads="1"/>
          </p:cNvPicPr>
          <p:nvPr/>
        </p:nvPicPr>
        <p:blipFill>
          <a:blip r:embed="rId3">
            <a:extLst>
              <a:ext uri="{28A0092B-C50C-407E-A947-70E740481C1C}">
                <a14:useLocalDpi xmlns:a14="http://schemas.microsoft.com/office/drawing/2010/main" val="0"/>
              </a:ext>
            </a:extLst>
          </a:blip>
          <a:srcRect r="7181"/>
          <a:stretch>
            <a:fillRect/>
          </a:stretch>
        </p:blipFill>
        <p:spPr bwMode="auto">
          <a:xfrm>
            <a:off x="255130" y="2521939"/>
            <a:ext cx="3147342" cy="22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22"/>
          <p:cNvSpPr txBox="1">
            <a:spLocks noChangeArrowheads="1"/>
          </p:cNvSpPr>
          <p:nvPr/>
        </p:nvSpPr>
        <p:spPr bwMode="auto">
          <a:xfrm>
            <a:off x="255130" y="2454205"/>
            <a:ext cx="3228622" cy="61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r>
              <a:rPr lang="en-US" altLang="ja-JP" sz="1700">
                <a:solidFill>
                  <a:schemeClr val="bg1"/>
                </a:solidFill>
                <a:latin typeface="Calibri" charset="0"/>
                <a:cs typeface="Calibri" charset="0"/>
              </a:rPr>
              <a:t>Leaking water depth in the LINAC tunnel reached to 10 cm.</a:t>
            </a:r>
            <a:endParaRPr lang="ja-JP" altLang="en-US" sz="1700">
              <a:solidFill>
                <a:schemeClr val="bg1"/>
              </a:solidFill>
              <a:latin typeface="Calibri" charset="0"/>
              <a:ea typeface="ＤＦ平成ゴシック体W5" charset="0"/>
              <a:cs typeface="ＤＦ平成ゴシック体W5" charset="0"/>
            </a:endParaRPr>
          </a:p>
        </p:txBody>
      </p:sp>
      <p:pic>
        <p:nvPicPr>
          <p:cNvPr id="2970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022" y="2521938"/>
            <a:ext cx="3142827" cy="235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35"/>
          <p:cNvSpPr txBox="1">
            <a:spLocks noChangeArrowheads="1"/>
          </p:cNvSpPr>
          <p:nvPr/>
        </p:nvSpPr>
        <p:spPr bwMode="auto">
          <a:xfrm>
            <a:off x="4203982" y="4082065"/>
            <a:ext cx="1790418" cy="39285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spcBef>
                <a:spcPct val="50000"/>
              </a:spcBef>
            </a:pPr>
            <a:r>
              <a:rPr lang="en-US" altLang="ja-JP" sz="1700">
                <a:solidFill>
                  <a:schemeClr val="tx1"/>
                </a:solidFill>
                <a:latin typeface="Calibri" charset="0"/>
                <a:cs typeface="Calibri" charset="0"/>
              </a:rPr>
              <a:t>After recovery</a:t>
            </a:r>
            <a:endParaRPr lang="ja-JP" altLang="en-US" sz="1700">
              <a:solidFill>
                <a:schemeClr val="tx1"/>
              </a:solidFill>
              <a:latin typeface="Calibri" charset="0"/>
              <a:ea typeface="ＤＦ平成ゴシック体W5" charset="0"/>
              <a:cs typeface="ＤＦ平成ゴシック体W5" charset="0"/>
            </a:endParaRPr>
          </a:p>
        </p:txBody>
      </p:sp>
      <p:sp>
        <p:nvSpPr>
          <p:cNvPr id="29703" name="AutoShape 39"/>
          <p:cNvSpPr>
            <a:spLocks noChangeArrowheads="1"/>
          </p:cNvSpPr>
          <p:nvPr/>
        </p:nvSpPr>
        <p:spPr bwMode="auto">
          <a:xfrm>
            <a:off x="3348287" y="4050454"/>
            <a:ext cx="715715" cy="408658"/>
          </a:xfrm>
          <a:prstGeom prst="rightArrow">
            <a:avLst>
              <a:gd name="adj1" fmla="val 50000"/>
              <a:gd name="adj2" fmla="val 47433"/>
            </a:avLst>
          </a:prstGeom>
          <a:solidFill>
            <a:srgbClr val="FFFF00"/>
          </a:solidFill>
          <a:ln w="9525">
            <a:solidFill>
              <a:schemeClr val="tx1"/>
            </a:solidFill>
            <a:miter lim="800000"/>
            <a:headEnd/>
            <a:tailEnd/>
          </a:ln>
        </p:spPr>
        <p:txBody>
          <a:bodyPr wrap="none" lIns="130039" tIns="65020" rIns="130039" bIns="65020" anchor="ctr"/>
          <a:lstStyle/>
          <a:p>
            <a:endParaRPr lang="ja-JP" altLang="en-US">
              <a:latin typeface="Calibri" charset="0"/>
              <a:ea typeface="ＤＦ平成ゴシック体W5" charset="0"/>
              <a:cs typeface="ＤＦ平成ゴシック体W5" charset="0"/>
            </a:endParaRPr>
          </a:p>
        </p:txBody>
      </p:sp>
      <p:pic>
        <p:nvPicPr>
          <p:cNvPr id="2970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310491"/>
            <a:ext cx="3537938" cy="266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42" descr="090716-#071"/>
          <p:cNvPicPr>
            <a:picLocks noChangeAspect="1" noChangeArrowheads="1"/>
          </p:cNvPicPr>
          <p:nvPr/>
        </p:nvPicPr>
        <p:blipFill>
          <a:blip r:embed="rId6">
            <a:extLst>
              <a:ext uri="{28A0092B-C50C-407E-A947-70E740481C1C}">
                <a14:useLocalDpi xmlns:a14="http://schemas.microsoft.com/office/drawing/2010/main" val="0"/>
              </a:ext>
            </a:extLst>
          </a:blip>
          <a:srcRect t="60941" r="61946" b="21625"/>
          <a:stretch>
            <a:fillRect/>
          </a:stretch>
        </p:blipFill>
        <p:spPr bwMode="auto">
          <a:xfrm>
            <a:off x="1587220" y="4876800"/>
            <a:ext cx="3585351" cy="123049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9706" name="図 6"/>
          <p:cNvPicPr>
            <a:picLocks noChangeAspect="1"/>
          </p:cNvPicPr>
          <p:nvPr/>
        </p:nvPicPr>
        <p:blipFill>
          <a:blip r:embed="rId7">
            <a:extLst>
              <a:ext uri="{28A0092B-C50C-407E-A947-70E740481C1C}">
                <a14:useLocalDpi xmlns:a14="http://schemas.microsoft.com/office/drawing/2010/main" val="0"/>
              </a:ext>
            </a:extLst>
          </a:blip>
          <a:srcRect b="11134"/>
          <a:stretch>
            <a:fillRect/>
          </a:stretch>
        </p:blipFill>
        <p:spPr bwMode="auto">
          <a:xfrm>
            <a:off x="7116517" y="2521939"/>
            <a:ext cx="2919307" cy="194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3" descr="C:\Documents and Settings\kinsho\My Documents\震災関連資料\写真集\写真110621\IMG_034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7422" y="2470009"/>
            <a:ext cx="2609991" cy="19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55" descr="090716-#071"/>
          <p:cNvPicPr>
            <a:picLocks noChangeAspect="1" noChangeArrowheads="1"/>
          </p:cNvPicPr>
          <p:nvPr/>
        </p:nvPicPr>
        <p:blipFill>
          <a:blip r:embed="rId9">
            <a:extLst>
              <a:ext uri="{28A0092B-C50C-407E-A947-70E740481C1C}">
                <a14:useLocalDpi xmlns:a14="http://schemas.microsoft.com/office/drawing/2010/main" val="0"/>
              </a:ext>
            </a:extLst>
          </a:blip>
          <a:srcRect l="27174" t="42099" r="55452" b="39037"/>
          <a:stretch>
            <a:fillRect/>
          </a:stretch>
        </p:blipFill>
        <p:spPr bwMode="auto">
          <a:xfrm>
            <a:off x="7014916" y="4775203"/>
            <a:ext cx="2354862" cy="1916853"/>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9709" name="Line 56"/>
          <p:cNvSpPr>
            <a:spLocks noChangeShapeType="1"/>
          </p:cNvSpPr>
          <p:nvPr/>
        </p:nvSpPr>
        <p:spPr bwMode="auto">
          <a:xfrm>
            <a:off x="2582900" y="4389122"/>
            <a:ext cx="745067" cy="1000196"/>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lIns="130039" tIns="65020" rIns="130039" bIns="65020"/>
          <a:lstStyle/>
          <a:p>
            <a:endParaRPr lang="ja-JP" altLang="en-US"/>
          </a:p>
        </p:txBody>
      </p:sp>
      <p:sp>
        <p:nvSpPr>
          <p:cNvPr id="29710" name="Oval 57"/>
          <p:cNvSpPr>
            <a:spLocks noChangeArrowheads="1"/>
          </p:cNvSpPr>
          <p:nvPr/>
        </p:nvSpPr>
        <p:spPr bwMode="auto">
          <a:xfrm>
            <a:off x="2099734" y="5594773"/>
            <a:ext cx="819574" cy="30705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30039" tIns="65020" rIns="130039" bIns="65020" anchor="ctr"/>
          <a:lstStyle/>
          <a:p>
            <a:endParaRPr lang="ja-JP" altLang="en-US">
              <a:latin typeface="Calibri" charset="0"/>
              <a:ea typeface="ＤＦ平成ゴシック体W5" charset="0"/>
              <a:cs typeface="ＤＦ平成ゴシック体W5" charset="0"/>
            </a:endParaRPr>
          </a:p>
        </p:txBody>
      </p:sp>
      <p:sp>
        <p:nvSpPr>
          <p:cNvPr id="29711" name="Line 58"/>
          <p:cNvSpPr>
            <a:spLocks noChangeShapeType="1"/>
          </p:cNvSpPr>
          <p:nvPr/>
        </p:nvSpPr>
        <p:spPr bwMode="auto">
          <a:xfrm flipV="1">
            <a:off x="1894278" y="5901833"/>
            <a:ext cx="309315" cy="512516"/>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lIns="130039" tIns="65020" rIns="130039" bIns="65020"/>
          <a:lstStyle/>
          <a:p>
            <a:endParaRPr lang="ja-JP" altLang="en-US"/>
          </a:p>
        </p:txBody>
      </p:sp>
      <p:sp>
        <p:nvSpPr>
          <p:cNvPr id="29712" name="Line 59"/>
          <p:cNvSpPr>
            <a:spLocks noChangeShapeType="1"/>
          </p:cNvSpPr>
          <p:nvPr/>
        </p:nvSpPr>
        <p:spPr bwMode="auto">
          <a:xfrm flipH="1" flipV="1">
            <a:off x="2713849" y="5901833"/>
            <a:ext cx="1329832" cy="717973"/>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lIns="130039" tIns="65020" rIns="130039" bIns="65020"/>
          <a:lstStyle/>
          <a:p>
            <a:endParaRPr lang="ja-JP" altLang="en-US"/>
          </a:p>
        </p:txBody>
      </p:sp>
      <p:sp>
        <p:nvSpPr>
          <p:cNvPr id="29713" name="Text Box 60"/>
          <p:cNvSpPr txBox="1">
            <a:spLocks noChangeArrowheads="1"/>
          </p:cNvSpPr>
          <p:nvPr/>
        </p:nvSpPr>
        <p:spPr bwMode="auto">
          <a:xfrm>
            <a:off x="1645923" y="4770687"/>
            <a:ext cx="1006969" cy="4380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spcBef>
                <a:spcPct val="50000"/>
              </a:spcBef>
            </a:pPr>
            <a:r>
              <a:rPr lang="en-US" altLang="ja-JP" sz="2000" b="1">
                <a:solidFill>
                  <a:schemeClr val="tx1"/>
                </a:solidFill>
                <a:latin typeface="Calibri" charset="0"/>
                <a:cs typeface="Calibri" charset="0"/>
              </a:rPr>
              <a:t>LINAC</a:t>
            </a:r>
            <a:endParaRPr lang="ja-JP" altLang="en-US" sz="2000" b="1">
              <a:solidFill>
                <a:schemeClr val="tx1"/>
              </a:solidFill>
              <a:latin typeface="Calibri" charset="0"/>
              <a:ea typeface="ＤＦ平成ゴシック体W5" charset="0"/>
              <a:cs typeface="ＤＦ平成ゴシック体W5" charset="0"/>
            </a:endParaRPr>
          </a:p>
        </p:txBody>
      </p:sp>
      <p:sp>
        <p:nvSpPr>
          <p:cNvPr id="29714" name="Text Box 61"/>
          <p:cNvSpPr txBox="1">
            <a:spLocks noChangeArrowheads="1"/>
          </p:cNvSpPr>
          <p:nvPr/>
        </p:nvSpPr>
        <p:spPr bwMode="auto">
          <a:xfrm>
            <a:off x="187396" y="9069494"/>
            <a:ext cx="5707662" cy="657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spcBef>
                <a:spcPct val="50000"/>
              </a:spcBef>
            </a:pPr>
            <a:r>
              <a:rPr lang="en-US" altLang="ja-JP" sz="1700">
                <a:solidFill>
                  <a:schemeClr val="tx1"/>
                </a:solidFill>
                <a:latin typeface="Calibri" charset="0"/>
                <a:ea typeface="ＤＦ平成ゴシック体W5" charset="0"/>
                <a:cs typeface="ＤＦ平成ゴシック体W5" charset="0"/>
              </a:rPr>
              <a:t>The approach to the LINAC entrance subsided more than 1 m.  In contrast, the front road raised a few 10s cm. </a:t>
            </a:r>
            <a:endParaRPr lang="ja-JP" altLang="en-US" sz="1700">
              <a:solidFill>
                <a:schemeClr val="tx1"/>
              </a:solidFill>
              <a:latin typeface="Calibri" charset="0"/>
              <a:ea typeface="ＤＦ平成ゴシック体W5" charset="0"/>
              <a:cs typeface="ＤＦ平成ゴシック体W5" charset="0"/>
            </a:endParaRPr>
          </a:p>
        </p:txBody>
      </p:sp>
      <p:sp>
        <p:nvSpPr>
          <p:cNvPr id="29715" name="Text Box 35"/>
          <p:cNvSpPr txBox="1">
            <a:spLocks noChangeArrowheads="1"/>
          </p:cNvSpPr>
          <p:nvPr/>
        </p:nvSpPr>
        <p:spPr bwMode="auto">
          <a:xfrm>
            <a:off x="6143416" y="9360749"/>
            <a:ext cx="2946399" cy="3928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spcBef>
                <a:spcPct val="50000"/>
              </a:spcBef>
            </a:pPr>
            <a:r>
              <a:rPr lang="en-US" altLang="ja-JP" sz="1700">
                <a:solidFill>
                  <a:schemeClr val="tx1"/>
                </a:solidFill>
                <a:latin typeface="Calibri" charset="0"/>
                <a:ea typeface="ＤＦ平成ゴシック体W5" charset="0"/>
                <a:cs typeface="ＤＦ平成ゴシック体W5" charset="0"/>
              </a:rPr>
              <a:t>Still under the construction</a:t>
            </a:r>
            <a:endParaRPr lang="ja-JP" altLang="en-US" sz="1700">
              <a:solidFill>
                <a:schemeClr val="tx1"/>
              </a:solidFill>
              <a:latin typeface="Calibri" charset="0"/>
              <a:ea typeface="ＤＦ平成ゴシック体W5" charset="0"/>
              <a:cs typeface="ＤＦ平成ゴシック体W5" charset="0"/>
            </a:endParaRPr>
          </a:p>
        </p:txBody>
      </p:sp>
      <p:sp>
        <p:nvSpPr>
          <p:cNvPr id="29716" name="Text Box 65"/>
          <p:cNvSpPr txBox="1">
            <a:spLocks noChangeArrowheads="1"/>
          </p:cNvSpPr>
          <p:nvPr/>
        </p:nvSpPr>
        <p:spPr bwMode="auto">
          <a:xfrm>
            <a:off x="9293016" y="2433885"/>
            <a:ext cx="3481493" cy="657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spcBef>
                <a:spcPct val="50000"/>
              </a:spcBef>
            </a:pPr>
            <a:r>
              <a:rPr lang="en-US" altLang="ja-JP" sz="1700">
                <a:solidFill>
                  <a:schemeClr val="tx1"/>
                </a:solidFill>
                <a:latin typeface="Calibri" charset="0"/>
                <a:cs typeface="Calibri" charset="0"/>
              </a:rPr>
              <a:t>The road around the 3 GeV subsided more than 1 m at many places. </a:t>
            </a:r>
            <a:endParaRPr lang="ja-JP" altLang="en-US" sz="1700">
              <a:solidFill>
                <a:schemeClr val="tx1"/>
              </a:solidFill>
              <a:latin typeface="Calibri" charset="0"/>
              <a:ea typeface="ＤＦ平成ゴシック体W5" charset="0"/>
              <a:cs typeface="ＤＦ平成ゴシック体W5" charset="0"/>
            </a:endParaRPr>
          </a:p>
        </p:txBody>
      </p:sp>
      <p:sp>
        <p:nvSpPr>
          <p:cNvPr id="29717" name="Text Box 67"/>
          <p:cNvSpPr txBox="1">
            <a:spLocks noChangeArrowheads="1"/>
          </p:cNvSpPr>
          <p:nvPr/>
        </p:nvSpPr>
        <p:spPr bwMode="auto">
          <a:xfrm>
            <a:off x="6967504" y="6728178"/>
            <a:ext cx="2479040" cy="43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spcBef>
                <a:spcPct val="50000"/>
              </a:spcBef>
            </a:pPr>
            <a:r>
              <a:rPr lang="en-US" altLang="ja-JP" sz="2000" b="1">
                <a:solidFill>
                  <a:schemeClr val="tx1"/>
                </a:solidFill>
                <a:latin typeface="Calibri" charset="0"/>
                <a:cs typeface="Calibri" charset="0"/>
              </a:rPr>
              <a:t>3 GeV Synchrotron</a:t>
            </a:r>
            <a:endParaRPr lang="ja-JP" altLang="en-US" sz="2000" b="1">
              <a:solidFill>
                <a:schemeClr val="tx1"/>
              </a:solidFill>
              <a:latin typeface="Calibri" charset="0"/>
              <a:ea typeface="ＤＦ平成ゴシック体W5" charset="0"/>
              <a:cs typeface="ＤＦ平成ゴシック体W5" charset="0"/>
            </a:endParaRPr>
          </a:p>
        </p:txBody>
      </p:sp>
      <p:sp>
        <p:nvSpPr>
          <p:cNvPr id="29718" name="Oval 70"/>
          <p:cNvSpPr>
            <a:spLocks noChangeArrowheads="1"/>
          </p:cNvSpPr>
          <p:nvPr/>
        </p:nvSpPr>
        <p:spPr bwMode="auto">
          <a:xfrm>
            <a:off x="7527433" y="5594776"/>
            <a:ext cx="510258" cy="1025031"/>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30039" tIns="65020" rIns="130039" bIns="65020" anchor="ctr"/>
          <a:lstStyle/>
          <a:p>
            <a:endParaRPr lang="ja-JP" altLang="en-US">
              <a:latin typeface="Calibri" charset="0"/>
              <a:ea typeface="ＤＦ平成ゴシック体W5" charset="0"/>
              <a:cs typeface="ＤＦ平成ゴシック体W5" charset="0"/>
            </a:endParaRPr>
          </a:p>
        </p:txBody>
      </p:sp>
      <p:sp>
        <p:nvSpPr>
          <p:cNvPr id="29719" name="Line 71"/>
          <p:cNvSpPr>
            <a:spLocks noChangeShapeType="1"/>
          </p:cNvSpPr>
          <p:nvPr/>
        </p:nvSpPr>
        <p:spPr bwMode="auto">
          <a:xfrm flipH="1">
            <a:off x="7936092" y="4262686"/>
            <a:ext cx="101599" cy="921173"/>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lIns="130039" tIns="65020" rIns="130039" bIns="65020"/>
          <a:lstStyle/>
          <a:p>
            <a:endParaRPr lang="ja-JP" altLang="en-US"/>
          </a:p>
        </p:txBody>
      </p:sp>
      <p:sp>
        <p:nvSpPr>
          <p:cNvPr id="29720" name="AutoShape 39"/>
          <p:cNvSpPr>
            <a:spLocks noChangeArrowheads="1"/>
          </p:cNvSpPr>
          <p:nvPr/>
        </p:nvSpPr>
        <p:spPr bwMode="auto">
          <a:xfrm>
            <a:off x="9778438" y="3750172"/>
            <a:ext cx="715715" cy="408657"/>
          </a:xfrm>
          <a:prstGeom prst="rightArrow">
            <a:avLst>
              <a:gd name="adj1" fmla="val 50000"/>
              <a:gd name="adj2" fmla="val 47433"/>
            </a:avLst>
          </a:prstGeom>
          <a:solidFill>
            <a:srgbClr val="FFFF00"/>
          </a:solidFill>
          <a:ln w="9525">
            <a:solidFill>
              <a:schemeClr val="tx1"/>
            </a:solidFill>
            <a:miter lim="800000"/>
            <a:headEnd/>
            <a:tailEnd/>
          </a:ln>
        </p:spPr>
        <p:txBody>
          <a:bodyPr wrap="none" lIns="130039" tIns="65020" rIns="130039" bIns="65020" anchor="ctr"/>
          <a:lstStyle/>
          <a:p>
            <a:endParaRPr lang="ja-JP" altLang="en-US">
              <a:latin typeface="Calibri" charset="0"/>
              <a:ea typeface="ＤＦ平成ゴシック体W5" charset="0"/>
              <a:cs typeface="ＤＦ平成ゴシック体W5" charset="0"/>
            </a:endParaRPr>
          </a:p>
        </p:txBody>
      </p:sp>
      <p:sp>
        <p:nvSpPr>
          <p:cNvPr id="29721" name="Line 74"/>
          <p:cNvSpPr>
            <a:spLocks noChangeShapeType="1"/>
          </p:cNvSpPr>
          <p:nvPr/>
        </p:nvSpPr>
        <p:spPr bwMode="auto">
          <a:xfrm flipH="1">
            <a:off x="8240891" y="2828996"/>
            <a:ext cx="1332089" cy="819573"/>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lIns="130039" tIns="65020" rIns="130039" bIns="65020"/>
          <a:lstStyle/>
          <a:p>
            <a:endParaRPr lang="ja-JP" altLang="en-US"/>
          </a:p>
        </p:txBody>
      </p:sp>
      <p:sp>
        <p:nvSpPr>
          <p:cNvPr id="29722" name="Line 75"/>
          <p:cNvSpPr>
            <a:spLocks noChangeShapeType="1"/>
          </p:cNvSpPr>
          <p:nvPr/>
        </p:nvSpPr>
        <p:spPr bwMode="auto">
          <a:xfrm flipH="1">
            <a:off x="8550207" y="2828998"/>
            <a:ext cx="1022773" cy="408657"/>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lIns="130039" tIns="65020" rIns="130039" bIns="65020"/>
          <a:lstStyle/>
          <a:p>
            <a:endParaRPr lang="ja-JP" altLang="en-US"/>
          </a:p>
        </p:txBody>
      </p:sp>
      <p:pic>
        <p:nvPicPr>
          <p:cNvPr id="29723" name="Picture 5" descr="C:\Documents and Settings\kinsho\My Documents\震災関連資料\電源\写真110323\CIMG2363.JPG"/>
          <p:cNvPicPr>
            <a:picLocks noChangeAspect="1" noChangeArrowheads="1"/>
          </p:cNvPicPr>
          <p:nvPr/>
        </p:nvPicPr>
        <p:blipFill>
          <a:blip r:embed="rId10">
            <a:extLst>
              <a:ext uri="{28A0092B-C50C-407E-A947-70E740481C1C}">
                <a14:useLocalDpi xmlns:a14="http://schemas.microsoft.com/office/drawing/2010/main" val="0"/>
              </a:ext>
            </a:extLst>
          </a:blip>
          <a:srcRect b="23581"/>
          <a:stretch>
            <a:fillRect/>
          </a:stretch>
        </p:blipFill>
        <p:spPr bwMode="auto">
          <a:xfrm>
            <a:off x="9575236" y="4775203"/>
            <a:ext cx="3131537" cy="194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Picture 7" descr="\\Scom-nas\public\2011_東北地方太平洋沖地震\記録写真\2011_08_08\IMG_1142.JPG"/>
          <p:cNvPicPr>
            <a:picLocks noChangeAspect="1" noChangeArrowheads="1"/>
          </p:cNvPicPr>
          <p:nvPr/>
        </p:nvPicPr>
        <p:blipFill>
          <a:blip r:embed="rId11">
            <a:extLst>
              <a:ext uri="{28A0092B-C50C-407E-A947-70E740481C1C}">
                <a14:useLocalDpi xmlns:a14="http://schemas.microsoft.com/office/drawing/2010/main" val="0"/>
              </a:ext>
            </a:extLst>
          </a:blip>
          <a:srcRect b="19266"/>
          <a:stretch>
            <a:fillRect/>
          </a:stretch>
        </p:blipFill>
        <p:spPr bwMode="auto">
          <a:xfrm>
            <a:off x="9464604" y="7091680"/>
            <a:ext cx="3289583" cy="215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円/楕円 32"/>
          <p:cNvSpPr/>
          <p:nvPr/>
        </p:nvSpPr>
        <p:spPr>
          <a:xfrm>
            <a:off x="10331591" y="8439575"/>
            <a:ext cx="2449690" cy="663787"/>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anchor="ctr"/>
          <a:lstStyle/>
          <a:p>
            <a:pPr algn="ctr">
              <a:defRPr/>
            </a:pPr>
            <a:endParaRPr lang="ja-JP" altLang="en-US">
              <a:solidFill>
                <a:srgbClr val="FFFFFF"/>
              </a:solidFill>
              <a:latin typeface="Calibri" pitchFamily="34" charset="0"/>
              <a:ea typeface="ＤＦ平成ゴシック体W5"/>
            </a:endParaRPr>
          </a:p>
        </p:txBody>
      </p:sp>
      <p:sp>
        <p:nvSpPr>
          <p:cNvPr id="29726" name="テキスト ボックス 17"/>
          <p:cNvSpPr txBox="1">
            <a:spLocks noChangeArrowheads="1"/>
          </p:cNvSpPr>
          <p:nvPr/>
        </p:nvSpPr>
        <p:spPr bwMode="auto">
          <a:xfrm>
            <a:off x="10101298" y="9360749"/>
            <a:ext cx="2079414" cy="3928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1700">
                <a:solidFill>
                  <a:schemeClr val="tx1"/>
                </a:solidFill>
                <a:latin typeface="Calibri" charset="0"/>
                <a:cs typeface="Calibri" charset="0"/>
              </a:rPr>
              <a:t>Re-leveled the basis </a:t>
            </a:r>
            <a:endParaRPr lang="ja-JP" altLang="en-US" sz="1700">
              <a:solidFill>
                <a:schemeClr val="tx1"/>
              </a:solidFill>
              <a:latin typeface="Calibri" charset="0"/>
              <a:ea typeface="ＤＦ平成ゴシック体W5" charset="0"/>
              <a:cs typeface="ＤＦ平成ゴシック体W5" charset="0"/>
            </a:endParaRPr>
          </a:p>
        </p:txBody>
      </p:sp>
      <p:pic>
        <p:nvPicPr>
          <p:cNvPr id="29727" name="図 39" descr="リニアック　玄関前復旧工事２（配管）.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H="1" flipV="1">
            <a:off x="6093745" y="7437122"/>
            <a:ext cx="2912533" cy="200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8" name="図 40" descr="リニアック　玄関前震災直後の沈下.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35022" y="6310490"/>
            <a:ext cx="3181210" cy="210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9" name="AutoShape 39"/>
          <p:cNvSpPr>
            <a:spLocks noChangeArrowheads="1"/>
          </p:cNvSpPr>
          <p:nvPr/>
        </p:nvSpPr>
        <p:spPr bwMode="auto">
          <a:xfrm rot="2256529">
            <a:off x="6348871" y="7920285"/>
            <a:ext cx="715716" cy="408658"/>
          </a:xfrm>
          <a:prstGeom prst="rightArrow">
            <a:avLst>
              <a:gd name="adj1" fmla="val 50000"/>
              <a:gd name="adj2" fmla="val 47433"/>
            </a:avLst>
          </a:prstGeom>
          <a:solidFill>
            <a:srgbClr val="FFFF00"/>
          </a:solidFill>
          <a:ln w="9525">
            <a:solidFill>
              <a:schemeClr val="tx1"/>
            </a:solidFill>
            <a:miter lim="800000"/>
            <a:headEnd/>
            <a:tailEnd/>
          </a:ln>
        </p:spPr>
        <p:txBody>
          <a:bodyPr wrap="none" lIns="130039" tIns="65020" rIns="130039" bIns="65020" anchor="ctr"/>
          <a:lstStyle/>
          <a:p>
            <a:endParaRPr lang="ja-JP" altLang="en-US">
              <a:latin typeface="Calibri" charset="0"/>
              <a:ea typeface="ＤＦ平成ゴシック体W5" charset="0"/>
              <a:cs typeface="ＤＦ平成ゴシック体W5" charset="0"/>
            </a:endParaRPr>
          </a:p>
        </p:txBody>
      </p:sp>
      <p:sp>
        <p:nvSpPr>
          <p:cNvPr id="29730" name="Oval 70"/>
          <p:cNvSpPr>
            <a:spLocks noChangeArrowheads="1"/>
          </p:cNvSpPr>
          <p:nvPr/>
        </p:nvSpPr>
        <p:spPr bwMode="auto">
          <a:xfrm>
            <a:off x="7834489" y="5285460"/>
            <a:ext cx="1535289" cy="41091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30039" tIns="65020" rIns="130039" bIns="65020" anchor="ctr"/>
          <a:lstStyle/>
          <a:p>
            <a:endParaRPr lang="ja-JP" altLang="en-US">
              <a:latin typeface="Calibri" charset="0"/>
              <a:ea typeface="ＤＦ平成ゴシック体W5" charset="0"/>
              <a:cs typeface="ＤＦ平成ゴシック体W5" charset="0"/>
            </a:endParaRPr>
          </a:p>
        </p:txBody>
      </p:sp>
      <p:sp>
        <p:nvSpPr>
          <p:cNvPr id="29731" name="Line 69"/>
          <p:cNvSpPr>
            <a:spLocks noChangeShapeType="1"/>
          </p:cNvSpPr>
          <p:nvPr/>
        </p:nvSpPr>
        <p:spPr bwMode="auto">
          <a:xfrm flipH="1" flipV="1">
            <a:off x="8037691" y="6105033"/>
            <a:ext cx="1740747" cy="103858"/>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lIns="130039" tIns="65020" rIns="130039" bIns="65020"/>
          <a:lstStyle/>
          <a:p>
            <a:endParaRPr lang="ja-JP" altLang="en-US"/>
          </a:p>
        </p:txBody>
      </p:sp>
      <p:sp>
        <p:nvSpPr>
          <p:cNvPr id="29732" name="テキスト ボックス 17"/>
          <p:cNvSpPr txBox="1">
            <a:spLocks noChangeArrowheads="1"/>
          </p:cNvSpPr>
          <p:nvPr/>
        </p:nvSpPr>
        <p:spPr bwMode="auto">
          <a:xfrm>
            <a:off x="10187094" y="6732694"/>
            <a:ext cx="2659662" cy="657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1700">
                <a:solidFill>
                  <a:schemeClr val="tx1"/>
                </a:solidFill>
                <a:latin typeface="Calibri" charset="0"/>
                <a:ea typeface="ＤＦ平成ゴシック体W5" charset="0"/>
                <a:cs typeface="ＤＦ平成ゴシック体W5" charset="0"/>
              </a:rPr>
              <a:t>The basis for transformers subsided ~1 m. </a:t>
            </a:r>
            <a:endParaRPr lang="ja-JP" altLang="en-US" sz="1700">
              <a:solidFill>
                <a:schemeClr val="tx1"/>
              </a:solidFill>
              <a:latin typeface="Calibri" charset="0"/>
              <a:ea typeface="ＤＦ平成ゴシック体W5" charset="0"/>
              <a:cs typeface="ＤＦ平成ゴシック体W5" charset="0"/>
            </a:endParaRPr>
          </a:p>
        </p:txBody>
      </p:sp>
      <p:sp>
        <p:nvSpPr>
          <p:cNvPr id="29733" name="AutoShape 39"/>
          <p:cNvSpPr>
            <a:spLocks noChangeArrowheads="1"/>
          </p:cNvSpPr>
          <p:nvPr/>
        </p:nvSpPr>
        <p:spPr bwMode="auto">
          <a:xfrm rot="5400000">
            <a:off x="9379940" y="6783494"/>
            <a:ext cx="772160" cy="377050"/>
          </a:xfrm>
          <a:prstGeom prst="rightArrow">
            <a:avLst>
              <a:gd name="adj1" fmla="val 50000"/>
              <a:gd name="adj2" fmla="val 47263"/>
            </a:avLst>
          </a:prstGeom>
          <a:solidFill>
            <a:srgbClr val="FFFF00"/>
          </a:solidFill>
          <a:ln w="9525">
            <a:solidFill>
              <a:schemeClr val="tx1"/>
            </a:solidFill>
            <a:miter lim="800000"/>
            <a:headEnd/>
            <a:tailEnd/>
          </a:ln>
        </p:spPr>
        <p:txBody>
          <a:bodyPr wrap="none" lIns="130039" tIns="65020" rIns="130039" bIns="65020" anchor="ctr"/>
          <a:lstStyle/>
          <a:p>
            <a:endParaRPr lang="ja-JP" altLang="en-US">
              <a:latin typeface="Calibri" charset="0"/>
              <a:ea typeface="ＤＦ平成ゴシック体W5" charset="0"/>
              <a:cs typeface="ＤＦ平成ゴシック体W5" charset="0"/>
            </a:endParaRPr>
          </a:p>
        </p:txBody>
      </p:sp>
      <p:sp>
        <p:nvSpPr>
          <p:cNvPr id="29734" name="Line 69"/>
          <p:cNvSpPr>
            <a:spLocks noChangeShapeType="1"/>
          </p:cNvSpPr>
          <p:nvPr/>
        </p:nvSpPr>
        <p:spPr bwMode="auto">
          <a:xfrm flipH="1" flipV="1">
            <a:off x="9164320" y="5594775"/>
            <a:ext cx="614116" cy="510258"/>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lIns="130039" tIns="65020" rIns="130039" bIns="65020"/>
          <a:lstStyle/>
          <a:p>
            <a:endParaRPr lang="ja-JP" altLang="en-US"/>
          </a:p>
        </p:txBody>
      </p:sp>
      <p:sp>
        <p:nvSpPr>
          <p:cNvPr id="29735" name="Text Box 35"/>
          <p:cNvSpPr txBox="1">
            <a:spLocks noChangeArrowheads="1"/>
          </p:cNvSpPr>
          <p:nvPr/>
        </p:nvSpPr>
        <p:spPr bwMode="auto">
          <a:xfrm>
            <a:off x="10830563" y="3691470"/>
            <a:ext cx="1790417" cy="39285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spcBef>
                <a:spcPct val="50000"/>
              </a:spcBef>
            </a:pPr>
            <a:r>
              <a:rPr lang="en-US" altLang="ja-JP" sz="1700">
                <a:solidFill>
                  <a:schemeClr val="tx1"/>
                </a:solidFill>
                <a:latin typeface="Calibri" charset="0"/>
                <a:cs typeface="Calibri" charset="0"/>
              </a:rPr>
              <a:t>After recovery</a:t>
            </a:r>
            <a:endParaRPr lang="ja-JP" altLang="en-US" sz="1700">
              <a:solidFill>
                <a:schemeClr val="tx1"/>
              </a:solidFill>
              <a:latin typeface="Calibri" charset="0"/>
              <a:ea typeface="ＤＦ平成ゴシック体W5" charset="0"/>
              <a:cs typeface="ＤＦ平成ゴシック体W5" charset="0"/>
            </a:endParaRPr>
          </a:p>
        </p:txBody>
      </p:sp>
      <p:sp>
        <p:nvSpPr>
          <p:cNvPr id="29736" name="正方形/長方形 2"/>
          <p:cNvSpPr>
            <a:spLocks noChangeArrowheads="1"/>
          </p:cNvSpPr>
          <p:nvPr/>
        </p:nvSpPr>
        <p:spPr bwMode="auto">
          <a:xfrm>
            <a:off x="216748" y="171592"/>
            <a:ext cx="12571307" cy="787903"/>
          </a:xfrm>
          <a:prstGeom prst="rect">
            <a:avLst/>
          </a:prstGeom>
          <a:solidFill>
            <a:schemeClr val="bg1"/>
          </a:solidFill>
          <a:ln>
            <a:noFill/>
          </a:ln>
          <a:extLst>
            <a:ext uri="{91240B29-F687-4f45-9708-019B960494DF}">
              <a14:hiddenLine xmlns:a14="http://schemas.microsoft.com/office/drawing/2010/main" w="28575">
                <a:solidFill>
                  <a:srgbClr val="000000"/>
                </a:solidFill>
                <a:round/>
                <a:headEnd/>
                <a:tailEnd/>
              </a14:hiddenLine>
            </a:ext>
          </a:extLst>
        </p:spPr>
        <p:txBody>
          <a:bodyPr lIns="130039" tIns="65020" rIns="130039" bIns="65020">
            <a:spAutoFit/>
          </a:bodyPr>
          <a:lstStyle/>
          <a:p>
            <a:endParaRPr lang="ja-JP" altLang="en-US"/>
          </a:p>
        </p:txBody>
      </p:sp>
      <p:sp>
        <p:nvSpPr>
          <p:cNvPr id="29737" name="Text Box 2"/>
          <p:cNvSpPr txBox="1">
            <a:spLocks noChangeArrowheads="1"/>
          </p:cNvSpPr>
          <p:nvPr/>
        </p:nvSpPr>
        <p:spPr bwMode="auto">
          <a:xfrm>
            <a:off x="0" y="0"/>
            <a:ext cx="13004800" cy="61411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13" tIns="65007" rIns="130013" bIns="65007"/>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r>
              <a:rPr lang="en-US" altLang="ja-JP" sz="3400" b="1">
                <a:solidFill>
                  <a:schemeClr val="bg1"/>
                </a:solidFill>
                <a:latin typeface="Calibri" charset="0"/>
                <a:cs typeface="Calibri" charset="0"/>
              </a:rPr>
              <a:t>Recovery Status of J-PARC from Damages by the 3.11 Earthquake</a:t>
            </a:r>
            <a:endParaRPr lang="ja-JP" altLang="en-US" sz="3400" b="1">
              <a:solidFill>
                <a:schemeClr val="bg1"/>
              </a:solidFill>
              <a:latin typeface="Calibri" charset="0"/>
              <a:ea typeface="ＤＦ平成ゴシック体W5" charset="0"/>
              <a:cs typeface="ＤＦ平成ゴシック体W5" charset="0"/>
            </a:endParaRPr>
          </a:p>
        </p:txBody>
      </p:sp>
      <p:sp>
        <p:nvSpPr>
          <p:cNvPr id="29738" name="Text Box 73"/>
          <p:cNvSpPr txBox="1">
            <a:spLocks noChangeArrowheads="1"/>
          </p:cNvSpPr>
          <p:nvPr/>
        </p:nvSpPr>
        <p:spPr bwMode="auto">
          <a:xfrm>
            <a:off x="1560125" y="1849122"/>
            <a:ext cx="10295467" cy="61185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algn="ctr" eaLnBrk="1" hangingPunct="1">
              <a:spcBef>
                <a:spcPct val="50000"/>
              </a:spcBef>
            </a:pPr>
            <a:r>
              <a:rPr lang="en-US" altLang="ja-JP" sz="3100">
                <a:solidFill>
                  <a:schemeClr val="bg1"/>
                </a:solidFill>
                <a:latin typeface="Calibri" charset="0"/>
                <a:cs typeface="Calibri" charset="0"/>
              </a:rPr>
              <a:t>Damages and Recovery Status of Accelerator Facilities</a:t>
            </a:r>
            <a:endParaRPr lang="ja-JP" altLang="en-US" sz="3100">
              <a:solidFill>
                <a:schemeClr val="bg1"/>
              </a:solidFill>
              <a:latin typeface="Calibri" charset="0"/>
              <a:ea typeface="ＤＦ平成ゴシック体W5" charset="0"/>
              <a:cs typeface="ＤＦ平成ゴシック体W5" charset="0"/>
            </a:endParaRPr>
          </a:p>
        </p:txBody>
      </p:sp>
      <p:sp>
        <p:nvSpPr>
          <p:cNvPr id="29739" name="AutoShape 47"/>
          <p:cNvSpPr>
            <a:spLocks noChangeArrowheads="1"/>
          </p:cNvSpPr>
          <p:nvPr/>
        </p:nvSpPr>
        <p:spPr bwMode="auto">
          <a:xfrm>
            <a:off x="24838" y="675076"/>
            <a:ext cx="12864818" cy="1108568"/>
          </a:xfrm>
          <a:prstGeom prst="roundRect">
            <a:avLst>
              <a:gd name="adj" fmla="val 16667"/>
            </a:avLst>
          </a:prstGeom>
          <a:solidFill>
            <a:srgbClr val="FFFF99"/>
          </a:solidFill>
          <a:ln w="12700">
            <a:solidFill>
              <a:schemeClr val="tx1"/>
            </a:solidFill>
            <a:round/>
            <a:headEnd/>
            <a:tailEnd/>
          </a:ln>
        </p:spPr>
        <p:txBody>
          <a:bodyPr lIns="30718" tIns="41085" rIns="30718" bIns="41085" anchor="ctr">
            <a:spAutoFit/>
          </a:bodyPr>
          <a:lstStyle/>
          <a:p>
            <a:pPr marL="487647" indent="-487647" defTabSz="826291">
              <a:buFont typeface="Wingdings" charset="0"/>
              <a:buChar char="Ø"/>
            </a:pPr>
            <a:r>
              <a:rPr lang="en-US" altLang="ja-JP" sz="2000">
                <a:latin typeface="Calibri" charset="0"/>
                <a:cs typeface="Calibri" charset="0"/>
              </a:rPr>
              <a:t>Fortunately no victims at J-PARC, but severe damages on the facilities, such as piping systems, power devices, and instruments. We also had land </a:t>
            </a:r>
            <a:r>
              <a:rPr lang="en-US" altLang="ja-JP" sz="2000">
                <a:latin typeface="Calibri" charset="0"/>
                <a:ea typeface="ＤＦ平成ゴシック体W5" charset="0"/>
                <a:cs typeface="ＤＦ平成ゴシック体W5" charset="0"/>
              </a:rPr>
              <a:t>subsidence at many places around buildings, water leaks, and misalignment of electromagnets and shielding blocks.</a:t>
            </a:r>
            <a:endParaRPr lang="ja-JP" altLang="en-US" sz="2000">
              <a:latin typeface="Calibri" charset="0"/>
              <a:ea typeface="ＤＦ平成ゴシック体W5" charset="0"/>
              <a:cs typeface="ＤＦ平成ゴシック体W5" charset="0"/>
            </a:endParaRPr>
          </a:p>
        </p:txBody>
      </p:sp>
      <p:cxnSp>
        <p:nvCxnSpPr>
          <p:cNvPr id="51" name="Straight Arrow Connector 50"/>
          <p:cNvCxnSpPr>
            <a:cxnSpLocks noChangeShapeType="1"/>
          </p:cNvCxnSpPr>
          <p:nvPr/>
        </p:nvCxnSpPr>
        <p:spPr bwMode="auto">
          <a:xfrm>
            <a:off x="12541956" y="8611165"/>
            <a:ext cx="15804" cy="390596"/>
          </a:xfrm>
          <a:prstGeom prst="straightConnector1">
            <a:avLst/>
          </a:prstGeom>
          <a:noFill/>
          <a:ln w="25400">
            <a:solidFill>
              <a:srgbClr val="FFFF00"/>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41" name="TextBox 3"/>
          <p:cNvSpPr txBox="1">
            <a:spLocks noChangeArrowheads="1"/>
          </p:cNvSpPr>
          <p:nvPr/>
        </p:nvSpPr>
        <p:spPr bwMode="auto">
          <a:xfrm>
            <a:off x="10291799" y="8570525"/>
            <a:ext cx="2213185" cy="37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1600">
                <a:solidFill>
                  <a:srgbClr val="FFFF00"/>
                </a:solidFill>
                <a:latin typeface="Arial" charset="0"/>
              </a:rPr>
              <a:t>added concrete basis</a:t>
            </a:r>
          </a:p>
        </p:txBody>
      </p:sp>
    </p:spTree>
    <p:extLst>
      <p:ext uri="{BB962C8B-B14F-4D97-AF65-F5344CB8AC3E}">
        <p14:creationId xmlns:p14="http://schemas.microsoft.com/office/powerpoint/2010/main" val="633717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327026" y="74613"/>
            <a:ext cx="12777788" cy="9644062"/>
            <a:chOff x="327025" y="74613"/>
            <a:chExt cx="12777788" cy="9644062"/>
          </a:xfrm>
        </p:grpSpPr>
        <p:sp>
          <p:nvSpPr>
            <p:cNvPr id="61441" name="Text Box 1"/>
            <p:cNvSpPr txBox="1">
              <a:spLocks noChangeArrowheads="1"/>
            </p:cNvSpPr>
            <p:nvPr/>
          </p:nvSpPr>
          <p:spPr bwMode="auto">
            <a:xfrm>
              <a:off x="12569825" y="9305925"/>
              <a:ext cx="24288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5F79F97D-C839-C447-A1C3-9B9873F38C0A}" type="slidenum">
                <a:rPr lang="en-US" altLang="ja-JP" sz="1800">
                  <a:solidFill>
                    <a:srgbClr val="0000FF"/>
                  </a:solidFill>
                  <a:latin typeface="Helvetica" charset="0"/>
                  <a:cs typeface="Helvetica" charset="0"/>
                  <a:sym typeface="Helvetica" charset="0"/>
                </a:rPr>
                <a:pPr algn="ctr"/>
                <a:t>2</a:t>
              </a:fld>
              <a:endParaRPr lang="en-US" altLang="ja-JP" sz="1800">
                <a:solidFill>
                  <a:srgbClr val="0000FF"/>
                </a:solidFill>
                <a:latin typeface="Helvetica" charset="0"/>
                <a:cs typeface="Helvetica" charset="0"/>
                <a:sym typeface="Helvetica" charset="0"/>
              </a:endParaRPr>
            </a:p>
          </p:txBody>
        </p:sp>
        <p:pic>
          <p:nvPicPr>
            <p:cNvPr id="614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974850"/>
              <a:ext cx="12214225" cy="774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61445" name="Group 5"/>
            <p:cNvGrpSpPr>
              <a:grpSpLocks/>
            </p:cNvGrpSpPr>
            <p:nvPr/>
          </p:nvGrpSpPr>
          <p:grpSpPr bwMode="auto">
            <a:xfrm>
              <a:off x="1033463" y="4476750"/>
              <a:ext cx="2925762" cy="1309688"/>
              <a:chOff x="0" y="0"/>
              <a:chExt cx="1843" cy="824"/>
            </a:xfrm>
          </p:grpSpPr>
          <p:sp>
            <p:nvSpPr>
              <p:cNvPr id="61443" name="Line 3"/>
              <p:cNvSpPr>
                <a:spLocks noChangeShapeType="1"/>
              </p:cNvSpPr>
              <p:nvPr/>
            </p:nvSpPr>
            <p:spPr bwMode="auto">
              <a:xfrm>
                <a:off x="1056" y="368"/>
                <a:ext cx="787" cy="456"/>
              </a:xfrm>
              <a:prstGeom prst="line">
                <a:avLst/>
              </a:prstGeom>
              <a:noFill/>
              <a:ln w="28575" cap="flat">
                <a:solidFill>
                  <a:srgbClr val="FF3399"/>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44" name="Rectangle 4"/>
              <p:cNvSpPr>
                <a:spLocks/>
              </p:cNvSpPr>
              <p:nvPr/>
            </p:nvSpPr>
            <p:spPr bwMode="auto">
              <a:xfrm>
                <a:off x="0" y="0"/>
                <a:ext cx="1512" cy="624"/>
              </a:xfrm>
              <a:prstGeom prst="rect">
                <a:avLst/>
              </a:prstGeom>
              <a:solidFill>
                <a:schemeClr val="accent1"/>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9" bIns="0"/>
              <a:lstStyle/>
              <a:p>
                <a:pPr marL="57147">
                  <a:lnSpc>
                    <a:spcPct val="80000"/>
                  </a:lnSpc>
                  <a:spcBef>
                    <a:spcPts val="1200"/>
                  </a:spcBef>
                </a:pPr>
                <a:r>
                  <a:rPr lang="en-US" altLang="ja-JP" sz="1800" b="1">
                    <a:solidFill>
                      <a:schemeClr val="tx1"/>
                    </a:solidFill>
                    <a:latin typeface="Helvetica" charset="0"/>
                    <a:ea typeface="ＭＳ Ｐゴシック" charset="0"/>
                    <a:cs typeface="Helvetica" charset="0"/>
                    <a:sym typeface="Helvetica" charset="0"/>
                  </a:rPr>
                  <a:t>Nuclear Transmutation</a:t>
                </a:r>
              </a:p>
              <a:p>
                <a:pPr marL="57147">
                  <a:lnSpc>
                    <a:spcPct val="80000"/>
                  </a:lnSpc>
                  <a:spcBef>
                    <a:spcPts val="1200"/>
                  </a:spcBef>
                </a:pPr>
                <a:r>
                  <a:rPr lang="en-US" altLang="ja-JP" sz="1800" b="1">
                    <a:solidFill>
                      <a:schemeClr val="tx1"/>
                    </a:solidFill>
                    <a:latin typeface="Helvetica" charset="0"/>
                    <a:ea typeface="ＭＳ Ｐゴシック" charset="0"/>
                    <a:cs typeface="Helvetica" charset="0"/>
                    <a:sym typeface="Helvetica" charset="0"/>
                  </a:rPr>
                  <a:t>(Phase 2)</a:t>
                </a:r>
              </a:p>
            </p:txBody>
          </p:sp>
        </p:grpSp>
        <p:sp>
          <p:nvSpPr>
            <p:cNvPr id="61446" name="Rectangle 6"/>
            <p:cNvSpPr>
              <a:spLocks/>
            </p:cNvSpPr>
            <p:nvPr/>
          </p:nvSpPr>
          <p:spPr bwMode="auto">
            <a:xfrm>
              <a:off x="4076700" y="1493839"/>
              <a:ext cx="5578937" cy="372068"/>
            </a:xfrm>
            <a:prstGeom prst="rect">
              <a:avLst/>
            </a:prstGeom>
            <a:noFill/>
            <a:ln w="9525"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57799" bIns="0">
              <a:spAutoFit/>
            </a:bodyPr>
            <a:lstStyle/>
            <a:p>
              <a:pPr marL="57147" algn="l">
                <a:spcBef>
                  <a:spcPts val="624"/>
                </a:spcBef>
              </a:pPr>
              <a:r>
                <a:rPr lang="en-US" altLang="ja-JP" sz="2400" b="1">
                  <a:solidFill>
                    <a:srgbClr val="FF0000"/>
                  </a:solidFill>
                  <a:latin typeface="Helvetica" charset="0"/>
                  <a:ea typeface="ＭＳ Ｐゴシック" charset="0"/>
                  <a:cs typeface="Helvetica" charset="0"/>
                  <a:sym typeface="Helvetica" charset="0"/>
                </a:rPr>
                <a:t>Joint Project between KEK and JAEA</a:t>
              </a:r>
            </a:p>
          </p:txBody>
        </p:sp>
        <p:grpSp>
          <p:nvGrpSpPr>
            <p:cNvPr id="61453" name="Group 13"/>
            <p:cNvGrpSpPr>
              <a:grpSpLocks/>
            </p:cNvGrpSpPr>
            <p:nvPr/>
          </p:nvGrpSpPr>
          <p:grpSpPr bwMode="auto">
            <a:xfrm>
              <a:off x="3306763" y="2540000"/>
              <a:ext cx="5240337" cy="2374900"/>
              <a:chOff x="0" y="0"/>
              <a:chExt cx="3301" cy="1496"/>
            </a:xfrm>
          </p:grpSpPr>
          <p:grpSp>
            <p:nvGrpSpPr>
              <p:cNvPr id="61449" name="Group 9"/>
              <p:cNvGrpSpPr>
                <a:grpSpLocks/>
              </p:cNvGrpSpPr>
              <p:nvPr/>
            </p:nvGrpSpPr>
            <p:grpSpPr bwMode="auto">
              <a:xfrm>
                <a:off x="0" y="0"/>
                <a:ext cx="3048" cy="1032"/>
                <a:chOff x="0" y="0"/>
                <a:chExt cx="3048" cy="1032"/>
              </a:xfrm>
            </p:grpSpPr>
            <p:sp>
              <p:nvSpPr>
                <p:cNvPr id="61447" name="Line 7"/>
                <p:cNvSpPr>
                  <a:spLocks noChangeShapeType="1"/>
                </p:cNvSpPr>
                <p:nvPr/>
              </p:nvSpPr>
              <p:spPr bwMode="auto">
                <a:xfrm>
                  <a:off x="1480" y="120"/>
                  <a:ext cx="1568" cy="912"/>
                </a:xfrm>
                <a:prstGeom prst="line">
                  <a:avLst/>
                </a:prstGeom>
                <a:noFill/>
                <a:ln w="28575" cap="flat">
                  <a:solidFill>
                    <a:srgbClr val="FF3399"/>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48" name="Rectangle 8"/>
                <p:cNvSpPr>
                  <a:spLocks/>
                </p:cNvSpPr>
                <p:nvPr/>
              </p:nvSpPr>
              <p:spPr bwMode="auto">
                <a:xfrm>
                  <a:off x="0" y="0"/>
                  <a:ext cx="2512" cy="480"/>
                </a:xfrm>
                <a:prstGeom prst="rect">
                  <a:avLst/>
                </a:prstGeom>
                <a:solidFill>
                  <a:srgbClr val="FFFFCE"/>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9" bIns="0"/>
                <a:lstStyle/>
                <a:p>
                  <a:pPr marL="57147"/>
                  <a:r>
                    <a:rPr lang="en-US" altLang="ja-JP" sz="2100" b="1" dirty="0">
                      <a:solidFill>
                        <a:schemeClr val="tx1"/>
                      </a:solidFill>
                      <a:latin typeface="Helvetica" charset="0"/>
                      <a:ea typeface="ＭＳ Ｐゴシック" charset="0"/>
                      <a:cs typeface="Helvetica" charset="0"/>
                      <a:sym typeface="Helvetica" charset="0"/>
                    </a:rPr>
                    <a:t>Materials and Life Science</a:t>
                  </a:r>
                </a:p>
                <a:p>
                  <a:pPr marL="57147"/>
                  <a:r>
                    <a:rPr lang="en-US" altLang="ja-JP" sz="2100" b="1" dirty="0">
                      <a:solidFill>
                        <a:schemeClr val="tx1"/>
                      </a:solidFill>
                      <a:latin typeface="Helvetica" charset="0"/>
                      <a:ea typeface="ＭＳ Ｐゴシック" charset="0"/>
                      <a:cs typeface="Helvetica" charset="0"/>
                      <a:sym typeface="Helvetica" charset="0"/>
                    </a:rPr>
                    <a:t>Experimental Facility (MLF)</a:t>
                  </a:r>
                </a:p>
              </p:txBody>
            </p:sp>
          </p:grpSp>
          <p:grpSp>
            <p:nvGrpSpPr>
              <p:cNvPr id="61452" name="Group 12"/>
              <p:cNvGrpSpPr>
                <a:grpSpLocks/>
              </p:cNvGrpSpPr>
              <p:nvPr/>
            </p:nvGrpSpPr>
            <p:grpSpPr bwMode="auto">
              <a:xfrm>
                <a:off x="1584" y="1075"/>
                <a:ext cx="1717" cy="421"/>
                <a:chOff x="0" y="0"/>
                <a:chExt cx="1716" cy="420"/>
              </a:xfrm>
            </p:grpSpPr>
            <p:sp>
              <p:nvSpPr>
                <p:cNvPr id="61450" name="Line 10"/>
                <p:cNvSpPr>
                  <a:spLocks noChangeShapeType="1"/>
                </p:cNvSpPr>
                <p:nvPr/>
              </p:nvSpPr>
              <p:spPr bwMode="auto">
                <a:xfrm rot="10800000" flipH="1">
                  <a:off x="1268" y="0"/>
                  <a:ext cx="448" cy="160"/>
                </a:xfrm>
                <a:prstGeom prst="line">
                  <a:avLst/>
                </a:prstGeom>
                <a:noFill/>
                <a:ln w="38100" cap="flat">
                  <a:solidFill>
                    <a:srgbClr val="FFEF9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51" name="Freeform 11"/>
                <p:cNvSpPr>
                  <a:spLocks/>
                </p:cNvSpPr>
                <p:nvPr/>
              </p:nvSpPr>
              <p:spPr bwMode="auto">
                <a:xfrm>
                  <a:off x="0" y="118"/>
                  <a:ext cx="1389" cy="302"/>
                </a:xfrm>
                <a:custGeom>
                  <a:avLst/>
                  <a:gdLst>
                    <a:gd name="T0" fmla="*/ 0 w 21600"/>
                    <a:gd name="T1" fmla="*/ 18486 h 20268"/>
                    <a:gd name="T2" fmla="*/ 8956 w 21600"/>
                    <a:gd name="T3" fmla="*/ 18486 h 20268"/>
                    <a:gd name="T4" fmla="*/ 21600 w 21600"/>
                    <a:gd name="T5" fmla="*/ 0 h 20268"/>
                  </a:gdLst>
                  <a:ahLst/>
                  <a:cxnLst>
                    <a:cxn ang="0">
                      <a:pos x="T0" y="T1"/>
                    </a:cxn>
                    <a:cxn ang="0">
                      <a:pos x="T2" y="T3"/>
                    </a:cxn>
                    <a:cxn ang="0">
                      <a:pos x="T4" y="T5"/>
                    </a:cxn>
                  </a:cxnLst>
                  <a:rect l="0" t="0" r="r" b="b"/>
                  <a:pathLst>
                    <a:path w="21600" h="20268">
                      <a:moveTo>
                        <a:pt x="0" y="18486"/>
                      </a:moveTo>
                      <a:cubicBezTo>
                        <a:pt x="2678" y="19993"/>
                        <a:pt x="5356" y="21600"/>
                        <a:pt x="8956" y="18486"/>
                      </a:cubicBezTo>
                      <a:cubicBezTo>
                        <a:pt x="12556" y="15371"/>
                        <a:pt x="19493" y="3114"/>
                        <a:pt x="21600" y="0"/>
                      </a:cubicBezTo>
                    </a:path>
                  </a:pathLst>
                </a:custGeom>
                <a:noFill/>
                <a:ln w="38100" cap="flat">
                  <a:solidFill>
                    <a:srgbClr val="FFEF9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grpSp>
          <p:nvGrpSpPr>
            <p:cNvPr id="61457" name="Group 17"/>
            <p:cNvGrpSpPr>
              <a:grpSpLocks/>
            </p:cNvGrpSpPr>
            <p:nvPr/>
          </p:nvGrpSpPr>
          <p:grpSpPr bwMode="auto">
            <a:xfrm>
              <a:off x="9251950" y="2344738"/>
              <a:ext cx="3251200" cy="1949450"/>
              <a:chOff x="0" y="0"/>
              <a:chExt cx="2048" cy="1227"/>
            </a:xfrm>
          </p:grpSpPr>
          <p:sp>
            <p:nvSpPr>
              <p:cNvPr id="61454" name="Line 14"/>
              <p:cNvSpPr>
                <a:spLocks noChangeShapeType="1"/>
              </p:cNvSpPr>
              <p:nvPr/>
            </p:nvSpPr>
            <p:spPr bwMode="auto">
              <a:xfrm flipH="1">
                <a:off x="811" y="125"/>
                <a:ext cx="309" cy="439"/>
              </a:xfrm>
              <a:prstGeom prst="line">
                <a:avLst/>
              </a:prstGeom>
              <a:noFill/>
              <a:ln w="28575" cap="flat">
                <a:solidFill>
                  <a:srgbClr val="FF3399"/>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55" name="Rectangle 15"/>
              <p:cNvSpPr>
                <a:spLocks/>
              </p:cNvSpPr>
              <p:nvPr/>
            </p:nvSpPr>
            <p:spPr bwMode="auto">
              <a:xfrm>
                <a:off x="0" y="0"/>
                <a:ext cx="2048" cy="272"/>
              </a:xfrm>
              <a:prstGeom prst="rect">
                <a:avLst/>
              </a:prstGeom>
              <a:solidFill>
                <a:srgbClr val="FFFFCE"/>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9" bIns="0"/>
              <a:lstStyle/>
              <a:p>
                <a:pPr marL="57147">
                  <a:lnSpc>
                    <a:spcPct val="80000"/>
                  </a:lnSpc>
                  <a:spcBef>
                    <a:spcPts val="1350"/>
                  </a:spcBef>
                </a:pPr>
                <a:r>
                  <a:rPr lang="en-US" altLang="ja-JP" sz="2100" b="1">
                    <a:solidFill>
                      <a:schemeClr val="tx1"/>
                    </a:solidFill>
                    <a:latin typeface="Helvetica" charset="0"/>
                    <a:ea typeface="ＭＳ Ｐゴシック" charset="0"/>
                    <a:cs typeface="Helvetica" charset="0"/>
                    <a:sym typeface="Helvetica" charset="0"/>
                  </a:rPr>
                  <a:t>Hadron Beam Facility</a:t>
                </a:r>
              </a:p>
            </p:txBody>
          </p:sp>
          <p:sp>
            <p:nvSpPr>
              <p:cNvPr id="61456" name="Line 16"/>
              <p:cNvSpPr>
                <a:spLocks noChangeShapeType="1"/>
              </p:cNvSpPr>
              <p:nvPr/>
            </p:nvSpPr>
            <p:spPr bwMode="auto">
              <a:xfrm rot="10800000">
                <a:off x="760" y="635"/>
                <a:ext cx="624" cy="592"/>
              </a:xfrm>
              <a:prstGeom prst="line">
                <a:avLst/>
              </a:prstGeom>
              <a:noFill/>
              <a:ln w="38100" cap="flat">
                <a:solidFill>
                  <a:srgbClr val="FFB91B"/>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nvGrpSpPr>
            <p:cNvPr id="61461" name="Group 21"/>
            <p:cNvGrpSpPr>
              <a:grpSpLocks/>
            </p:cNvGrpSpPr>
            <p:nvPr/>
          </p:nvGrpSpPr>
          <p:grpSpPr bwMode="auto">
            <a:xfrm>
              <a:off x="8194675" y="3613150"/>
              <a:ext cx="2689225" cy="1612900"/>
              <a:chOff x="0" y="0"/>
              <a:chExt cx="1693" cy="1016"/>
            </a:xfrm>
          </p:grpSpPr>
          <p:sp>
            <p:nvSpPr>
              <p:cNvPr id="61458" name="Line 18"/>
              <p:cNvSpPr>
                <a:spLocks noChangeShapeType="1"/>
              </p:cNvSpPr>
              <p:nvPr/>
            </p:nvSpPr>
            <p:spPr bwMode="auto">
              <a:xfrm rot="10800000" flipH="1">
                <a:off x="0" y="0"/>
                <a:ext cx="1238" cy="1016"/>
              </a:xfrm>
              <a:prstGeom prst="line">
                <a:avLst/>
              </a:prstGeom>
              <a:noFill/>
              <a:ln w="38100" cap="flat">
                <a:solidFill>
                  <a:srgbClr val="FFB91B"/>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59" name="Line 19"/>
              <p:cNvSpPr>
                <a:spLocks noChangeShapeType="1"/>
              </p:cNvSpPr>
              <p:nvPr/>
            </p:nvSpPr>
            <p:spPr bwMode="auto">
              <a:xfrm rot="10800000" flipH="1">
                <a:off x="0" y="0"/>
                <a:ext cx="1238" cy="1016"/>
              </a:xfrm>
              <a:prstGeom prst="line">
                <a:avLst/>
              </a:prstGeom>
              <a:noFill/>
              <a:ln w="38100" cap="flat">
                <a:solidFill>
                  <a:srgbClr val="FFFFFF"/>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60" name="Rectangle 20"/>
              <p:cNvSpPr>
                <a:spLocks/>
              </p:cNvSpPr>
              <p:nvPr/>
            </p:nvSpPr>
            <p:spPr bwMode="auto">
              <a:xfrm>
                <a:off x="301" y="540"/>
                <a:ext cx="139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57799" bIns="0"/>
              <a:lstStyle/>
              <a:p>
                <a:pPr marL="57147" algn="l">
                  <a:lnSpc>
                    <a:spcPct val="70000"/>
                  </a:lnSpc>
                  <a:spcBef>
                    <a:spcPts val="350"/>
                  </a:spcBef>
                </a:pPr>
                <a:endParaRPr lang="en-US" altLang="ja-JP" sz="600">
                  <a:solidFill>
                    <a:srgbClr val="FF3300"/>
                  </a:solidFill>
                  <a:effectLst>
                    <a:outerShdw blurRad="38100" dist="38100" dir="2700000" algn="tl">
                      <a:srgbClr val="DDDDDD"/>
                    </a:outerShdw>
                  </a:effectLst>
                  <a:latin typeface="Times New Roman Bold" charset="0"/>
                  <a:ea typeface="ＭＳ Ｐゴシック" charset="0"/>
                  <a:cs typeface="Times" charset="0"/>
                  <a:sym typeface="Times New Roman Bold" charset="0"/>
                </a:endParaRPr>
              </a:p>
              <a:p>
                <a:pPr marL="57147" algn="l">
                  <a:lnSpc>
                    <a:spcPct val="70000"/>
                  </a:lnSpc>
                  <a:spcBef>
                    <a:spcPts val="1488"/>
                  </a:spcBef>
                </a:pPr>
                <a:r>
                  <a:rPr lang="ja-JP" altLang="en-US" sz="2400">
                    <a:solidFill>
                      <a:srgbClr val="FFFFFF"/>
                    </a:solidFill>
                    <a:latin typeface="ＭＳ Ｐゴシック" charset="0"/>
                    <a:ea typeface="ＭＳ Ｐゴシック" charset="0"/>
                    <a:cs typeface="ＭＳ Ｐゴシック" charset="0"/>
                    <a:sym typeface="ＭＳ Ｐゴシック" charset="0"/>
                  </a:rPr>
                  <a:t>５００ｍ</a:t>
                </a:r>
              </a:p>
            </p:txBody>
          </p:sp>
        </p:grpSp>
        <p:grpSp>
          <p:nvGrpSpPr>
            <p:cNvPr id="61465" name="Group 25"/>
            <p:cNvGrpSpPr>
              <a:grpSpLocks/>
            </p:cNvGrpSpPr>
            <p:nvPr/>
          </p:nvGrpSpPr>
          <p:grpSpPr bwMode="auto">
            <a:xfrm>
              <a:off x="1535113" y="6108700"/>
              <a:ext cx="4211637" cy="2779713"/>
              <a:chOff x="0" y="0"/>
              <a:chExt cx="2652" cy="1751"/>
            </a:xfrm>
          </p:grpSpPr>
          <p:sp>
            <p:nvSpPr>
              <p:cNvPr id="61462" name="Rectangle 22"/>
              <p:cNvSpPr>
                <a:spLocks/>
              </p:cNvSpPr>
              <p:nvPr/>
            </p:nvSpPr>
            <p:spPr bwMode="auto">
              <a:xfrm>
                <a:off x="453" y="1159"/>
                <a:ext cx="1632" cy="592"/>
              </a:xfrm>
              <a:prstGeom prst="rect">
                <a:avLst/>
              </a:prstGeom>
              <a:solidFill>
                <a:srgbClr val="FFFFCC"/>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9" bIns="0"/>
              <a:lstStyle/>
              <a:p>
                <a:pPr marL="57147">
                  <a:spcBef>
                    <a:spcPts val="1350"/>
                  </a:spcBef>
                </a:pPr>
                <a:r>
                  <a:rPr lang="en-US" altLang="ja-JP" sz="2100" b="1" dirty="0">
                    <a:solidFill>
                      <a:schemeClr val="tx1"/>
                    </a:solidFill>
                    <a:latin typeface="Helvetica" charset="0"/>
                    <a:ea typeface="ＭＳ Ｐゴシック" charset="0"/>
                    <a:cs typeface="Helvetica" charset="0"/>
                    <a:sym typeface="Helvetica" charset="0"/>
                  </a:rPr>
                  <a:t>Linac</a:t>
                </a:r>
              </a:p>
              <a:p>
                <a:pPr marL="57147">
                  <a:spcBef>
                    <a:spcPts val="1350"/>
                  </a:spcBef>
                </a:pPr>
                <a:r>
                  <a:rPr lang="en-US" altLang="ja-JP" sz="2100" b="1" dirty="0">
                    <a:solidFill>
                      <a:schemeClr val="tx1"/>
                    </a:solidFill>
                    <a:latin typeface="Helvetica" charset="0"/>
                    <a:ea typeface="ＭＳ Ｐゴシック" charset="0"/>
                    <a:cs typeface="Helvetica" charset="0"/>
                    <a:sym typeface="Helvetica" charset="0"/>
                  </a:rPr>
                  <a:t>181MeV(400MeV)</a:t>
                </a:r>
              </a:p>
            </p:txBody>
          </p:sp>
          <p:sp>
            <p:nvSpPr>
              <p:cNvPr id="61463" name="Line 23"/>
              <p:cNvSpPr>
                <a:spLocks noChangeShapeType="1"/>
              </p:cNvSpPr>
              <p:nvPr/>
            </p:nvSpPr>
            <p:spPr bwMode="auto">
              <a:xfrm rot="10800000">
                <a:off x="1408" y="553"/>
                <a:ext cx="64" cy="584"/>
              </a:xfrm>
              <a:prstGeom prst="line">
                <a:avLst/>
              </a:prstGeom>
              <a:noFill/>
              <a:ln w="28575" cap="flat">
                <a:solidFill>
                  <a:srgbClr val="FF3399"/>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64" name="Line 24"/>
              <p:cNvSpPr>
                <a:spLocks noChangeShapeType="1"/>
              </p:cNvSpPr>
              <p:nvPr/>
            </p:nvSpPr>
            <p:spPr bwMode="auto">
              <a:xfrm rot="10800000" flipH="1">
                <a:off x="0" y="0"/>
                <a:ext cx="2652" cy="1133"/>
              </a:xfrm>
              <a:prstGeom prst="line">
                <a:avLst/>
              </a:prstGeom>
              <a:noFill/>
              <a:ln w="44450" cap="flat">
                <a:solidFill>
                  <a:srgbClr val="FFB91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nvGrpSpPr>
            <p:cNvPr id="61472" name="Group 32"/>
            <p:cNvGrpSpPr>
              <a:grpSpLocks/>
            </p:cNvGrpSpPr>
            <p:nvPr/>
          </p:nvGrpSpPr>
          <p:grpSpPr bwMode="auto">
            <a:xfrm>
              <a:off x="6915150" y="3644900"/>
              <a:ext cx="4772025" cy="3679904"/>
              <a:chOff x="0" y="0"/>
              <a:chExt cx="3006" cy="2317"/>
            </a:xfrm>
          </p:grpSpPr>
          <p:grpSp>
            <p:nvGrpSpPr>
              <p:cNvPr id="61468" name="Group 28"/>
              <p:cNvGrpSpPr>
                <a:grpSpLocks/>
              </p:cNvGrpSpPr>
              <p:nvPr/>
            </p:nvGrpSpPr>
            <p:grpSpPr bwMode="auto">
              <a:xfrm>
                <a:off x="0" y="0"/>
                <a:ext cx="1715" cy="1565"/>
                <a:chOff x="0" y="0"/>
                <a:chExt cx="1715" cy="1565"/>
              </a:xfrm>
            </p:grpSpPr>
            <p:sp>
              <p:nvSpPr>
                <p:cNvPr id="61466" name="Freeform 26"/>
                <p:cNvSpPr>
                  <a:spLocks/>
                </p:cNvSpPr>
                <p:nvPr/>
              </p:nvSpPr>
              <p:spPr bwMode="auto">
                <a:xfrm>
                  <a:off x="0" y="0"/>
                  <a:ext cx="1048" cy="1153"/>
                </a:xfrm>
                <a:custGeom>
                  <a:avLst/>
                  <a:gdLst>
                    <a:gd name="T0" fmla="+- 0 9078 510"/>
                    <a:gd name="T1" fmla="*/ T0 w 21090"/>
                    <a:gd name="T2" fmla="*/ 0 h 21600"/>
                    <a:gd name="T3" fmla="+- 0 850 510"/>
                    <a:gd name="T4" fmla="*/ T3 w 21090"/>
                    <a:gd name="T5" fmla="*/ 4093 h 21600"/>
                    <a:gd name="T6" fmla="+- 0 4070 510"/>
                    <a:gd name="T7" fmla="*/ T6 w 21090"/>
                    <a:gd name="T8" fmla="*/ 11596 h 21600"/>
                    <a:gd name="T9" fmla="+- 0 21600 510"/>
                    <a:gd name="T10" fmla="*/ T9 w 21090"/>
                    <a:gd name="T11" fmla="*/ 21600 h 21600"/>
                  </a:gdLst>
                  <a:ahLst/>
                  <a:cxnLst>
                    <a:cxn ang="0">
                      <a:pos x="T1" y="T2"/>
                    </a:cxn>
                    <a:cxn ang="0">
                      <a:pos x="T4" y="T5"/>
                    </a:cxn>
                    <a:cxn ang="0">
                      <a:pos x="T7" y="T8"/>
                    </a:cxn>
                    <a:cxn ang="0">
                      <a:pos x="T10" y="T11"/>
                    </a:cxn>
                  </a:cxnLst>
                  <a:rect l="0" t="0" r="r" b="b"/>
                  <a:pathLst>
                    <a:path w="21090" h="21600">
                      <a:moveTo>
                        <a:pt x="8568" y="0"/>
                      </a:moveTo>
                      <a:cubicBezTo>
                        <a:pt x="4856" y="1080"/>
                        <a:pt x="1189" y="2160"/>
                        <a:pt x="340" y="4093"/>
                      </a:cubicBezTo>
                      <a:cubicBezTo>
                        <a:pt x="-510" y="6025"/>
                        <a:pt x="116" y="8668"/>
                        <a:pt x="3560" y="11596"/>
                      </a:cubicBezTo>
                      <a:cubicBezTo>
                        <a:pt x="7003" y="14523"/>
                        <a:pt x="18183" y="19923"/>
                        <a:pt x="21090" y="21600"/>
                      </a:cubicBezTo>
                    </a:path>
                  </a:pathLst>
                </a:custGeom>
                <a:noFill/>
                <a:ln w="38100" cap="flat">
                  <a:solidFill>
                    <a:srgbClr val="FFEF9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67" name="Line 27"/>
                <p:cNvSpPr>
                  <a:spLocks noChangeShapeType="1"/>
                </p:cNvSpPr>
                <p:nvPr/>
              </p:nvSpPr>
              <p:spPr bwMode="auto">
                <a:xfrm>
                  <a:off x="914" y="1068"/>
                  <a:ext cx="801" cy="497"/>
                </a:xfrm>
                <a:prstGeom prst="line">
                  <a:avLst/>
                </a:prstGeom>
                <a:noFill/>
                <a:ln w="38100" cap="flat">
                  <a:solidFill>
                    <a:srgbClr val="FFEF9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nvGrpSpPr>
              <p:cNvPr id="61471" name="Group 31"/>
              <p:cNvGrpSpPr>
                <a:grpSpLocks/>
              </p:cNvGrpSpPr>
              <p:nvPr/>
            </p:nvGrpSpPr>
            <p:grpSpPr bwMode="auto">
              <a:xfrm>
                <a:off x="1432" y="1498"/>
                <a:ext cx="1574" cy="819"/>
                <a:chOff x="0" y="0"/>
                <a:chExt cx="1574" cy="819"/>
              </a:xfrm>
            </p:grpSpPr>
            <p:sp>
              <p:nvSpPr>
                <p:cNvPr id="61469" name="Line 29"/>
                <p:cNvSpPr>
                  <a:spLocks noChangeShapeType="1"/>
                </p:cNvSpPr>
                <p:nvPr/>
              </p:nvSpPr>
              <p:spPr bwMode="auto">
                <a:xfrm rot="10800000" flipH="1">
                  <a:off x="152" y="0"/>
                  <a:ext cx="9" cy="303"/>
                </a:xfrm>
                <a:prstGeom prst="line">
                  <a:avLst/>
                </a:prstGeom>
                <a:noFill/>
                <a:ln w="38100" cap="flat">
                  <a:solidFill>
                    <a:srgbClr val="FF00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70" name="Rectangle 30"/>
                <p:cNvSpPr>
                  <a:spLocks/>
                </p:cNvSpPr>
                <p:nvPr/>
              </p:nvSpPr>
              <p:spPr bwMode="auto">
                <a:xfrm>
                  <a:off x="0" y="269"/>
                  <a:ext cx="1574" cy="550"/>
                </a:xfrm>
                <a:prstGeom prst="rect">
                  <a:avLst/>
                </a:prstGeom>
                <a:solidFill>
                  <a:srgbClr val="FFFFCE"/>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57799" bIns="0"/>
                <a:lstStyle/>
                <a:p>
                  <a:pPr marL="57147">
                    <a:lnSpc>
                      <a:spcPct val="80000"/>
                    </a:lnSpc>
                    <a:spcBef>
                      <a:spcPts val="1350"/>
                    </a:spcBef>
                  </a:pPr>
                  <a:r>
                    <a:rPr lang="en-US" altLang="ja-JP" sz="2100" b="1" dirty="0">
                      <a:solidFill>
                        <a:schemeClr val="tx1"/>
                      </a:solidFill>
                      <a:latin typeface="Helvetica" charset="0"/>
                      <a:ea typeface="ＭＳ Ｐゴシック" charset="0"/>
                      <a:cs typeface="Helvetica" charset="0"/>
                      <a:sym typeface="Helvetica" charset="0"/>
                    </a:rPr>
                    <a:t>Neutrino to </a:t>
                  </a:r>
                  <a:r>
                    <a:rPr lang="en-US" altLang="ja-JP" sz="2100" b="1" dirty="0" err="1">
                      <a:solidFill>
                        <a:schemeClr val="tx1"/>
                      </a:solidFill>
                      <a:latin typeface="Helvetica" charset="0"/>
                      <a:ea typeface="ＭＳ Ｐゴシック" charset="0"/>
                      <a:cs typeface="Helvetica" charset="0"/>
                      <a:sym typeface="Helvetica" charset="0"/>
                    </a:rPr>
                    <a:t>Kamiokande</a:t>
                  </a:r>
                  <a:r>
                    <a:rPr lang="en-US" altLang="ja-JP" sz="2100" b="1" dirty="0">
                      <a:solidFill>
                        <a:schemeClr val="tx1"/>
                      </a:solidFill>
                      <a:latin typeface="Helvetica" charset="0"/>
                      <a:ea typeface="ＭＳ Ｐゴシック" charset="0"/>
                      <a:cs typeface="Helvetica" charset="0"/>
                      <a:sym typeface="Helvetica" charset="0"/>
                    </a:rPr>
                    <a:t> (T2K)</a:t>
                  </a:r>
                </a:p>
              </p:txBody>
            </p:sp>
          </p:grpSp>
        </p:grpSp>
        <p:grpSp>
          <p:nvGrpSpPr>
            <p:cNvPr id="61479" name="Group 39"/>
            <p:cNvGrpSpPr>
              <a:grpSpLocks/>
            </p:cNvGrpSpPr>
            <p:nvPr/>
          </p:nvGrpSpPr>
          <p:grpSpPr bwMode="auto">
            <a:xfrm>
              <a:off x="4991100" y="4873625"/>
              <a:ext cx="3273425" cy="3748009"/>
              <a:chOff x="0" y="0"/>
              <a:chExt cx="2061" cy="2360"/>
            </a:xfrm>
          </p:grpSpPr>
          <p:sp>
            <p:nvSpPr>
              <p:cNvPr id="61474" name="Rectangle 34"/>
              <p:cNvSpPr>
                <a:spLocks/>
              </p:cNvSpPr>
              <p:nvPr/>
            </p:nvSpPr>
            <p:spPr bwMode="auto">
              <a:xfrm>
                <a:off x="93" y="1588"/>
                <a:ext cx="1968" cy="772"/>
              </a:xfrm>
              <a:prstGeom prst="rect">
                <a:avLst/>
              </a:prstGeom>
              <a:solidFill>
                <a:srgbClr val="FFFFCC"/>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9" bIns="0"/>
              <a:lstStyle/>
              <a:p>
                <a:pPr marL="57147"/>
                <a:r>
                  <a:rPr lang="en-US" altLang="ja-JP" sz="2100" b="1" dirty="0">
                    <a:solidFill>
                      <a:schemeClr val="tx1"/>
                    </a:solidFill>
                    <a:latin typeface="Helvetica" charset="0"/>
                    <a:ea typeface="ＭＳ Ｐゴシック" charset="0"/>
                    <a:cs typeface="Helvetica" charset="0"/>
                    <a:sym typeface="Helvetica" charset="0"/>
                  </a:rPr>
                  <a:t>3-GeV Rapid Cycle Synchrotron (RCS)</a:t>
                </a:r>
              </a:p>
              <a:p>
                <a:pPr marL="57147"/>
                <a:r>
                  <a:rPr lang="en-US" altLang="ja-JP" sz="2100" b="1" dirty="0">
                    <a:solidFill>
                      <a:schemeClr val="tx1"/>
                    </a:solidFill>
                    <a:latin typeface="Helvetica" charset="0"/>
                    <a:ea typeface="ＭＳ Ｐゴシック" charset="0"/>
                    <a:cs typeface="Helvetica" charset="0"/>
                    <a:sym typeface="Helvetica" charset="0"/>
                  </a:rPr>
                  <a:t>(25 Hz,</a:t>
                </a:r>
                <a:r>
                  <a:rPr lang="en-US" altLang="ja-JP" sz="2100" b="1" dirty="0">
                    <a:solidFill>
                      <a:srgbClr val="FF0000"/>
                    </a:solidFill>
                    <a:latin typeface="Helvetica" charset="0"/>
                    <a:ea typeface="ＭＳ Ｐゴシック" charset="0"/>
                    <a:cs typeface="Helvetica" charset="0"/>
                    <a:sym typeface="Helvetica" charset="0"/>
                  </a:rPr>
                  <a:t> </a:t>
                </a:r>
                <a:r>
                  <a:rPr lang="en-US" altLang="ja-JP" sz="2100" b="1" dirty="0">
                    <a:solidFill>
                      <a:schemeClr val="tx1"/>
                    </a:solidFill>
                    <a:latin typeface="Helvetica" charset="0"/>
                    <a:ea typeface="ＭＳ Ｐゴシック" charset="0"/>
                    <a:cs typeface="Helvetica" charset="0"/>
                    <a:sym typeface="Helvetica" charset="0"/>
                  </a:rPr>
                  <a:t>270kW</a:t>
                </a:r>
                <a:r>
                  <a:rPr lang="en-US" altLang="ja-JP" sz="2100" b="1" dirty="0">
                    <a:solidFill>
                      <a:srgbClr val="FF0000"/>
                    </a:solidFill>
                    <a:latin typeface="Helvetica" charset="0"/>
                    <a:ea typeface="ＭＳ Ｐゴシック" charset="0"/>
                    <a:cs typeface="Helvetica" charset="0"/>
                    <a:sym typeface="Helvetica" charset="0"/>
                  </a:rPr>
                  <a:t> (1MW) </a:t>
                </a:r>
                <a:r>
                  <a:rPr lang="en-US" altLang="ja-JP" sz="2100" b="1" dirty="0">
                    <a:solidFill>
                      <a:schemeClr val="tx1"/>
                    </a:solidFill>
                    <a:latin typeface="Helvetica" charset="0"/>
                    <a:ea typeface="ＭＳ Ｐゴシック" charset="0"/>
                    <a:cs typeface="Helvetica" charset="0"/>
                    <a:sym typeface="Helvetica" charset="0"/>
                  </a:rPr>
                  <a:t>)</a:t>
                </a:r>
              </a:p>
            </p:txBody>
          </p:sp>
          <p:grpSp>
            <p:nvGrpSpPr>
              <p:cNvPr id="61478" name="Group 38"/>
              <p:cNvGrpSpPr>
                <a:grpSpLocks/>
              </p:cNvGrpSpPr>
              <p:nvPr/>
            </p:nvGrpSpPr>
            <p:grpSpPr bwMode="auto">
              <a:xfrm>
                <a:off x="0" y="0"/>
                <a:ext cx="1105" cy="1591"/>
                <a:chOff x="0" y="0"/>
                <a:chExt cx="1105" cy="1591"/>
              </a:xfrm>
            </p:grpSpPr>
            <p:sp>
              <p:nvSpPr>
                <p:cNvPr id="61475" name="Line 35"/>
                <p:cNvSpPr>
                  <a:spLocks noChangeShapeType="1"/>
                </p:cNvSpPr>
                <p:nvPr/>
              </p:nvSpPr>
              <p:spPr bwMode="auto">
                <a:xfrm rot="10800000">
                  <a:off x="578" y="325"/>
                  <a:ext cx="527" cy="1266"/>
                </a:xfrm>
                <a:prstGeom prst="line">
                  <a:avLst/>
                </a:prstGeom>
                <a:noFill/>
                <a:ln w="28575" cap="flat">
                  <a:solidFill>
                    <a:srgbClr val="FF3399"/>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76" name="Freeform 36"/>
                <p:cNvSpPr>
                  <a:spLocks/>
                </p:cNvSpPr>
                <p:nvPr/>
              </p:nvSpPr>
              <p:spPr bwMode="auto">
                <a:xfrm>
                  <a:off x="203" y="348"/>
                  <a:ext cx="344" cy="440"/>
                </a:xfrm>
                <a:custGeom>
                  <a:avLst/>
                  <a:gdLst>
                    <a:gd name="T0" fmla="*/ 13490 w 21600"/>
                    <a:gd name="T1" fmla="*/ 21600 h 21600"/>
                    <a:gd name="T2" fmla="*/ 15641 w 21600"/>
                    <a:gd name="T3" fmla="*/ 20929 h 21600"/>
                    <a:gd name="T4" fmla="*/ 17462 w 21600"/>
                    <a:gd name="T5" fmla="*/ 20258 h 21600"/>
                    <a:gd name="T6" fmla="*/ 18703 w 21600"/>
                    <a:gd name="T7" fmla="*/ 19588 h 21600"/>
                    <a:gd name="T8" fmla="*/ 20028 w 21600"/>
                    <a:gd name="T9" fmla="*/ 18783 h 21600"/>
                    <a:gd name="T10" fmla="*/ 20690 w 21600"/>
                    <a:gd name="T11" fmla="*/ 18045 h 21600"/>
                    <a:gd name="T12" fmla="*/ 21269 w 21600"/>
                    <a:gd name="T13" fmla="*/ 17240 h 21600"/>
                    <a:gd name="T14" fmla="*/ 21600 w 21600"/>
                    <a:gd name="T15" fmla="*/ 16435 h 21600"/>
                    <a:gd name="T16" fmla="*/ 21600 w 21600"/>
                    <a:gd name="T17" fmla="*/ 15630 h 21600"/>
                    <a:gd name="T18" fmla="*/ 21434 w 21600"/>
                    <a:gd name="T19" fmla="*/ 14825 h 21600"/>
                    <a:gd name="T20" fmla="*/ 21103 w 21600"/>
                    <a:gd name="T21" fmla="*/ 13886 h 21600"/>
                    <a:gd name="T22" fmla="*/ 20524 w 21600"/>
                    <a:gd name="T23" fmla="*/ 13081 h 21600"/>
                    <a:gd name="T24" fmla="*/ 19614 w 21600"/>
                    <a:gd name="T25" fmla="*/ 12276 h 21600"/>
                    <a:gd name="T26" fmla="*/ 18869 w 21600"/>
                    <a:gd name="T27" fmla="*/ 11337 h 21600"/>
                    <a:gd name="T28" fmla="*/ 17793 w 21600"/>
                    <a:gd name="T29" fmla="*/ 10532 h 21600"/>
                    <a:gd name="T30" fmla="*/ 16717 w 21600"/>
                    <a:gd name="T31" fmla="*/ 9727 h 21600"/>
                    <a:gd name="T32" fmla="*/ 15476 w 21600"/>
                    <a:gd name="T33" fmla="*/ 8922 h 21600"/>
                    <a:gd name="T34" fmla="*/ 12993 w 21600"/>
                    <a:gd name="T35" fmla="*/ 7312 h 21600"/>
                    <a:gd name="T36" fmla="*/ 10262 w 21600"/>
                    <a:gd name="T37" fmla="*/ 5836 h 21600"/>
                    <a:gd name="T38" fmla="*/ 7531 w 21600"/>
                    <a:gd name="T39" fmla="*/ 4360 h 21600"/>
                    <a:gd name="T40" fmla="*/ 5048 w 21600"/>
                    <a:gd name="T41" fmla="*/ 3086 h 21600"/>
                    <a:gd name="T42" fmla="*/ 3972 w 21600"/>
                    <a:gd name="T43" fmla="*/ 2549 h 21600"/>
                    <a:gd name="T44" fmla="*/ 2897 w 21600"/>
                    <a:gd name="T45" fmla="*/ 2012 h 21600"/>
                    <a:gd name="T46" fmla="*/ 1986 w 21600"/>
                    <a:gd name="T47" fmla="*/ 1476 h 21600"/>
                    <a:gd name="T48" fmla="*/ 1241 w 21600"/>
                    <a:gd name="T49" fmla="*/ 1073 h 21600"/>
                    <a:gd name="T50" fmla="*/ 745 w 21600"/>
                    <a:gd name="T51" fmla="*/ 805 h 21600"/>
                    <a:gd name="T52" fmla="*/ 331 w 21600"/>
                    <a:gd name="T53" fmla="*/ 402 h 21600"/>
                    <a:gd name="T54" fmla="*/ 0 w 21600"/>
                    <a:gd name="T55" fmla="*/ 134 h 21600"/>
                    <a:gd name="T56" fmla="*/ 0 w 21600"/>
                    <a:gd name="T5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00" h="21600">
                      <a:moveTo>
                        <a:pt x="13490" y="21600"/>
                      </a:moveTo>
                      <a:lnTo>
                        <a:pt x="15641" y="20929"/>
                      </a:lnTo>
                      <a:lnTo>
                        <a:pt x="17462" y="20258"/>
                      </a:lnTo>
                      <a:lnTo>
                        <a:pt x="18703" y="19588"/>
                      </a:lnTo>
                      <a:lnTo>
                        <a:pt x="20028" y="18783"/>
                      </a:lnTo>
                      <a:lnTo>
                        <a:pt x="20690" y="18045"/>
                      </a:lnTo>
                      <a:lnTo>
                        <a:pt x="21269" y="17240"/>
                      </a:lnTo>
                      <a:lnTo>
                        <a:pt x="21600" y="16435"/>
                      </a:lnTo>
                      <a:lnTo>
                        <a:pt x="21600" y="15630"/>
                      </a:lnTo>
                      <a:lnTo>
                        <a:pt x="21434" y="14825"/>
                      </a:lnTo>
                      <a:lnTo>
                        <a:pt x="21103" y="13886"/>
                      </a:lnTo>
                      <a:lnTo>
                        <a:pt x="20524" y="13081"/>
                      </a:lnTo>
                      <a:lnTo>
                        <a:pt x="19614" y="12276"/>
                      </a:lnTo>
                      <a:lnTo>
                        <a:pt x="18869" y="11337"/>
                      </a:lnTo>
                      <a:lnTo>
                        <a:pt x="17793" y="10532"/>
                      </a:lnTo>
                      <a:lnTo>
                        <a:pt x="16717" y="9727"/>
                      </a:lnTo>
                      <a:lnTo>
                        <a:pt x="15476" y="8922"/>
                      </a:lnTo>
                      <a:lnTo>
                        <a:pt x="12993" y="7312"/>
                      </a:lnTo>
                      <a:lnTo>
                        <a:pt x="10262" y="5836"/>
                      </a:lnTo>
                      <a:lnTo>
                        <a:pt x="7531" y="4360"/>
                      </a:lnTo>
                      <a:lnTo>
                        <a:pt x="5048" y="3086"/>
                      </a:lnTo>
                      <a:lnTo>
                        <a:pt x="3972" y="2549"/>
                      </a:lnTo>
                      <a:lnTo>
                        <a:pt x="2897" y="2012"/>
                      </a:lnTo>
                      <a:lnTo>
                        <a:pt x="1986" y="1476"/>
                      </a:lnTo>
                      <a:lnTo>
                        <a:pt x="1241" y="1073"/>
                      </a:lnTo>
                      <a:lnTo>
                        <a:pt x="745" y="805"/>
                      </a:lnTo>
                      <a:lnTo>
                        <a:pt x="331" y="402"/>
                      </a:lnTo>
                      <a:lnTo>
                        <a:pt x="0" y="134"/>
                      </a:lnTo>
                      <a:lnTo>
                        <a:pt x="0" y="0"/>
                      </a:lnTo>
                    </a:path>
                  </a:pathLst>
                </a:custGeom>
                <a:noFill/>
                <a:ln w="38100" cap="flat">
                  <a:solidFill>
                    <a:srgbClr val="FFB91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77" name="Freeform 37"/>
                <p:cNvSpPr>
                  <a:spLocks/>
                </p:cNvSpPr>
                <p:nvPr/>
              </p:nvSpPr>
              <p:spPr bwMode="auto">
                <a:xfrm>
                  <a:off x="0" y="0"/>
                  <a:ext cx="654" cy="400"/>
                </a:xfrm>
                <a:custGeom>
                  <a:avLst/>
                  <a:gdLst>
                    <a:gd name="T0" fmla="*/ 2911 w 21600"/>
                    <a:gd name="T1" fmla="*/ 14117 h 21600"/>
                    <a:gd name="T2" fmla="*/ 6574 w 21600"/>
                    <a:gd name="T3" fmla="*/ 18977 h 21600"/>
                    <a:gd name="T4" fmla="*/ 7842 w 21600"/>
                    <a:gd name="T5" fmla="*/ 20134 h 21600"/>
                    <a:gd name="T6" fmla="*/ 9391 w 21600"/>
                    <a:gd name="T7" fmla="*/ 21060 h 21600"/>
                    <a:gd name="T8" fmla="*/ 11176 w 21600"/>
                    <a:gd name="T9" fmla="*/ 21523 h 21600"/>
                    <a:gd name="T10" fmla="*/ 13007 w 21600"/>
                    <a:gd name="T11" fmla="*/ 21600 h 21600"/>
                    <a:gd name="T12" fmla="*/ 14322 w 21600"/>
                    <a:gd name="T13" fmla="*/ 20829 h 21600"/>
                    <a:gd name="T14" fmla="*/ 17656 w 21600"/>
                    <a:gd name="T15" fmla="*/ 16894 h 21600"/>
                    <a:gd name="T16" fmla="*/ 19816 w 21600"/>
                    <a:gd name="T17" fmla="*/ 13037 h 21600"/>
                    <a:gd name="T18" fmla="*/ 20943 w 21600"/>
                    <a:gd name="T19" fmla="*/ 10646 h 21600"/>
                    <a:gd name="T20" fmla="*/ 21600 w 21600"/>
                    <a:gd name="T21" fmla="*/ 7251 h 21600"/>
                    <a:gd name="T22" fmla="*/ 21365 w 21600"/>
                    <a:gd name="T23" fmla="*/ 3934 h 21600"/>
                    <a:gd name="T24" fmla="*/ 20097 w 21600"/>
                    <a:gd name="T25" fmla="*/ 1389 h 21600"/>
                    <a:gd name="T26" fmla="*/ 18360 w 21600"/>
                    <a:gd name="T27" fmla="*/ 77 h 21600"/>
                    <a:gd name="T28" fmla="*/ 16435 w 21600"/>
                    <a:gd name="T29" fmla="*/ 0 h 21600"/>
                    <a:gd name="T30" fmla="*/ 12303 w 21600"/>
                    <a:gd name="T31" fmla="*/ 231 h 21600"/>
                    <a:gd name="T32" fmla="*/ 9297 w 21600"/>
                    <a:gd name="T33" fmla="*/ 386 h 21600"/>
                    <a:gd name="T34" fmla="*/ 4320 w 21600"/>
                    <a:gd name="T35" fmla="*/ 1389 h 21600"/>
                    <a:gd name="T36" fmla="*/ 2348 w 21600"/>
                    <a:gd name="T37" fmla="*/ 2391 h 21600"/>
                    <a:gd name="T38" fmla="*/ 1221 w 21600"/>
                    <a:gd name="T39" fmla="*/ 3780 h 21600"/>
                    <a:gd name="T40" fmla="*/ 376 w 21600"/>
                    <a:gd name="T41" fmla="*/ 5631 h 21600"/>
                    <a:gd name="T42" fmla="*/ 0 w 21600"/>
                    <a:gd name="T43" fmla="*/ 7483 h 21600"/>
                    <a:gd name="T44" fmla="*/ 563 w 21600"/>
                    <a:gd name="T45" fmla="*/ 9643 h 21600"/>
                    <a:gd name="T46" fmla="*/ 1503 w 21600"/>
                    <a:gd name="T47" fmla="*/ 11649 h 21600"/>
                    <a:gd name="T48" fmla="*/ 3193 w 21600"/>
                    <a:gd name="T49" fmla="*/ 1442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00" h="21600">
                      <a:moveTo>
                        <a:pt x="2911" y="14117"/>
                      </a:moveTo>
                      <a:lnTo>
                        <a:pt x="6574" y="18977"/>
                      </a:lnTo>
                      <a:lnTo>
                        <a:pt x="7842" y="20134"/>
                      </a:lnTo>
                      <a:lnTo>
                        <a:pt x="9391" y="21060"/>
                      </a:lnTo>
                      <a:lnTo>
                        <a:pt x="11176" y="21523"/>
                      </a:lnTo>
                      <a:lnTo>
                        <a:pt x="13007" y="21600"/>
                      </a:lnTo>
                      <a:lnTo>
                        <a:pt x="14322" y="20829"/>
                      </a:lnTo>
                      <a:lnTo>
                        <a:pt x="17656" y="16894"/>
                      </a:lnTo>
                      <a:lnTo>
                        <a:pt x="19816" y="13037"/>
                      </a:lnTo>
                      <a:lnTo>
                        <a:pt x="20943" y="10646"/>
                      </a:lnTo>
                      <a:lnTo>
                        <a:pt x="21600" y="7251"/>
                      </a:lnTo>
                      <a:lnTo>
                        <a:pt x="21365" y="3934"/>
                      </a:lnTo>
                      <a:lnTo>
                        <a:pt x="20097" y="1389"/>
                      </a:lnTo>
                      <a:lnTo>
                        <a:pt x="18360" y="77"/>
                      </a:lnTo>
                      <a:lnTo>
                        <a:pt x="16435" y="0"/>
                      </a:lnTo>
                      <a:lnTo>
                        <a:pt x="12303" y="231"/>
                      </a:lnTo>
                      <a:lnTo>
                        <a:pt x="9297" y="386"/>
                      </a:lnTo>
                      <a:lnTo>
                        <a:pt x="4320" y="1389"/>
                      </a:lnTo>
                      <a:lnTo>
                        <a:pt x="2348" y="2391"/>
                      </a:lnTo>
                      <a:lnTo>
                        <a:pt x="1221" y="3780"/>
                      </a:lnTo>
                      <a:lnTo>
                        <a:pt x="376" y="5631"/>
                      </a:lnTo>
                      <a:lnTo>
                        <a:pt x="0" y="7483"/>
                      </a:lnTo>
                      <a:lnTo>
                        <a:pt x="563" y="9643"/>
                      </a:lnTo>
                      <a:lnTo>
                        <a:pt x="1503" y="11649"/>
                      </a:lnTo>
                      <a:lnTo>
                        <a:pt x="3193" y="14426"/>
                      </a:lnTo>
                    </a:path>
                  </a:pathLst>
                </a:custGeom>
                <a:noFill/>
                <a:ln w="38100" cap="flat">
                  <a:solidFill>
                    <a:srgbClr val="FFB91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grpSp>
          <p:nvGrpSpPr>
            <p:cNvPr id="61485" name="Group 45"/>
            <p:cNvGrpSpPr>
              <a:grpSpLocks/>
            </p:cNvGrpSpPr>
            <p:nvPr/>
          </p:nvGrpSpPr>
          <p:grpSpPr bwMode="auto">
            <a:xfrm>
              <a:off x="5899150" y="3422650"/>
              <a:ext cx="6219826" cy="5341938"/>
              <a:chOff x="0" y="0"/>
              <a:chExt cx="3918" cy="3365"/>
            </a:xfrm>
          </p:grpSpPr>
          <p:grpSp>
            <p:nvGrpSpPr>
              <p:cNvPr id="61483" name="Group 43"/>
              <p:cNvGrpSpPr>
                <a:grpSpLocks/>
              </p:cNvGrpSpPr>
              <p:nvPr/>
            </p:nvGrpSpPr>
            <p:grpSpPr bwMode="auto">
              <a:xfrm>
                <a:off x="469" y="0"/>
                <a:ext cx="3449" cy="3365"/>
                <a:chOff x="0" y="0"/>
                <a:chExt cx="3448" cy="3365"/>
              </a:xfrm>
            </p:grpSpPr>
            <p:sp>
              <p:nvSpPr>
                <p:cNvPr id="61480" name="Rectangle 40"/>
                <p:cNvSpPr>
                  <a:spLocks/>
                </p:cNvSpPr>
                <p:nvPr/>
              </p:nvSpPr>
              <p:spPr bwMode="auto">
                <a:xfrm>
                  <a:off x="1373" y="2624"/>
                  <a:ext cx="2075" cy="741"/>
                </a:xfrm>
                <a:prstGeom prst="rect">
                  <a:avLst/>
                </a:prstGeom>
                <a:solidFill>
                  <a:srgbClr val="FFFFCC"/>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9" bIns="0"/>
                <a:lstStyle/>
                <a:p>
                  <a:pPr marL="57147"/>
                  <a:r>
                    <a:rPr lang="en-US" altLang="ja-JP" sz="2100" b="1" dirty="0">
                      <a:solidFill>
                        <a:schemeClr val="tx1"/>
                      </a:solidFill>
                      <a:latin typeface="Helvetica" charset="0"/>
                      <a:ea typeface="ＭＳ Ｐゴシック" charset="0"/>
                      <a:cs typeface="Helvetica" charset="0"/>
                      <a:sym typeface="Helvetica" charset="0"/>
                    </a:rPr>
                    <a:t>30(50)-GeV Main Synchrotron Ring (MR)</a:t>
                  </a:r>
                </a:p>
                <a:p>
                  <a:pPr marL="57147"/>
                  <a:r>
                    <a:rPr lang="en-US" altLang="ja-JP" sz="2100" b="1" dirty="0">
                      <a:solidFill>
                        <a:schemeClr val="tx1"/>
                      </a:solidFill>
                      <a:latin typeface="Helvetica" charset="0"/>
                      <a:ea typeface="ＭＳ Ｐゴシック" charset="0"/>
                      <a:cs typeface="Helvetica" charset="0"/>
                      <a:sym typeface="Helvetica" charset="0"/>
                    </a:rPr>
                    <a:t>( 200kW </a:t>
                  </a:r>
                  <a:r>
                    <a:rPr lang="en-US" altLang="ja-JP" sz="2100" b="1" dirty="0">
                      <a:solidFill>
                        <a:srgbClr val="FC0128"/>
                      </a:solidFill>
                      <a:latin typeface="Helvetica" charset="0"/>
                      <a:ea typeface="ＭＳ Ｐゴシック" charset="0"/>
                      <a:cs typeface="Helvetica" charset="0"/>
                      <a:sym typeface="Helvetica" charset="0"/>
                    </a:rPr>
                    <a:t>(0.75 MW)</a:t>
                  </a:r>
                  <a:r>
                    <a:rPr lang="en-US" altLang="ja-JP" sz="2100" b="1" dirty="0">
                      <a:solidFill>
                        <a:schemeClr val="tx1"/>
                      </a:solidFill>
                      <a:latin typeface="Helvetica" charset="0"/>
                      <a:ea typeface="ＭＳ Ｐゴシック" charset="0"/>
                      <a:cs typeface="Helvetica" charset="0"/>
                      <a:sym typeface="Helvetica" charset="0"/>
                    </a:rPr>
                    <a:t> )</a:t>
                  </a:r>
                </a:p>
              </p:txBody>
            </p:sp>
            <p:sp>
              <p:nvSpPr>
                <p:cNvPr id="61481" name="Line 41"/>
                <p:cNvSpPr>
                  <a:spLocks noChangeShapeType="1"/>
                </p:cNvSpPr>
                <p:nvPr/>
              </p:nvSpPr>
              <p:spPr bwMode="auto">
                <a:xfrm rot="10800000">
                  <a:off x="760" y="1177"/>
                  <a:ext cx="882" cy="1463"/>
                </a:xfrm>
                <a:prstGeom prst="line">
                  <a:avLst/>
                </a:prstGeom>
                <a:noFill/>
                <a:ln w="28575" cap="flat">
                  <a:solidFill>
                    <a:srgbClr val="FF3399"/>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1482" name="Freeform 42"/>
                <p:cNvSpPr>
                  <a:spLocks/>
                </p:cNvSpPr>
                <p:nvPr/>
              </p:nvSpPr>
              <p:spPr bwMode="auto">
                <a:xfrm>
                  <a:off x="0" y="0"/>
                  <a:ext cx="3286" cy="1380"/>
                </a:xfrm>
                <a:custGeom>
                  <a:avLst/>
                  <a:gdLst>
                    <a:gd name="T0" fmla="*/ 4972 w 21600"/>
                    <a:gd name="T1" fmla="*/ 17796 h 21600"/>
                    <a:gd name="T2" fmla="*/ 7075 w 21600"/>
                    <a:gd name="T3" fmla="*/ 18864 h 21600"/>
                    <a:gd name="T4" fmla="*/ 9225 w 21600"/>
                    <a:gd name="T5" fmla="*/ 19932 h 21600"/>
                    <a:gd name="T6" fmla="*/ 11394 w 21600"/>
                    <a:gd name="T7" fmla="*/ 20844 h 21600"/>
                    <a:gd name="T8" fmla="*/ 13553 w 21600"/>
                    <a:gd name="T9" fmla="*/ 21422 h 21600"/>
                    <a:gd name="T10" fmla="*/ 15132 w 21600"/>
                    <a:gd name="T11" fmla="*/ 21600 h 21600"/>
                    <a:gd name="T12" fmla="*/ 16170 w 21600"/>
                    <a:gd name="T13" fmla="*/ 21556 h 21600"/>
                    <a:gd name="T14" fmla="*/ 17188 w 21600"/>
                    <a:gd name="T15" fmla="*/ 21378 h 21600"/>
                    <a:gd name="T16" fmla="*/ 18170 w 21600"/>
                    <a:gd name="T17" fmla="*/ 21066 h 21600"/>
                    <a:gd name="T18" fmla="*/ 19151 w 21600"/>
                    <a:gd name="T19" fmla="*/ 20577 h 21600"/>
                    <a:gd name="T20" fmla="*/ 20077 w 21600"/>
                    <a:gd name="T21" fmla="*/ 19843 h 21600"/>
                    <a:gd name="T22" fmla="*/ 20675 w 21600"/>
                    <a:gd name="T23" fmla="*/ 19220 h 21600"/>
                    <a:gd name="T24" fmla="*/ 20983 w 21600"/>
                    <a:gd name="T25" fmla="*/ 18686 h 21600"/>
                    <a:gd name="T26" fmla="*/ 21245 w 21600"/>
                    <a:gd name="T27" fmla="*/ 17974 h 21600"/>
                    <a:gd name="T28" fmla="*/ 21432 w 21600"/>
                    <a:gd name="T29" fmla="*/ 17018 h 21600"/>
                    <a:gd name="T30" fmla="*/ 21563 w 21600"/>
                    <a:gd name="T31" fmla="*/ 15994 h 21600"/>
                    <a:gd name="T32" fmla="*/ 21600 w 21600"/>
                    <a:gd name="T33" fmla="*/ 14882 h 21600"/>
                    <a:gd name="T34" fmla="*/ 21525 w 21600"/>
                    <a:gd name="T35" fmla="*/ 13703 h 21600"/>
                    <a:gd name="T36" fmla="*/ 21329 w 21600"/>
                    <a:gd name="T37" fmla="*/ 12502 h 21600"/>
                    <a:gd name="T38" fmla="*/ 21039 w 21600"/>
                    <a:gd name="T39" fmla="*/ 11389 h 21600"/>
                    <a:gd name="T40" fmla="*/ 20740 w 21600"/>
                    <a:gd name="T41" fmla="*/ 10433 h 21600"/>
                    <a:gd name="T42" fmla="*/ 20432 w 21600"/>
                    <a:gd name="T43" fmla="*/ 9721 h 21600"/>
                    <a:gd name="T44" fmla="*/ 20114 w 21600"/>
                    <a:gd name="T45" fmla="*/ 9098 h 21600"/>
                    <a:gd name="T46" fmla="*/ 19357 w 21600"/>
                    <a:gd name="T47" fmla="*/ 7697 h 21600"/>
                    <a:gd name="T48" fmla="*/ 17329 w 21600"/>
                    <a:gd name="T49" fmla="*/ 4427 h 21600"/>
                    <a:gd name="T50" fmla="*/ 16123 w 21600"/>
                    <a:gd name="T51" fmla="*/ 2692 h 21600"/>
                    <a:gd name="T52" fmla="*/ 14842 w 21600"/>
                    <a:gd name="T53" fmla="*/ 1335 h 21600"/>
                    <a:gd name="T54" fmla="*/ 14123 w 21600"/>
                    <a:gd name="T55" fmla="*/ 845 h 21600"/>
                    <a:gd name="T56" fmla="*/ 13366 w 21600"/>
                    <a:gd name="T57" fmla="*/ 534 h 21600"/>
                    <a:gd name="T58" fmla="*/ 11851 w 21600"/>
                    <a:gd name="T59" fmla="*/ 133 h 21600"/>
                    <a:gd name="T60" fmla="*/ 10263 w 21600"/>
                    <a:gd name="T61" fmla="*/ 0 h 21600"/>
                    <a:gd name="T62" fmla="*/ 8683 w 21600"/>
                    <a:gd name="T63" fmla="*/ 133 h 21600"/>
                    <a:gd name="T64" fmla="*/ 7103 w 21600"/>
                    <a:gd name="T65" fmla="*/ 534 h 21600"/>
                    <a:gd name="T66" fmla="*/ 5561 w 21600"/>
                    <a:gd name="T67" fmla="*/ 1157 h 21600"/>
                    <a:gd name="T68" fmla="*/ 4084 w 21600"/>
                    <a:gd name="T69" fmla="*/ 2113 h 21600"/>
                    <a:gd name="T70" fmla="*/ 2711 w 21600"/>
                    <a:gd name="T71" fmla="*/ 3270 h 21600"/>
                    <a:gd name="T72" fmla="*/ 1467 w 21600"/>
                    <a:gd name="T73" fmla="*/ 4649 h 21600"/>
                    <a:gd name="T74" fmla="*/ 907 w 21600"/>
                    <a:gd name="T75" fmla="*/ 5561 h 21600"/>
                    <a:gd name="T76" fmla="*/ 486 w 21600"/>
                    <a:gd name="T77" fmla="*/ 6451 h 21600"/>
                    <a:gd name="T78" fmla="*/ 206 w 21600"/>
                    <a:gd name="T79" fmla="*/ 7385 h 21600"/>
                    <a:gd name="T80" fmla="*/ 37 w 21600"/>
                    <a:gd name="T81" fmla="*/ 8386 h 21600"/>
                    <a:gd name="T82" fmla="*/ 0 w 21600"/>
                    <a:gd name="T83" fmla="*/ 9365 h 21600"/>
                    <a:gd name="T84" fmla="*/ 56 w 21600"/>
                    <a:gd name="T85" fmla="*/ 10344 h 21600"/>
                    <a:gd name="T86" fmla="*/ 206 w 21600"/>
                    <a:gd name="T87" fmla="*/ 11301 h 21600"/>
                    <a:gd name="T88" fmla="*/ 449 w 21600"/>
                    <a:gd name="T89" fmla="*/ 12235 h 21600"/>
                    <a:gd name="T90" fmla="*/ 785 w 21600"/>
                    <a:gd name="T91" fmla="*/ 13169 h 21600"/>
                    <a:gd name="T92" fmla="*/ 1178 w 21600"/>
                    <a:gd name="T93" fmla="*/ 14014 h 21600"/>
                    <a:gd name="T94" fmla="*/ 1636 w 21600"/>
                    <a:gd name="T95" fmla="*/ 14837 h 21600"/>
                    <a:gd name="T96" fmla="*/ 2150 w 21600"/>
                    <a:gd name="T97" fmla="*/ 15594 h 21600"/>
                    <a:gd name="T98" fmla="*/ 3954 w 21600"/>
                    <a:gd name="T99" fmla="*/ 1721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00" h="21600">
                      <a:moveTo>
                        <a:pt x="3449" y="16906"/>
                      </a:moveTo>
                      <a:lnTo>
                        <a:pt x="4972" y="17796"/>
                      </a:lnTo>
                      <a:lnTo>
                        <a:pt x="6010" y="18330"/>
                      </a:lnTo>
                      <a:lnTo>
                        <a:pt x="7075" y="18864"/>
                      </a:lnTo>
                      <a:lnTo>
                        <a:pt x="8160" y="19398"/>
                      </a:lnTo>
                      <a:lnTo>
                        <a:pt x="9225" y="19932"/>
                      </a:lnTo>
                      <a:lnTo>
                        <a:pt x="10319" y="20377"/>
                      </a:lnTo>
                      <a:lnTo>
                        <a:pt x="11394" y="20844"/>
                      </a:lnTo>
                      <a:lnTo>
                        <a:pt x="12487" y="21155"/>
                      </a:lnTo>
                      <a:lnTo>
                        <a:pt x="13553" y="21422"/>
                      </a:lnTo>
                      <a:lnTo>
                        <a:pt x="14609" y="21556"/>
                      </a:lnTo>
                      <a:lnTo>
                        <a:pt x="15132" y="21600"/>
                      </a:lnTo>
                      <a:lnTo>
                        <a:pt x="15674" y="21600"/>
                      </a:lnTo>
                      <a:lnTo>
                        <a:pt x="16170" y="21556"/>
                      </a:lnTo>
                      <a:lnTo>
                        <a:pt x="16684" y="21511"/>
                      </a:lnTo>
                      <a:lnTo>
                        <a:pt x="17188" y="21378"/>
                      </a:lnTo>
                      <a:lnTo>
                        <a:pt x="17684" y="21244"/>
                      </a:lnTo>
                      <a:lnTo>
                        <a:pt x="18170" y="21066"/>
                      </a:lnTo>
                      <a:lnTo>
                        <a:pt x="18665" y="20844"/>
                      </a:lnTo>
                      <a:lnTo>
                        <a:pt x="19151" y="20577"/>
                      </a:lnTo>
                      <a:lnTo>
                        <a:pt x="19609" y="20243"/>
                      </a:lnTo>
                      <a:lnTo>
                        <a:pt x="20077" y="19843"/>
                      </a:lnTo>
                      <a:lnTo>
                        <a:pt x="20534" y="19442"/>
                      </a:lnTo>
                      <a:lnTo>
                        <a:pt x="20675" y="19220"/>
                      </a:lnTo>
                      <a:lnTo>
                        <a:pt x="20834" y="18997"/>
                      </a:lnTo>
                      <a:lnTo>
                        <a:pt x="20983" y="18686"/>
                      </a:lnTo>
                      <a:lnTo>
                        <a:pt x="21105" y="18330"/>
                      </a:lnTo>
                      <a:lnTo>
                        <a:pt x="21245" y="17974"/>
                      </a:lnTo>
                      <a:lnTo>
                        <a:pt x="21329" y="17529"/>
                      </a:lnTo>
                      <a:lnTo>
                        <a:pt x="21432" y="17018"/>
                      </a:lnTo>
                      <a:lnTo>
                        <a:pt x="21507" y="16528"/>
                      </a:lnTo>
                      <a:lnTo>
                        <a:pt x="21563" y="15994"/>
                      </a:lnTo>
                      <a:lnTo>
                        <a:pt x="21600" y="15460"/>
                      </a:lnTo>
                      <a:lnTo>
                        <a:pt x="21600" y="14882"/>
                      </a:lnTo>
                      <a:lnTo>
                        <a:pt x="21581" y="14304"/>
                      </a:lnTo>
                      <a:lnTo>
                        <a:pt x="21525" y="13703"/>
                      </a:lnTo>
                      <a:lnTo>
                        <a:pt x="21450" y="13125"/>
                      </a:lnTo>
                      <a:lnTo>
                        <a:pt x="21329" y="12502"/>
                      </a:lnTo>
                      <a:lnTo>
                        <a:pt x="21207" y="11923"/>
                      </a:lnTo>
                      <a:lnTo>
                        <a:pt x="21039" y="11389"/>
                      </a:lnTo>
                      <a:lnTo>
                        <a:pt x="20880" y="10878"/>
                      </a:lnTo>
                      <a:lnTo>
                        <a:pt x="20740" y="10433"/>
                      </a:lnTo>
                      <a:lnTo>
                        <a:pt x="20581" y="10077"/>
                      </a:lnTo>
                      <a:lnTo>
                        <a:pt x="20432" y="9721"/>
                      </a:lnTo>
                      <a:lnTo>
                        <a:pt x="20263" y="9410"/>
                      </a:lnTo>
                      <a:lnTo>
                        <a:pt x="20114" y="9098"/>
                      </a:lnTo>
                      <a:lnTo>
                        <a:pt x="18796" y="6896"/>
                      </a:lnTo>
                      <a:lnTo>
                        <a:pt x="19357" y="7697"/>
                      </a:lnTo>
                      <a:lnTo>
                        <a:pt x="17927" y="5517"/>
                      </a:lnTo>
                      <a:lnTo>
                        <a:pt x="17329" y="4427"/>
                      </a:lnTo>
                      <a:lnTo>
                        <a:pt x="16721" y="3492"/>
                      </a:lnTo>
                      <a:lnTo>
                        <a:pt x="16123" y="2692"/>
                      </a:lnTo>
                      <a:lnTo>
                        <a:pt x="15497" y="1935"/>
                      </a:lnTo>
                      <a:lnTo>
                        <a:pt x="14842" y="1335"/>
                      </a:lnTo>
                      <a:lnTo>
                        <a:pt x="14497" y="1068"/>
                      </a:lnTo>
                      <a:lnTo>
                        <a:pt x="14123" y="845"/>
                      </a:lnTo>
                      <a:lnTo>
                        <a:pt x="13768" y="667"/>
                      </a:lnTo>
                      <a:lnTo>
                        <a:pt x="13366" y="534"/>
                      </a:lnTo>
                      <a:lnTo>
                        <a:pt x="12618" y="311"/>
                      </a:lnTo>
                      <a:lnTo>
                        <a:pt x="11851" y="133"/>
                      </a:lnTo>
                      <a:lnTo>
                        <a:pt x="11057" y="44"/>
                      </a:lnTo>
                      <a:lnTo>
                        <a:pt x="10263" y="0"/>
                      </a:lnTo>
                      <a:lnTo>
                        <a:pt x="9477" y="44"/>
                      </a:lnTo>
                      <a:lnTo>
                        <a:pt x="8683" y="133"/>
                      </a:lnTo>
                      <a:lnTo>
                        <a:pt x="7870" y="311"/>
                      </a:lnTo>
                      <a:lnTo>
                        <a:pt x="7103" y="534"/>
                      </a:lnTo>
                      <a:lnTo>
                        <a:pt x="6309" y="801"/>
                      </a:lnTo>
                      <a:lnTo>
                        <a:pt x="5561" y="1157"/>
                      </a:lnTo>
                      <a:lnTo>
                        <a:pt x="4795" y="1624"/>
                      </a:lnTo>
                      <a:lnTo>
                        <a:pt x="4084" y="2113"/>
                      </a:lnTo>
                      <a:lnTo>
                        <a:pt x="3393" y="2647"/>
                      </a:lnTo>
                      <a:lnTo>
                        <a:pt x="2711" y="3270"/>
                      </a:lnTo>
                      <a:lnTo>
                        <a:pt x="2075" y="3937"/>
                      </a:lnTo>
                      <a:lnTo>
                        <a:pt x="1467" y="4649"/>
                      </a:lnTo>
                      <a:lnTo>
                        <a:pt x="1168" y="5116"/>
                      </a:lnTo>
                      <a:lnTo>
                        <a:pt x="907" y="5561"/>
                      </a:lnTo>
                      <a:lnTo>
                        <a:pt x="673" y="6006"/>
                      </a:lnTo>
                      <a:lnTo>
                        <a:pt x="486" y="6451"/>
                      </a:lnTo>
                      <a:lnTo>
                        <a:pt x="318" y="6940"/>
                      </a:lnTo>
                      <a:lnTo>
                        <a:pt x="206" y="7385"/>
                      </a:lnTo>
                      <a:lnTo>
                        <a:pt x="112" y="7897"/>
                      </a:lnTo>
                      <a:lnTo>
                        <a:pt x="37" y="8386"/>
                      </a:lnTo>
                      <a:lnTo>
                        <a:pt x="0" y="8876"/>
                      </a:lnTo>
                      <a:lnTo>
                        <a:pt x="0" y="9365"/>
                      </a:lnTo>
                      <a:lnTo>
                        <a:pt x="19" y="9855"/>
                      </a:lnTo>
                      <a:lnTo>
                        <a:pt x="56" y="10344"/>
                      </a:lnTo>
                      <a:lnTo>
                        <a:pt x="112" y="10789"/>
                      </a:lnTo>
                      <a:lnTo>
                        <a:pt x="206" y="11301"/>
                      </a:lnTo>
                      <a:lnTo>
                        <a:pt x="318" y="11790"/>
                      </a:lnTo>
                      <a:lnTo>
                        <a:pt x="449" y="12235"/>
                      </a:lnTo>
                      <a:lnTo>
                        <a:pt x="617" y="12724"/>
                      </a:lnTo>
                      <a:lnTo>
                        <a:pt x="785" y="13169"/>
                      </a:lnTo>
                      <a:lnTo>
                        <a:pt x="972" y="13614"/>
                      </a:lnTo>
                      <a:lnTo>
                        <a:pt x="1178" y="14014"/>
                      </a:lnTo>
                      <a:lnTo>
                        <a:pt x="1402" y="14437"/>
                      </a:lnTo>
                      <a:lnTo>
                        <a:pt x="1636" y="14837"/>
                      </a:lnTo>
                      <a:lnTo>
                        <a:pt x="1879" y="15238"/>
                      </a:lnTo>
                      <a:lnTo>
                        <a:pt x="2150" y="15594"/>
                      </a:lnTo>
                      <a:lnTo>
                        <a:pt x="2711" y="16261"/>
                      </a:lnTo>
                      <a:lnTo>
                        <a:pt x="3954" y="17218"/>
                      </a:lnTo>
                      <a:lnTo>
                        <a:pt x="4421" y="17485"/>
                      </a:lnTo>
                    </a:path>
                  </a:pathLst>
                </a:custGeom>
                <a:noFill/>
                <a:ln w="38100" cap="flat">
                  <a:solidFill>
                    <a:srgbClr val="FFB91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61484" name="Freeform 44"/>
              <p:cNvSpPr>
                <a:spLocks/>
              </p:cNvSpPr>
              <p:nvPr/>
            </p:nvSpPr>
            <p:spPr bwMode="auto">
              <a:xfrm>
                <a:off x="0" y="924"/>
                <a:ext cx="917" cy="131"/>
              </a:xfrm>
              <a:custGeom>
                <a:avLst/>
                <a:gdLst>
                  <a:gd name="T0" fmla="*/ 0 w 21600"/>
                  <a:gd name="T1" fmla="*/ 0 h 21600"/>
                  <a:gd name="T2" fmla="*/ 990 w 21600"/>
                  <a:gd name="T3" fmla="*/ 971 h 21600"/>
                  <a:gd name="T4" fmla="*/ 1944 w 21600"/>
                  <a:gd name="T5" fmla="*/ 1942 h 21600"/>
                  <a:gd name="T6" fmla="*/ 2793 w 21600"/>
                  <a:gd name="T7" fmla="*/ 2912 h 21600"/>
                  <a:gd name="T8" fmla="*/ 3535 w 21600"/>
                  <a:gd name="T9" fmla="*/ 3640 h 21600"/>
                  <a:gd name="T10" fmla="*/ 5091 w 21600"/>
                  <a:gd name="T11" fmla="*/ 5097 h 21600"/>
                  <a:gd name="T12" fmla="*/ 6399 w 21600"/>
                  <a:gd name="T13" fmla="*/ 6553 h 21600"/>
                  <a:gd name="T14" fmla="*/ 7636 w 21600"/>
                  <a:gd name="T15" fmla="*/ 8009 h 21600"/>
                  <a:gd name="T16" fmla="*/ 8732 w 21600"/>
                  <a:gd name="T17" fmla="*/ 8980 h 21600"/>
                  <a:gd name="T18" fmla="*/ 9792 w 21600"/>
                  <a:gd name="T19" fmla="*/ 9951 h 21600"/>
                  <a:gd name="T20" fmla="*/ 10818 w 21600"/>
                  <a:gd name="T21" fmla="*/ 10921 h 21600"/>
                  <a:gd name="T22" fmla="*/ 11808 w 21600"/>
                  <a:gd name="T23" fmla="*/ 11892 h 21600"/>
                  <a:gd name="T24" fmla="*/ 12868 w 21600"/>
                  <a:gd name="T25" fmla="*/ 12863 h 21600"/>
                  <a:gd name="T26" fmla="*/ 13964 w 21600"/>
                  <a:gd name="T27" fmla="*/ 13834 h 21600"/>
                  <a:gd name="T28" fmla="*/ 15201 w 21600"/>
                  <a:gd name="T29" fmla="*/ 15290 h 21600"/>
                  <a:gd name="T30" fmla="*/ 16509 w 21600"/>
                  <a:gd name="T31" fmla="*/ 16746 h 21600"/>
                  <a:gd name="T32" fmla="*/ 18065 w 21600"/>
                  <a:gd name="T33" fmla="*/ 18202 h 21600"/>
                  <a:gd name="T34" fmla="*/ 18843 w 21600"/>
                  <a:gd name="T35" fmla="*/ 18688 h 21600"/>
                  <a:gd name="T36" fmla="*/ 19691 w 21600"/>
                  <a:gd name="T37" fmla="*/ 19658 h 21600"/>
                  <a:gd name="T38" fmla="*/ 20610 w 21600"/>
                  <a:gd name="T39" fmla="*/ 20629 h 21600"/>
                  <a:gd name="T40" fmla="*/ 21600 w 21600"/>
                  <a:gd name="T41" fmla="*/ 21600 h 21600"/>
                  <a:gd name="T42" fmla="*/ 0 w 21600"/>
                  <a:gd name="T43" fmla="*/ 0 h 21600"/>
                  <a:gd name="T44" fmla="*/ 0 w 21600"/>
                  <a:gd name="T45"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00" h="21600">
                    <a:moveTo>
                      <a:pt x="0" y="0"/>
                    </a:moveTo>
                    <a:lnTo>
                      <a:pt x="990" y="971"/>
                    </a:lnTo>
                    <a:lnTo>
                      <a:pt x="1944" y="1942"/>
                    </a:lnTo>
                    <a:lnTo>
                      <a:pt x="2793" y="2912"/>
                    </a:lnTo>
                    <a:lnTo>
                      <a:pt x="3535" y="3640"/>
                    </a:lnTo>
                    <a:lnTo>
                      <a:pt x="5091" y="5097"/>
                    </a:lnTo>
                    <a:lnTo>
                      <a:pt x="6399" y="6553"/>
                    </a:lnTo>
                    <a:lnTo>
                      <a:pt x="7636" y="8009"/>
                    </a:lnTo>
                    <a:lnTo>
                      <a:pt x="8732" y="8980"/>
                    </a:lnTo>
                    <a:lnTo>
                      <a:pt x="9792" y="9951"/>
                    </a:lnTo>
                    <a:lnTo>
                      <a:pt x="10818" y="10921"/>
                    </a:lnTo>
                    <a:lnTo>
                      <a:pt x="11808" y="11892"/>
                    </a:lnTo>
                    <a:lnTo>
                      <a:pt x="12868" y="12863"/>
                    </a:lnTo>
                    <a:lnTo>
                      <a:pt x="13964" y="13834"/>
                    </a:lnTo>
                    <a:lnTo>
                      <a:pt x="15201" y="15290"/>
                    </a:lnTo>
                    <a:lnTo>
                      <a:pt x="16509" y="16746"/>
                    </a:lnTo>
                    <a:lnTo>
                      <a:pt x="18065" y="18202"/>
                    </a:lnTo>
                    <a:lnTo>
                      <a:pt x="18843" y="18688"/>
                    </a:lnTo>
                    <a:lnTo>
                      <a:pt x="19691" y="19658"/>
                    </a:lnTo>
                    <a:lnTo>
                      <a:pt x="20610" y="20629"/>
                    </a:lnTo>
                    <a:lnTo>
                      <a:pt x="21600" y="21600"/>
                    </a:lnTo>
                    <a:lnTo>
                      <a:pt x="0" y="0"/>
                    </a:lnTo>
                    <a:close/>
                    <a:moveTo>
                      <a:pt x="0" y="0"/>
                    </a:moveTo>
                  </a:path>
                </a:pathLst>
              </a:custGeom>
              <a:solidFill>
                <a:srgbClr val="FFFFFF"/>
              </a:solidFill>
              <a:ln w="38100" cap="flat">
                <a:solidFill>
                  <a:srgbClr val="FFB91B"/>
                </a:solidFill>
                <a:prstDash val="solid"/>
                <a:round/>
                <a:headEnd type="none" w="med" len="med"/>
                <a:tailEnd type="none" w="med" len="med"/>
              </a:ln>
            </p:spPr>
            <p:txBody>
              <a:bodyPr lIns="0" tIns="0" rIns="0" bIns="0"/>
              <a:lstStyle/>
              <a:p>
                <a:endParaRPr lang="ja-JP" altLang="en-US"/>
              </a:p>
            </p:txBody>
          </p:sp>
        </p:grpSp>
        <p:sp>
          <p:nvSpPr>
            <p:cNvPr id="61486" name="Rectangle 46"/>
            <p:cNvSpPr>
              <a:spLocks/>
            </p:cNvSpPr>
            <p:nvPr/>
          </p:nvSpPr>
          <p:spPr bwMode="auto">
            <a:xfrm>
              <a:off x="658813" y="74613"/>
              <a:ext cx="12446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9" bIns="0"/>
            <a:lstStyle/>
            <a:p>
              <a:pPr marL="57147">
                <a:spcBef>
                  <a:spcPts val="1200"/>
                </a:spcBef>
              </a:pPr>
              <a:r>
                <a:rPr lang="en-US" altLang="ja-JP" sz="3600" b="1" dirty="0">
                  <a:solidFill>
                    <a:schemeClr val="tx1"/>
                  </a:solidFill>
                  <a:latin typeface="Helvetica" charset="0"/>
                  <a:ea typeface="ＭＳ Ｐゴシック" charset="0"/>
                  <a:cs typeface="Helvetica" charset="0"/>
                  <a:sym typeface="Helvetica" charset="0"/>
                </a:rPr>
                <a:t>J-PARC </a:t>
              </a:r>
            </a:p>
            <a:p>
              <a:pPr marL="57147">
                <a:spcBef>
                  <a:spcPts val="1200"/>
                </a:spcBef>
              </a:pPr>
              <a:r>
                <a:rPr lang="en-US" altLang="ja-JP" sz="3600" b="1" dirty="0">
                  <a:solidFill>
                    <a:schemeClr val="tx1"/>
                  </a:solidFill>
                  <a:latin typeface="Helvetica" charset="0"/>
                  <a:ea typeface="ＭＳ Ｐゴシック" charset="0"/>
                  <a:cs typeface="Helvetica" charset="0"/>
                  <a:sym typeface="Helvetica" charset="0"/>
                </a:rPr>
                <a:t>(Japan Proton Accelerator Research Complex)</a:t>
              </a:r>
            </a:p>
          </p:txBody>
        </p:sp>
        <p:sp>
          <p:nvSpPr>
            <p:cNvPr id="49" name="Rectangle 33"/>
            <p:cNvSpPr>
              <a:spLocks/>
            </p:cNvSpPr>
            <p:nvPr/>
          </p:nvSpPr>
          <p:spPr bwMode="auto">
            <a:xfrm>
              <a:off x="381720" y="1996480"/>
              <a:ext cx="3672408" cy="5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6443" bIns="0" anchor="b"/>
            <a:lstStyle/>
            <a:p>
              <a:pPr marL="55560"/>
              <a:r>
                <a:rPr lang="en-US" altLang="ja-JP" sz="4400" dirty="0">
                  <a:solidFill>
                    <a:srgbClr val="0000FF"/>
                  </a:solidFill>
                  <a:latin typeface="Helvetica" charset="0"/>
                  <a:ea typeface="ＭＳ Ｐゴシック" charset="0"/>
                  <a:cs typeface="Helvetica" charset="0"/>
                  <a:sym typeface="Helvetica" charset="0"/>
                </a:rPr>
                <a:t>Pacific Ocean</a:t>
              </a:r>
            </a:p>
          </p:txBody>
        </p:sp>
      </p:grpSp>
    </p:spTree>
    <p:extLst>
      <p:ext uri="{BB962C8B-B14F-4D97-AF65-F5344CB8AC3E}">
        <p14:creationId xmlns:p14="http://schemas.microsoft.com/office/powerpoint/2010/main" val="474605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9013"/>
            <a:ext cx="1300480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5524500"/>
            <a:ext cx="6730999" cy="403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3" name="Rectangle 3"/>
          <p:cNvSpPr>
            <a:spLocks/>
          </p:cNvSpPr>
          <p:nvPr/>
        </p:nvSpPr>
        <p:spPr bwMode="auto">
          <a:xfrm>
            <a:off x="2108977" y="1602106"/>
            <a:ext cx="406721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a:solidFill>
                  <a:schemeClr val="tx1"/>
                </a:solidFill>
                <a:cs typeface="Gill Sans" charset="0"/>
              </a:rPr>
              <a:t>NaI -survey meter</a:t>
            </a:r>
          </a:p>
        </p:txBody>
      </p:sp>
      <p:sp>
        <p:nvSpPr>
          <p:cNvPr id="20484" name="Rectangle 4"/>
          <p:cNvSpPr>
            <a:spLocks/>
          </p:cNvSpPr>
          <p:nvPr/>
        </p:nvSpPr>
        <p:spPr bwMode="auto">
          <a:xfrm>
            <a:off x="1728629" y="6047105"/>
            <a:ext cx="3945257"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a:solidFill>
                  <a:schemeClr val="tx1"/>
                </a:solidFill>
                <a:cs typeface="Gill Sans" charset="0"/>
              </a:rPr>
              <a:t>GM-survey meter</a:t>
            </a:r>
          </a:p>
        </p:txBody>
      </p:sp>
      <p:sp>
        <p:nvSpPr>
          <p:cNvPr id="2" name="テキスト ボックス 1"/>
          <p:cNvSpPr txBox="1"/>
          <p:nvPr/>
        </p:nvSpPr>
        <p:spPr>
          <a:xfrm>
            <a:off x="2194044" y="196280"/>
            <a:ext cx="7850485" cy="748921"/>
          </a:xfrm>
          <a:prstGeom prst="rect">
            <a:avLst/>
          </a:prstGeom>
          <a:noFill/>
        </p:spPr>
        <p:txBody>
          <a:bodyPr wrap="none" lIns="91435" tIns="45718" rIns="91435" bIns="45718" rtlCol="0">
            <a:spAutoFit/>
          </a:bodyPr>
          <a:lstStyle/>
          <a:p>
            <a:r>
              <a:rPr kumimoji="1" lang="en-US" altLang="ja-JP" dirty="0" smtClean="0"/>
              <a:t>Dose rate in KEK Tsukuba campus</a:t>
            </a:r>
            <a:endParaRPr kumimoji="1" lang="ja-JP" alt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720080" y="1132385"/>
            <a:ext cx="11182921" cy="385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0039" tIns="65020" rIns="130039" bIns="65020"/>
          <a:lstStyle/>
          <a:p>
            <a:pPr algn="l">
              <a:spcBef>
                <a:spcPct val="20000"/>
              </a:spcBef>
            </a:pPr>
            <a:endParaRPr lang="en-US" altLang="ja-JP" sz="3700" dirty="0"/>
          </a:p>
          <a:p>
            <a:pPr marL="1056569" lvl="1" indent="-406374" algn="l">
              <a:spcBef>
                <a:spcPct val="20000"/>
              </a:spcBef>
              <a:buFontTx/>
              <a:buChar char="–"/>
            </a:pPr>
            <a:r>
              <a:rPr lang="en-US" altLang="ja-JP" sz="2600" dirty="0"/>
              <a:t>Accelerated particles: 	H</a:t>
            </a:r>
            <a:r>
              <a:rPr lang="en-US" altLang="ja-JP" sz="2600" baseline="30000" dirty="0"/>
              <a:t>-</a:t>
            </a:r>
            <a:r>
              <a:rPr lang="en-US" altLang="ja-JP" sz="2600" dirty="0"/>
              <a:t> (negative hydrogen)</a:t>
            </a:r>
          </a:p>
          <a:p>
            <a:pPr marL="1056569" lvl="1" indent="-406374" algn="l">
              <a:spcBef>
                <a:spcPct val="20000"/>
              </a:spcBef>
              <a:buFontTx/>
              <a:buChar char="–"/>
            </a:pPr>
            <a:r>
              <a:rPr lang="en-US" altLang="ja-JP" sz="2600" dirty="0"/>
              <a:t>Energy:			181 MeV, The last two SDTLs are </a:t>
            </a:r>
            <a:r>
              <a:rPr lang="en-US" altLang="ja-JP" sz="2600" dirty="0" err="1"/>
              <a:t>debunchers</a:t>
            </a:r>
            <a:endParaRPr lang="en-US" altLang="ja-JP" sz="2600" dirty="0"/>
          </a:p>
          <a:p>
            <a:pPr marL="1056569" lvl="1" indent="-406374" algn="l">
              <a:spcBef>
                <a:spcPct val="20000"/>
              </a:spcBef>
            </a:pPr>
            <a:r>
              <a:rPr lang="en-US" altLang="ja-JP" sz="2600" dirty="0"/>
              <a:t>					(400 MeV for ACS, 600 MeV for SCL)</a:t>
            </a:r>
          </a:p>
          <a:p>
            <a:pPr marL="1056569" lvl="1" indent="-406374" algn="l">
              <a:spcBef>
                <a:spcPct val="20000"/>
              </a:spcBef>
              <a:buFontTx/>
              <a:buChar char="–"/>
            </a:pPr>
            <a:r>
              <a:rPr lang="en-US" altLang="ja-JP" sz="2600" dirty="0"/>
              <a:t>Peak current:		30 mA	(50 mA</a:t>
            </a:r>
            <a:r>
              <a:rPr lang="ja-JP" altLang="en-US" sz="2600" dirty="0"/>
              <a:t>　</a:t>
            </a:r>
            <a:r>
              <a:rPr lang="en-US" altLang="ja-JP" sz="2600" dirty="0"/>
              <a:t>for 1MW at 3GeV)</a:t>
            </a:r>
          </a:p>
          <a:p>
            <a:pPr marL="1056569" lvl="1" indent="-406374" algn="l">
              <a:spcBef>
                <a:spcPct val="20000"/>
              </a:spcBef>
              <a:buFontTx/>
              <a:buChar char="–"/>
            </a:pPr>
            <a:r>
              <a:rPr lang="en-US" altLang="ja-JP" sz="2600" dirty="0"/>
              <a:t>Repetition:		25 Hz 	(additional 25 Hz for ADS application)</a:t>
            </a:r>
          </a:p>
          <a:p>
            <a:pPr marL="1056569" lvl="1" indent="-406374" algn="l">
              <a:spcBef>
                <a:spcPct val="20000"/>
              </a:spcBef>
              <a:buFontTx/>
              <a:buChar char="–"/>
            </a:pPr>
            <a:r>
              <a:rPr lang="en-US" altLang="ja-JP" sz="2600" dirty="0"/>
              <a:t>Pulse width:		0.5 </a:t>
            </a:r>
            <a:r>
              <a:rPr lang="en-US" altLang="ja-JP" sz="2600" dirty="0" err="1"/>
              <a:t>ms</a:t>
            </a:r>
            <a:r>
              <a:rPr lang="en-US" altLang="ja-JP" sz="2600" dirty="0"/>
              <a:t> (Beam),  0.6 </a:t>
            </a:r>
            <a:r>
              <a:rPr lang="en-US" altLang="ja-JP" sz="2600" dirty="0" err="1"/>
              <a:t>ms</a:t>
            </a:r>
            <a:r>
              <a:rPr lang="en-US" altLang="ja-JP" sz="2600" dirty="0"/>
              <a:t> (RF)	</a:t>
            </a:r>
          </a:p>
        </p:txBody>
      </p:sp>
      <p:graphicFrame>
        <p:nvGraphicFramePr>
          <p:cNvPr id="31748" name="Object 4"/>
          <p:cNvGraphicFramePr>
            <a:graphicFrameLocks noChangeAspect="1"/>
          </p:cNvGraphicFramePr>
          <p:nvPr/>
        </p:nvGraphicFramePr>
        <p:xfrm>
          <a:off x="1083735" y="5201922"/>
          <a:ext cx="10652196" cy="4260427"/>
        </p:xfrm>
        <a:graphic>
          <a:graphicData uri="http://schemas.openxmlformats.org/presentationml/2006/ole">
            <mc:AlternateContent xmlns:mc="http://schemas.openxmlformats.org/markup-compatibility/2006">
              <mc:Choice xmlns:v="urn:schemas-microsoft-com:vml" Requires="v">
                <p:oleObj spid="_x0000_s1065" name="Visio" r:id="rId3" imgW="4572000" imgH="1346200" progId="Visio.Drawing.6">
                  <p:embed/>
                </p:oleObj>
              </mc:Choice>
              <mc:Fallback>
                <p:oleObj name="Visio" r:id="rId3" imgW="4572000" imgH="1346200"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524" t="-7907" r="-2524" b="-23720"/>
                      <a:stretch>
                        <a:fillRect/>
                      </a:stretch>
                    </p:blipFill>
                    <p:spPr bwMode="auto">
                      <a:xfrm>
                        <a:off x="1083735" y="5201922"/>
                        <a:ext cx="10652196" cy="426042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750" name="Rectangle 6"/>
          <p:cNvSpPr>
            <a:spLocks noGrp="1" noChangeArrowheads="1"/>
          </p:cNvSpPr>
          <p:nvPr>
            <p:ph type="title" idx="4294967295"/>
          </p:nvPr>
        </p:nvSpPr>
        <p:spPr>
          <a:xfrm>
            <a:off x="758613" y="794980"/>
            <a:ext cx="11054080" cy="625436"/>
          </a:xfrm>
        </p:spPr>
        <p:txBody>
          <a:bodyPr/>
          <a:lstStyle/>
          <a:p>
            <a:r>
              <a:rPr lang="en-US" altLang="ja-JP" sz="4400" dirty="0"/>
              <a:t>Linac major parameters</a:t>
            </a:r>
          </a:p>
        </p:txBody>
      </p:sp>
    </p:spTree>
    <p:extLst>
      <p:ext uri="{BB962C8B-B14F-4D97-AF65-F5344CB8AC3E}">
        <p14:creationId xmlns:p14="http://schemas.microsoft.com/office/powerpoint/2010/main" val="1197607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50069" y="1156192"/>
            <a:ext cx="6485895" cy="1200329"/>
          </a:xfrm>
          <a:prstGeom prst="rect">
            <a:avLst/>
          </a:prstGeom>
          <a:noFill/>
        </p:spPr>
        <p:txBody>
          <a:bodyPr wrap="none" lIns="91435" tIns="45718" rIns="91435" bIns="45718" rtlCol="0">
            <a:spAutoFit/>
          </a:bodyPr>
          <a:lstStyle/>
          <a:p>
            <a:r>
              <a:rPr kumimoji="1" lang="en-US" altLang="ja-JP" sz="3600" dirty="0"/>
              <a:t>Observation of the shadow of </a:t>
            </a:r>
          </a:p>
          <a:p>
            <a:r>
              <a:rPr kumimoji="1" lang="en-US" altLang="ja-JP" sz="3600" dirty="0"/>
              <a:t>the DT by an alignment telescope</a:t>
            </a:r>
            <a:endParaRPr kumimoji="1" lang="ja-JP" altLang="en-US" sz="3600" dirty="0"/>
          </a:p>
        </p:txBody>
      </p:sp>
      <p:pic>
        <p:nvPicPr>
          <p:cNvPr id="2" name="図 1"/>
          <p:cNvPicPr>
            <a:picLocks noChangeAspect="1"/>
          </p:cNvPicPr>
          <p:nvPr/>
        </p:nvPicPr>
        <p:blipFill>
          <a:blip r:embed="rId2"/>
          <a:stretch>
            <a:fillRect/>
          </a:stretch>
        </p:blipFill>
        <p:spPr>
          <a:xfrm>
            <a:off x="237704" y="2572544"/>
            <a:ext cx="6816757" cy="5112567"/>
          </a:xfrm>
          <a:prstGeom prst="rect">
            <a:avLst/>
          </a:prstGeom>
        </p:spPr>
      </p:pic>
      <p:grpSp>
        <p:nvGrpSpPr>
          <p:cNvPr id="9" name="図形グループ 8"/>
          <p:cNvGrpSpPr/>
          <p:nvPr/>
        </p:nvGrpSpPr>
        <p:grpSpPr>
          <a:xfrm>
            <a:off x="7222480" y="2"/>
            <a:ext cx="5782320" cy="9771603"/>
            <a:chOff x="7222480" y="0"/>
            <a:chExt cx="5782320" cy="9771604"/>
          </a:xfrm>
        </p:grpSpPr>
        <p:sp>
          <p:nvSpPr>
            <p:cNvPr id="3" name="正方形/長方形 2"/>
            <p:cNvSpPr/>
            <p:nvPr/>
          </p:nvSpPr>
          <p:spPr bwMode="auto">
            <a:xfrm>
              <a:off x="7222480" y="0"/>
              <a:ext cx="5782320" cy="9753600"/>
            </a:xfrm>
            <a:prstGeom prst="rect">
              <a:avLst/>
            </a:prstGeom>
            <a:solidFill>
              <a:schemeClr val="tx1"/>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54"/>
              <a:endParaRPr lang="ja-JP" altLang="en-US"/>
            </a:p>
          </p:txBody>
        </p:sp>
        <p:pic>
          <p:nvPicPr>
            <p:cNvPr id="4" name="図 3"/>
            <p:cNvPicPr>
              <a:picLocks noChangeAspect="1"/>
            </p:cNvPicPr>
            <p:nvPr/>
          </p:nvPicPr>
          <p:blipFill>
            <a:blip r:embed="rId3"/>
            <a:stretch>
              <a:fillRect/>
            </a:stretch>
          </p:blipFill>
          <p:spPr>
            <a:xfrm>
              <a:off x="7487367" y="268288"/>
              <a:ext cx="4922261" cy="4752528"/>
            </a:xfrm>
            <a:prstGeom prst="rect">
              <a:avLst/>
            </a:prstGeom>
          </p:spPr>
        </p:pic>
        <p:pic>
          <p:nvPicPr>
            <p:cNvPr id="6" name="図 5"/>
            <p:cNvPicPr>
              <a:picLocks noChangeAspect="1"/>
            </p:cNvPicPr>
            <p:nvPr/>
          </p:nvPicPr>
          <p:blipFill>
            <a:blip r:embed="rId4"/>
            <a:stretch>
              <a:fillRect/>
            </a:stretch>
          </p:blipFill>
          <p:spPr>
            <a:xfrm>
              <a:off x="7615702" y="5083201"/>
              <a:ext cx="5007378" cy="4618135"/>
            </a:xfrm>
            <a:prstGeom prst="rect">
              <a:avLst/>
            </a:prstGeom>
          </p:spPr>
        </p:pic>
        <p:sp>
          <p:nvSpPr>
            <p:cNvPr id="8" name="テキスト ボックス 7"/>
            <p:cNvSpPr txBox="1"/>
            <p:nvPr/>
          </p:nvSpPr>
          <p:spPr>
            <a:xfrm>
              <a:off x="9958785" y="9125273"/>
              <a:ext cx="3005826" cy="646331"/>
            </a:xfrm>
            <a:prstGeom prst="rect">
              <a:avLst/>
            </a:prstGeom>
            <a:noFill/>
          </p:spPr>
          <p:txBody>
            <a:bodyPr wrap="none" rtlCol="0">
              <a:spAutoFit/>
            </a:bodyPr>
            <a:lstStyle/>
            <a:p>
              <a:r>
                <a:rPr kumimoji="1" lang="en-US" altLang="ja-JP" sz="3600" dirty="0">
                  <a:solidFill>
                    <a:srgbClr val="FFFF00"/>
                  </a:solidFill>
                </a:rPr>
                <a:t>Displacement ?</a:t>
              </a:r>
              <a:endParaRPr kumimoji="1" lang="ja-JP" altLang="en-US" sz="3600" dirty="0">
                <a:solidFill>
                  <a:srgbClr val="FFFF00"/>
                </a:solidFill>
              </a:endParaRPr>
            </a:p>
          </p:txBody>
        </p:sp>
        <p:sp>
          <p:nvSpPr>
            <p:cNvPr id="7" name="テキスト ボックス 6"/>
            <p:cNvSpPr txBox="1"/>
            <p:nvPr/>
          </p:nvSpPr>
          <p:spPr>
            <a:xfrm>
              <a:off x="11246948" y="4354159"/>
              <a:ext cx="1636836" cy="646331"/>
            </a:xfrm>
            <a:prstGeom prst="rect">
              <a:avLst/>
            </a:prstGeom>
            <a:noFill/>
          </p:spPr>
          <p:txBody>
            <a:bodyPr wrap="none" rtlCol="0">
              <a:spAutoFit/>
            </a:bodyPr>
            <a:lstStyle/>
            <a:p>
              <a:r>
                <a:rPr kumimoji="1" lang="en-US" altLang="ja-JP" sz="3600" dirty="0">
                  <a:solidFill>
                    <a:srgbClr val="FFFF00"/>
                  </a:solidFill>
                  <a:latin typeface="+mj-lt"/>
                  <a:ea typeface="+mj-ea"/>
                </a:rPr>
                <a:t>Normal</a:t>
              </a:r>
              <a:endParaRPr kumimoji="1" lang="ja-JP" altLang="en-US" sz="3600" dirty="0">
                <a:solidFill>
                  <a:srgbClr val="FFFF00"/>
                </a:solidFill>
                <a:latin typeface="+mj-lt"/>
                <a:ea typeface="+mj-ea"/>
              </a:endParaRPr>
            </a:p>
          </p:txBody>
        </p:sp>
      </p:grpSp>
      <p:sp>
        <p:nvSpPr>
          <p:cNvPr id="10" name="テキスト ボックス 9"/>
          <p:cNvSpPr txBox="1"/>
          <p:nvPr/>
        </p:nvSpPr>
        <p:spPr>
          <a:xfrm>
            <a:off x="1302047" y="7613105"/>
            <a:ext cx="3981579" cy="1077218"/>
          </a:xfrm>
          <a:prstGeom prst="rect">
            <a:avLst/>
          </a:prstGeom>
          <a:noFill/>
        </p:spPr>
        <p:txBody>
          <a:bodyPr wrap="none" lIns="91435" tIns="45718" rIns="91435" bIns="45718" rtlCol="0">
            <a:spAutoFit/>
          </a:bodyPr>
          <a:lstStyle/>
          <a:p>
            <a:r>
              <a:rPr kumimoji="1" lang="en-US" altLang="ja-JP" sz="3100" dirty="0"/>
              <a:t>Inside view of the DTL</a:t>
            </a:r>
          </a:p>
          <a:p>
            <a:r>
              <a:rPr kumimoji="1" lang="en-US" altLang="ja-JP" sz="3100" dirty="0"/>
              <a:t>before installation</a:t>
            </a:r>
            <a:endParaRPr kumimoji="1" lang="ja-JP" altLang="en-US" sz="3100" dirty="0"/>
          </a:p>
        </p:txBody>
      </p:sp>
      <p:sp>
        <p:nvSpPr>
          <p:cNvPr id="11" name="テキスト ボックス 10"/>
          <p:cNvSpPr txBox="1"/>
          <p:nvPr/>
        </p:nvSpPr>
        <p:spPr>
          <a:xfrm>
            <a:off x="1306199" y="196280"/>
            <a:ext cx="4314527" cy="748921"/>
          </a:xfrm>
          <a:prstGeom prst="rect">
            <a:avLst/>
          </a:prstGeom>
          <a:noFill/>
        </p:spPr>
        <p:txBody>
          <a:bodyPr wrap="none" lIns="91435" tIns="45718" rIns="91435" bIns="45718" rtlCol="0">
            <a:spAutoFit/>
          </a:bodyPr>
          <a:lstStyle/>
          <a:p>
            <a:r>
              <a:rPr kumimoji="1" lang="en-US" altLang="ja-JP" dirty="0" smtClean="0"/>
              <a:t>Drift Tubes in DTL</a:t>
            </a:r>
            <a:endParaRPr kumimoji="1" lang="ja-JP" altLang="en-US" dirty="0"/>
          </a:p>
        </p:txBody>
      </p:sp>
    </p:spTree>
    <p:extLst>
      <p:ext uri="{BB962C8B-B14F-4D97-AF65-F5344CB8AC3E}">
        <p14:creationId xmlns:p14="http://schemas.microsoft.com/office/powerpoint/2010/main" val="3847495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05856" y="340297"/>
            <a:ext cx="10464801" cy="792088"/>
          </a:xfrm>
        </p:spPr>
        <p:txBody>
          <a:bodyPr/>
          <a:lstStyle/>
          <a:p>
            <a:r>
              <a:rPr lang="en-US" altLang="ja-JP" sz="4400" dirty="0"/>
              <a:t>Alignment result of the linac</a:t>
            </a:r>
            <a:endParaRPr lang="ja-JP" altLang="en-US" sz="4400" dirty="0"/>
          </a:p>
        </p:txBody>
      </p:sp>
      <p:grpSp>
        <p:nvGrpSpPr>
          <p:cNvPr id="23" name="図形グループ 22"/>
          <p:cNvGrpSpPr/>
          <p:nvPr/>
        </p:nvGrpSpPr>
        <p:grpSpPr>
          <a:xfrm>
            <a:off x="381721" y="1191534"/>
            <a:ext cx="12385376" cy="6493579"/>
            <a:chOff x="453729" y="1191533"/>
            <a:chExt cx="12385376" cy="6493579"/>
          </a:xfrm>
        </p:grpSpPr>
        <p:grpSp>
          <p:nvGrpSpPr>
            <p:cNvPr id="9" name="図形グループ 8"/>
            <p:cNvGrpSpPr/>
            <p:nvPr/>
          </p:nvGrpSpPr>
          <p:grpSpPr>
            <a:xfrm>
              <a:off x="453729" y="1191533"/>
              <a:ext cx="12385376" cy="6493579"/>
              <a:chOff x="453729" y="2062674"/>
              <a:chExt cx="12385376" cy="6493579"/>
            </a:xfrm>
          </p:grpSpPr>
          <p:pic>
            <p:nvPicPr>
              <p:cNvPr id="4" name="図 3"/>
              <p:cNvPicPr>
                <a:picLocks noChangeAspect="1"/>
              </p:cNvPicPr>
              <p:nvPr/>
            </p:nvPicPr>
            <p:blipFill>
              <a:blip r:embed="rId2"/>
              <a:stretch>
                <a:fillRect/>
              </a:stretch>
            </p:blipFill>
            <p:spPr>
              <a:xfrm>
                <a:off x="453729" y="2062674"/>
                <a:ext cx="10801200" cy="6493579"/>
              </a:xfrm>
              <a:prstGeom prst="rect">
                <a:avLst/>
              </a:prstGeom>
            </p:spPr>
          </p:pic>
          <p:sp>
            <p:nvSpPr>
              <p:cNvPr id="16" name="テキスト ボックス 15"/>
              <p:cNvSpPr txBox="1"/>
              <p:nvPr/>
            </p:nvSpPr>
            <p:spPr>
              <a:xfrm>
                <a:off x="11037340" y="4581722"/>
                <a:ext cx="1801765" cy="439093"/>
              </a:xfrm>
              <a:prstGeom prst="rect">
                <a:avLst/>
              </a:prstGeom>
              <a:noFill/>
            </p:spPr>
            <p:txBody>
              <a:bodyPr wrap="none" lIns="130046" tIns="65023" rIns="130046" bIns="65023" rtlCol="0">
                <a:spAutoFit/>
              </a:bodyPr>
              <a:lstStyle/>
              <a:p>
                <a:r>
                  <a:rPr kumimoji="1" lang="en-US" altLang="ja-JP" sz="2000" dirty="0">
                    <a:latin typeface="Monaco"/>
                    <a:cs typeface="Monaco"/>
                  </a:rPr>
                  <a:t>Horizontal</a:t>
                </a:r>
                <a:endParaRPr kumimoji="1" lang="ja-JP" altLang="en-US" sz="2000" dirty="0">
                  <a:latin typeface="Monaco"/>
                  <a:cs typeface="Monaco"/>
                </a:endParaRPr>
              </a:p>
            </p:txBody>
          </p:sp>
          <p:sp>
            <p:nvSpPr>
              <p:cNvPr id="17" name="テキスト ボックス 16"/>
              <p:cNvSpPr txBox="1"/>
              <p:nvPr/>
            </p:nvSpPr>
            <p:spPr>
              <a:xfrm>
                <a:off x="11038904" y="5020816"/>
                <a:ext cx="1493939" cy="439093"/>
              </a:xfrm>
              <a:prstGeom prst="rect">
                <a:avLst/>
              </a:prstGeom>
              <a:noFill/>
            </p:spPr>
            <p:txBody>
              <a:bodyPr wrap="none" lIns="130046" tIns="65023" rIns="130046" bIns="65023" rtlCol="0">
                <a:spAutoFit/>
              </a:bodyPr>
              <a:lstStyle/>
              <a:p>
                <a:r>
                  <a:rPr kumimoji="1" lang="en-US" altLang="ja-JP" sz="2000" dirty="0">
                    <a:latin typeface="Monaco"/>
                    <a:cs typeface="Monaco"/>
                  </a:rPr>
                  <a:t>Vertical</a:t>
                </a:r>
                <a:endParaRPr kumimoji="1" lang="ja-JP" altLang="en-US" sz="2000" dirty="0">
                  <a:latin typeface="Monaco"/>
                  <a:cs typeface="Monaco"/>
                </a:endParaRPr>
              </a:p>
            </p:txBody>
          </p:sp>
          <p:sp>
            <p:nvSpPr>
              <p:cNvPr id="19" name="テキスト ボックス 18"/>
              <p:cNvSpPr txBox="1"/>
              <p:nvPr/>
            </p:nvSpPr>
            <p:spPr>
              <a:xfrm rot="16200000">
                <a:off x="135284" y="5429498"/>
                <a:ext cx="1493939" cy="439093"/>
              </a:xfrm>
              <a:prstGeom prst="rect">
                <a:avLst/>
              </a:prstGeom>
              <a:noFill/>
            </p:spPr>
            <p:txBody>
              <a:bodyPr wrap="none" lIns="130046" tIns="65023" rIns="130046" bIns="65023" rtlCol="0">
                <a:spAutoFit/>
              </a:bodyPr>
              <a:lstStyle/>
              <a:p>
                <a:r>
                  <a:rPr kumimoji="1" lang="en-US" altLang="ja-JP" sz="2000" dirty="0">
                    <a:latin typeface="Monaco"/>
                    <a:cs typeface="Monaco"/>
                  </a:rPr>
                  <a:t>Position</a:t>
                </a:r>
                <a:endParaRPr kumimoji="1" lang="ja-JP" altLang="en-US" sz="2000" dirty="0">
                  <a:latin typeface="Monaco"/>
                  <a:cs typeface="Monaco"/>
                </a:endParaRPr>
              </a:p>
            </p:txBody>
          </p:sp>
          <p:sp>
            <p:nvSpPr>
              <p:cNvPr id="20" name="テキスト ボックス 19"/>
              <p:cNvSpPr txBox="1"/>
              <p:nvPr/>
            </p:nvSpPr>
            <p:spPr>
              <a:xfrm>
                <a:off x="6301879" y="8045152"/>
                <a:ext cx="416545" cy="439093"/>
              </a:xfrm>
              <a:prstGeom prst="rect">
                <a:avLst/>
              </a:prstGeom>
              <a:noFill/>
            </p:spPr>
            <p:txBody>
              <a:bodyPr wrap="none" lIns="130046" tIns="65023" rIns="130046" bIns="65023" rtlCol="0">
                <a:spAutoFit/>
              </a:bodyPr>
              <a:lstStyle/>
              <a:p>
                <a:r>
                  <a:rPr kumimoji="1" lang="en-US" altLang="ja-JP" sz="2000" dirty="0">
                    <a:latin typeface="Monaco"/>
                    <a:cs typeface="Monaco"/>
                  </a:rPr>
                  <a:t>Z</a:t>
                </a:r>
                <a:endParaRPr kumimoji="1" lang="ja-JP" altLang="en-US" sz="2000" dirty="0">
                  <a:latin typeface="Monaco"/>
                  <a:cs typeface="Monaco"/>
                </a:endParaRPr>
              </a:p>
            </p:txBody>
          </p:sp>
        </p:grpSp>
        <p:grpSp>
          <p:nvGrpSpPr>
            <p:cNvPr id="21" name="図形グループ 20"/>
            <p:cNvGrpSpPr/>
            <p:nvPr/>
          </p:nvGrpSpPr>
          <p:grpSpPr>
            <a:xfrm>
              <a:off x="1868054" y="1545230"/>
              <a:ext cx="7878452" cy="5275786"/>
              <a:chOff x="1868054" y="2140496"/>
              <a:chExt cx="7878452" cy="5275786"/>
            </a:xfrm>
          </p:grpSpPr>
          <p:cxnSp>
            <p:nvCxnSpPr>
              <p:cNvPr id="6" name="直線コネクタ 5"/>
              <p:cNvCxnSpPr/>
              <p:nvPr/>
            </p:nvCxnSpPr>
            <p:spPr>
              <a:xfrm>
                <a:off x="2541960" y="2428528"/>
                <a:ext cx="0" cy="4915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990232" y="2428528"/>
                <a:ext cx="0" cy="4915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8374608" y="2500536"/>
                <a:ext cx="0" cy="4915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5494288" y="2428528"/>
                <a:ext cx="0" cy="4915746"/>
              </a:xfrm>
              <a:prstGeom prst="line">
                <a:avLst/>
              </a:prstGeom>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868054" y="2143904"/>
                <a:ext cx="724372" cy="439093"/>
              </a:xfrm>
              <a:prstGeom prst="rect">
                <a:avLst/>
              </a:prstGeom>
              <a:noFill/>
            </p:spPr>
            <p:txBody>
              <a:bodyPr wrap="none" lIns="130046" tIns="65023" rIns="130046" bIns="65023" rtlCol="0">
                <a:spAutoFit/>
              </a:bodyPr>
              <a:lstStyle/>
              <a:p>
                <a:r>
                  <a:rPr kumimoji="1" lang="en-US" altLang="ja-JP" sz="2000" dirty="0">
                    <a:latin typeface="Monaco"/>
                    <a:cs typeface="Monaco"/>
                  </a:rPr>
                  <a:t>DTL</a:t>
                </a:r>
                <a:endParaRPr kumimoji="1" lang="ja-JP" altLang="en-US" sz="2000" dirty="0">
                  <a:latin typeface="Monaco"/>
                  <a:cs typeface="Monaco"/>
                </a:endParaRPr>
              </a:p>
            </p:txBody>
          </p:sp>
          <p:sp>
            <p:nvSpPr>
              <p:cNvPr id="12" name="テキスト ボックス 11"/>
              <p:cNvSpPr txBox="1"/>
              <p:nvPr/>
            </p:nvSpPr>
            <p:spPr>
              <a:xfrm>
                <a:off x="3251597" y="2140496"/>
                <a:ext cx="878285" cy="439093"/>
              </a:xfrm>
              <a:prstGeom prst="rect">
                <a:avLst/>
              </a:prstGeom>
              <a:noFill/>
            </p:spPr>
            <p:txBody>
              <a:bodyPr wrap="none" lIns="130046" tIns="65023" rIns="130046" bIns="65023" rtlCol="0">
                <a:spAutoFit/>
              </a:bodyPr>
              <a:lstStyle/>
              <a:p>
                <a:r>
                  <a:rPr kumimoji="1" lang="en-US" altLang="ja-JP" sz="2000" dirty="0">
                    <a:latin typeface="Monaco"/>
                    <a:cs typeface="Monaco"/>
                  </a:rPr>
                  <a:t>SDTL</a:t>
                </a:r>
                <a:endParaRPr kumimoji="1" lang="ja-JP" altLang="en-US" sz="2000" dirty="0">
                  <a:latin typeface="Monaco"/>
                  <a:cs typeface="Monaco"/>
                </a:endParaRPr>
              </a:p>
            </p:txBody>
          </p:sp>
          <p:sp>
            <p:nvSpPr>
              <p:cNvPr id="13" name="テキスト ボックス 12"/>
              <p:cNvSpPr txBox="1"/>
              <p:nvPr/>
            </p:nvSpPr>
            <p:spPr>
              <a:xfrm>
                <a:off x="4779155" y="2143904"/>
                <a:ext cx="1032199" cy="439093"/>
              </a:xfrm>
              <a:prstGeom prst="rect">
                <a:avLst/>
              </a:prstGeom>
              <a:noFill/>
            </p:spPr>
            <p:txBody>
              <a:bodyPr wrap="none" lIns="130046" tIns="65023" rIns="130046" bIns="65023" rtlCol="0">
                <a:spAutoFit/>
              </a:bodyPr>
              <a:lstStyle/>
              <a:p>
                <a:r>
                  <a:rPr kumimoji="1" lang="en-US" altLang="ja-JP" sz="2000" dirty="0">
                    <a:latin typeface="Monaco"/>
                    <a:cs typeface="Monaco"/>
                  </a:rPr>
                  <a:t>MEBT2</a:t>
                </a:r>
                <a:endParaRPr kumimoji="1" lang="ja-JP" altLang="en-US" sz="2000" dirty="0">
                  <a:latin typeface="Monaco"/>
                  <a:cs typeface="Monaco"/>
                </a:endParaRPr>
              </a:p>
            </p:txBody>
          </p:sp>
          <p:sp>
            <p:nvSpPr>
              <p:cNvPr id="14" name="テキスト ボックス 13"/>
              <p:cNvSpPr txBox="1"/>
              <p:nvPr/>
            </p:nvSpPr>
            <p:spPr>
              <a:xfrm>
                <a:off x="6426361" y="2143904"/>
                <a:ext cx="878285" cy="439093"/>
              </a:xfrm>
              <a:prstGeom prst="rect">
                <a:avLst/>
              </a:prstGeom>
              <a:noFill/>
            </p:spPr>
            <p:txBody>
              <a:bodyPr wrap="none" lIns="130046" tIns="65023" rIns="130046" bIns="65023" rtlCol="0">
                <a:spAutoFit/>
              </a:bodyPr>
              <a:lstStyle/>
              <a:p>
                <a:r>
                  <a:rPr kumimoji="1" lang="en-US" altLang="ja-JP" sz="2000" dirty="0">
                    <a:latin typeface="Monaco"/>
                    <a:cs typeface="Monaco"/>
                  </a:rPr>
                  <a:t>A0BT</a:t>
                </a:r>
                <a:endParaRPr kumimoji="1" lang="ja-JP" altLang="en-US" sz="2000" dirty="0">
                  <a:latin typeface="Monaco"/>
                  <a:cs typeface="Monaco"/>
                </a:endParaRPr>
              </a:p>
            </p:txBody>
          </p:sp>
          <p:sp>
            <p:nvSpPr>
              <p:cNvPr id="15" name="テキスト ボックス 14"/>
              <p:cNvSpPr txBox="1"/>
              <p:nvPr/>
            </p:nvSpPr>
            <p:spPr>
              <a:xfrm>
                <a:off x="8868221" y="2143904"/>
                <a:ext cx="878285" cy="439093"/>
              </a:xfrm>
              <a:prstGeom prst="rect">
                <a:avLst/>
              </a:prstGeom>
              <a:noFill/>
            </p:spPr>
            <p:txBody>
              <a:bodyPr wrap="none" lIns="130046" tIns="65023" rIns="130046" bIns="65023" rtlCol="0">
                <a:spAutoFit/>
              </a:bodyPr>
              <a:lstStyle/>
              <a:p>
                <a:r>
                  <a:rPr kumimoji="1" lang="en-US" altLang="ja-JP" sz="2000" dirty="0">
                    <a:latin typeface="Monaco"/>
                    <a:cs typeface="Monaco"/>
                  </a:rPr>
                  <a:t>L3BT</a:t>
                </a:r>
                <a:endParaRPr kumimoji="1" lang="ja-JP" altLang="en-US" sz="2000" dirty="0">
                  <a:latin typeface="Monaco"/>
                  <a:cs typeface="Monaco"/>
                </a:endParaRPr>
              </a:p>
            </p:txBody>
          </p:sp>
        </p:grpSp>
      </p:grpSp>
      <p:sp>
        <p:nvSpPr>
          <p:cNvPr id="22" name="テキスト ボックス 21"/>
          <p:cNvSpPr txBox="1"/>
          <p:nvPr/>
        </p:nvSpPr>
        <p:spPr>
          <a:xfrm>
            <a:off x="1170871" y="7901136"/>
            <a:ext cx="10948153" cy="1444493"/>
          </a:xfrm>
          <a:prstGeom prst="rect">
            <a:avLst/>
          </a:prstGeom>
          <a:noFill/>
        </p:spPr>
        <p:txBody>
          <a:bodyPr wrap="square" lIns="130039" tIns="65020" rIns="130039" bIns="65020" rtlCol="0">
            <a:spAutoFit/>
          </a:bodyPr>
          <a:lstStyle/>
          <a:p>
            <a:pPr algn="l"/>
            <a:r>
              <a:rPr kumimoji="1" lang="en-US" altLang="ja-JP" sz="2800" dirty="0"/>
              <a:t>Bending angle at DTL end : 0.91-mrad </a:t>
            </a:r>
            <a:r>
              <a:rPr kumimoji="1" lang="en-US" altLang="ja-JP" sz="2800" dirty="0" err="1"/>
              <a:t>horizontaly</a:t>
            </a:r>
            <a:r>
              <a:rPr kumimoji="1" lang="en-US" altLang="ja-JP" sz="2800" dirty="0"/>
              <a:t>,  </a:t>
            </a:r>
            <a:r>
              <a:rPr lang="en-US" altLang="ja-JP" sz="2800" dirty="0"/>
              <a:t>0.28-</a:t>
            </a:r>
            <a:r>
              <a:rPr kumimoji="1" lang="en-US" altLang="ja-JP" sz="2800" dirty="0"/>
              <a:t>mrad vertically. </a:t>
            </a:r>
          </a:p>
          <a:p>
            <a:pPr algn="l"/>
            <a:r>
              <a:rPr lang="en-US" altLang="ja-JP" sz="2800" dirty="0"/>
              <a:t>In the SDTL &amp; A0BT section, the displacement is 1.5-mm in maximum for horizontal direction. </a:t>
            </a:r>
          </a:p>
        </p:txBody>
      </p:sp>
    </p:spTree>
    <p:extLst>
      <p:ext uri="{BB962C8B-B14F-4D97-AF65-F5344CB8AC3E}">
        <p14:creationId xmlns:p14="http://schemas.microsoft.com/office/powerpoint/2010/main" val="2667561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テキスト ボックス 4"/>
          <p:cNvSpPr txBox="1">
            <a:spLocks noChangeArrowheads="1"/>
          </p:cNvSpPr>
          <p:nvPr/>
        </p:nvSpPr>
        <p:spPr bwMode="auto">
          <a:xfrm>
            <a:off x="635637" y="412304"/>
            <a:ext cx="11915436" cy="83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4600" dirty="0">
                <a:cs typeface="Helvetica" charset="0"/>
              </a:rPr>
              <a:t>Beam loss in RCS with the beam &gt; 400 kW</a:t>
            </a:r>
            <a:endParaRPr lang="ja-JP" altLang="en-US" sz="4600" dirty="0">
              <a:cs typeface="Helvetica" charset="0"/>
            </a:endParaRPr>
          </a:p>
        </p:txBody>
      </p:sp>
      <p:sp>
        <p:nvSpPr>
          <p:cNvPr id="40965" name="テキスト ボックス 6"/>
          <p:cNvSpPr txBox="1">
            <a:spLocks noChangeArrowheads="1"/>
          </p:cNvSpPr>
          <p:nvPr/>
        </p:nvSpPr>
        <p:spPr bwMode="auto">
          <a:xfrm>
            <a:off x="1046704" y="1351817"/>
            <a:ext cx="1943504" cy="50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1800" dirty="0">
                <a:solidFill>
                  <a:schemeClr val="tx1"/>
                </a:solidFill>
                <a:latin typeface="Book Antiqua" charset="0"/>
              </a:rPr>
              <a:t>P-</a:t>
            </a:r>
            <a:r>
              <a:rPr lang="en-US" altLang="ja-JP" sz="2400" dirty="0">
                <a:solidFill>
                  <a:schemeClr val="tx1"/>
                </a:solidFill>
                <a:latin typeface="Book Antiqua" charset="0"/>
              </a:rPr>
              <a:t>BLM</a:t>
            </a:r>
            <a:r>
              <a:rPr lang="en-US" altLang="ja-JP" sz="1800" dirty="0">
                <a:solidFill>
                  <a:schemeClr val="tx1"/>
                </a:solidFill>
                <a:latin typeface="Book Antiqua" charset="0"/>
              </a:rPr>
              <a:t> signals</a:t>
            </a:r>
            <a:endParaRPr lang="ja-JP" altLang="en-US" sz="1800" dirty="0">
              <a:solidFill>
                <a:schemeClr val="tx1"/>
              </a:solidFill>
              <a:latin typeface="Book Antiqua" charset="0"/>
            </a:endParaRPr>
          </a:p>
        </p:txBody>
      </p:sp>
      <p:cxnSp>
        <p:nvCxnSpPr>
          <p:cNvPr id="40971" name="直線コネクタ 15"/>
          <p:cNvCxnSpPr>
            <a:cxnSpLocks noChangeShapeType="1"/>
          </p:cNvCxnSpPr>
          <p:nvPr/>
        </p:nvCxnSpPr>
        <p:spPr bwMode="auto">
          <a:xfrm>
            <a:off x="8920483" y="3129280"/>
            <a:ext cx="1025031"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cxnSp>
      <p:cxnSp>
        <p:nvCxnSpPr>
          <p:cNvPr id="40972" name="直線コネクタ 16"/>
          <p:cNvCxnSpPr>
            <a:cxnSpLocks noChangeShapeType="1"/>
          </p:cNvCxnSpPr>
          <p:nvPr/>
        </p:nvCxnSpPr>
        <p:spPr bwMode="auto">
          <a:xfrm>
            <a:off x="8920483" y="2765778"/>
            <a:ext cx="1025031"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cxnSp>
      <p:sp>
        <p:nvSpPr>
          <p:cNvPr id="40973" name="テキスト ボックス 17"/>
          <p:cNvSpPr txBox="1">
            <a:spLocks noChangeArrowheads="1"/>
          </p:cNvSpPr>
          <p:nvPr/>
        </p:nvSpPr>
        <p:spPr bwMode="auto">
          <a:xfrm>
            <a:off x="9864098" y="2479040"/>
            <a:ext cx="3181481" cy="4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cs typeface="Helvetica" charset="0"/>
              </a:rPr>
              <a:t>Before the earthquake</a:t>
            </a:r>
            <a:endParaRPr lang="ja-JP" altLang="en-US" sz="2300">
              <a:cs typeface="Helvetica" charset="0"/>
            </a:endParaRPr>
          </a:p>
        </p:txBody>
      </p:sp>
      <p:grpSp>
        <p:nvGrpSpPr>
          <p:cNvPr id="2" name="図形グループ 1"/>
          <p:cNvGrpSpPr/>
          <p:nvPr/>
        </p:nvGrpSpPr>
        <p:grpSpPr>
          <a:xfrm>
            <a:off x="763301" y="1708448"/>
            <a:ext cx="8130086" cy="6452041"/>
            <a:chOff x="763300" y="1992050"/>
            <a:chExt cx="8130087" cy="6452040"/>
          </a:xfrm>
        </p:grpSpPr>
        <p:pic>
          <p:nvPicPr>
            <p:cNvPr id="409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155" y="5549619"/>
              <a:ext cx="7832232" cy="2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342" y="2626485"/>
              <a:ext cx="7778045" cy="27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テキスト ボックス 7"/>
            <p:cNvSpPr txBox="1">
              <a:spLocks noChangeArrowheads="1"/>
            </p:cNvSpPr>
            <p:nvPr/>
          </p:nvSpPr>
          <p:spPr bwMode="auto">
            <a:xfrm rot="16200000">
              <a:off x="-45259" y="3730710"/>
              <a:ext cx="2025434" cy="40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1800" dirty="0">
                  <a:solidFill>
                    <a:schemeClr val="tx1"/>
                  </a:solidFill>
                  <a:latin typeface="Book Antiqua" charset="0"/>
                </a:rPr>
                <a:t>P-BLM signal (V)</a:t>
              </a:r>
              <a:endParaRPr lang="ja-JP" altLang="en-US" sz="1800" dirty="0">
                <a:solidFill>
                  <a:schemeClr val="tx1"/>
                </a:solidFill>
                <a:latin typeface="Book Antiqua" charset="0"/>
              </a:endParaRPr>
            </a:p>
          </p:txBody>
        </p:sp>
        <p:sp>
          <p:nvSpPr>
            <p:cNvPr id="40967" name="テキスト ボックス 8"/>
            <p:cNvSpPr txBox="1">
              <a:spLocks noChangeArrowheads="1"/>
            </p:cNvSpPr>
            <p:nvPr/>
          </p:nvSpPr>
          <p:spPr bwMode="auto">
            <a:xfrm rot="16200000">
              <a:off x="-45259" y="6668079"/>
              <a:ext cx="2025434" cy="40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1800" dirty="0">
                  <a:solidFill>
                    <a:schemeClr val="tx1"/>
                  </a:solidFill>
                  <a:latin typeface="Book Antiqua" charset="0"/>
                </a:rPr>
                <a:t>P-BLM signal (V)</a:t>
              </a:r>
              <a:endParaRPr lang="ja-JP" altLang="en-US" sz="1800" dirty="0">
                <a:solidFill>
                  <a:schemeClr val="tx1"/>
                </a:solidFill>
                <a:latin typeface="Book Antiqua" charset="0"/>
              </a:endParaRPr>
            </a:p>
          </p:txBody>
        </p:sp>
        <p:sp>
          <p:nvSpPr>
            <p:cNvPr id="40969" name="テキスト ボックス 10"/>
            <p:cNvSpPr txBox="1">
              <a:spLocks noChangeArrowheads="1"/>
            </p:cNvSpPr>
            <p:nvPr/>
          </p:nvSpPr>
          <p:spPr bwMode="auto">
            <a:xfrm>
              <a:off x="7156889" y="2971925"/>
              <a:ext cx="1468090" cy="56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800">
                  <a:solidFill>
                    <a:schemeClr val="tx1"/>
                  </a:solidFill>
                  <a:latin typeface="Book Antiqua" charset="0"/>
                </a:rPr>
                <a:t>300 kW</a:t>
              </a:r>
              <a:endParaRPr lang="ja-JP" altLang="en-US" sz="2800">
                <a:solidFill>
                  <a:schemeClr val="tx1"/>
                </a:solidFill>
                <a:latin typeface="Book Antiqua" charset="0"/>
              </a:endParaRPr>
            </a:p>
          </p:txBody>
        </p:sp>
        <p:sp>
          <p:nvSpPr>
            <p:cNvPr id="40970" name="テキスト ボックス 11"/>
            <p:cNvSpPr txBox="1">
              <a:spLocks noChangeArrowheads="1"/>
            </p:cNvSpPr>
            <p:nvPr/>
          </p:nvSpPr>
          <p:spPr bwMode="auto">
            <a:xfrm>
              <a:off x="7156889" y="5988316"/>
              <a:ext cx="1468090" cy="56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800">
                  <a:solidFill>
                    <a:schemeClr val="tx1"/>
                  </a:solidFill>
                  <a:latin typeface="Book Antiqua" charset="0"/>
                </a:rPr>
                <a:t>420 kW</a:t>
              </a:r>
              <a:endParaRPr lang="ja-JP" altLang="en-US" sz="2800">
                <a:solidFill>
                  <a:schemeClr val="tx1"/>
                </a:solidFill>
                <a:latin typeface="Book Antiqua" charset="0"/>
              </a:endParaRPr>
            </a:p>
          </p:txBody>
        </p:sp>
        <p:cxnSp>
          <p:nvCxnSpPr>
            <p:cNvPr id="20" name="直線コネクタ 19"/>
            <p:cNvCxnSpPr/>
            <p:nvPr/>
          </p:nvCxnSpPr>
          <p:spPr>
            <a:xfrm>
              <a:off x="3020907" y="2459409"/>
              <a:ext cx="0" cy="553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804356" y="2459409"/>
              <a:ext cx="0" cy="553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596836" y="2459409"/>
              <a:ext cx="0" cy="553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545102" y="2459409"/>
              <a:ext cx="0" cy="553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159218" y="2459409"/>
              <a:ext cx="0" cy="553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6951698" y="2459409"/>
              <a:ext cx="0" cy="553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1598507" y="2481987"/>
              <a:ext cx="1433690"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2980267" y="2479730"/>
              <a:ext cx="871502"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3775005" y="2481987"/>
              <a:ext cx="821831"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4596835" y="2486502"/>
              <a:ext cx="948267"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5520268" y="2491018"/>
              <a:ext cx="652497"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6129867" y="2504565"/>
              <a:ext cx="821831"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6924605" y="2500049"/>
              <a:ext cx="1767839"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40987" name="テキスト ボックス 28"/>
            <p:cNvSpPr txBox="1">
              <a:spLocks noChangeArrowheads="1"/>
            </p:cNvSpPr>
            <p:nvPr/>
          </p:nvSpPr>
          <p:spPr bwMode="auto">
            <a:xfrm>
              <a:off x="1509195" y="2005597"/>
              <a:ext cx="1673275" cy="4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solidFill>
                    <a:schemeClr val="tx1"/>
                  </a:solidFill>
                  <a:latin typeface="Book Antiqua" charset="0"/>
                </a:rPr>
                <a:t>Collimator</a:t>
              </a:r>
              <a:endParaRPr lang="ja-JP" altLang="en-US" sz="2300">
                <a:solidFill>
                  <a:schemeClr val="tx1"/>
                </a:solidFill>
                <a:latin typeface="Book Antiqua" charset="0"/>
              </a:endParaRPr>
            </a:p>
          </p:txBody>
        </p:sp>
        <p:sp>
          <p:nvSpPr>
            <p:cNvPr id="40988" name="テキスト ボックス 29"/>
            <p:cNvSpPr txBox="1">
              <a:spLocks noChangeArrowheads="1"/>
            </p:cNvSpPr>
            <p:nvPr/>
          </p:nvSpPr>
          <p:spPr bwMode="auto">
            <a:xfrm>
              <a:off x="3089582" y="2005597"/>
              <a:ext cx="734153" cy="4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solidFill>
                    <a:schemeClr val="tx1"/>
                  </a:solidFill>
                  <a:latin typeface="Book Antiqua" charset="0"/>
                </a:rPr>
                <a:t>Arc</a:t>
              </a:r>
              <a:endParaRPr lang="ja-JP" altLang="en-US" sz="2300">
                <a:solidFill>
                  <a:schemeClr val="tx1"/>
                </a:solidFill>
                <a:latin typeface="Book Antiqua" charset="0"/>
              </a:endParaRPr>
            </a:p>
          </p:txBody>
        </p:sp>
        <p:sp>
          <p:nvSpPr>
            <p:cNvPr id="40989" name="テキスト ボックス 30"/>
            <p:cNvSpPr txBox="1">
              <a:spLocks noChangeArrowheads="1"/>
            </p:cNvSpPr>
            <p:nvPr/>
          </p:nvSpPr>
          <p:spPr bwMode="auto">
            <a:xfrm>
              <a:off x="3812567" y="1992050"/>
              <a:ext cx="859594" cy="4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solidFill>
                    <a:schemeClr val="tx1"/>
                  </a:solidFill>
                  <a:latin typeface="Book Antiqua" charset="0"/>
                </a:rPr>
                <a:t>Extr.</a:t>
              </a:r>
              <a:endParaRPr lang="ja-JP" altLang="en-US" sz="2300">
                <a:solidFill>
                  <a:schemeClr val="tx1"/>
                </a:solidFill>
                <a:latin typeface="Book Antiqua" charset="0"/>
              </a:endParaRPr>
            </a:p>
          </p:txBody>
        </p:sp>
        <p:sp>
          <p:nvSpPr>
            <p:cNvPr id="40990" name="テキスト ボックス 31"/>
            <p:cNvSpPr txBox="1">
              <a:spLocks noChangeArrowheads="1"/>
            </p:cNvSpPr>
            <p:nvPr/>
          </p:nvSpPr>
          <p:spPr bwMode="auto">
            <a:xfrm>
              <a:off x="4692604" y="1992050"/>
              <a:ext cx="734153" cy="4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solidFill>
                    <a:schemeClr val="tx1"/>
                  </a:solidFill>
                  <a:latin typeface="Book Antiqua" charset="0"/>
                </a:rPr>
                <a:t>Arc</a:t>
              </a:r>
              <a:endParaRPr lang="ja-JP" altLang="en-US" sz="2300">
                <a:solidFill>
                  <a:schemeClr val="tx1"/>
                </a:solidFill>
                <a:latin typeface="Book Antiqua" charset="0"/>
              </a:endParaRPr>
            </a:p>
          </p:txBody>
        </p:sp>
        <p:sp>
          <p:nvSpPr>
            <p:cNvPr id="40991" name="テキスト ボックス 32"/>
            <p:cNvSpPr txBox="1">
              <a:spLocks noChangeArrowheads="1"/>
            </p:cNvSpPr>
            <p:nvPr/>
          </p:nvSpPr>
          <p:spPr bwMode="auto">
            <a:xfrm>
              <a:off x="5525641" y="2003338"/>
              <a:ext cx="623690" cy="4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solidFill>
                    <a:schemeClr val="tx1"/>
                  </a:solidFill>
                  <a:latin typeface="Book Antiqua" charset="0"/>
                </a:rPr>
                <a:t>RF</a:t>
              </a:r>
              <a:endParaRPr lang="ja-JP" altLang="en-US" sz="2300">
                <a:solidFill>
                  <a:schemeClr val="tx1"/>
                </a:solidFill>
                <a:latin typeface="Book Antiqua" charset="0"/>
              </a:endParaRPr>
            </a:p>
          </p:txBody>
        </p:sp>
        <p:sp>
          <p:nvSpPr>
            <p:cNvPr id="40992" name="テキスト ボックス 33"/>
            <p:cNvSpPr txBox="1">
              <a:spLocks noChangeArrowheads="1"/>
            </p:cNvSpPr>
            <p:nvPr/>
          </p:nvSpPr>
          <p:spPr bwMode="auto">
            <a:xfrm>
              <a:off x="6189512" y="1992050"/>
              <a:ext cx="734153" cy="4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solidFill>
                    <a:schemeClr val="tx1"/>
                  </a:solidFill>
                  <a:latin typeface="Book Antiqua" charset="0"/>
                </a:rPr>
                <a:t>Arc</a:t>
              </a:r>
              <a:endParaRPr lang="ja-JP" altLang="en-US" sz="2300">
                <a:solidFill>
                  <a:schemeClr val="tx1"/>
                </a:solidFill>
                <a:latin typeface="Book Antiqua" charset="0"/>
              </a:endParaRPr>
            </a:p>
          </p:txBody>
        </p:sp>
        <p:sp>
          <p:nvSpPr>
            <p:cNvPr id="40993" name="テキスト ボックス 34"/>
            <p:cNvSpPr txBox="1">
              <a:spLocks noChangeArrowheads="1"/>
            </p:cNvSpPr>
            <p:nvPr/>
          </p:nvSpPr>
          <p:spPr bwMode="auto">
            <a:xfrm>
              <a:off x="7464679" y="2005597"/>
              <a:ext cx="676401" cy="4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solidFill>
                    <a:schemeClr val="tx1"/>
                  </a:solidFill>
                  <a:latin typeface="Book Antiqua" charset="0"/>
                </a:rPr>
                <a:t>Inj.</a:t>
              </a:r>
              <a:endParaRPr lang="ja-JP" altLang="en-US" sz="2300">
                <a:solidFill>
                  <a:schemeClr val="tx1"/>
                </a:solidFill>
                <a:latin typeface="Book Antiqua" charset="0"/>
              </a:endParaRPr>
            </a:p>
          </p:txBody>
        </p:sp>
        <p:cxnSp>
          <p:nvCxnSpPr>
            <p:cNvPr id="59" name="直線コネクタ 58"/>
            <p:cNvCxnSpPr/>
            <p:nvPr/>
          </p:nvCxnSpPr>
          <p:spPr>
            <a:xfrm>
              <a:off x="1614312" y="2472956"/>
              <a:ext cx="0" cy="553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8678898" y="2513596"/>
              <a:ext cx="0" cy="5531556"/>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996" name="テキスト ボックス 65"/>
          <p:cNvSpPr txBox="1">
            <a:spLocks noChangeArrowheads="1"/>
          </p:cNvSpPr>
          <p:nvPr/>
        </p:nvSpPr>
        <p:spPr bwMode="auto">
          <a:xfrm>
            <a:off x="9142071" y="3720820"/>
            <a:ext cx="2857692" cy="86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400" dirty="0">
                <a:solidFill>
                  <a:srgbClr val="008000"/>
                </a:solidFill>
                <a:cs typeface="Helvetica" charset="0"/>
              </a:rPr>
              <a:t>No large difference</a:t>
            </a:r>
          </a:p>
          <a:p>
            <a:pPr eaLnBrk="1" hangingPunct="1"/>
            <a:r>
              <a:rPr lang="en-US" altLang="ja-JP" sz="2400" dirty="0">
                <a:solidFill>
                  <a:srgbClr val="008000"/>
                </a:solidFill>
                <a:cs typeface="Helvetica" charset="0"/>
              </a:rPr>
              <a:t>in beam loss</a:t>
            </a:r>
            <a:endParaRPr lang="ja-JP" altLang="en-US" sz="2400" dirty="0">
              <a:solidFill>
                <a:srgbClr val="008000"/>
              </a:solidFill>
              <a:cs typeface="Helvetica" charset="0"/>
            </a:endParaRPr>
          </a:p>
        </p:txBody>
      </p:sp>
      <p:sp>
        <p:nvSpPr>
          <p:cNvPr id="40997" name="テキスト ボックス 17"/>
          <p:cNvSpPr txBox="1">
            <a:spLocks noChangeArrowheads="1"/>
          </p:cNvSpPr>
          <p:nvPr/>
        </p:nvSpPr>
        <p:spPr bwMode="auto">
          <a:xfrm>
            <a:off x="9880035" y="2876409"/>
            <a:ext cx="2908018" cy="48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a:solidFill>
                  <a:srgbClr val="FF0000"/>
                </a:solidFill>
                <a:cs typeface="Helvetica" charset="0"/>
              </a:rPr>
              <a:t>After the earthquake</a:t>
            </a:r>
            <a:endParaRPr lang="ja-JP" altLang="en-US" sz="2300">
              <a:solidFill>
                <a:srgbClr val="FF0000"/>
              </a:solidFill>
              <a:cs typeface="Helvetica" charset="0"/>
            </a:endParaRPr>
          </a:p>
        </p:txBody>
      </p:sp>
      <p:sp>
        <p:nvSpPr>
          <p:cNvPr id="40998" name="テキスト ボックス 40"/>
          <p:cNvSpPr txBox="1">
            <a:spLocks noChangeArrowheads="1"/>
          </p:cNvSpPr>
          <p:nvPr/>
        </p:nvSpPr>
        <p:spPr bwMode="auto">
          <a:xfrm>
            <a:off x="136043" y="8189168"/>
            <a:ext cx="7230454" cy="119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300" dirty="0">
                <a:solidFill>
                  <a:srgbClr val="FF0000"/>
                </a:solidFill>
                <a:cs typeface="Helvetica" charset="0"/>
              </a:rPr>
              <a:t>Beam loss increased after the earthquake for 420 kW </a:t>
            </a:r>
          </a:p>
          <a:p>
            <a:pPr eaLnBrk="1" hangingPunct="1"/>
            <a:r>
              <a:rPr lang="en-US" altLang="ja-JP" sz="2300" dirty="0">
                <a:cs typeface="Helvetica" charset="0"/>
              </a:rPr>
              <a:t>     Particle loss before the earthquake</a:t>
            </a:r>
            <a:r>
              <a:rPr lang="ja-JP" altLang="en-US" sz="2300" dirty="0">
                <a:cs typeface="Helvetica" charset="0"/>
              </a:rPr>
              <a:t>：</a:t>
            </a:r>
            <a:r>
              <a:rPr lang="en-US" altLang="ja-JP" sz="2300" dirty="0">
                <a:cs typeface="Helvetica" charset="0"/>
              </a:rPr>
              <a:t>~ 0.4%</a:t>
            </a:r>
          </a:p>
          <a:p>
            <a:pPr eaLnBrk="1" hangingPunct="1"/>
            <a:r>
              <a:rPr lang="en-US" altLang="ja-JP" sz="2300" dirty="0">
                <a:cs typeface="Helvetica" charset="0"/>
              </a:rPr>
              <a:t>     Particle loss after the earthquake</a:t>
            </a:r>
            <a:r>
              <a:rPr lang="ja-JP" altLang="en-US" sz="2300" dirty="0">
                <a:cs typeface="Helvetica" charset="0"/>
              </a:rPr>
              <a:t>：　</a:t>
            </a:r>
            <a:r>
              <a:rPr lang="en-US" altLang="ja-JP" sz="2300" dirty="0">
                <a:cs typeface="Helvetica" charset="0"/>
              </a:rPr>
              <a:t>~ 0.8%  </a:t>
            </a:r>
          </a:p>
        </p:txBody>
      </p:sp>
      <p:sp>
        <p:nvSpPr>
          <p:cNvPr id="40999" name="テキスト ボックス 65"/>
          <p:cNvSpPr txBox="1">
            <a:spLocks noChangeArrowheads="1"/>
          </p:cNvSpPr>
          <p:nvPr/>
        </p:nvSpPr>
        <p:spPr bwMode="auto">
          <a:xfrm>
            <a:off x="9022680" y="6527101"/>
            <a:ext cx="3114374" cy="86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400" dirty="0">
                <a:solidFill>
                  <a:srgbClr val="008000"/>
                </a:solidFill>
                <a:cs typeface="Helvetica" charset="0"/>
              </a:rPr>
              <a:t>Significant difference</a:t>
            </a:r>
          </a:p>
          <a:p>
            <a:pPr eaLnBrk="1" hangingPunct="1"/>
            <a:r>
              <a:rPr lang="en-US" altLang="ja-JP" sz="2400" dirty="0">
                <a:solidFill>
                  <a:srgbClr val="008000"/>
                </a:solidFill>
                <a:cs typeface="Helvetica" charset="0"/>
              </a:rPr>
              <a:t>in beam loss</a:t>
            </a:r>
            <a:endParaRPr lang="ja-JP" altLang="en-US" sz="2400" dirty="0">
              <a:solidFill>
                <a:srgbClr val="008000"/>
              </a:solidFill>
              <a:cs typeface="Helvetica" charset="0"/>
            </a:endParaRPr>
          </a:p>
        </p:txBody>
      </p:sp>
      <p:sp>
        <p:nvSpPr>
          <p:cNvPr id="41000" name="テキスト ボックス 14"/>
          <p:cNvSpPr txBox="1">
            <a:spLocks noChangeArrowheads="1"/>
          </p:cNvSpPr>
          <p:nvPr/>
        </p:nvSpPr>
        <p:spPr bwMode="auto">
          <a:xfrm>
            <a:off x="7538721" y="8549209"/>
            <a:ext cx="5382542" cy="869980"/>
          </a:xfrm>
          <a:prstGeom prst="rect">
            <a:avLst/>
          </a:prstGeom>
          <a:solidFill>
            <a:srgbClr val="FFFF00">
              <a:alpha val="50195"/>
            </a:srgbClr>
          </a:solidFill>
          <a:ln w="28575">
            <a:solidFill>
              <a:srgbClr val="800000"/>
            </a:solidFill>
            <a:miter lim="800000"/>
            <a:headEnd/>
            <a:tailEnd/>
          </a:ln>
        </p:spPr>
        <p:txBody>
          <a:bodyPr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400" dirty="0"/>
              <a:t>In the summer of 2013, the entire </a:t>
            </a:r>
          </a:p>
          <a:p>
            <a:pPr eaLnBrk="1" hangingPunct="1"/>
            <a:r>
              <a:rPr lang="en-US" altLang="ja-JP" sz="2400" dirty="0"/>
              <a:t>adjustment of the RCS will be done</a:t>
            </a:r>
            <a:endParaRPr lang="ja-JP" altLang="en-US" sz="2400" dirty="0"/>
          </a:p>
        </p:txBody>
      </p:sp>
      <p:sp>
        <p:nvSpPr>
          <p:cNvPr id="40968" name="テキスト ボックス 9"/>
          <p:cNvSpPr txBox="1">
            <a:spLocks noChangeArrowheads="1"/>
          </p:cNvSpPr>
          <p:nvPr/>
        </p:nvSpPr>
        <p:spPr bwMode="auto">
          <a:xfrm>
            <a:off x="7578569" y="7973144"/>
            <a:ext cx="1535066" cy="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kumimoji="1">
                <a:solidFill>
                  <a:srgbClr val="0000FF"/>
                </a:solidFill>
                <a:latin typeface="Helvetica" charset="0"/>
                <a:ea typeface="ＭＳ Ｐゴシック" charset="0"/>
                <a:cs typeface="ＭＳ Ｐゴシック" charset="0"/>
              </a:defRPr>
            </a:lvl1pPr>
            <a:lvl2pPr marL="742950" indent="-285750" eaLnBrk="0" hangingPunct="0">
              <a:defRPr kumimoji="1">
                <a:solidFill>
                  <a:srgbClr val="0000FF"/>
                </a:solidFill>
                <a:latin typeface="Helvetica" charset="0"/>
                <a:ea typeface="ＭＳ Ｐゴシック" charset="0"/>
              </a:defRPr>
            </a:lvl2pPr>
            <a:lvl3pPr marL="1143000" indent="-228600" eaLnBrk="0" hangingPunct="0">
              <a:defRPr kumimoji="1">
                <a:solidFill>
                  <a:srgbClr val="0000FF"/>
                </a:solidFill>
                <a:latin typeface="Helvetica" charset="0"/>
                <a:ea typeface="ＭＳ Ｐゴシック" charset="0"/>
              </a:defRPr>
            </a:lvl3pPr>
            <a:lvl4pPr marL="1600200" indent="-228600" eaLnBrk="0" hangingPunct="0">
              <a:defRPr kumimoji="1">
                <a:solidFill>
                  <a:srgbClr val="0000FF"/>
                </a:solidFill>
                <a:latin typeface="Helvetica" charset="0"/>
                <a:ea typeface="ＭＳ Ｐゴシック" charset="0"/>
              </a:defRPr>
            </a:lvl4pPr>
            <a:lvl5pPr marL="2057400" indent="-228600" eaLnBrk="0" hangingPunct="0">
              <a:defRPr kumimoji="1">
                <a:solidFill>
                  <a:srgbClr val="0000FF"/>
                </a:solidFill>
                <a:latin typeface="Helvetica" charset="0"/>
                <a:ea typeface="ＭＳ Ｐゴシック" charset="0"/>
              </a:defRPr>
            </a:lvl5pPr>
            <a:lvl6pPr marL="2514600" indent="-228600" eaLnBrk="0" fontAlgn="base" hangingPunct="0">
              <a:spcBef>
                <a:spcPct val="0"/>
              </a:spcBef>
              <a:spcAft>
                <a:spcPct val="0"/>
              </a:spcAft>
              <a:defRPr kumimoji="1">
                <a:solidFill>
                  <a:srgbClr val="0000FF"/>
                </a:solidFill>
                <a:latin typeface="Helvetica" charset="0"/>
                <a:ea typeface="ＭＳ Ｐゴシック" charset="0"/>
              </a:defRPr>
            </a:lvl6pPr>
            <a:lvl7pPr marL="2971800" indent="-228600" eaLnBrk="0" fontAlgn="base" hangingPunct="0">
              <a:spcBef>
                <a:spcPct val="0"/>
              </a:spcBef>
              <a:spcAft>
                <a:spcPct val="0"/>
              </a:spcAft>
              <a:defRPr kumimoji="1">
                <a:solidFill>
                  <a:srgbClr val="0000FF"/>
                </a:solidFill>
                <a:latin typeface="Helvetica" charset="0"/>
                <a:ea typeface="ＭＳ Ｐゴシック" charset="0"/>
              </a:defRPr>
            </a:lvl7pPr>
            <a:lvl8pPr marL="3429000" indent="-228600" eaLnBrk="0" fontAlgn="base" hangingPunct="0">
              <a:spcBef>
                <a:spcPct val="0"/>
              </a:spcBef>
              <a:spcAft>
                <a:spcPct val="0"/>
              </a:spcAft>
              <a:defRPr kumimoji="1">
                <a:solidFill>
                  <a:srgbClr val="0000FF"/>
                </a:solidFill>
                <a:latin typeface="Helvetica" charset="0"/>
                <a:ea typeface="ＭＳ Ｐゴシック" charset="0"/>
              </a:defRPr>
            </a:lvl8pPr>
            <a:lvl9pPr marL="3886200" indent="-228600" eaLnBrk="0" fontAlgn="base" hangingPunct="0">
              <a:spcBef>
                <a:spcPct val="0"/>
              </a:spcBef>
              <a:spcAft>
                <a:spcPct val="0"/>
              </a:spcAft>
              <a:defRPr kumimoji="1">
                <a:solidFill>
                  <a:srgbClr val="0000FF"/>
                </a:solidFill>
                <a:latin typeface="Helvetica" charset="0"/>
                <a:ea typeface="ＭＳ Ｐゴシック" charset="0"/>
              </a:defRPr>
            </a:lvl9pPr>
          </a:lstStyle>
          <a:p>
            <a:pPr eaLnBrk="1" hangingPunct="1"/>
            <a:r>
              <a:rPr lang="en-US" altLang="ja-JP" sz="2400" dirty="0">
                <a:solidFill>
                  <a:schemeClr val="tx1"/>
                </a:solidFill>
                <a:latin typeface="Book Antiqua" charset="0"/>
              </a:rPr>
              <a:t>BLM ID#</a:t>
            </a:r>
            <a:endParaRPr lang="ja-JP" altLang="en-US" sz="2400" dirty="0">
              <a:solidFill>
                <a:schemeClr val="tx1"/>
              </a:solidFill>
              <a:latin typeface="Book Antiqua" charset="0"/>
            </a:endParaRPr>
          </a:p>
        </p:txBody>
      </p:sp>
    </p:spTree>
    <p:extLst>
      <p:ext uri="{BB962C8B-B14F-4D97-AF65-F5344CB8AC3E}">
        <p14:creationId xmlns:p14="http://schemas.microsoft.com/office/powerpoint/2010/main" val="336380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41761" y="2068488"/>
            <a:ext cx="11480026" cy="6494086"/>
          </a:xfrm>
          <a:prstGeom prst="rect">
            <a:avLst/>
          </a:prstGeom>
          <a:noFill/>
        </p:spPr>
        <p:txBody>
          <a:bodyPr wrap="none" lIns="91435" tIns="45718" rIns="91435" bIns="45718" rtlCol="0">
            <a:spAutoFit/>
          </a:bodyPr>
          <a:lstStyle/>
          <a:p>
            <a:pPr algn="l"/>
            <a:r>
              <a:rPr kumimoji="1" lang="en-US" altLang="ja-JP" sz="3100" dirty="0"/>
              <a:t>Linac:</a:t>
            </a:r>
          </a:p>
          <a:p>
            <a:pPr algn="l"/>
            <a:r>
              <a:rPr kumimoji="1" lang="en-US" altLang="ja-JP" sz="3100" dirty="0"/>
              <a:t> * HV terminals of Ion pump have the discharge problem.</a:t>
            </a:r>
          </a:p>
          <a:p>
            <a:pPr algn="l"/>
            <a:r>
              <a:rPr kumimoji="1" lang="en-US" altLang="ja-JP" sz="3100" dirty="0"/>
              <a:t> * Almost temperature sensors were corroded. </a:t>
            </a:r>
          </a:p>
          <a:p>
            <a:pPr algn="l"/>
            <a:r>
              <a:rPr kumimoji="1" lang="en-US" altLang="ja-JP" sz="3100" dirty="0"/>
              <a:t> * A HV rectifier in the oil tank for the Klystron was broken.</a:t>
            </a:r>
          </a:p>
          <a:p>
            <a:pPr algn="l"/>
            <a:r>
              <a:rPr kumimoji="1" lang="en-US" altLang="ja-JP" sz="3100" dirty="0"/>
              <a:t> * Humidity in the tunnel is still high by the leakage of ground water.</a:t>
            </a:r>
          </a:p>
          <a:p>
            <a:pPr algn="l"/>
            <a:r>
              <a:rPr kumimoji="1" lang="en-US" altLang="ja-JP" sz="3100" dirty="0"/>
              <a:t> * Cranes are still not usable. </a:t>
            </a:r>
          </a:p>
          <a:p>
            <a:pPr algn="l"/>
            <a:r>
              <a:rPr kumimoji="1" lang="en-US" altLang="ja-JP" sz="3100" dirty="0"/>
              <a:t> * Floor is broken and tilted.  </a:t>
            </a:r>
          </a:p>
          <a:p>
            <a:pPr algn="l"/>
            <a:r>
              <a:rPr kumimoji="1" lang="en-US" altLang="ja-JP" sz="3100" dirty="0"/>
              <a:t>RCS:</a:t>
            </a:r>
          </a:p>
          <a:p>
            <a:pPr algn="l"/>
            <a:r>
              <a:rPr kumimoji="1" lang="en-US" altLang="ja-JP" sz="3100" dirty="0"/>
              <a:t>MR:</a:t>
            </a:r>
          </a:p>
          <a:p>
            <a:pPr algn="l"/>
            <a:r>
              <a:rPr kumimoji="1" lang="en-US" altLang="ja-JP" sz="3100" dirty="0"/>
              <a:t> * New leakage of the ground water found in the tunnel.</a:t>
            </a:r>
          </a:p>
          <a:p>
            <a:pPr algn="l"/>
            <a:r>
              <a:rPr kumimoji="1" lang="en-US" altLang="ja-JP" sz="3100" dirty="0"/>
              <a:t> *Twisted expansion joints of the tunnel are not fixed.  </a:t>
            </a:r>
          </a:p>
          <a:p>
            <a:pPr algn="l"/>
            <a:r>
              <a:rPr kumimoji="1" lang="en-US" altLang="ja-JP" sz="3100" dirty="0" err="1"/>
              <a:t>Exp</a:t>
            </a:r>
            <a:r>
              <a:rPr kumimoji="1" lang="en-US" altLang="ja-JP" sz="3100" dirty="0"/>
              <a:t>:</a:t>
            </a:r>
          </a:p>
          <a:p>
            <a:pPr algn="l"/>
            <a:r>
              <a:rPr kumimoji="1" lang="en-US" altLang="ja-JP" sz="3100" dirty="0"/>
              <a:t> * Power supply of the magnetic horn for T2K was broken.</a:t>
            </a:r>
          </a:p>
        </p:txBody>
      </p:sp>
      <p:sp>
        <p:nvSpPr>
          <p:cNvPr id="3" name="テキスト ボックス 2"/>
          <p:cNvSpPr txBox="1"/>
          <p:nvPr/>
        </p:nvSpPr>
        <p:spPr>
          <a:xfrm>
            <a:off x="2712078" y="772344"/>
            <a:ext cx="8329783" cy="748921"/>
          </a:xfrm>
          <a:prstGeom prst="rect">
            <a:avLst/>
          </a:prstGeom>
          <a:noFill/>
        </p:spPr>
        <p:txBody>
          <a:bodyPr wrap="none" lIns="91435" tIns="45718" rIns="91435" bIns="45718" rtlCol="0">
            <a:spAutoFit/>
          </a:bodyPr>
          <a:lstStyle/>
          <a:p>
            <a:r>
              <a:rPr kumimoji="1" lang="en-US" altLang="ja-JP" dirty="0"/>
              <a:t>P</a:t>
            </a:r>
            <a:r>
              <a:rPr kumimoji="1" lang="en-US" altLang="ja-JP" dirty="0" smtClean="0"/>
              <a:t>roblems after the beam resumption </a:t>
            </a:r>
            <a:endParaRPr kumimoji="1" lang="ja-JP" altLang="en-US" dirty="0"/>
          </a:p>
        </p:txBody>
      </p:sp>
    </p:spTree>
    <p:extLst>
      <p:ext uri="{BB962C8B-B14F-4D97-AF65-F5344CB8AC3E}">
        <p14:creationId xmlns:p14="http://schemas.microsoft.com/office/powerpoint/2010/main" val="25653504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p:cNvSpPr>
          <p:nvPr/>
        </p:nvSpPr>
        <p:spPr bwMode="auto">
          <a:xfrm>
            <a:off x="977900" y="38100"/>
            <a:ext cx="11049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6440" bIns="0" anchor="b"/>
          <a:lstStyle/>
          <a:p>
            <a:pPr marL="55560"/>
            <a:r>
              <a:rPr lang="en-US" altLang="ja-JP" sz="4400">
                <a:solidFill>
                  <a:srgbClr val="0000FF"/>
                </a:solidFill>
                <a:latin typeface="Helvetica" charset="0"/>
                <a:ea typeface="ＭＳ Ｐゴシック" charset="0"/>
                <a:cs typeface="Helvetica" charset="0"/>
                <a:sym typeface="Helvetica" charset="0"/>
              </a:rPr>
              <a:t>Neutrino Oscillation (T2K) Experiment</a:t>
            </a:r>
          </a:p>
        </p:txBody>
      </p:sp>
      <p:grpSp>
        <p:nvGrpSpPr>
          <p:cNvPr id="114718" name="Group 30"/>
          <p:cNvGrpSpPr>
            <a:grpSpLocks/>
          </p:cNvGrpSpPr>
          <p:nvPr/>
        </p:nvGrpSpPr>
        <p:grpSpPr bwMode="auto">
          <a:xfrm>
            <a:off x="230188" y="6578602"/>
            <a:ext cx="4338638" cy="2886074"/>
            <a:chOff x="0" y="0"/>
            <a:chExt cx="2733" cy="1818"/>
          </a:xfrm>
        </p:grpSpPr>
        <p:grpSp>
          <p:nvGrpSpPr>
            <p:cNvPr id="114716" name="Group 28"/>
            <p:cNvGrpSpPr>
              <a:grpSpLocks/>
            </p:cNvGrpSpPr>
            <p:nvPr/>
          </p:nvGrpSpPr>
          <p:grpSpPr bwMode="auto">
            <a:xfrm>
              <a:off x="0" y="0"/>
              <a:ext cx="2733" cy="1818"/>
              <a:chOff x="0" y="0"/>
              <a:chExt cx="2733" cy="1818"/>
            </a:xfrm>
          </p:grpSpPr>
          <p:sp>
            <p:nvSpPr>
              <p:cNvPr id="114690" name="Oval 2"/>
              <p:cNvSpPr>
                <a:spLocks/>
              </p:cNvSpPr>
              <p:nvPr/>
            </p:nvSpPr>
            <p:spPr bwMode="auto">
              <a:xfrm>
                <a:off x="1403" y="1495"/>
                <a:ext cx="313" cy="303"/>
              </a:xfrm>
              <a:prstGeom prst="ellipse">
                <a:avLst/>
              </a:prstGeom>
              <a:solidFill>
                <a:srgbClr val="FFFFCC"/>
              </a:solidFill>
              <a:ln w="20638" cap="flat">
                <a:solidFill>
                  <a:srgbClr val="FF0000"/>
                </a:solidFill>
                <a:prstDash val="solid"/>
                <a:round/>
                <a:headEnd type="none" w="med" len="med"/>
                <a:tailEnd type="none" w="med" len="med"/>
              </a:ln>
            </p:spPr>
            <p:txBody>
              <a:bodyPr lIns="0" tIns="0" rIns="0" bIns="0"/>
              <a:lstStyle/>
              <a:p>
                <a:endParaRPr lang="ja-JP" altLang="en-US"/>
              </a:p>
            </p:txBody>
          </p:sp>
          <p:sp>
            <p:nvSpPr>
              <p:cNvPr id="114691" name="Rectangle 3"/>
              <p:cNvSpPr>
                <a:spLocks/>
              </p:cNvSpPr>
              <p:nvPr/>
            </p:nvSpPr>
            <p:spPr bwMode="auto">
              <a:xfrm>
                <a:off x="1490" y="1554"/>
                <a:ext cx="8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2000">
                    <a:solidFill>
                      <a:srgbClr val="0000EE"/>
                    </a:solidFill>
                    <a:latin typeface="Symbol" charset="0"/>
                    <a:ea typeface="ＭＳ Ｐゴシック" charset="0"/>
                    <a:cs typeface="Symbol" charset="0"/>
                    <a:sym typeface="Symbol" charset="0"/>
                  </a:rPr>
                  <a:t>ν</a:t>
                </a:r>
              </a:p>
            </p:txBody>
          </p:sp>
          <p:sp>
            <p:nvSpPr>
              <p:cNvPr id="114692" name="Rectangle 4"/>
              <p:cNvSpPr>
                <a:spLocks/>
              </p:cNvSpPr>
              <p:nvPr/>
            </p:nvSpPr>
            <p:spPr bwMode="auto">
              <a:xfrm>
                <a:off x="1564" y="1609"/>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1600">
                    <a:solidFill>
                      <a:srgbClr val="0000EE"/>
                    </a:solidFill>
                    <a:latin typeface="Helvetica" charset="0"/>
                    <a:ea typeface="ＭＳ Ｐゴシック" charset="0"/>
                    <a:cs typeface="Helvetica" charset="0"/>
                    <a:sym typeface="Helvetica" charset="0"/>
                  </a:rPr>
                  <a:t>e</a:t>
                </a:r>
              </a:p>
            </p:txBody>
          </p:sp>
          <p:sp>
            <p:nvSpPr>
              <p:cNvPr id="114693" name="Oval 5"/>
              <p:cNvSpPr>
                <a:spLocks/>
              </p:cNvSpPr>
              <p:nvPr/>
            </p:nvSpPr>
            <p:spPr bwMode="auto">
              <a:xfrm>
                <a:off x="71" y="1515"/>
                <a:ext cx="303" cy="303"/>
              </a:xfrm>
              <a:prstGeom prst="ellipse">
                <a:avLst/>
              </a:prstGeom>
              <a:solidFill>
                <a:srgbClr val="FFFFCC"/>
              </a:solidFill>
              <a:ln w="20638" cap="flat">
                <a:solidFill>
                  <a:srgbClr val="FF0000"/>
                </a:solidFill>
                <a:prstDash val="solid"/>
                <a:round/>
                <a:headEnd type="none" w="med" len="med"/>
                <a:tailEnd type="none" w="med" len="med"/>
              </a:ln>
            </p:spPr>
            <p:txBody>
              <a:bodyPr lIns="0" tIns="0" rIns="0" bIns="0"/>
              <a:lstStyle/>
              <a:p>
                <a:endParaRPr lang="ja-JP" altLang="en-US"/>
              </a:p>
            </p:txBody>
          </p:sp>
          <p:sp>
            <p:nvSpPr>
              <p:cNvPr id="114694" name="Rectangle 6"/>
              <p:cNvSpPr>
                <a:spLocks/>
              </p:cNvSpPr>
              <p:nvPr/>
            </p:nvSpPr>
            <p:spPr bwMode="auto">
              <a:xfrm>
                <a:off x="166" y="1564"/>
                <a:ext cx="8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2000">
                    <a:solidFill>
                      <a:srgbClr val="0000EE"/>
                    </a:solidFill>
                    <a:latin typeface="Symbol" charset="0"/>
                    <a:ea typeface="ＭＳ Ｐゴシック" charset="0"/>
                    <a:cs typeface="Symbol" charset="0"/>
                    <a:sym typeface="Symbol" charset="0"/>
                  </a:rPr>
                  <a:t>ν</a:t>
                </a:r>
              </a:p>
            </p:txBody>
          </p:sp>
          <p:sp>
            <p:nvSpPr>
              <p:cNvPr id="114695" name="Rectangle 7"/>
              <p:cNvSpPr>
                <a:spLocks/>
              </p:cNvSpPr>
              <p:nvPr/>
            </p:nvSpPr>
            <p:spPr bwMode="auto">
              <a:xfrm>
                <a:off x="240" y="1628"/>
                <a:ext cx="5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1600">
                    <a:solidFill>
                      <a:srgbClr val="0000EE"/>
                    </a:solidFill>
                    <a:latin typeface="Symbol" charset="0"/>
                    <a:ea typeface="ＭＳ Ｐゴシック" charset="0"/>
                    <a:cs typeface="Symbol" charset="0"/>
                    <a:sym typeface="Symbol" charset="0"/>
                  </a:rPr>
                  <a:t>τ</a:t>
                </a:r>
              </a:p>
            </p:txBody>
          </p:sp>
          <p:sp>
            <p:nvSpPr>
              <p:cNvPr id="114696" name="Oval 8"/>
              <p:cNvSpPr>
                <a:spLocks/>
              </p:cNvSpPr>
              <p:nvPr/>
            </p:nvSpPr>
            <p:spPr bwMode="auto">
              <a:xfrm>
                <a:off x="758" y="372"/>
                <a:ext cx="302" cy="303"/>
              </a:xfrm>
              <a:prstGeom prst="ellipse">
                <a:avLst/>
              </a:prstGeom>
              <a:solidFill>
                <a:srgbClr val="FFFFCC"/>
              </a:solidFill>
              <a:ln w="20638" cap="flat">
                <a:solidFill>
                  <a:srgbClr val="FF0000"/>
                </a:solidFill>
                <a:prstDash val="solid"/>
                <a:round/>
                <a:headEnd type="none" w="med" len="med"/>
                <a:tailEnd type="none" w="med" len="med"/>
              </a:ln>
            </p:spPr>
            <p:txBody>
              <a:bodyPr lIns="0" tIns="0" rIns="0" bIns="0"/>
              <a:lstStyle/>
              <a:p>
                <a:endParaRPr lang="ja-JP" altLang="en-US"/>
              </a:p>
            </p:txBody>
          </p:sp>
          <p:sp>
            <p:nvSpPr>
              <p:cNvPr id="114697" name="Rectangle 9"/>
              <p:cNvSpPr>
                <a:spLocks/>
              </p:cNvSpPr>
              <p:nvPr/>
            </p:nvSpPr>
            <p:spPr bwMode="auto">
              <a:xfrm>
                <a:off x="837" y="423"/>
                <a:ext cx="8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2000">
                    <a:solidFill>
                      <a:srgbClr val="0000EE"/>
                    </a:solidFill>
                    <a:latin typeface="Symbol" charset="0"/>
                    <a:ea typeface="ＭＳ Ｐゴシック" charset="0"/>
                    <a:cs typeface="Symbol" charset="0"/>
                    <a:sym typeface="Symbol" charset="0"/>
                  </a:rPr>
                  <a:t>ν</a:t>
                </a:r>
              </a:p>
            </p:txBody>
          </p:sp>
          <p:sp>
            <p:nvSpPr>
              <p:cNvPr id="114698" name="Rectangle 10"/>
              <p:cNvSpPr>
                <a:spLocks/>
              </p:cNvSpPr>
              <p:nvPr/>
            </p:nvSpPr>
            <p:spPr bwMode="auto">
              <a:xfrm>
                <a:off x="911" y="488"/>
                <a:ext cx="7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1600">
                    <a:solidFill>
                      <a:srgbClr val="0000EE"/>
                    </a:solidFill>
                    <a:latin typeface="Symbol" charset="0"/>
                    <a:ea typeface="ＭＳ Ｐゴシック" charset="0"/>
                    <a:cs typeface="Symbol" charset="0"/>
                    <a:sym typeface="Symbol" charset="0"/>
                  </a:rPr>
                  <a:t>μ</a:t>
                </a:r>
              </a:p>
            </p:txBody>
          </p:sp>
          <p:sp>
            <p:nvSpPr>
              <p:cNvPr id="114699" name="Freeform 11"/>
              <p:cNvSpPr>
                <a:spLocks/>
              </p:cNvSpPr>
              <p:nvPr/>
            </p:nvSpPr>
            <p:spPr bwMode="auto">
              <a:xfrm>
                <a:off x="1035" y="631"/>
                <a:ext cx="105" cy="136"/>
              </a:xfrm>
              <a:custGeom>
                <a:avLst/>
                <a:gdLst>
                  <a:gd name="T0" fmla="*/ 21600 w 21600"/>
                  <a:gd name="T1" fmla="*/ 14066 h 21600"/>
                  <a:gd name="T2" fmla="*/ 4680 w 21600"/>
                  <a:gd name="T3" fmla="*/ 21600 h 21600"/>
                  <a:gd name="T4" fmla="*/ 0 w 21600"/>
                  <a:gd name="T5" fmla="*/ 0 h 21600"/>
                  <a:gd name="T6" fmla="*/ 21600 w 21600"/>
                  <a:gd name="T7" fmla="*/ 14066 h 21600"/>
                  <a:gd name="T8" fmla="*/ 21600 w 21600"/>
                  <a:gd name="T9" fmla="*/ 14066 h 21600"/>
                </a:gdLst>
                <a:ahLst/>
                <a:cxnLst>
                  <a:cxn ang="0">
                    <a:pos x="T0" y="T1"/>
                  </a:cxn>
                  <a:cxn ang="0">
                    <a:pos x="T2" y="T3"/>
                  </a:cxn>
                  <a:cxn ang="0">
                    <a:pos x="T4" y="T5"/>
                  </a:cxn>
                  <a:cxn ang="0">
                    <a:pos x="T6" y="T7"/>
                  </a:cxn>
                  <a:cxn ang="0">
                    <a:pos x="T8" y="T9"/>
                  </a:cxn>
                </a:cxnLst>
                <a:rect l="0" t="0" r="r" b="b"/>
                <a:pathLst>
                  <a:path w="21600" h="21600">
                    <a:moveTo>
                      <a:pt x="21600" y="14066"/>
                    </a:moveTo>
                    <a:cubicBezTo>
                      <a:pt x="17293" y="18063"/>
                      <a:pt x="11293" y="20734"/>
                      <a:pt x="4680" y="21600"/>
                    </a:cubicBezTo>
                    <a:lnTo>
                      <a:pt x="0" y="0"/>
                    </a:lnTo>
                    <a:lnTo>
                      <a:pt x="21600" y="14066"/>
                    </a:lnTo>
                    <a:close/>
                    <a:moveTo>
                      <a:pt x="21600" y="14066"/>
                    </a:moveTo>
                  </a:path>
                </a:pathLst>
              </a:custGeom>
              <a:solidFill>
                <a:srgbClr val="555555"/>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ja-JP" altLang="en-US"/>
              </a:p>
            </p:txBody>
          </p:sp>
          <p:sp>
            <p:nvSpPr>
              <p:cNvPr id="114700" name="Line 12"/>
              <p:cNvSpPr>
                <a:spLocks noChangeShapeType="1"/>
              </p:cNvSpPr>
              <p:nvPr/>
            </p:nvSpPr>
            <p:spPr bwMode="auto">
              <a:xfrm rot="10800000">
                <a:off x="1094" y="732"/>
                <a:ext cx="422" cy="726"/>
              </a:xfrm>
              <a:prstGeom prst="line">
                <a:avLst/>
              </a:prstGeom>
              <a:noFill/>
              <a:ln w="20638" cap="flat">
                <a:solidFill>
                  <a:srgbClr val="555555"/>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14701" name="Freeform 13"/>
              <p:cNvSpPr>
                <a:spLocks/>
              </p:cNvSpPr>
              <p:nvPr/>
            </p:nvSpPr>
            <p:spPr bwMode="auto">
              <a:xfrm>
                <a:off x="273" y="1349"/>
                <a:ext cx="103" cy="136"/>
              </a:xfrm>
              <a:custGeom>
                <a:avLst/>
                <a:gdLst>
                  <a:gd name="T0" fmla="*/ 4449 w 21600"/>
                  <a:gd name="T1" fmla="*/ 0 h 21600"/>
                  <a:gd name="T2" fmla="*/ 21600 w 21600"/>
                  <a:gd name="T3" fmla="*/ 7312 h 21600"/>
                  <a:gd name="T4" fmla="*/ 0 w 21600"/>
                  <a:gd name="T5" fmla="*/ 21600 h 21600"/>
                  <a:gd name="T6" fmla="*/ 4449 w 21600"/>
                  <a:gd name="T7" fmla="*/ 0 h 21600"/>
                  <a:gd name="T8" fmla="*/ 4449 w 21600"/>
                  <a:gd name="T9" fmla="*/ 0 h 21600"/>
                </a:gdLst>
                <a:ahLst/>
                <a:cxnLst>
                  <a:cxn ang="0">
                    <a:pos x="T0" y="T1"/>
                  </a:cxn>
                  <a:cxn ang="0">
                    <a:pos x="T2" y="T3"/>
                  </a:cxn>
                  <a:cxn ang="0">
                    <a:pos x="T4" y="T5"/>
                  </a:cxn>
                  <a:cxn ang="0">
                    <a:pos x="T6" y="T7"/>
                  </a:cxn>
                  <a:cxn ang="0">
                    <a:pos x="T8" y="T9"/>
                  </a:cxn>
                </a:cxnLst>
                <a:rect l="0" t="0" r="r" b="b"/>
                <a:pathLst>
                  <a:path w="21600" h="21600">
                    <a:moveTo>
                      <a:pt x="4449" y="0"/>
                    </a:moveTo>
                    <a:cubicBezTo>
                      <a:pt x="11114" y="806"/>
                      <a:pt x="17191" y="3398"/>
                      <a:pt x="21600" y="7312"/>
                    </a:cubicBezTo>
                    <a:lnTo>
                      <a:pt x="0" y="21600"/>
                    </a:lnTo>
                    <a:lnTo>
                      <a:pt x="4449" y="0"/>
                    </a:lnTo>
                    <a:close/>
                    <a:moveTo>
                      <a:pt x="4449" y="0"/>
                    </a:moveTo>
                  </a:path>
                </a:pathLst>
              </a:custGeom>
              <a:solidFill>
                <a:srgbClr val="555555"/>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ja-JP" altLang="en-US"/>
              </a:p>
            </p:txBody>
          </p:sp>
          <p:sp>
            <p:nvSpPr>
              <p:cNvPr id="114702" name="Line 14"/>
              <p:cNvSpPr>
                <a:spLocks noChangeShapeType="1"/>
              </p:cNvSpPr>
              <p:nvPr/>
            </p:nvSpPr>
            <p:spPr bwMode="auto">
              <a:xfrm flipH="1">
                <a:off x="326" y="631"/>
                <a:ext cx="413" cy="726"/>
              </a:xfrm>
              <a:prstGeom prst="line">
                <a:avLst/>
              </a:prstGeom>
              <a:noFill/>
              <a:ln w="20638" cap="flat">
                <a:solidFill>
                  <a:srgbClr val="555555"/>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14703" name="Freeform 15"/>
              <p:cNvSpPr>
                <a:spLocks/>
              </p:cNvSpPr>
              <p:nvPr/>
            </p:nvSpPr>
            <p:spPr bwMode="auto">
              <a:xfrm>
                <a:off x="1234" y="1608"/>
                <a:ext cx="138" cy="88"/>
              </a:xfrm>
              <a:custGeom>
                <a:avLst/>
                <a:gdLst>
                  <a:gd name="T0" fmla="+- 0 1212 1"/>
                  <a:gd name="T1" fmla="*/ T0 w 21599"/>
                  <a:gd name="T2" fmla="*/ 21600 h 21600"/>
                  <a:gd name="T3" fmla="+- 0 1 1"/>
                  <a:gd name="T4" fmla="*/ T3 w 21599"/>
                  <a:gd name="T5" fmla="*/ 10801 h 21600"/>
                  <a:gd name="T6" fmla="+- 0 1212 1"/>
                  <a:gd name="T7" fmla="*/ T6 w 21599"/>
                  <a:gd name="T8" fmla="*/ 0 h 21600"/>
                  <a:gd name="T9" fmla="+- 0 21600 1"/>
                  <a:gd name="T10" fmla="*/ T9 w 21599"/>
                  <a:gd name="T11" fmla="*/ 10801 h 21600"/>
                  <a:gd name="T12" fmla="+- 0 1212 1"/>
                  <a:gd name="T13" fmla="*/ T12 w 21599"/>
                  <a:gd name="T14" fmla="*/ 21600 h 21600"/>
                  <a:gd name="T15" fmla="+- 0 1212 1"/>
                  <a:gd name="T16" fmla="*/ T15 w 21599"/>
                  <a:gd name="T17" fmla="*/ 21600 h 21600"/>
                </a:gdLst>
                <a:ahLst/>
                <a:cxnLst>
                  <a:cxn ang="0">
                    <a:pos x="T1" y="T2"/>
                  </a:cxn>
                  <a:cxn ang="0">
                    <a:pos x="T4" y="T5"/>
                  </a:cxn>
                  <a:cxn ang="0">
                    <a:pos x="T7" y="T8"/>
                  </a:cxn>
                  <a:cxn ang="0">
                    <a:pos x="T10" y="T11"/>
                  </a:cxn>
                  <a:cxn ang="0">
                    <a:pos x="T13" y="T14"/>
                  </a:cxn>
                  <a:cxn ang="0">
                    <a:pos x="T16" y="T17"/>
                  </a:cxn>
                </a:cxnLst>
                <a:rect l="0" t="0" r="r" b="b"/>
                <a:pathLst>
                  <a:path w="21599" h="21600">
                    <a:moveTo>
                      <a:pt x="1211" y="21600"/>
                    </a:moveTo>
                    <a:cubicBezTo>
                      <a:pt x="409" y="18128"/>
                      <a:pt x="0" y="14477"/>
                      <a:pt x="0" y="10801"/>
                    </a:cubicBezTo>
                    <a:cubicBezTo>
                      <a:pt x="-1" y="7123"/>
                      <a:pt x="409" y="3472"/>
                      <a:pt x="1211" y="0"/>
                    </a:cubicBezTo>
                    <a:lnTo>
                      <a:pt x="21599" y="10801"/>
                    </a:lnTo>
                    <a:lnTo>
                      <a:pt x="1211" y="21600"/>
                    </a:lnTo>
                    <a:close/>
                    <a:moveTo>
                      <a:pt x="1211" y="21600"/>
                    </a:moveTo>
                  </a:path>
                </a:pathLst>
              </a:custGeom>
              <a:solidFill>
                <a:srgbClr val="FF0000"/>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ja-JP" altLang="en-US"/>
              </a:p>
            </p:txBody>
          </p:sp>
          <p:sp>
            <p:nvSpPr>
              <p:cNvPr id="114704" name="Line 16"/>
              <p:cNvSpPr>
                <a:spLocks noChangeShapeType="1"/>
              </p:cNvSpPr>
              <p:nvPr/>
            </p:nvSpPr>
            <p:spPr bwMode="auto">
              <a:xfrm flipH="1">
                <a:off x="456" y="1649"/>
                <a:ext cx="801" cy="1"/>
              </a:xfrm>
              <a:prstGeom prst="line">
                <a:avLst/>
              </a:prstGeom>
              <a:noFill/>
              <a:ln w="20638"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14705" name="Line 17"/>
              <p:cNvSpPr>
                <a:spLocks noChangeShapeType="1"/>
              </p:cNvSpPr>
              <p:nvPr/>
            </p:nvSpPr>
            <p:spPr bwMode="auto">
              <a:xfrm flipH="1">
                <a:off x="384" y="676"/>
                <a:ext cx="440" cy="801"/>
              </a:xfrm>
              <a:prstGeom prst="line">
                <a:avLst/>
              </a:prstGeom>
              <a:noFill/>
              <a:ln w="20638"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nvGrpSpPr>
              <p:cNvPr id="114708" name="Group 20"/>
              <p:cNvGrpSpPr>
                <a:grpSpLocks/>
              </p:cNvGrpSpPr>
              <p:nvPr/>
            </p:nvGrpSpPr>
            <p:grpSpPr bwMode="auto">
              <a:xfrm>
                <a:off x="366" y="1470"/>
                <a:ext cx="128" cy="178"/>
                <a:chOff x="0" y="0"/>
                <a:chExt cx="128" cy="177"/>
              </a:xfrm>
            </p:grpSpPr>
            <p:sp>
              <p:nvSpPr>
                <p:cNvPr id="114706" name="Freeform 18"/>
                <p:cNvSpPr>
                  <a:spLocks/>
                </p:cNvSpPr>
                <p:nvPr/>
              </p:nvSpPr>
              <p:spPr bwMode="auto">
                <a:xfrm>
                  <a:off x="0" y="0"/>
                  <a:ext cx="128" cy="177"/>
                </a:xfrm>
                <a:custGeom>
                  <a:avLst/>
                  <a:gdLst>
                    <a:gd name="T0" fmla="+- 0 21600 1"/>
                    <a:gd name="T1" fmla="*/ T0 w 21599"/>
                    <a:gd name="T2" fmla="*/ 21186 h 21600"/>
                    <a:gd name="T3" fmla="+- 0 17331 1"/>
                    <a:gd name="T4" fmla="*/ T3 w 21599"/>
                    <a:gd name="T5" fmla="*/ 21600 h 21600"/>
                    <a:gd name="T6" fmla="+- 0 1 1"/>
                    <a:gd name="T7" fmla="*/ T6 w 21599"/>
                    <a:gd name="T8" fmla="*/ 8180 h 21600"/>
                    <a:gd name="T9" fmla="+- 0 3592 1"/>
                    <a:gd name="T10" fmla="*/ T9 w 21599"/>
                    <a:gd name="T11" fmla="*/ 0 h 21600"/>
                  </a:gdLst>
                  <a:ahLst/>
                  <a:cxnLst>
                    <a:cxn ang="0">
                      <a:pos x="T1" y="T2"/>
                    </a:cxn>
                    <a:cxn ang="0">
                      <a:pos x="T4" y="T5"/>
                    </a:cxn>
                    <a:cxn ang="0">
                      <a:pos x="T7" y="T8"/>
                    </a:cxn>
                    <a:cxn ang="0">
                      <a:pos x="T10" y="T11"/>
                    </a:cxn>
                  </a:cxnLst>
                  <a:rect l="0" t="0" r="r" b="b"/>
                  <a:pathLst>
                    <a:path w="21599" h="21600">
                      <a:moveTo>
                        <a:pt x="21599" y="21186"/>
                      </a:moveTo>
                      <a:cubicBezTo>
                        <a:pt x="20203" y="21461"/>
                        <a:pt x="18769" y="21599"/>
                        <a:pt x="17330" y="21600"/>
                      </a:cubicBezTo>
                      <a:cubicBezTo>
                        <a:pt x="7758" y="21600"/>
                        <a:pt x="0" y="15592"/>
                        <a:pt x="0" y="8180"/>
                      </a:cubicBezTo>
                      <a:cubicBezTo>
                        <a:pt x="-1" y="5221"/>
                        <a:pt x="1262" y="2345"/>
                        <a:pt x="3591" y="0"/>
                      </a:cubicBezTo>
                    </a:path>
                  </a:pathLst>
                </a:custGeom>
                <a:noFill/>
                <a:ln w="20638"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14707" name="Freeform 19"/>
                <p:cNvSpPr>
                  <a:spLocks/>
                </p:cNvSpPr>
                <p:nvPr/>
              </p:nvSpPr>
              <p:spPr bwMode="auto">
                <a:xfrm>
                  <a:off x="0" y="0"/>
                  <a:ext cx="128" cy="177"/>
                </a:xfrm>
                <a:custGeom>
                  <a:avLst/>
                  <a:gdLst>
                    <a:gd name="T0" fmla="+- 0 21600 1"/>
                    <a:gd name="T1" fmla="*/ T0 w 21599"/>
                    <a:gd name="T2" fmla="*/ 21186 h 21600"/>
                    <a:gd name="T3" fmla="+- 0 17331 1"/>
                    <a:gd name="T4" fmla="*/ T3 w 21599"/>
                    <a:gd name="T5" fmla="*/ 21600 h 21600"/>
                    <a:gd name="T6" fmla="+- 0 1 1"/>
                    <a:gd name="T7" fmla="*/ T6 w 21599"/>
                    <a:gd name="T8" fmla="*/ 8180 h 21600"/>
                    <a:gd name="T9" fmla="+- 0 3592 1"/>
                    <a:gd name="T10" fmla="*/ T9 w 21599"/>
                    <a:gd name="T11" fmla="*/ 0 h 21600"/>
                    <a:gd name="T12" fmla="+- 0 17331 1"/>
                    <a:gd name="T13" fmla="*/ T12 w 21599"/>
                    <a:gd name="T14" fmla="*/ 8180 h 21600"/>
                    <a:gd name="T15" fmla="+- 0 21600 1"/>
                    <a:gd name="T16" fmla="*/ T15 w 21599"/>
                    <a:gd name="T17" fmla="*/ 21186 h 21600"/>
                    <a:gd name="T18" fmla="+- 0 21600 1"/>
                    <a:gd name="T19" fmla="*/ T18 w 21599"/>
                    <a:gd name="T20" fmla="*/ 21186 h 21600"/>
                  </a:gdLst>
                  <a:ahLst/>
                  <a:cxnLst>
                    <a:cxn ang="0">
                      <a:pos x="T1" y="T2"/>
                    </a:cxn>
                    <a:cxn ang="0">
                      <a:pos x="T4" y="T5"/>
                    </a:cxn>
                    <a:cxn ang="0">
                      <a:pos x="T7" y="T8"/>
                    </a:cxn>
                    <a:cxn ang="0">
                      <a:pos x="T10" y="T11"/>
                    </a:cxn>
                    <a:cxn ang="0">
                      <a:pos x="T13" y="T14"/>
                    </a:cxn>
                    <a:cxn ang="0">
                      <a:pos x="T16" y="T17"/>
                    </a:cxn>
                    <a:cxn ang="0">
                      <a:pos x="T19" y="T20"/>
                    </a:cxn>
                  </a:cxnLst>
                  <a:rect l="0" t="0" r="r" b="b"/>
                  <a:pathLst>
                    <a:path w="21599" h="21600">
                      <a:moveTo>
                        <a:pt x="21599" y="21186"/>
                      </a:moveTo>
                      <a:cubicBezTo>
                        <a:pt x="20203" y="21461"/>
                        <a:pt x="18769" y="21599"/>
                        <a:pt x="17330" y="21600"/>
                      </a:cubicBezTo>
                      <a:cubicBezTo>
                        <a:pt x="7758" y="21600"/>
                        <a:pt x="0" y="15592"/>
                        <a:pt x="0" y="8180"/>
                      </a:cubicBezTo>
                      <a:cubicBezTo>
                        <a:pt x="-1" y="5221"/>
                        <a:pt x="1262" y="2345"/>
                        <a:pt x="3591" y="0"/>
                      </a:cubicBezTo>
                      <a:lnTo>
                        <a:pt x="17330" y="8180"/>
                      </a:lnTo>
                      <a:lnTo>
                        <a:pt x="21599" y="21186"/>
                      </a:lnTo>
                      <a:close/>
                      <a:moveTo>
                        <a:pt x="21599" y="21186"/>
                      </a:moveTo>
                    </a:path>
                  </a:pathLst>
                </a:custGeom>
                <a:solidFill>
                  <a:schemeClr val="accent1"/>
                </a:solidFill>
                <a:ln>
                  <a:noFill/>
                </a:ln>
                <a:extLst>
                  <a:ext uri="{91240B29-F687-4f45-9708-019B960494DF}">
                    <a14:hiddenLine xmlns:a14="http://schemas.microsoft.com/office/drawing/2010/main" w="20638" cap="flat">
                      <a:solidFill>
                        <a:srgbClr val="FF0000"/>
                      </a:solidFill>
                      <a:round/>
                      <a:headEnd type="none" w="med" len="med"/>
                      <a:tailEnd type="none" w="med" len="med"/>
                    </a14:hiddenLine>
                  </a:ext>
                </a:extLst>
              </p:spPr>
              <p:txBody>
                <a:bodyPr lIns="0" tIns="0" rIns="0" bIns="0"/>
                <a:lstStyle/>
                <a:p>
                  <a:endParaRPr lang="ja-JP" altLang="en-US"/>
                </a:p>
              </p:txBody>
            </p:sp>
          </p:grpSp>
          <p:sp>
            <p:nvSpPr>
              <p:cNvPr id="114709" name="Rectangle 21"/>
              <p:cNvSpPr>
                <a:spLocks/>
              </p:cNvSpPr>
              <p:nvPr/>
            </p:nvSpPr>
            <p:spPr bwMode="auto">
              <a:xfrm>
                <a:off x="739" y="1436"/>
                <a:ext cx="28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1800" b="1">
                    <a:solidFill>
                      <a:srgbClr val="FF0000"/>
                    </a:solidFill>
                    <a:latin typeface="Helvetica" charset="0"/>
                    <a:ea typeface="ＭＳ Ｐゴシック" charset="0"/>
                    <a:cs typeface="Helvetica" charset="0"/>
                    <a:sym typeface="Helvetica" charset="0"/>
                  </a:rPr>
                  <a:t>T2K</a:t>
                </a:r>
              </a:p>
            </p:txBody>
          </p:sp>
          <p:sp>
            <p:nvSpPr>
              <p:cNvPr id="114710" name="Rectangle 22"/>
              <p:cNvSpPr>
                <a:spLocks/>
              </p:cNvSpPr>
              <p:nvPr/>
            </p:nvSpPr>
            <p:spPr bwMode="auto">
              <a:xfrm>
                <a:off x="240" y="0"/>
                <a:ext cx="145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pPr algn="l"/>
                <a:r>
                  <a:rPr lang="en-US" altLang="ja-JP" sz="1600">
                    <a:solidFill>
                      <a:srgbClr val="0000EE"/>
                    </a:solidFill>
                    <a:latin typeface="Helvetica" charset="0"/>
                    <a:ea typeface="ＭＳ Ｐゴシック" charset="0"/>
                    <a:cs typeface="Helvetica" charset="0"/>
                    <a:sym typeface="Helvetica" charset="0"/>
                  </a:rPr>
                  <a:t>Atmospheric  Neutrino</a:t>
                </a:r>
              </a:p>
            </p:txBody>
          </p:sp>
          <p:sp>
            <p:nvSpPr>
              <p:cNvPr id="114711" name="Rectangle 23"/>
              <p:cNvSpPr>
                <a:spLocks/>
              </p:cNvSpPr>
              <p:nvPr/>
            </p:nvSpPr>
            <p:spPr bwMode="auto">
              <a:xfrm>
                <a:off x="327" y="163"/>
                <a:ext cx="117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1600">
                    <a:solidFill>
                      <a:srgbClr val="0000EE"/>
                    </a:solidFill>
                    <a:latin typeface="Helvetica" charset="0"/>
                    <a:ea typeface="ＭＳ Ｐゴシック" charset="0"/>
                    <a:cs typeface="Helvetica" charset="0"/>
                    <a:sym typeface="Helvetica" charset="0"/>
                  </a:rPr>
                  <a:t>Accelerator Neutrino</a:t>
                </a:r>
              </a:p>
            </p:txBody>
          </p:sp>
          <p:sp>
            <p:nvSpPr>
              <p:cNvPr id="114712" name="Rectangle 24"/>
              <p:cNvSpPr>
                <a:spLocks/>
              </p:cNvSpPr>
              <p:nvPr/>
            </p:nvSpPr>
            <p:spPr bwMode="auto">
              <a:xfrm>
                <a:off x="1760" y="1392"/>
                <a:ext cx="82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1600">
                    <a:solidFill>
                      <a:srgbClr val="0000EE"/>
                    </a:solidFill>
                    <a:latin typeface="Helvetica" charset="0"/>
                    <a:ea typeface="ＭＳ Ｐゴシック" charset="0"/>
                    <a:cs typeface="Helvetica" charset="0"/>
                    <a:sym typeface="Helvetica" charset="0"/>
                  </a:rPr>
                  <a:t>Solar Neutrino</a:t>
                </a:r>
              </a:p>
            </p:txBody>
          </p:sp>
          <p:sp>
            <p:nvSpPr>
              <p:cNvPr id="114713" name="Rectangle 25"/>
              <p:cNvSpPr>
                <a:spLocks/>
              </p:cNvSpPr>
              <p:nvPr/>
            </p:nvSpPr>
            <p:spPr bwMode="auto">
              <a:xfrm>
                <a:off x="1756" y="1559"/>
                <a:ext cx="97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1600">
                    <a:solidFill>
                      <a:srgbClr val="0000EE"/>
                    </a:solidFill>
                    <a:latin typeface="Helvetica" charset="0"/>
                    <a:ea typeface="ＭＳ Ｐゴシック" charset="0"/>
                    <a:cs typeface="Helvetica" charset="0"/>
                    <a:sym typeface="Helvetica" charset="0"/>
                  </a:rPr>
                  <a:t>Reactor Neutrino</a:t>
                </a:r>
              </a:p>
            </p:txBody>
          </p:sp>
          <p:sp>
            <p:nvSpPr>
              <p:cNvPr id="114714" name="Rectangle 26"/>
              <p:cNvSpPr>
                <a:spLocks/>
              </p:cNvSpPr>
              <p:nvPr/>
            </p:nvSpPr>
            <p:spPr bwMode="auto">
              <a:xfrm>
                <a:off x="1450" y="1123"/>
                <a:ext cx="112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pPr algn="l"/>
                <a:r>
                  <a:rPr lang="en-US" altLang="ja-JP" sz="1600">
                    <a:solidFill>
                      <a:srgbClr val="555555"/>
                    </a:solidFill>
                    <a:latin typeface="Helvetica" charset="0"/>
                    <a:ea typeface="ＭＳ Ｐゴシック" charset="0"/>
                    <a:cs typeface="Helvetica" charset="0"/>
                    <a:sym typeface="Helvetica" charset="0"/>
                  </a:rPr>
                  <a:t>KamLAND, </a:t>
                </a:r>
                <a:r>
                  <a:rPr lang="en-US" altLang="ja-JP" sz="1800">
                    <a:solidFill>
                      <a:srgbClr val="555555"/>
                    </a:solidFill>
                    <a:latin typeface="Helvetica" charset="0"/>
                    <a:ea typeface="ＭＳ Ｐゴシック" charset="0"/>
                    <a:cs typeface="Helvetica" charset="0"/>
                    <a:sym typeface="Helvetica" charset="0"/>
                  </a:rPr>
                  <a:t>SNO</a:t>
                </a:r>
                <a:r>
                  <a:rPr lang="en-US" altLang="ja-JP" sz="1100">
                    <a:solidFill>
                      <a:srgbClr val="555555"/>
                    </a:solidFill>
                    <a:latin typeface="Helvetica" charset="0"/>
                    <a:ea typeface="ＭＳ Ｐゴシック" charset="0"/>
                    <a:cs typeface="Helvetica" charset="0"/>
                    <a:sym typeface="Helvetica" charset="0"/>
                  </a:rPr>
                  <a:t> </a:t>
                </a:r>
              </a:p>
            </p:txBody>
          </p:sp>
          <p:sp>
            <p:nvSpPr>
              <p:cNvPr id="114715" name="Rectangle 27"/>
              <p:cNvSpPr>
                <a:spLocks/>
              </p:cNvSpPr>
              <p:nvPr/>
            </p:nvSpPr>
            <p:spPr bwMode="auto">
              <a:xfrm>
                <a:off x="0" y="535"/>
                <a:ext cx="752"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pPr algn="l"/>
                <a:r>
                  <a:rPr lang="en-US" altLang="ja-JP" sz="1600">
                    <a:solidFill>
                      <a:srgbClr val="555555"/>
                    </a:solidFill>
                    <a:latin typeface="Helvetica" charset="0"/>
                    <a:ea typeface="ＭＳ Ｐゴシック" charset="0"/>
                    <a:cs typeface="Helvetica" charset="0"/>
                    <a:sym typeface="Helvetica" charset="0"/>
                  </a:rPr>
                  <a:t>Kamioka,</a:t>
                </a:r>
              </a:p>
              <a:p>
                <a:pPr algn="l"/>
                <a:r>
                  <a:rPr lang="en-US" altLang="ja-JP" sz="1600">
                    <a:solidFill>
                      <a:srgbClr val="555555"/>
                    </a:solidFill>
                    <a:latin typeface="Helvetica" charset="0"/>
                    <a:ea typeface="ＭＳ Ｐゴシック" charset="0"/>
                    <a:cs typeface="Helvetica" charset="0"/>
                    <a:sym typeface="Helvetica" charset="0"/>
                  </a:rPr>
                  <a:t>K2K,</a:t>
                </a:r>
              </a:p>
              <a:p>
                <a:pPr algn="l"/>
                <a:r>
                  <a:rPr lang="en-US" altLang="ja-JP" sz="1600">
                    <a:solidFill>
                      <a:srgbClr val="555555"/>
                    </a:solidFill>
                    <a:latin typeface="Helvetica" charset="0"/>
                    <a:ea typeface="ＭＳ Ｐゴシック" charset="0"/>
                    <a:cs typeface="Helvetica" charset="0"/>
                    <a:sym typeface="Helvetica" charset="0"/>
                  </a:rPr>
                  <a:t>MINOS,</a:t>
                </a:r>
              </a:p>
              <a:p>
                <a:pPr algn="l"/>
                <a:r>
                  <a:rPr lang="en-US" altLang="ja-JP" sz="1600">
                    <a:solidFill>
                      <a:srgbClr val="555555"/>
                    </a:solidFill>
                    <a:latin typeface="Helvetica" charset="0"/>
                    <a:ea typeface="ＭＳ Ｐゴシック" charset="0"/>
                    <a:cs typeface="Helvetica" charset="0"/>
                    <a:sym typeface="Helvetica" charset="0"/>
                  </a:rPr>
                  <a:t>etc.</a:t>
                </a:r>
              </a:p>
            </p:txBody>
          </p:sp>
        </p:grpSp>
        <p:sp>
          <p:nvSpPr>
            <p:cNvPr id="114717" name="Rectangle 29"/>
            <p:cNvSpPr>
              <a:spLocks/>
            </p:cNvSpPr>
            <p:nvPr/>
          </p:nvSpPr>
          <p:spPr bwMode="auto">
            <a:xfrm>
              <a:off x="694" y="1400"/>
              <a:ext cx="384" cy="216"/>
            </a:xfrm>
            <a:prstGeom prst="rect">
              <a:avLst/>
            </a:prstGeom>
            <a:noFill/>
            <a:ln w="127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114719" name="Rectangle 31"/>
          <p:cNvSpPr>
            <a:spLocks/>
          </p:cNvSpPr>
          <p:nvPr/>
        </p:nvSpPr>
        <p:spPr bwMode="auto">
          <a:xfrm>
            <a:off x="4806950" y="8045151"/>
            <a:ext cx="7962900" cy="57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5" bIns="0"/>
          <a:lstStyle/>
          <a:p>
            <a:pPr marL="57147" algn="l"/>
            <a:r>
              <a:rPr lang="en-US" altLang="ja-JP" sz="2400" dirty="0">
                <a:solidFill>
                  <a:srgbClr val="FC0128"/>
                </a:solidFill>
                <a:latin typeface="Helvetica" charset="0"/>
                <a:ea typeface="ＭＳ Ｐゴシック" charset="0"/>
                <a:cs typeface="Helvetica" charset="0"/>
                <a:sym typeface="Helvetica" charset="0"/>
              </a:rPr>
              <a:t>Goal is to measure  sin</a:t>
            </a:r>
            <a:r>
              <a:rPr lang="en-US" altLang="ja-JP" sz="2400" baseline="30000" dirty="0">
                <a:solidFill>
                  <a:srgbClr val="FC0128"/>
                </a:solidFill>
                <a:latin typeface="Helvetica" charset="0"/>
                <a:ea typeface="ＭＳ Ｐゴシック" charset="0"/>
                <a:cs typeface="Helvetica" charset="0"/>
                <a:sym typeface="Helvetica" charset="0"/>
              </a:rPr>
              <a:t>2</a:t>
            </a:r>
            <a:r>
              <a:rPr lang="en-US" altLang="ja-JP" sz="2400" dirty="0">
                <a:solidFill>
                  <a:srgbClr val="FC0128"/>
                </a:solidFill>
                <a:latin typeface="Helvetica" charset="0"/>
                <a:ea typeface="ＭＳ Ｐゴシック" charset="0"/>
                <a:cs typeface="Helvetica" charset="0"/>
                <a:sym typeface="Helvetica" charset="0"/>
              </a:rPr>
              <a:t>2</a:t>
            </a:r>
            <a:r>
              <a:rPr lang="en-US" altLang="ja-JP" sz="2400" dirty="0">
                <a:solidFill>
                  <a:srgbClr val="FC0128"/>
                </a:solidFill>
                <a:latin typeface="Symbol" charset="0"/>
                <a:ea typeface="ＭＳ Ｐゴシック" charset="0"/>
                <a:cs typeface="Symbol" charset="0"/>
                <a:sym typeface="Symbol" charset="0"/>
              </a:rPr>
              <a:t>θ</a:t>
            </a:r>
            <a:r>
              <a:rPr lang="en-US" altLang="ja-JP" sz="2400" baseline="-20000" dirty="0">
                <a:solidFill>
                  <a:srgbClr val="FC0128"/>
                </a:solidFill>
                <a:latin typeface="Helvetica" charset="0"/>
                <a:ea typeface="ＭＳ Ｐゴシック" charset="0"/>
                <a:cs typeface="Helvetica" charset="0"/>
                <a:sym typeface="Helvetica" charset="0"/>
              </a:rPr>
              <a:t>13   </a:t>
            </a:r>
            <a:r>
              <a:rPr lang="en-US" altLang="ja-JP" sz="2400" dirty="0">
                <a:solidFill>
                  <a:srgbClr val="FC0128"/>
                </a:solidFill>
                <a:latin typeface="Helvetica" charset="0"/>
                <a:ea typeface="ＭＳ Ｐゴシック" charset="0"/>
                <a:cs typeface="Helvetica" charset="0"/>
                <a:sym typeface="Helvetica" charset="0"/>
              </a:rPr>
              <a:t>down to 0.01</a:t>
            </a:r>
          </a:p>
        </p:txBody>
      </p:sp>
      <p:grpSp>
        <p:nvGrpSpPr>
          <p:cNvPr id="114726" name="Group 38"/>
          <p:cNvGrpSpPr>
            <a:grpSpLocks/>
          </p:cNvGrpSpPr>
          <p:nvPr/>
        </p:nvGrpSpPr>
        <p:grpSpPr bwMode="auto">
          <a:xfrm>
            <a:off x="3744913" y="6527801"/>
            <a:ext cx="8521700" cy="1282699"/>
            <a:chOff x="0" y="0"/>
            <a:chExt cx="5368" cy="808"/>
          </a:xfrm>
        </p:grpSpPr>
        <p:sp>
          <p:nvSpPr>
            <p:cNvPr id="114720" name="Rectangle 32"/>
            <p:cNvSpPr>
              <a:spLocks/>
            </p:cNvSpPr>
            <p:nvPr/>
          </p:nvSpPr>
          <p:spPr bwMode="auto">
            <a:xfrm>
              <a:off x="0" y="0"/>
              <a:ext cx="5368" cy="808"/>
            </a:xfrm>
            <a:prstGeom prst="rect">
              <a:avLst/>
            </a:prstGeom>
            <a:solidFill>
              <a:srgbClr val="FF9900">
                <a:alpha val="12549"/>
              </a:srgbClr>
            </a:solidFill>
            <a:ln w="19050" cap="flat">
              <a:solidFill>
                <a:srgbClr val="FF8000"/>
              </a:solidFill>
              <a:prstDash val="solid"/>
              <a:miter lim="800000"/>
              <a:headEnd type="none" w="med" len="med"/>
              <a:tailEnd type="none" w="med" len="med"/>
            </a:ln>
          </p:spPr>
          <p:txBody>
            <a:bodyPr lIns="0" tIns="0" rIns="0" bIns="0"/>
            <a:lstStyle/>
            <a:p>
              <a:endParaRPr lang="ja-JP" altLang="en-US"/>
            </a:p>
          </p:txBody>
        </p:sp>
        <p:sp>
          <p:nvSpPr>
            <p:cNvPr id="114721" name="Rectangle 33"/>
            <p:cNvSpPr>
              <a:spLocks/>
            </p:cNvSpPr>
            <p:nvPr/>
          </p:nvSpPr>
          <p:spPr bwMode="auto">
            <a:xfrm>
              <a:off x="34" y="88"/>
              <a:ext cx="167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47" algn="l"/>
              <a:r>
                <a:rPr lang="en-US" altLang="ja-JP" sz="2100" b="1">
                  <a:solidFill>
                    <a:srgbClr val="863907"/>
                  </a:solidFill>
                  <a:latin typeface="Helvetica" charset="0"/>
                  <a:ea typeface="ＭＳ Ｐゴシック" charset="0"/>
                  <a:cs typeface="Helvetica" charset="0"/>
                  <a:sym typeface="Helvetica" charset="0"/>
                </a:rPr>
                <a:t>  Electron neutrinos</a:t>
              </a:r>
            </a:p>
          </p:txBody>
        </p:sp>
        <p:sp>
          <p:nvSpPr>
            <p:cNvPr id="114722" name="Line 34"/>
            <p:cNvSpPr>
              <a:spLocks noChangeShapeType="1"/>
            </p:cNvSpPr>
            <p:nvPr/>
          </p:nvSpPr>
          <p:spPr bwMode="auto">
            <a:xfrm flipH="1">
              <a:off x="1937" y="185"/>
              <a:ext cx="1404" cy="1"/>
            </a:xfrm>
            <a:prstGeom prst="line">
              <a:avLst/>
            </a:prstGeom>
            <a:noFill/>
            <a:ln w="79375"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14723" name="Rectangle 35"/>
            <p:cNvSpPr>
              <a:spLocks/>
            </p:cNvSpPr>
            <p:nvPr/>
          </p:nvSpPr>
          <p:spPr bwMode="auto">
            <a:xfrm>
              <a:off x="3436" y="88"/>
              <a:ext cx="118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47" algn="l"/>
              <a:r>
                <a:rPr lang="en-US" altLang="ja-JP" sz="2100" b="1">
                  <a:solidFill>
                    <a:srgbClr val="863907"/>
                  </a:solidFill>
                  <a:latin typeface="Helvetica" charset="0"/>
                  <a:ea typeface="ＭＳ Ｐゴシック" charset="0"/>
                  <a:cs typeface="Helvetica" charset="0"/>
                  <a:sym typeface="Helvetica" charset="0"/>
                </a:rPr>
                <a:t> Mu neutrinos</a:t>
              </a:r>
            </a:p>
          </p:txBody>
        </p:sp>
        <p:sp>
          <p:nvSpPr>
            <p:cNvPr id="114724" name="Rectangle 36"/>
            <p:cNvSpPr>
              <a:spLocks/>
            </p:cNvSpPr>
            <p:nvPr/>
          </p:nvSpPr>
          <p:spPr bwMode="auto">
            <a:xfrm>
              <a:off x="318" y="380"/>
              <a:ext cx="4283"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47" algn="l"/>
              <a:r>
                <a:rPr lang="en-US" altLang="ja-JP" sz="2800">
                  <a:solidFill>
                    <a:srgbClr val="863907"/>
                  </a:solidFill>
                  <a:latin typeface="Symbol" charset="0"/>
                  <a:ea typeface="ＭＳ Ｐゴシック" charset="0"/>
                  <a:cs typeface="Symbol" charset="0"/>
                  <a:sym typeface="Symbol" charset="0"/>
                </a:rPr>
                <a:t>θ</a:t>
              </a:r>
              <a:r>
                <a:rPr lang="en-US" altLang="ja-JP" sz="2800" b="1" baseline="-20000">
                  <a:solidFill>
                    <a:srgbClr val="863907"/>
                  </a:solidFill>
                  <a:latin typeface="Helvetica" charset="0"/>
                  <a:ea typeface="ＭＳ Ｐゴシック" charset="0"/>
                  <a:cs typeface="Helvetica" charset="0"/>
                  <a:sym typeface="Helvetica" charset="0"/>
                </a:rPr>
                <a:t>13</a:t>
              </a:r>
              <a:r>
                <a:rPr lang="ja-JP" altLang="en-US" sz="1600" baseline="-20000">
                  <a:solidFill>
                    <a:srgbClr val="863907"/>
                  </a:solidFill>
                  <a:latin typeface="Osaka" charset="0"/>
                  <a:ea typeface="Osaka" charset="0"/>
                  <a:cs typeface="Osaka" charset="0"/>
                  <a:sym typeface="Osaka" charset="0"/>
                </a:rPr>
                <a:t>　</a:t>
              </a:r>
              <a:r>
                <a:rPr lang="en-US" altLang="ja-JP" sz="2800" b="1" baseline="-20000">
                  <a:solidFill>
                    <a:srgbClr val="863907"/>
                  </a:solidFill>
                  <a:latin typeface="Helvetica" charset="0"/>
                  <a:ea typeface="ＭＳ Ｐゴシック" charset="0"/>
                  <a:cs typeface="Helvetica" charset="0"/>
                  <a:sym typeface="Helvetica" charset="0"/>
                </a:rPr>
                <a:t> </a:t>
              </a:r>
              <a:r>
                <a:rPr lang="en-US" altLang="ja-JP" sz="2100" b="1">
                  <a:solidFill>
                    <a:srgbClr val="FF0000"/>
                  </a:solidFill>
                  <a:latin typeface="Helvetica" charset="0"/>
                  <a:ea typeface="ＭＳ Ｐゴシック" charset="0"/>
                  <a:cs typeface="Helvetica" charset="0"/>
                  <a:sym typeface="Helvetica" charset="0"/>
                </a:rPr>
                <a:t>        </a:t>
              </a:r>
              <a:r>
                <a:rPr lang="en-US" altLang="ja-JP" sz="2100" b="1">
                  <a:solidFill>
                    <a:srgbClr val="863907"/>
                  </a:solidFill>
                  <a:latin typeface="Helvetica" charset="0"/>
                  <a:ea typeface="ＭＳ Ｐゴシック" charset="0"/>
                  <a:cs typeface="Helvetica" charset="0"/>
                  <a:sym typeface="Helvetica" charset="0"/>
                </a:rPr>
                <a:t>Mixing between the 1st and 3rd generation</a:t>
              </a:r>
            </a:p>
          </p:txBody>
        </p:sp>
        <p:sp>
          <p:nvSpPr>
            <p:cNvPr id="114725" name="Line 37"/>
            <p:cNvSpPr>
              <a:spLocks noChangeShapeType="1"/>
            </p:cNvSpPr>
            <p:nvPr/>
          </p:nvSpPr>
          <p:spPr bwMode="auto">
            <a:xfrm>
              <a:off x="648" y="548"/>
              <a:ext cx="363" cy="0"/>
            </a:xfrm>
            <a:prstGeom prst="line">
              <a:avLst/>
            </a:prstGeom>
            <a:noFill/>
            <a:ln w="50800" cap="flat">
              <a:solidFill>
                <a:srgbClr val="FF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114727" name="Rectangle 39"/>
          <p:cNvSpPr>
            <a:spLocks/>
          </p:cNvSpPr>
          <p:nvPr/>
        </p:nvSpPr>
        <p:spPr bwMode="auto">
          <a:xfrm>
            <a:off x="4813299" y="8909249"/>
            <a:ext cx="7404100" cy="43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5" bIns="0"/>
          <a:lstStyle/>
          <a:p>
            <a:pPr marL="57147" algn="l"/>
            <a:r>
              <a:rPr lang="en-US" altLang="ja-JP" sz="2100" b="1" dirty="0">
                <a:solidFill>
                  <a:srgbClr val="FC0128"/>
                </a:solidFill>
                <a:latin typeface="Helvetica" charset="0"/>
                <a:ea typeface="ＭＳ Ｐゴシック" charset="0"/>
                <a:cs typeface="Helvetica" charset="0"/>
                <a:sym typeface="Helvetica" charset="0"/>
              </a:rPr>
              <a:t>Competition with Double </a:t>
            </a:r>
            <a:r>
              <a:rPr lang="en-US" altLang="ja-JP" sz="2100" b="1" dirty="0" err="1">
                <a:solidFill>
                  <a:srgbClr val="FC0128"/>
                </a:solidFill>
                <a:latin typeface="Helvetica" charset="0"/>
                <a:ea typeface="ＭＳ Ｐゴシック" charset="0"/>
                <a:cs typeface="Helvetica" charset="0"/>
                <a:sym typeface="Helvetica" charset="0"/>
              </a:rPr>
              <a:t>Chooz</a:t>
            </a:r>
            <a:r>
              <a:rPr lang="en-US" altLang="ja-JP" sz="2100" b="1" dirty="0">
                <a:solidFill>
                  <a:srgbClr val="FC0128"/>
                </a:solidFill>
                <a:latin typeface="Helvetica" charset="0"/>
                <a:ea typeface="ＭＳ Ｐゴシック" charset="0"/>
                <a:cs typeface="Helvetica" charset="0"/>
                <a:sym typeface="Helvetica" charset="0"/>
              </a:rPr>
              <a:t>, </a:t>
            </a:r>
            <a:r>
              <a:rPr lang="en-US" altLang="ja-JP" sz="2100" b="1" dirty="0" err="1">
                <a:solidFill>
                  <a:srgbClr val="FC0128"/>
                </a:solidFill>
                <a:latin typeface="Helvetica" charset="0"/>
                <a:ea typeface="ＭＳ Ｐゴシック" charset="0"/>
                <a:cs typeface="Helvetica" charset="0"/>
                <a:sym typeface="Helvetica" charset="0"/>
              </a:rPr>
              <a:t>Daya</a:t>
            </a:r>
            <a:r>
              <a:rPr lang="en-US" altLang="ja-JP" sz="2100" b="1" dirty="0">
                <a:solidFill>
                  <a:srgbClr val="FC0128"/>
                </a:solidFill>
                <a:latin typeface="Helvetica" charset="0"/>
                <a:ea typeface="ＭＳ Ｐゴシック" charset="0"/>
                <a:cs typeface="Helvetica" charset="0"/>
                <a:sym typeface="Helvetica" charset="0"/>
              </a:rPr>
              <a:t> Bay, FNAL, etc.</a:t>
            </a:r>
          </a:p>
        </p:txBody>
      </p:sp>
      <p:grpSp>
        <p:nvGrpSpPr>
          <p:cNvPr id="114730" name="Group 42"/>
          <p:cNvGrpSpPr>
            <a:grpSpLocks/>
          </p:cNvGrpSpPr>
          <p:nvPr/>
        </p:nvGrpSpPr>
        <p:grpSpPr bwMode="auto">
          <a:xfrm>
            <a:off x="165100" y="838200"/>
            <a:ext cx="12661899" cy="5499100"/>
            <a:chOff x="0" y="0"/>
            <a:chExt cx="7976" cy="3464"/>
          </a:xfrm>
        </p:grpSpPr>
        <p:pic>
          <p:nvPicPr>
            <p:cNvPr id="114728" name="Picture 40"/>
            <p:cNvPicPr>
              <a:picLocks noChangeArrowheads="1"/>
            </p:cNvPicPr>
            <p:nvPr/>
          </p:nvPicPr>
          <p:blipFill>
            <a:blip r:embed="rId2">
              <a:extLst>
                <a:ext uri="{28A0092B-C50C-407E-A947-70E740481C1C}">
                  <a14:useLocalDpi xmlns:a14="http://schemas.microsoft.com/office/drawing/2010/main" val="0"/>
                </a:ext>
              </a:extLst>
            </a:blip>
            <a:srcRect l="111"/>
            <a:stretch>
              <a:fillRect/>
            </a:stretch>
          </p:blipFill>
          <p:spPr bwMode="auto">
            <a:xfrm>
              <a:off x="0" y="0"/>
              <a:ext cx="7976" cy="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1472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 y="1976"/>
              <a:ext cx="206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Tree>
    <p:extLst>
      <p:ext uri="{BB962C8B-B14F-4D97-AF65-F5344CB8AC3E}">
        <p14:creationId xmlns:p14="http://schemas.microsoft.com/office/powerpoint/2010/main" val="2035112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697" y="412303"/>
            <a:ext cx="12601399" cy="648073"/>
          </a:xfrm>
        </p:spPr>
        <p:txBody>
          <a:bodyPr/>
          <a:lstStyle/>
          <a:p>
            <a:r>
              <a:rPr lang="en-US" altLang="ja-JP" sz="4400" dirty="0"/>
              <a:t>T2K electron neutrino candidates</a:t>
            </a:r>
            <a:endParaRPr lang="ja-JP" altLang="en-US" sz="4400"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0" y="1924474"/>
            <a:ext cx="7421810" cy="643692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7078465" y="1494024"/>
            <a:ext cx="5776892" cy="2662696"/>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7870552" y="4395004"/>
            <a:ext cx="4338082" cy="4946293"/>
          </a:xfrm>
          <a:prstGeom prst="rect">
            <a:avLst/>
          </a:prstGeom>
          <a:noFill/>
          <a:ln w="9525">
            <a:noFill/>
            <a:miter lim="800000"/>
            <a:headEnd/>
            <a:tailEnd/>
          </a:ln>
        </p:spPr>
      </p:pic>
    </p:spTree>
    <p:extLst>
      <p:ext uri="{BB962C8B-B14F-4D97-AF65-F5344CB8AC3E}">
        <p14:creationId xmlns:p14="http://schemas.microsoft.com/office/powerpoint/2010/main" val="29192419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141289" y="8740774"/>
            <a:ext cx="6718300"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5" bIns="0"/>
          <a:lstStyle/>
          <a:p>
            <a:pPr marL="57147"/>
            <a:r>
              <a:rPr lang="en-US" altLang="ja-JP" sz="2400" dirty="0">
                <a:solidFill>
                  <a:srgbClr val="0000CC"/>
                </a:solidFill>
                <a:latin typeface="Osaka" charset="0"/>
                <a:ea typeface="Osaka" charset="0"/>
                <a:cs typeface="Osaka" charset="0"/>
                <a:sym typeface="Osaka" charset="0"/>
              </a:rPr>
              <a:t>Main</a:t>
            </a:r>
            <a:r>
              <a:rPr lang="ja-JP" altLang="en-US" sz="2400" dirty="0">
                <a:solidFill>
                  <a:srgbClr val="0000CC"/>
                </a:solidFill>
                <a:latin typeface="Osaka" charset="0"/>
                <a:ea typeface="Osaka" charset="0"/>
                <a:cs typeface="Osaka" charset="0"/>
                <a:sym typeface="Osaka" charset="0"/>
              </a:rPr>
              <a:t>　</a:t>
            </a:r>
            <a:r>
              <a:rPr lang="en-US" altLang="ja-JP" sz="2400" dirty="0">
                <a:solidFill>
                  <a:srgbClr val="0000CC"/>
                </a:solidFill>
                <a:latin typeface="Osaka" charset="0"/>
                <a:ea typeface="Osaka" charset="0"/>
                <a:cs typeface="Osaka" charset="0"/>
                <a:sym typeface="Osaka" charset="0"/>
              </a:rPr>
              <a:t>Synchrotron Ring (MR)</a:t>
            </a:r>
          </a:p>
          <a:p>
            <a:pPr marL="57147"/>
            <a:r>
              <a:rPr lang="en-US" altLang="ja-JP" sz="2400" dirty="0">
                <a:solidFill>
                  <a:srgbClr val="0000CC"/>
                </a:solidFill>
                <a:latin typeface="Osaka" charset="0"/>
                <a:ea typeface="Osaka" charset="0"/>
                <a:cs typeface="Osaka" charset="0"/>
                <a:sym typeface="Osaka" charset="0"/>
              </a:rPr>
              <a:t>(30 (50) GeV, Period: 2.6~6.0sec, φ500</a:t>
            </a:r>
            <a:r>
              <a:rPr lang="ja-JP" altLang="en-US" sz="2400" dirty="0">
                <a:solidFill>
                  <a:srgbClr val="0000CC"/>
                </a:solidFill>
                <a:latin typeface="Osaka" charset="0"/>
                <a:ea typeface="Osaka" charset="0"/>
                <a:cs typeface="Osaka" charset="0"/>
                <a:sym typeface="Osaka" charset="0"/>
              </a:rPr>
              <a:t>ｍ）</a:t>
            </a:r>
            <a:r>
              <a:rPr lang="en-US" altLang="ja-JP" sz="2400" dirty="0">
                <a:solidFill>
                  <a:srgbClr val="0000CC"/>
                </a:solidFill>
                <a:latin typeface="Osaka" charset="0"/>
                <a:ea typeface="Osaka" charset="0"/>
                <a:cs typeface="Osaka" charset="0"/>
                <a:sym typeface="Osaka" charset="0"/>
              </a:rPr>
              <a:t>:</a:t>
            </a:r>
            <a:r>
              <a:rPr lang="en-US" altLang="ja-JP" sz="2400" dirty="0">
                <a:solidFill>
                  <a:srgbClr val="FF0000"/>
                </a:solidFill>
                <a:latin typeface="Osaka" charset="0"/>
                <a:ea typeface="Osaka" charset="0"/>
                <a:cs typeface="Osaka" charset="0"/>
                <a:sym typeface="Osaka" charset="0"/>
              </a:rPr>
              <a:t> </a:t>
            </a:r>
          </a:p>
        </p:txBody>
      </p:sp>
      <p:pic>
        <p:nvPicPr>
          <p:cNvPr id="6451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5" y="5003801"/>
            <a:ext cx="5748336"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6451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1" y="5016499"/>
            <a:ext cx="56388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4516" name="Rectangle 4"/>
          <p:cNvSpPr>
            <a:spLocks/>
          </p:cNvSpPr>
          <p:nvPr/>
        </p:nvSpPr>
        <p:spPr bwMode="auto">
          <a:xfrm>
            <a:off x="6843714" y="9137650"/>
            <a:ext cx="5778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5" bIns="0"/>
          <a:lstStyle/>
          <a:p>
            <a:pPr marL="57147"/>
            <a:r>
              <a:rPr lang="en-US" altLang="ja-JP" sz="2400">
                <a:solidFill>
                  <a:srgbClr val="0000FF"/>
                </a:solidFill>
                <a:latin typeface="Osaka" charset="0"/>
                <a:ea typeface="Osaka" charset="0"/>
                <a:cs typeface="Osaka" charset="0"/>
                <a:sym typeface="Osaka" charset="0"/>
              </a:rPr>
              <a:t>ν-beam line</a:t>
            </a:r>
            <a:r>
              <a:rPr lang="ja-JP" altLang="en-US" sz="2400">
                <a:solidFill>
                  <a:srgbClr val="0000FF"/>
                </a:solidFill>
                <a:latin typeface="Osaka" charset="0"/>
                <a:ea typeface="Osaka" charset="0"/>
                <a:cs typeface="Osaka" charset="0"/>
                <a:sym typeface="Osaka" charset="0"/>
              </a:rPr>
              <a:t>（</a:t>
            </a:r>
            <a:r>
              <a:rPr lang="en-US" altLang="ja-JP" sz="2400">
                <a:solidFill>
                  <a:srgbClr val="0000FF"/>
                </a:solidFill>
                <a:latin typeface="Osaka" charset="0"/>
                <a:ea typeface="Osaka" charset="0"/>
                <a:cs typeface="Osaka" charset="0"/>
                <a:sym typeface="Osaka" charset="0"/>
              </a:rPr>
              <a:t>Super Conducting Mag.</a:t>
            </a:r>
            <a:r>
              <a:rPr lang="ja-JP" altLang="en-US" sz="2400">
                <a:solidFill>
                  <a:srgbClr val="0000FF"/>
                </a:solidFill>
                <a:latin typeface="Osaka" charset="0"/>
                <a:ea typeface="Osaka" charset="0"/>
                <a:cs typeface="Osaka" charset="0"/>
                <a:sym typeface="Osaka" charset="0"/>
              </a:rPr>
              <a:t>）</a:t>
            </a:r>
          </a:p>
        </p:txBody>
      </p:sp>
      <p:pic>
        <p:nvPicPr>
          <p:cNvPr id="6451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538" y="211139"/>
            <a:ext cx="57785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4518" name="Rectangle 6"/>
          <p:cNvSpPr>
            <a:spLocks/>
          </p:cNvSpPr>
          <p:nvPr/>
        </p:nvSpPr>
        <p:spPr bwMode="auto">
          <a:xfrm>
            <a:off x="7137400" y="4054474"/>
            <a:ext cx="5207000"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5" bIns="0"/>
          <a:lstStyle/>
          <a:p>
            <a:pPr marL="57147"/>
            <a:r>
              <a:rPr lang="en-US" altLang="ja-JP" sz="2400">
                <a:solidFill>
                  <a:srgbClr val="0000CC"/>
                </a:solidFill>
                <a:latin typeface="Osaka" charset="0"/>
                <a:ea typeface="Osaka" charset="0"/>
                <a:cs typeface="Osaka" charset="0"/>
                <a:sym typeface="Osaka" charset="0"/>
              </a:rPr>
              <a:t>Rapid Cycle Synchrotron (RCS)</a:t>
            </a:r>
          </a:p>
          <a:p>
            <a:pPr marL="57147"/>
            <a:r>
              <a:rPr lang="ja-JP" altLang="en-US" sz="2400">
                <a:solidFill>
                  <a:srgbClr val="0000CC"/>
                </a:solidFill>
                <a:latin typeface="Osaka" charset="0"/>
                <a:ea typeface="Osaka" charset="0"/>
                <a:cs typeface="Osaka" charset="0"/>
                <a:sym typeface="Osaka" charset="0"/>
              </a:rPr>
              <a:t>（</a:t>
            </a:r>
            <a:r>
              <a:rPr lang="en-US" altLang="ja-JP" sz="2400">
                <a:solidFill>
                  <a:srgbClr val="0000CC"/>
                </a:solidFill>
                <a:latin typeface="Osaka" charset="0"/>
                <a:ea typeface="Osaka" charset="0"/>
                <a:cs typeface="Osaka" charset="0"/>
                <a:sym typeface="Osaka" charset="0"/>
              </a:rPr>
              <a:t>3GeV, 25Hz, φ100</a:t>
            </a:r>
            <a:r>
              <a:rPr lang="ja-JP" altLang="en-US" sz="2400">
                <a:solidFill>
                  <a:srgbClr val="0000CC"/>
                </a:solidFill>
                <a:latin typeface="Osaka" charset="0"/>
                <a:ea typeface="Osaka" charset="0"/>
                <a:cs typeface="Osaka" charset="0"/>
                <a:sym typeface="Osaka" charset="0"/>
              </a:rPr>
              <a:t>ｍ）</a:t>
            </a:r>
          </a:p>
        </p:txBody>
      </p:sp>
      <p:sp>
        <p:nvSpPr>
          <p:cNvPr id="64519" name="Rectangle 7"/>
          <p:cNvSpPr>
            <a:spLocks/>
          </p:cNvSpPr>
          <p:nvPr/>
        </p:nvSpPr>
        <p:spPr bwMode="auto">
          <a:xfrm>
            <a:off x="381721" y="4089401"/>
            <a:ext cx="5904656" cy="85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57795" bIns="0"/>
          <a:lstStyle/>
          <a:p>
            <a:pPr marL="57147" algn="l"/>
            <a:r>
              <a:rPr lang="en-US" altLang="ja-JP" sz="2400" dirty="0">
                <a:solidFill>
                  <a:srgbClr val="0000CC"/>
                </a:solidFill>
                <a:latin typeface="Osaka" charset="0"/>
                <a:ea typeface="Osaka" charset="0"/>
                <a:cs typeface="Osaka" charset="0"/>
                <a:sym typeface="Osaka" charset="0"/>
              </a:rPr>
              <a:t>Linac</a:t>
            </a:r>
            <a:r>
              <a:rPr lang="ja-JP" altLang="en-US" sz="2400" dirty="0">
                <a:solidFill>
                  <a:srgbClr val="0000CC"/>
                </a:solidFill>
                <a:latin typeface="Osaka" charset="0"/>
                <a:ea typeface="Osaka" charset="0"/>
                <a:cs typeface="Osaka" charset="0"/>
                <a:sym typeface="Osaka" charset="0"/>
              </a:rPr>
              <a:t>（</a:t>
            </a:r>
            <a:r>
              <a:rPr lang="en-US" altLang="ja-JP" sz="2400" dirty="0">
                <a:solidFill>
                  <a:srgbClr val="0000CC"/>
                </a:solidFill>
                <a:latin typeface="Osaka" charset="0"/>
                <a:ea typeface="Osaka" charset="0"/>
                <a:cs typeface="Osaka" charset="0"/>
                <a:sym typeface="Osaka" charset="0"/>
              </a:rPr>
              <a:t>E:181MeV-&gt; 400MeV (2013) </a:t>
            </a:r>
          </a:p>
          <a:p>
            <a:pPr marL="57147" algn="l"/>
            <a:r>
              <a:rPr lang="en-US" altLang="ja-JP" sz="2400" dirty="0">
                <a:solidFill>
                  <a:srgbClr val="0000CC"/>
                </a:solidFill>
                <a:latin typeface="Osaka" charset="0"/>
                <a:ea typeface="Osaka" charset="0"/>
                <a:cs typeface="Osaka" charset="0"/>
                <a:sym typeface="Osaka" charset="0"/>
              </a:rPr>
              <a:t>           L:120m    -&gt; 25</a:t>
            </a:r>
            <a:r>
              <a:rPr lang="ja-JP" altLang="en-US" sz="2400" dirty="0">
                <a:solidFill>
                  <a:srgbClr val="0000CC"/>
                </a:solidFill>
                <a:latin typeface="Osaka" charset="0"/>
                <a:ea typeface="Osaka" charset="0"/>
                <a:cs typeface="Osaka" charset="0"/>
                <a:sym typeface="Osaka" charset="0"/>
              </a:rPr>
              <a:t>０</a:t>
            </a:r>
            <a:r>
              <a:rPr lang="en-US" altLang="ja-JP" sz="2400" dirty="0">
                <a:solidFill>
                  <a:srgbClr val="0000CC"/>
                </a:solidFill>
                <a:latin typeface="Osaka" charset="0"/>
                <a:ea typeface="Osaka" charset="0"/>
                <a:cs typeface="Osaka" charset="0"/>
                <a:sym typeface="Osaka" charset="0"/>
              </a:rPr>
              <a:t>m                  </a:t>
            </a:r>
            <a:r>
              <a:rPr lang="ja-JP" altLang="en-US" sz="2400" dirty="0">
                <a:solidFill>
                  <a:srgbClr val="0000CC"/>
                </a:solidFill>
                <a:latin typeface="Osaka" charset="0"/>
                <a:ea typeface="Osaka" charset="0"/>
                <a:cs typeface="Osaka" charset="0"/>
                <a:sym typeface="Osaka" charset="0"/>
              </a:rPr>
              <a:t>）</a:t>
            </a:r>
            <a:r>
              <a:rPr lang="en-US" altLang="ja-JP" sz="2400" dirty="0">
                <a:solidFill>
                  <a:srgbClr val="FF0000"/>
                </a:solidFill>
                <a:latin typeface="Osaka" charset="0"/>
                <a:ea typeface="Osaka" charset="0"/>
                <a:cs typeface="Osaka" charset="0"/>
                <a:sym typeface="Osaka" charset="0"/>
              </a:rPr>
              <a:t> </a:t>
            </a:r>
          </a:p>
        </p:txBody>
      </p:sp>
      <p:pic>
        <p:nvPicPr>
          <p:cNvPr id="6452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1" y="190501"/>
            <a:ext cx="56388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469260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図形グループ 5"/>
          <p:cNvGrpSpPr/>
          <p:nvPr/>
        </p:nvGrpSpPr>
        <p:grpSpPr>
          <a:xfrm>
            <a:off x="525737" y="1780456"/>
            <a:ext cx="11998945" cy="7731125"/>
            <a:chOff x="813768" y="1955800"/>
            <a:chExt cx="11998945" cy="7731125"/>
          </a:xfrm>
        </p:grpSpPr>
        <p:sp>
          <p:nvSpPr>
            <p:cNvPr id="65537" name="Text Box 1"/>
            <p:cNvSpPr txBox="1">
              <a:spLocks noChangeArrowheads="1"/>
            </p:cNvSpPr>
            <p:nvPr/>
          </p:nvSpPr>
          <p:spPr bwMode="auto">
            <a:xfrm>
              <a:off x="12569825" y="9305925"/>
              <a:ext cx="24288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endParaRPr lang="en-US" altLang="ja-JP" sz="1800" dirty="0">
                <a:solidFill>
                  <a:srgbClr val="0000FF"/>
                </a:solidFill>
                <a:latin typeface="Helvetica" charset="0"/>
                <a:cs typeface="Helvetica" charset="0"/>
                <a:sym typeface="Helvetica" charset="0"/>
              </a:endParaRPr>
            </a:p>
          </p:txBody>
        </p:sp>
        <p:pic>
          <p:nvPicPr>
            <p:cNvPr id="6553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713" y="2509838"/>
              <a:ext cx="483711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6554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963" y="2728913"/>
              <a:ext cx="3459163"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5542" name="Rectangle 6"/>
            <p:cNvSpPr>
              <a:spLocks/>
            </p:cNvSpPr>
            <p:nvPr/>
          </p:nvSpPr>
          <p:spPr bwMode="auto">
            <a:xfrm>
              <a:off x="3016046" y="8921992"/>
              <a:ext cx="79508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47" algn="l"/>
              <a:r>
                <a:rPr lang="en-US" altLang="ja-JP" sz="2400" dirty="0">
                  <a:solidFill>
                    <a:srgbClr val="FF0000"/>
                  </a:solidFill>
                  <a:latin typeface="Symbol" charset="0"/>
                  <a:ea typeface="ＭＳ Ｐゴシック" charset="0"/>
                  <a:cs typeface="Symbol" charset="0"/>
                  <a:sym typeface="Symbol" charset="0"/>
                </a:rPr>
                <a:t>→</a:t>
              </a:r>
              <a:r>
                <a:rPr lang="en-US" altLang="ja-JP" sz="2400" dirty="0">
                  <a:solidFill>
                    <a:srgbClr val="FF0000"/>
                  </a:solidFill>
                  <a:latin typeface="Helvetica" charset="0"/>
                  <a:ea typeface="ＭＳ Ｐゴシック" charset="0"/>
                  <a:cs typeface="Helvetica" charset="0"/>
                  <a:sym typeface="Helvetica" charset="0"/>
                </a:rPr>
                <a:t> </a:t>
              </a:r>
              <a:r>
                <a:rPr lang="en-US" altLang="ja-JP" sz="2400" dirty="0" smtClean="0">
                  <a:solidFill>
                    <a:srgbClr val="FF0000"/>
                  </a:solidFill>
                  <a:latin typeface="Helvetica" charset="0"/>
                  <a:ea typeface="ＭＳ Ｐゴシック" charset="0"/>
                  <a:cs typeface="Helvetica" charset="0"/>
                  <a:sym typeface="Helvetica" charset="0"/>
                </a:rPr>
                <a:t>Design beam power : 1MW for MLF &amp; 750kW for T2K</a:t>
              </a:r>
              <a:endParaRPr lang="en-US" altLang="ja-JP" sz="2400" dirty="0">
                <a:solidFill>
                  <a:srgbClr val="FF0000"/>
                </a:solidFill>
                <a:latin typeface="Helvetica" charset="0"/>
                <a:ea typeface="ＭＳ Ｐゴシック" charset="0"/>
                <a:cs typeface="Helvetica" charset="0"/>
                <a:sym typeface="Helvetica" charset="0"/>
              </a:endParaRPr>
            </a:p>
            <a:p>
              <a:pPr marL="57147" algn="l"/>
              <a:r>
                <a:rPr lang="en-US" altLang="ja-JP" sz="2400" dirty="0">
                  <a:solidFill>
                    <a:srgbClr val="FF0000"/>
                  </a:solidFill>
                  <a:latin typeface="Helvetica" charset="0"/>
                  <a:ea typeface="ＭＳ Ｐゴシック" charset="0"/>
                  <a:cs typeface="Helvetica" charset="0"/>
                  <a:sym typeface="Helvetica" charset="0"/>
                </a:rPr>
                <a:t>    (current beam power is 0.2 </a:t>
              </a:r>
              <a:r>
                <a:rPr lang="en-US" altLang="ja-JP" sz="2400" dirty="0" smtClean="0">
                  <a:solidFill>
                    <a:srgbClr val="FF0000"/>
                  </a:solidFill>
                  <a:latin typeface="Helvetica" charset="0"/>
                  <a:ea typeface="ＭＳ Ｐゴシック" charset="0"/>
                  <a:cs typeface="Helvetica" charset="0"/>
                  <a:sym typeface="Helvetica" charset="0"/>
                </a:rPr>
                <a:t>MW for both experiments)</a:t>
              </a:r>
              <a:r>
                <a:rPr lang="en-US" altLang="ja-JP" sz="600" dirty="0" smtClean="0">
                  <a:solidFill>
                    <a:schemeClr val="tx1"/>
                  </a:solidFill>
                  <a:latin typeface="Helvetica" charset="0"/>
                  <a:ea typeface="ＭＳ Ｐゴシック" charset="0"/>
                  <a:cs typeface="Helvetica" charset="0"/>
                  <a:sym typeface="Helvetica" charset="0"/>
                </a:rPr>
                <a:t> </a:t>
              </a:r>
              <a:endParaRPr lang="en-US" altLang="ja-JP" sz="600" dirty="0">
                <a:solidFill>
                  <a:schemeClr val="tx1"/>
                </a:solidFill>
                <a:latin typeface="Helvetica" charset="0"/>
                <a:ea typeface="ＭＳ Ｐゴシック" charset="0"/>
                <a:cs typeface="Helvetica" charset="0"/>
                <a:sym typeface="Helvetica" charset="0"/>
              </a:endParaRPr>
            </a:p>
          </p:txBody>
        </p:sp>
        <p:sp>
          <p:nvSpPr>
            <p:cNvPr id="65544" name="Rectangle 8"/>
            <p:cNvSpPr>
              <a:spLocks/>
            </p:cNvSpPr>
            <p:nvPr/>
          </p:nvSpPr>
          <p:spPr bwMode="auto">
            <a:xfrm>
              <a:off x="2246818" y="4621213"/>
              <a:ext cx="1794952" cy="466725"/>
            </a:xfrm>
            <a:prstGeom prst="rect">
              <a:avLst/>
            </a:prstGeom>
            <a:solidFill>
              <a:srgbClr val="FFFFFF"/>
            </a:solidFill>
            <a:ln w="12700" cap="flat">
              <a:solidFill>
                <a:srgbClr val="FFFFFF"/>
              </a:solidFill>
              <a:prstDash val="solid"/>
              <a:miter lim="800000"/>
              <a:headEnd type="none" w="med" len="med"/>
              <a:tailEnd type="none" w="med" len="med"/>
            </a:ln>
          </p:spPr>
          <p:txBody>
            <a:bodyPr lIns="0" tIns="0" rIns="0" bIns="0"/>
            <a:lstStyle/>
            <a:p>
              <a:endParaRPr lang="ja-JP" altLang="en-US"/>
            </a:p>
          </p:txBody>
        </p:sp>
        <p:pic>
          <p:nvPicPr>
            <p:cNvPr id="65552" name="Picture 1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488" y="2116138"/>
              <a:ext cx="30099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65564" name="Group 28"/>
            <p:cNvGrpSpPr>
              <a:grpSpLocks/>
            </p:cNvGrpSpPr>
            <p:nvPr/>
          </p:nvGrpSpPr>
          <p:grpSpPr bwMode="auto">
            <a:xfrm>
              <a:off x="6740526" y="3352800"/>
              <a:ext cx="5554663" cy="5165726"/>
              <a:chOff x="273" y="0"/>
              <a:chExt cx="3499" cy="3254"/>
            </a:xfrm>
          </p:grpSpPr>
          <p:grpSp>
            <p:nvGrpSpPr>
              <p:cNvPr id="65555" name="Group 19"/>
              <p:cNvGrpSpPr>
                <a:grpSpLocks/>
              </p:cNvGrpSpPr>
              <p:nvPr/>
            </p:nvGrpSpPr>
            <p:grpSpPr bwMode="auto">
              <a:xfrm>
                <a:off x="1538" y="0"/>
                <a:ext cx="1856" cy="896"/>
                <a:chOff x="0" y="0"/>
                <a:chExt cx="1856" cy="896"/>
              </a:xfrm>
            </p:grpSpPr>
            <p:sp>
              <p:nvSpPr>
                <p:cNvPr id="65553" name="Rectangle 17"/>
                <p:cNvSpPr>
                  <a:spLocks/>
                </p:cNvSpPr>
                <p:nvPr/>
              </p:nvSpPr>
              <p:spPr bwMode="auto">
                <a:xfrm>
                  <a:off x="672" y="0"/>
                  <a:ext cx="1184" cy="384"/>
                </a:xfrm>
                <a:prstGeom prst="rect">
                  <a:avLst/>
                </a:prstGeom>
                <a:noFill/>
                <a:ln w="28575" cap="flat">
                  <a:solidFill>
                    <a:srgbClr val="3366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5554" name="Rectangle 18"/>
                <p:cNvSpPr>
                  <a:spLocks/>
                </p:cNvSpPr>
                <p:nvPr/>
              </p:nvSpPr>
              <p:spPr bwMode="auto">
                <a:xfrm>
                  <a:off x="0" y="512"/>
                  <a:ext cx="864" cy="384"/>
                </a:xfrm>
                <a:prstGeom prst="rect">
                  <a:avLst/>
                </a:prstGeom>
                <a:noFill/>
                <a:ln w="28575" cap="flat">
                  <a:solidFill>
                    <a:srgbClr val="3366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nvGrpSpPr>
              <p:cNvPr id="65563" name="Group 27"/>
              <p:cNvGrpSpPr>
                <a:grpSpLocks/>
              </p:cNvGrpSpPr>
              <p:nvPr/>
            </p:nvGrpSpPr>
            <p:grpSpPr bwMode="auto">
              <a:xfrm>
                <a:off x="273" y="325"/>
                <a:ext cx="3499" cy="2929"/>
                <a:chOff x="273" y="0"/>
                <a:chExt cx="3499" cy="2929"/>
              </a:xfrm>
            </p:grpSpPr>
            <p:grpSp>
              <p:nvGrpSpPr>
                <p:cNvPr id="65561" name="Group 25"/>
                <p:cNvGrpSpPr>
                  <a:grpSpLocks/>
                </p:cNvGrpSpPr>
                <p:nvPr/>
              </p:nvGrpSpPr>
              <p:grpSpPr bwMode="auto">
                <a:xfrm>
                  <a:off x="2402" y="0"/>
                  <a:ext cx="1370" cy="2811"/>
                  <a:chOff x="0" y="0"/>
                  <a:chExt cx="1369" cy="2811"/>
                </a:xfrm>
              </p:grpSpPr>
              <p:grpSp>
                <p:nvGrpSpPr>
                  <p:cNvPr id="65558" name="Group 22"/>
                  <p:cNvGrpSpPr>
                    <a:grpSpLocks/>
                  </p:cNvGrpSpPr>
                  <p:nvPr/>
                </p:nvGrpSpPr>
                <p:grpSpPr bwMode="auto">
                  <a:xfrm>
                    <a:off x="0" y="0"/>
                    <a:ext cx="1368" cy="854"/>
                    <a:chOff x="0" y="0"/>
                    <a:chExt cx="1368" cy="854"/>
                  </a:xfrm>
                </p:grpSpPr>
                <p:sp>
                  <p:nvSpPr>
                    <p:cNvPr id="65556" name="Line 20"/>
                    <p:cNvSpPr>
                      <a:spLocks noChangeShapeType="1"/>
                    </p:cNvSpPr>
                    <p:nvPr/>
                  </p:nvSpPr>
                  <p:spPr bwMode="auto">
                    <a:xfrm rot="10800000">
                      <a:off x="0" y="398"/>
                      <a:ext cx="1368" cy="456"/>
                    </a:xfrm>
                    <a:prstGeom prst="line">
                      <a:avLst/>
                    </a:prstGeom>
                    <a:noFill/>
                    <a:ln w="127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5557" name="Line 21"/>
                    <p:cNvSpPr>
                      <a:spLocks noChangeShapeType="1"/>
                    </p:cNvSpPr>
                    <p:nvPr/>
                  </p:nvSpPr>
                  <p:spPr bwMode="auto">
                    <a:xfrm rot="10800000">
                      <a:off x="848" y="0"/>
                      <a:ext cx="520" cy="832"/>
                    </a:xfrm>
                    <a:prstGeom prst="line">
                      <a:avLst/>
                    </a:prstGeom>
                    <a:noFill/>
                    <a:ln w="127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65559" name="Line 23"/>
                  <p:cNvSpPr>
                    <a:spLocks noChangeShapeType="1"/>
                  </p:cNvSpPr>
                  <p:nvPr/>
                </p:nvSpPr>
                <p:spPr bwMode="auto">
                  <a:xfrm>
                    <a:off x="1120" y="2810"/>
                    <a:ext cx="248" cy="1"/>
                  </a:xfrm>
                  <a:prstGeom prst="line">
                    <a:avLst/>
                  </a:prstGeom>
                  <a:noFill/>
                  <a:ln w="127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5560" name="Line 24"/>
                  <p:cNvSpPr>
                    <a:spLocks noChangeShapeType="1"/>
                  </p:cNvSpPr>
                  <p:nvPr/>
                </p:nvSpPr>
                <p:spPr bwMode="auto">
                  <a:xfrm rot="10800000" flipH="1">
                    <a:off x="1368" y="830"/>
                    <a:ext cx="1" cy="1968"/>
                  </a:xfrm>
                  <a:prstGeom prst="line">
                    <a:avLst/>
                  </a:prstGeom>
                  <a:noFill/>
                  <a:ln w="127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65562" name="Rectangle 26"/>
                <p:cNvSpPr>
                  <a:spLocks/>
                </p:cNvSpPr>
                <p:nvPr/>
              </p:nvSpPr>
              <p:spPr bwMode="auto">
                <a:xfrm>
                  <a:off x="273" y="2696"/>
                  <a:ext cx="325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47" algn="l"/>
                  <a:r>
                    <a:rPr lang="en-US" altLang="ja-JP" sz="2400" u="sng" dirty="0">
                      <a:solidFill>
                        <a:srgbClr val="0000FF"/>
                      </a:solidFill>
                      <a:latin typeface="Helvetica" charset="0"/>
                      <a:ea typeface="ＭＳ Ｐゴシック" charset="0"/>
                      <a:cs typeface="Helvetica" charset="0"/>
                      <a:sym typeface="Helvetica" charset="0"/>
                    </a:rPr>
                    <a:t>Nuclear &amp; Particle Physics at 30 GeV</a:t>
                  </a:r>
                </a:p>
              </p:txBody>
            </p:sp>
          </p:grpSp>
        </p:grpSp>
        <p:grpSp>
          <p:nvGrpSpPr>
            <p:cNvPr id="65574" name="Group 38"/>
            <p:cNvGrpSpPr>
              <a:grpSpLocks/>
            </p:cNvGrpSpPr>
            <p:nvPr/>
          </p:nvGrpSpPr>
          <p:grpSpPr bwMode="auto">
            <a:xfrm>
              <a:off x="6659663" y="1955800"/>
              <a:ext cx="5202137" cy="6094413"/>
              <a:chOff x="221" y="0"/>
              <a:chExt cx="3276" cy="3839"/>
            </a:xfrm>
          </p:grpSpPr>
          <p:grpSp>
            <p:nvGrpSpPr>
              <p:cNvPr id="65567" name="Group 31"/>
              <p:cNvGrpSpPr>
                <a:grpSpLocks/>
              </p:cNvGrpSpPr>
              <p:nvPr/>
            </p:nvGrpSpPr>
            <p:grpSpPr bwMode="auto">
              <a:xfrm>
                <a:off x="809" y="0"/>
                <a:ext cx="2304" cy="3232"/>
                <a:chOff x="0" y="0"/>
                <a:chExt cx="2304" cy="3232"/>
              </a:xfrm>
            </p:grpSpPr>
            <p:sp>
              <p:nvSpPr>
                <p:cNvPr id="65565" name="Rectangle 29"/>
                <p:cNvSpPr>
                  <a:spLocks/>
                </p:cNvSpPr>
                <p:nvPr/>
              </p:nvSpPr>
              <p:spPr bwMode="auto">
                <a:xfrm>
                  <a:off x="1368" y="0"/>
                  <a:ext cx="936" cy="384"/>
                </a:xfrm>
                <a:prstGeom prst="rect">
                  <a:avLst/>
                </a:prstGeom>
                <a:noFill/>
                <a:ln w="28575"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5566" name="Rectangle 30"/>
                <p:cNvSpPr>
                  <a:spLocks/>
                </p:cNvSpPr>
                <p:nvPr/>
              </p:nvSpPr>
              <p:spPr bwMode="auto">
                <a:xfrm>
                  <a:off x="0" y="2848"/>
                  <a:ext cx="1056" cy="384"/>
                </a:xfrm>
                <a:prstGeom prst="rect">
                  <a:avLst/>
                </a:prstGeom>
                <a:noFill/>
                <a:ln w="28575"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nvGrpSpPr>
              <p:cNvPr id="65573" name="Group 37"/>
              <p:cNvGrpSpPr>
                <a:grpSpLocks/>
              </p:cNvGrpSpPr>
              <p:nvPr/>
            </p:nvGrpSpPr>
            <p:grpSpPr bwMode="auto">
              <a:xfrm>
                <a:off x="221" y="352"/>
                <a:ext cx="3276" cy="3487"/>
                <a:chOff x="221" y="0"/>
                <a:chExt cx="3276" cy="3487"/>
              </a:xfrm>
            </p:grpSpPr>
            <p:grpSp>
              <p:nvGrpSpPr>
                <p:cNvPr id="65571" name="Group 35"/>
                <p:cNvGrpSpPr>
                  <a:grpSpLocks/>
                </p:cNvGrpSpPr>
                <p:nvPr/>
              </p:nvGrpSpPr>
              <p:grpSpPr bwMode="auto">
                <a:xfrm>
                  <a:off x="1929" y="0"/>
                  <a:ext cx="1568" cy="3416"/>
                  <a:chOff x="0" y="0"/>
                  <a:chExt cx="1568" cy="3416"/>
                </a:xfrm>
              </p:grpSpPr>
              <p:sp>
                <p:nvSpPr>
                  <p:cNvPr id="65568" name="Line 32"/>
                  <p:cNvSpPr>
                    <a:spLocks noChangeShapeType="1"/>
                  </p:cNvSpPr>
                  <p:nvPr/>
                </p:nvSpPr>
                <p:spPr bwMode="auto">
                  <a:xfrm rot="10800000">
                    <a:off x="872" y="0"/>
                    <a:ext cx="680" cy="3416"/>
                  </a:xfrm>
                  <a:prstGeom prst="line">
                    <a:avLst/>
                  </a:prstGeom>
                  <a:noFill/>
                  <a:ln w="127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5569" name="Line 33"/>
                  <p:cNvSpPr>
                    <a:spLocks noChangeShapeType="1"/>
                  </p:cNvSpPr>
                  <p:nvPr/>
                </p:nvSpPr>
                <p:spPr bwMode="auto">
                  <a:xfrm>
                    <a:off x="1352" y="3413"/>
                    <a:ext cx="208" cy="1"/>
                  </a:xfrm>
                  <a:prstGeom prst="line">
                    <a:avLst/>
                  </a:prstGeom>
                  <a:noFill/>
                  <a:ln w="127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65570" name="Line 34"/>
                  <p:cNvSpPr>
                    <a:spLocks noChangeShapeType="1"/>
                  </p:cNvSpPr>
                  <p:nvPr/>
                </p:nvSpPr>
                <p:spPr bwMode="auto">
                  <a:xfrm rot="10800000">
                    <a:off x="0" y="2730"/>
                    <a:ext cx="1568" cy="656"/>
                  </a:xfrm>
                  <a:prstGeom prst="line">
                    <a:avLst/>
                  </a:prstGeom>
                  <a:noFill/>
                  <a:ln w="1270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65572" name="Rectangle 36"/>
                <p:cNvSpPr>
                  <a:spLocks/>
                </p:cNvSpPr>
                <p:nvPr/>
              </p:nvSpPr>
              <p:spPr bwMode="auto">
                <a:xfrm>
                  <a:off x="221" y="3253"/>
                  <a:ext cx="306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47" algn="l"/>
                  <a:r>
                    <a:rPr lang="en-US" altLang="ja-JP" sz="2400" u="sng" dirty="0">
                      <a:solidFill>
                        <a:srgbClr val="0000FF"/>
                      </a:solidFill>
                      <a:latin typeface="Helvetica" charset="0"/>
                      <a:ea typeface="ＭＳ Ｐゴシック" charset="0"/>
                      <a:cs typeface="Helvetica" charset="0"/>
                      <a:sym typeface="Helvetica" charset="0"/>
                    </a:rPr>
                    <a:t>Materials &amp; Life Sciences at 3 GeV</a:t>
                  </a:r>
                </a:p>
              </p:txBody>
            </p:sp>
          </p:grpSp>
        </p:grpSp>
        <p:sp>
          <p:nvSpPr>
            <p:cNvPr id="65575" name="Rectangle 39"/>
            <p:cNvSpPr>
              <a:spLocks/>
            </p:cNvSpPr>
            <p:nvPr/>
          </p:nvSpPr>
          <p:spPr bwMode="auto">
            <a:xfrm>
              <a:off x="6472237" y="4902199"/>
              <a:ext cx="0" cy="661720"/>
            </a:xfrm>
            <a:prstGeom prst="rect">
              <a:avLst/>
            </a:prstGeom>
            <a:solidFill>
              <a:srgbClr val="FFFFFF"/>
            </a:solidFill>
            <a:ln w="28575" cap="flat">
              <a:solidFill>
                <a:srgbClr val="FFFFFF"/>
              </a:solidFill>
              <a:prstDash val="solid"/>
              <a:miter lim="800000"/>
              <a:headEnd type="none" w="med" len="med"/>
              <a:tailEnd type="none" w="med" len="med"/>
            </a:ln>
          </p:spPr>
          <p:txBody>
            <a:bodyPr wrap="none" lIns="0" tIns="0" rIns="0" bIns="0">
              <a:spAutoFit/>
            </a:bodyPr>
            <a:lstStyle/>
            <a:p>
              <a:endParaRPr lang="ja-JP" altLang="en-US"/>
            </a:p>
          </p:txBody>
        </p:sp>
        <p:sp>
          <p:nvSpPr>
            <p:cNvPr id="65576" name="Rectangle 40"/>
            <p:cNvSpPr>
              <a:spLocks/>
            </p:cNvSpPr>
            <p:nvPr/>
          </p:nvSpPr>
          <p:spPr bwMode="auto">
            <a:xfrm>
              <a:off x="8121649" y="5365750"/>
              <a:ext cx="0" cy="661720"/>
            </a:xfrm>
            <a:prstGeom prst="rect">
              <a:avLst/>
            </a:prstGeom>
            <a:solidFill>
              <a:srgbClr val="FFFFFF"/>
            </a:solidFill>
            <a:ln>
              <a:noFill/>
            </a:ln>
            <a:extLst>
              <a:ext uri="{91240B29-F687-4f45-9708-019B960494DF}">
                <a14:hiddenLine xmlns:a14="http://schemas.microsoft.com/office/drawing/2010/main" w="28575" cap="flat">
                  <a:solidFill>
                    <a:schemeClr val="tx1"/>
                  </a:solidFill>
                  <a:miter lim="800000"/>
                  <a:headEnd type="none" w="med" len="med"/>
                  <a:tailEnd type="none" w="med" len="med"/>
                </a14:hiddenLine>
              </a:ext>
            </a:extLst>
          </p:spPr>
          <p:txBody>
            <a:bodyPr wrap="none" lIns="0" tIns="0" rIns="0" bIns="0">
              <a:spAutoFit/>
            </a:bodyPr>
            <a:lstStyle/>
            <a:p>
              <a:endParaRPr lang="ja-JP" altLang="en-US"/>
            </a:p>
          </p:txBody>
        </p:sp>
        <p:grpSp>
          <p:nvGrpSpPr>
            <p:cNvPr id="4" name="図形グループ 3"/>
            <p:cNvGrpSpPr/>
            <p:nvPr/>
          </p:nvGrpSpPr>
          <p:grpSpPr>
            <a:xfrm>
              <a:off x="1461840" y="4554041"/>
              <a:ext cx="2449677" cy="610791"/>
              <a:chOff x="1461840" y="4554041"/>
              <a:chExt cx="2449677" cy="610791"/>
            </a:xfrm>
          </p:grpSpPr>
          <p:sp>
            <p:nvSpPr>
              <p:cNvPr id="65545" name="Line 9"/>
              <p:cNvSpPr>
                <a:spLocks noChangeShapeType="1"/>
              </p:cNvSpPr>
              <p:nvPr/>
            </p:nvSpPr>
            <p:spPr bwMode="auto">
              <a:xfrm>
                <a:off x="2284941" y="4837113"/>
                <a:ext cx="1626576" cy="1588"/>
              </a:xfrm>
              <a:prstGeom prst="line">
                <a:avLst/>
              </a:prstGeom>
              <a:noFill/>
              <a:ln w="152400" cap="flat">
                <a:solidFill>
                  <a:srgbClr val="FF1E00"/>
                </a:solidFill>
                <a:prstDash val="solid"/>
                <a:round/>
                <a:headEnd type="none" w="med" len="med"/>
                <a:tailEnd type="triangle" w="sm"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pic>
            <p:nvPicPr>
              <p:cNvPr id="3" name="図 2"/>
              <p:cNvPicPr>
                <a:picLocks noChangeAspect="1"/>
              </p:cNvPicPr>
              <p:nvPr/>
            </p:nvPicPr>
            <p:blipFill>
              <a:blip r:embed="rId5"/>
              <a:stretch>
                <a:fillRect/>
              </a:stretch>
            </p:blipFill>
            <p:spPr>
              <a:xfrm>
                <a:off x="1461840" y="4554041"/>
                <a:ext cx="775097" cy="610791"/>
              </a:xfrm>
              <a:prstGeom prst="rect">
                <a:avLst/>
              </a:prstGeom>
            </p:spPr>
          </p:pic>
        </p:grpSp>
        <p:sp>
          <p:nvSpPr>
            <p:cNvPr id="5" name="テキスト ボックス 4"/>
            <p:cNvSpPr txBox="1"/>
            <p:nvPr/>
          </p:nvSpPr>
          <p:spPr>
            <a:xfrm>
              <a:off x="813768" y="5236840"/>
              <a:ext cx="2608406" cy="954107"/>
            </a:xfrm>
            <a:prstGeom prst="rect">
              <a:avLst/>
            </a:prstGeom>
            <a:noFill/>
          </p:spPr>
          <p:txBody>
            <a:bodyPr wrap="none" rtlCol="0">
              <a:spAutoFit/>
            </a:bodyPr>
            <a:lstStyle/>
            <a:p>
              <a:pPr marL="57147" algn="l"/>
              <a:r>
                <a:rPr lang="en-US" altLang="ja-JP" sz="2800" dirty="0">
                  <a:solidFill>
                    <a:schemeClr val="accent4"/>
                  </a:solidFill>
                  <a:latin typeface="Helvetica" charset="0"/>
                  <a:ea typeface="ＭＳ Ｐゴシック" charset="0"/>
                  <a:cs typeface="Helvetica" charset="0"/>
                  <a:sym typeface="Helvetica" charset="0"/>
                </a:rPr>
                <a:t>Proton (p)</a:t>
              </a:r>
            </a:p>
            <a:p>
              <a:pPr marL="57147" algn="l"/>
              <a:r>
                <a:rPr lang="en-US" altLang="ja-JP" sz="2800" dirty="0">
                  <a:solidFill>
                    <a:schemeClr val="accent4"/>
                  </a:solidFill>
                  <a:latin typeface="Helvetica" charset="0"/>
                  <a:ea typeface="ＭＳ Ｐゴシック" charset="0"/>
                  <a:cs typeface="Helvetica" charset="0"/>
                  <a:sym typeface="Helvetica" charset="0"/>
                </a:rPr>
                <a:t>3 GeV, 30 GeV</a:t>
              </a:r>
            </a:p>
          </p:txBody>
        </p:sp>
      </p:grpSp>
      <p:sp>
        <p:nvSpPr>
          <p:cNvPr id="65538" name="Rectangle 2"/>
          <p:cNvSpPr>
            <a:spLocks/>
          </p:cNvSpPr>
          <p:nvPr/>
        </p:nvSpPr>
        <p:spPr bwMode="auto">
          <a:xfrm>
            <a:off x="1231900" y="510209"/>
            <a:ext cx="11049000" cy="83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6440" bIns="0" anchor="b"/>
          <a:lstStyle/>
          <a:p>
            <a:pPr marL="55560"/>
            <a:r>
              <a:rPr lang="en-US" altLang="ja-JP" sz="4400" dirty="0">
                <a:solidFill>
                  <a:srgbClr val="0000FF"/>
                </a:solidFill>
                <a:latin typeface="Helvetica" charset="0"/>
                <a:ea typeface="ＭＳ Ｐゴシック" charset="0"/>
                <a:cs typeface="Helvetica" charset="0"/>
                <a:sym typeface="Helvetica" charset="0"/>
              </a:rPr>
              <a:t>Goals at J-PARC</a:t>
            </a:r>
          </a:p>
        </p:txBody>
      </p:sp>
    </p:spTree>
    <p:extLst>
      <p:ext uri="{BB962C8B-B14F-4D97-AF65-F5344CB8AC3E}">
        <p14:creationId xmlns:p14="http://schemas.microsoft.com/office/powerpoint/2010/main" val="17942764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テキスト ボックス 1"/>
          <p:cNvSpPr txBox="1">
            <a:spLocks noChangeArrowheads="1"/>
          </p:cNvSpPr>
          <p:nvPr/>
        </p:nvSpPr>
        <p:spPr bwMode="auto">
          <a:xfrm>
            <a:off x="1317824" y="3364632"/>
            <a:ext cx="9649072"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kumimoji="1" sz="4200">
                <a:solidFill>
                  <a:srgbClr val="000000"/>
                </a:solidFill>
                <a:latin typeface="Gill Sans" charset="0"/>
                <a:ea typeface="ヒラギノ角ゴ ProN W3" charset="0"/>
                <a:cs typeface="ヒラギノ角ゴ ProN W3" charset="0"/>
                <a:sym typeface="Gill Sans" charset="0"/>
              </a:defRPr>
            </a:lvl1pPr>
            <a:lvl2pPr marL="742950" indent="-285750">
              <a:defRPr kumimoji="1" sz="4200">
                <a:solidFill>
                  <a:srgbClr val="000000"/>
                </a:solidFill>
                <a:latin typeface="Gill Sans" charset="0"/>
                <a:ea typeface="ヒラギノ角ゴ ProN W3" charset="0"/>
                <a:cs typeface="ヒラギノ角ゴ ProN W3" charset="0"/>
                <a:sym typeface="Gill Sans" charset="0"/>
              </a:defRPr>
            </a:lvl2pPr>
            <a:lvl3pPr marL="1143000" indent="-228600">
              <a:defRPr kumimoji="1" sz="4200">
                <a:solidFill>
                  <a:srgbClr val="000000"/>
                </a:solidFill>
                <a:latin typeface="Gill Sans" charset="0"/>
                <a:ea typeface="ヒラギノ角ゴ ProN W3" charset="0"/>
                <a:cs typeface="ヒラギノ角ゴ ProN W3" charset="0"/>
                <a:sym typeface="Gill Sans" charset="0"/>
              </a:defRPr>
            </a:lvl3pPr>
            <a:lvl4pPr marL="1600200" indent="-228600">
              <a:defRPr kumimoji="1" sz="4200">
                <a:solidFill>
                  <a:srgbClr val="000000"/>
                </a:solidFill>
                <a:latin typeface="Gill Sans" charset="0"/>
                <a:ea typeface="ヒラギノ角ゴ ProN W3" charset="0"/>
                <a:cs typeface="ヒラギノ角ゴ ProN W3" charset="0"/>
                <a:sym typeface="Gill Sans" charset="0"/>
              </a:defRPr>
            </a:lvl4pPr>
            <a:lvl5pPr marL="2057400" indent="-228600">
              <a:defRPr kumimoji="1" sz="4200">
                <a:solidFill>
                  <a:srgbClr val="000000"/>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9pPr>
          </a:lstStyle>
          <a:p>
            <a:r>
              <a:rPr lang="en-US" altLang="ja-JP" sz="5400" dirty="0"/>
              <a:t>Disaster we had in March 2011   </a:t>
            </a:r>
            <a:endParaRPr lang="ja-JP" altLang="en-US" sz="5400" dirty="0"/>
          </a:p>
        </p:txBody>
      </p:sp>
      <p:sp>
        <p:nvSpPr>
          <p:cNvPr id="18434" name="テキスト ボックス 2"/>
          <p:cNvSpPr txBox="1">
            <a:spLocks noChangeArrowheads="1"/>
          </p:cNvSpPr>
          <p:nvPr/>
        </p:nvSpPr>
        <p:spPr bwMode="auto">
          <a:xfrm>
            <a:off x="669753" y="4948809"/>
            <a:ext cx="12025335" cy="267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marL="742950" indent="-742950">
              <a:defRPr kumimoji="1" sz="4200">
                <a:solidFill>
                  <a:srgbClr val="000000"/>
                </a:solidFill>
                <a:latin typeface="Gill Sans" charset="0"/>
                <a:ea typeface="ヒラギノ角ゴ ProN W3" charset="0"/>
                <a:cs typeface="ヒラギノ角ゴ ProN W3" charset="0"/>
                <a:sym typeface="Gill Sans" charset="0"/>
              </a:defRPr>
            </a:lvl1pPr>
            <a:lvl2pPr marL="742950" indent="-285750">
              <a:defRPr kumimoji="1" sz="4200">
                <a:solidFill>
                  <a:srgbClr val="000000"/>
                </a:solidFill>
                <a:latin typeface="Gill Sans" charset="0"/>
                <a:ea typeface="ヒラギノ角ゴ ProN W3" charset="0"/>
                <a:cs typeface="ヒラギノ角ゴ ProN W3" charset="0"/>
                <a:sym typeface="Gill Sans" charset="0"/>
              </a:defRPr>
            </a:lvl2pPr>
            <a:lvl3pPr marL="1143000" indent="-228600">
              <a:defRPr kumimoji="1" sz="4200">
                <a:solidFill>
                  <a:srgbClr val="000000"/>
                </a:solidFill>
                <a:latin typeface="Gill Sans" charset="0"/>
                <a:ea typeface="ヒラギノ角ゴ ProN W3" charset="0"/>
                <a:cs typeface="ヒラギノ角ゴ ProN W3" charset="0"/>
                <a:sym typeface="Gill Sans" charset="0"/>
              </a:defRPr>
            </a:lvl3pPr>
            <a:lvl4pPr marL="1600200" indent="-228600">
              <a:defRPr kumimoji="1" sz="4200">
                <a:solidFill>
                  <a:srgbClr val="000000"/>
                </a:solidFill>
                <a:latin typeface="Gill Sans" charset="0"/>
                <a:ea typeface="ヒラギノ角ゴ ProN W3" charset="0"/>
                <a:cs typeface="ヒラギノ角ゴ ProN W3" charset="0"/>
                <a:sym typeface="Gill Sans" charset="0"/>
              </a:defRPr>
            </a:lvl4pPr>
            <a:lvl5pPr marL="2057400" indent="-228600">
              <a:defRPr kumimoji="1" sz="4200">
                <a:solidFill>
                  <a:srgbClr val="000000"/>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9pPr>
          </a:lstStyle>
          <a:p>
            <a:pPr algn="l">
              <a:buFontTx/>
              <a:buAutoNum type="arabicPeriod"/>
            </a:pPr>
            <a:r>
              <a:rPr lang="en-US" altLang="ja-JP" dirty="0" smtClean="0">
                <a:solidFill>
                  <a:srgbClr val="FF0000"/>
                </a:solidFill>
              </a:rPr>
              <a:t>The biggest earthquake       (Mar., 11, 14:46)</a:t>
            </a:r>
            <a:endParaRPr lang="en-US" altLang="ja-JP" dirty="0">
              <a:solidFill>
                <a:srgbClr val="FF0000"/>
              </a:solidFill>
            </a:endParaRPr>
          </a:p>
          <a:p>
            <a:pPr algn="l">
              <a:buFontTx/>
              <a:buAutoNum type="arabicPeriod"/>
            </a:pPr>
            <a:r>
              <a:rPr lang="en-US" altLang="ja-JP" dirty="0" smtClean="0"/>
              <a:t>Tsunami near J-PARC          (</a:t>
            </a:r>
            <a:r>
              <a:rPr lang="en-US" altLang="ja-JP" dirty="0"/>
              <a:t>Mar., </a:t>
            </a:r>
            <a:r>
              <a:rPr lang="en-US" altLang="ja-JP" dirty="0" smtClean="0"/>
              <a:t>11, </a:t>
            </a:r>
            <a:r>
              <a:rPr lang="en-US" altLang="ja-JP" dirty="0"/>
              <a:t>16</a:t>
            </a:r>
            <a:r>
              <a:rPr lang="en-US" altLang="ja-JP" dirty="0" smtClean="0"/>
              <a:t>:52)</a:t>
            </a:r>
          </a:p>
          <a:p>
            <a:pPr algn="l">
              <a:buFontTx/>
              <a:buAutoNum type="arabicPeriod"/>
            </a:pPr>
            <a:r>
              <a:rPr lang="en-US" altLang="ja-JP" dirty="0" smtClean="0"/>
              <a:t>First hydrogen explosion of the nuclear power plant in Fukushima               (Mar</a:t>
            </a:r>
            <a:r>
              <a:rPr lang="en-US" altLang="ja-JP" dirty="0"/>
              <a:t>., </a:t>
            </a:r>
            <a:r>
              <a:rPr lang="en-US" altLang="ja-JP" dirty="0" smtClean="0"/>
              <a:t>12, 15:36)</a:t>
            </a:r>
          </a:p>
        </p:txBody>
      </p:sp>
      <p:sp>
        <p:nvSpPr>
          <p:cNvPr id="6" name="テキスト ボックス 5"/>
          <p:cNvSpPr txBox="1"/>
          <p:nvPr/>
        </p:nvSpPr>
        <p:spPr>
          <a:xfrm>
            <a:off x="0" y="700337"/>
            <a:ext cx="12983120" cy="1569660"/>
          </a:xfrm>
          <a:prstGeom prst="rect">
            <a:avLst/>
          </a:prstGeom>
          <a:noFill/>
        </p:spPr>
        <p:txBody>
          <a:bodyPr wrap="square" lIns="91435" tIns="45718" rIns="91435" bIns="45718" rtlCol="0">
            <a:spAutoFit/>
          </a:bodyPr>
          <a:lstStyle/>
          <a:p>
            <a:r>
              <a:rPr kumimoji="1" lang="en-US" altLang="ja-JP" sz="3100" dirty="0"/>
              <a:t>Beam was provided to all users from April 2009. </a:t>
            </a:r>
          </a:p>
          <a:p>
            <a:r>
              <a:rPr kumimoji="1" lang="en-US" altLang="ja-JP" sz="3100" dirty="0"/>
              <a:t> Users run of JFY2010 was stopped as scheduled at 7:00 on </a:t>
            </a:r>
            <a:r>
              <a:rPr kumimoji="1" lang="en-US" altLang="ja-JP" sz="2400" dirty="0"/>
              <a:t>March</a:t>
            </a:r>
            <a:r>
              <a:rPr kumimoji="1" lang="en-US" altLang="ja-JP" sz="3100" dirty="0"/>
              <a:t> 11, 2011. </a:t>
            </a:r>
          </a:p>
          <a:p>
            <a:r>
              <a:rPr kumimoji="1" lang="en-US" altLang="ja-JP" sz="3100" dirty="0"/>
              <a:t>Just linac group continued the beam study in the daytime…..</a:t>
            </a:r>
            <a:endParaRPr kumimoji="1" lang="ja-JP" altLang="en-US" sz="31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テキスト ボックス 4"/>
          <p:cNvSpPr txBox="1">
            <a:spLocks noChangeArrowheads="1"/>
          </p:cNvSpPr>
          <p:nvPr/>
        </p:nvSpPr>
        <p:spPr bwMode="auto">
          <a:xfrm>
            <a:off x="8230593" y="1132386"/>
            <a:ext cx="4063282"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kumimoji="1" sz="4200">
                <a:solidFill>
                  <a:srgbClr val="000000"/>
                </a:solidFill>
                <a:latin typeface="Gill Sans" charset="0"/>
                <a:ea typeface="ヒラギノ角ゴ ProN W3" charset="0"/>
                <a:cs typeface="ヒラギノ角ゴ ProN W3" charset="0"/>
                <a:sym typeface="Gill Sans" charset="0"/>
              </a:defRPr>
            </a:lvl1pPr>
            <a:lvl2pPr marL="742950" indent="-285750">
              <a:defRPr kumimoji="1" sz="4200">
                <a:solidFill>
                  <a:srgbClr val="000000"/>
                </a:solidFill>
                <a:latin typeface="Gill Sans" charset="0"/>
                <a:ea typeface="ヒラギノ角ゴ ProN W3" charset="0"/>
                <a:cs typeface="ヒラギノ角ゴ ProN W3" charset="0"/>
                <a:sym typeface="Gill Sans" charset="0"/>
              </a:defRPr>
            </a:lvl2pPr>
            <a:lvl3pPr marL="1143000" indent="-228600">
              <a:defRPr kumimoji="1" sz="4200">
                <a:solidFill>
                  <a:srgbClr val="000000"/>
                </a:solidFill>
                <a:latin typeface="Gill Sans" charset="0"/>
                <a:ea typeface="ヒラギノ角ゴ ProN W3" charset="0"/>
                <a:cs typeface="ヒラギノ角ゴ ProN W3" charset="0"/>
                <a:sym typeface="Gill Sans" charset="0"/>
              </a:defRPr>
            </a:lvl3pPr>
            <a:lvl4pPr marL="1600200" indent="-228600">
              <a:defRPr kumimoji="1" sz="4200">
                <a:solidFill>
                  <a:srgbClr val="000000"/>
                </a:solidFill>
                <a:latin typeface="Gill Sans" charset="0"/>
                <a:ea typeface="ヒラギノ角ゴ ProN W3" charset="0"/>
                <a:cs typeface="ヒラギノ角ゴ ProN W3" charset="0"/>
                <a:sym typeface="Gill Sans" charset="0"/>
              </a:defRPr>
            </a:lvl4pPr>
            <a:lvl5pPr marL="2057400" indent="-228600">
              <a:defRPr kumimoji="1" sz="4200">
                <a:solidFill>
                  <a:srgbClr val="000000"/>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9pPr>
          </a:lstStyle>
          <a:p>
            <a:r>
              <a:rPr lang="en-US" altLang="ja-JP" sz="3600" dirty="0">
                <a:latin typeface="Monaco" charset="0"/>
                <a:cs typeface="Monaco" charset="0"/>
              </a:rPr>
              <a:t>March 11, 2011</a:t>
            </a:r>
            <a:endParaRPr lang="ja-JP" altLang="en-US" sz="3600" dirty="0">
              <a:latin typeface="Monaco" charset="0"/>
              <a:cs typeface="Monaco" charset="0"/>
            </a:endParaRPr>
          </a:p>
        </p:txBody>
      </p:sp>
      <p:sp>
        <p:nvSpPr>
          <p:cNvPr id="4" name="テキスト ボックス 4"/>
          <p:cNvSpPr txBox="1">
            <a:spLocks noChangeArrowheads="1"/>
          </p:cNvSpPr>
          <p:nvPr/>
        </p:nvSpPr>
        <p:spPr bwMode="auto">
          <a:xfrm>
            <a:off x="8950672" y="1852464"/>
            <a:ext cx="292429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kumimoji="1" sz="4200">
                <a:solidFill>
                  <a:srgbClr val="000000"/>
                </a:solidFill>
                <a:latin typeface="Gill Sans" charset="0"/>
                <a:ea typeface="ヒラギノ角ゴ ProN W3" charset="0"/>
                <a:cs typeface="ヒラギノ角ゴ ProN W3" charset="0"/>
                <a:sym typeface="Gill Sans" charset="0"/>
              </a:defRPr>
            </a:lvl1pPr>
            <a:lvl2pPr marL="742950" indent="-285750">
              <a:defRPr kumimoji="1" sz="4200">
                <a:solidFill>
                  <a:srgbClr val="000000"/>
                </a:solidFill>
                <a:latin typeface="Gill Sans" charset="0"/>
                <a:ea typeface="ヒラギノ角ゴ ProN W3" charset="0"/>
                <a:cs typeface="ヒラギノ角ゴ ProN W3" charset="0"/>
                <a:sym typeface="Gill Sans" charset="0"/>
              </a:defRPr>
            </a:lvl2pPr>
            <a:lvl3pPr marL="1143000" indent="-228600">
              <a:defRPr kumimoji="1" sz="4200">
                <a:solidFill>
                  <a:srgbClr val="000000"/>
                </a:solidFill>
                <a:latin typeface="Gill Sans" charset="0"/>
                <a:ea typeface="ヒラギノ角ゴ ProN W3" charset="0"/>
                <a:cs typeface="ヒラギノ角ゴ ProN W3" charset="0"/>
                <a:sym typeface="Gill Sans" charset="0"/>
              </a:defRPr>
            </a:lvl3pPr>
            <a:lvl4pPr marL="1600200" indent="-228600">
              <a:defRPr kumimoji="1" sz="4200">
                <a:solidFill>
                  <a:srgbClr val="000000"/>
                </a:solidFill>
                <a:latin typeface="Gill Sans" charset="0"/>
                <a:ea typeface="ヒラギノ角ゴ ProN W3" charset="0"/>
                <a:cs typeface="ヒラギノ角ゴ ProN W3" charset="0"/>
                <a:sym typeface="Gill Sans" charset="0"/>
              </a:defRPr>
            </a:lvl4pPr>
            <a:lvl5pPr marL="2057400" indent="-228600">
              <a:defRPr kumimoji="1" sz="4200">
                <a:solidFill>
                  <a:srgbClr val="000000"/>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9pPr>
          </a:lstStyle>
          <a:p>
            <a:pPr algn="l"/>
            <a:r>
              <a:rPr lang="en-US" altLang="ja-JP" sz="3600" dirty="0">
                <a:latin typeface="Monaco" charset="0"/>
                <a:cs typeface="Monaco" charset="0"/>
              </a:rPr>
              <a:t>1</a:t>
            </a:r>
            <a:r>
              <a:rPr lang="en-US" altLang="ja-JP" sz="3600" baseline="30000" dirty="0">
                <a:latin typeface="Monaco" charset="0"/>
                <a:cs typeface="Monaco" charset="0"/>
              </a:rPr>
              <a:t>st</a:t>
            </a:r>
            <a:r>
              <a:rPr lang="en-US" altLang="ja-JP" sz="3600" dirty="0">
                <a:latin typeface="Monaco" charset="0"/>
                <a:cs typeface="Monaco" charset="0"/>
              </a:rPr>
              <a:t> 01:54</a:t>
            </a:r>
          </a:p>
          <a:p>
            <a:pPr algn="l"/>
            <a:r>
              <a:rPr lang="en-US" altLang="ja-JP" sz="3600" dirty="0">
                <a:latin typeface="Monaco" charset="0"/>
                <a:cs typeface="Monaco" charset="0"/>
              </a:rPr>
              <a:t>2</a:t>
            </a:r>
            <a:r>
              <a:rPr lang="en-US" altLang="ja-JP" sz="3600" baseline="30000" dirty="0">
                <a:latin typeface="Monaco" charset="0"/>
                <a:cs typeface="Monaco" charset="0"/>
              </a:rPr>
              <a:t>nd</a:t>
            </a:r>
            <a:r>
              <a:rPr lang="en-US" altLang="ja-JP" sz="3600" dirty="0">
                <a:latin typeface="Monaco" charset="0"/>
                <a:cs typeface="Monaco" charset="0"/>
              </a:rPr>
              <a:t> 06:45</a:t>
            </a:r>
          </a:p>
          <a:p>
            <a:pPr algn="l"/>
            <a:r>
              <a:rPr lang="en-US" altLang="ja-JP" sz="3600" dirty="0">
                <a:latin typeface="Monaco" charset="0"/>
                <a:cs typeface="Monaco" charset="0"/>
              </a:rPr>
              <a:t>3</a:t>
            </a:r>
            <a:r>
              <a:rPr lang="en-US" altLang="ja-JP" sz="3600" baseline="30000" dirty="0">
                <a:latin typeface="Monaco" charset="0"/>
                <a:cs typeface="Monaco" charset="0"/>
              </a:rPr>
              <a:t>rd</a:t>
            </a:r>
            <a:r>
              <a:rPr lang="en-US" altLang="ja-JP" sz="3600" dirty="0">
                <a:latin typeface="Monaco" charset="0"/>
                <a:cs typeface="Monaco" charset="0"/>
              </a:rPr>
              <a:t> 07:44</a:t>
            </a:r>
          </a:p>
          <a:p>
            <a:pPr algn="l"/>
            <a:r>
              <a:rPr lang="en-US" altLang="ja-JP" sz="3600" b="1" i="1" dirty="0">
                <a:solidFill>
                  <a:srgbClr val="FF0000"/>
                </a:solidFill>
                <a:latin typeface="Monaco" charset="0"/>
                <a:cs typeface="Monaco" charset="0"/>
              </a:rPr>
              <a:t>4</a:t>
            </a:r>
            <a:r>
              <a:rPr lang="en-US" altLang="ja-JP" sz="3600" b="1" i="1" baseline="30000" dirty="0">
                <a:solidFill>
                  <a:srgbClr val="FF0000"/>
                </a:solidFill>
                <a:latin typeface="Monaco" charset="0"/>
                <a:cs typeface="Monaco" charset="0"/>
              </a:rPr>
              <a:t>th</a:t>
            </a:r>
            <a:r>
              <a:rPr lang="en-US" altLang="ja-JP" sz="3600" b="1" i="1" dirty="0">
                <a:solidFill>
                  <a:srgbClr val="FF0000"/>
                </a:solidFill>
                <a:latin typeface="Monaco" charset="0"/>
                <a:cs typeface="Monaco" charset="0"/>
              </a:rPr>
              <a:t> 14:46</a:t>
            </a:r>
          </a:p>
          <a:p>
            <a:pPr algn="l"/>
            <a:r>
              <a:rPr lang="en-US" altLang="ja-JP" sz="3600" b="1" i="1" dirty="0">
                <a:solidFill>
                  <a:schemeClr val="tx1"/>
                </a:solidFill>
                <a:latin typeface="Monaco" charset="0"/>
                <a:cs typeface="Monaco" charset="0"/>
              </a:rPr>
              <a:t>.</a:t>
            </a:r>
          </a:p>
          <a:p>
            <a:pPr algn="l"/>
            <a:r>
              <a:rPr lang="en-US" altLang="ja-JP" sz="3600" b="1" i="1" dirty="0">
                <a:solidFill>
                  <a:schemeClr val="tx1"/>
                </a:solidFill>
                <a:latin typeface="Monaco" charset="0"/>
                <a:cs typeface="Monaco" charset="0"/>
              </a:rPr>
              <a:t>.</a:t>
            </a:r>
          </a:p>
          <a:p>
            <a:pPr algn="l"/>
            <a:r>
              <a:rPr lang="en-US" altLang="ja-JP" sz="3600" b="1" i="1" dirty="0">
                <a:solidFill>
                  <a:schemeClr val="tx1"/>
                </a:solidFill>
                <a:latin typeface="Monaco" charset="0"/>
                <a:cs typeface="Monaco" charset="0"/>
              </a:rPr>
              <a:t>78</a:t>
            </a:r>
            <a:r>
              <a:rPr lang="en-US" altLang="ja-JP" sz="3600" b="1" i="1" baseline="30000" dirty="0">
                <a:solidFill>
                  <a:schemeClr val="tx1"/>
                </a:solidFill>
                <a:latin typeface="Monaco" charset="0"/>
                <a:cs typeface="Monaco" charset="0"/>
              </a:rPr>
              <a:t>th</a:t>
            </a:r>
            <a:r>
              <a:rPr lang="en-US" altLang="ja-JP" sz="3600" b="1" i="1" dirty="0">
                <a:solidFill>
                  <a:srgbClr val="FF0000"/>
                </a:solidFill>
                <a:latin typeface="Monaco" charset="0"/>
                <a:cs typeface="Monaco" charset="0"/>
              </a:rPr>
              <a:t> </a:t>
            </a:r>
            <a:r>
              <a:rPr lang="en-US" altLang="ja-JP" sz="3600" b="1" i="1" dirty="0">
                <a:latin typeface="Monaco" charset="0"/>
                <a:cs typeface="Monaco" charset="0"/>
              </a:rPr>
              <a:t>23:56</a:t>
            </a:r>
          </a:p>
        </p:txBody>
      </p:sp>
      <p:pic>
        <p:nvPicPr>
          <p:cNvPr id="5" name="図 4"/>
          <p:cNvPicPr>
            <a:picLocks noChangeAspect="1"/>
          </p:cNvPicPr>
          <p:nvPr/>
        </p:nvPicPr>
        <p:blipFill>
          <a:blip r:embed="rId2"/>
          <a:stretch>
            <a:fillRect/>
          </a:stretch>
        </p:blipFill>
        <p:spPr>
          <a:xfrm>
            <a:off x="381720" y="24686"/>
            <a:ext cx="7128792" cy="9748659"/>
          </a:xfrm>
          <a:prstGeom prst="rect">
            <a:avLst/>
          </a:prstGeom>
        </p:spPr>
      </p:pic>
      <p:sp>
        <p:nvSpPr>
          <p:cNvPr id="6" name="テキスト ボックス 5"/>
          <p:cNvSpPr txBox="1"/>
          <p:nvPr/>
        </p:nvSpPr>
        <p:spPr>
          <a:xfrm>
            <a:off x="2397945" y="13356"/>
            <a:ext cx="10632238" cy="830997"/>
          </a:xfrm>
          <a:prstGeom prst="rect">
            <a:avLst/>
          </a:prstGeom>
          <a:noFill/>
        </p:spPr>
        <p:txBody>
          <a:bodyPr wrap="none" lIns="91435" tIns="45718" rIns="91435" bIns="45718" rtlCol="0">
            <a:spAutoFit/>
          </a:bodyPr>
          <a:lstStyle/>
          <a:p>
            <a:r>
              <a:rPr kumimoji="1" lang="en-US" altLang="ja-JP" sz="4800" b="1" dirty="0">
                <a:solidFill>
                  <a:srgbClr val="FF0000"/>
                </a:solidFill>
              </a:rPr>
              <a:t>The Great East Japan Earthquake</a:t>
            </a:r>
            <a:endParaRPr kumimoji="1" lang="ja-JP" altLang="en-US" sz="4800" b="1" dirty="0">
              <a:solidFill>
                <a:srgbClr val="FF0000"/>
              </a:solidFill>
            </a:endParaRPr>
          </a:p>
        </p:txBody>
      </p:sp>
      <p:sp>
        <p:nvSpPr>
          <p:cNvPr id="7" name="テキスト ボックス 6"/>
          <p:cNvSpPr txBox="1"/>
          <p:nvPr/>
        </p:nvSpPr>
        <p:spPr>
          <a:xfrm>
            <a:off x="7438504" y="6316961"/>
            <a:ext cx="5566296" cy="1569660"/>
          </a:xfrm>
          <a:prstGeom prst="rect">
            <a:avLst/>
          </a:prstGeom>
          <a:noFill/>
        </p:spPr>
        <p:txBody>
          <a:bodyPr wrap="square" lIns="91435" tIns="45718" rIns="91435" bIns="45718" rtlCol="0">
            <a:spAutoFit/>
          </a:bodyPr>
          <a:lstStyle/>
          <a:p>
            <a:pPr algn="l"/>
            <a:r>
              <a:rPr kumimoji="1" lang="en-US" altLang="ja-JP" sz="2400" dirty="0">
                <a:latin typeface="Monaco"/>
                <a:cs typeface="Monaco"/>
              </a:rPr>
              <a:t>Seismic intensity map of the main shock on March 11, 2011, and epicenter distribution from March 11 to 18, 2011.</a:t>
            </a:r>
            <a:endParaRPr kumimoji="1" lang="ja-JP" altLang="en-US" sz="2400" dirty="0">
              <a:latin typeface="Monaco"/>
              <a:cs typeface="Monaco"/>
            </a:endParaRPr>
          </a:p>
        </p:txBody>
      </p:sp>
      <p:sp>
        <p:nvSpPr>
          <p:cNvPr id="10" name="テキスト ボックス 9"/>
          <p:cNvSpPr txBox="1"/>
          <p:nvPr/>
        </p:nvSpPr>
        <p:spPr>
          <a:xfrm>
            <a:off x="7416823" y="8824175"/>
            <a:ext cx="5350272" cy="945897"/>
          </a:xfrm>
          <a:prstGeom prst="rect">
            <a:avLst/>
          </a:prstGeom>
          <a:noFill/>
        </p:spPr>
        <p:txBody>
          <a:bodyPr wrap="square" lIns="91435" tIns="45718" rIns="91435" bIns="45718" rtlCol="0">
            <a:spAutoFit/>
          </a:bodyPr>
          <a:lstStyle/>
          <a:p>
            <a:pPr algn="l"/>
            <a:r>
              <a:rPr kumimoji="1" lang="en-US" altLang="ja-JP" sz="1800" dirty="0">
                <a:latin typeface="Monaco"/>
                <a:cs typeface="Monaco"/>
              </a:rPr>
              <a:t>by National Research Institute for Earth Science and Disaster Prevention (NIED)</a:t>
            </a:r>
          </a:p>
        </p:txBody>
      </p:sp>
    </p:spTree>
    <p:extLst>
      <p:ext uri="{BB962C8B-B14F-4D97-AF65-F5344CB8AC3E}">
        <p14:creationId xmlns:p14="http://schemas.microsoft.com/office/powerpoint/2010/main" val="4189865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635712" y="0"/>
            <a:ext cx="6035041" cy="9753600"/>
          </a:xfrm>
          <a:prstGeom prst="rect">
            <a:avLst/>
          </a:prstGeom>
        </p:spPr>
      </p:pic>
      <p:sp>
        <p:nvSpPr>
          <p:cNvPr id="17409" name="テキスト ボックス 4"/>
          <p:cNvSpPr txBox="1">
            <a:spLocks noChangeArrowheads="1"/>
          </p:cNvSpPr>
          <p:nvPr/>
        </p:nvSpPr>
        <p:spPr bwMode="auto">
          <a:xfrm>
            <a:off x="9122901" y="1924473"/>
            <a:ext cx="3788206" cy="20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kumimoji="1" sz="4200">
                <a:solidFill>
                  <a:srgbClr val="000000"/>
                </a:solidFill>
                <a:latin typeface="Gill Sans" charset="0"/>
                <a:ea typeface="ヒラギノ角ゴ ProN W3" charset="0"/>
                <a:cs typeface="ヒラギノ角ゴ ProN W3" charset="0"/>
                <a:sym typeface="Gill Sans" charset="0"/>
              </a:defRPr>
            </a:lvl1pPr>
            <a:lvl2pPr marL="742950" indent="-285750">
              <a:defRPr kumimoji="1" sz="4200">
                <a:solidFill>
                  <a:srgbClr val="000000"/>
                </a:solidFill>
                <a:latin typeface="Gill Sans" charset="0"/>
                <a:ea typeface="ヒラギノ角ゴ ProN W3" charset="0"/>
                <a:cs typeface="ヒラギノ角ゴ ProN W3" charset="0"/>
                <a:sym typeface="Gill Sans" charset="0"/>
              </a:defRPr>
            </a:lvl2pPr>
            <a:lvl3pPr marL="1143000" indent="-228600">
              <a:defRPr kumimoji="1" sz="4200">
                <a:solidFill>
                  <a:srgbClr val="000000"/>
                </a:solidFill>
                <a:latin typeface="Gill Sans" charset="0"/>
                <a:ea typeface="ヒラギノ角ゴ ProN W3" charset="0"/>
                <a:cs typeface="ヒラギノ角ゴ ProN W3" charset="0"/>
                <a:sym typeface="Gill Sans" charset="0"/>
              </a:defRPr>
            </a:lvl3pPr>
            <a:lvl4pPr marL="1600200" indent="-228600">
              <a:defRPr kumimoji="1" sz="4200">
                <a:solidFill>
                  <a:srgbClr val="000000"/>
                </a:solidFill>
                <a:latin typeface="Gill Sans" charset="0"/>
                <a:ea typeface="ヒラギノ角ゴ ProN W3" charset="0"/>
                <a:cs typeface="ヒラギノ角ゴ ProN W3" charset="0"/>
                <a:sym typeface="Gill Sans" charset="0"/>
              </a:defRPr>
            </a:lvl4pPr>
            <a:lvl5pPr marL="2057400" indent="-228600">
              <a:defRPr kumimoji="1" sz="4200">
                <a:solidFill>
                  <a:srgbClr val="000000"/>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9pPr>
          </a:lstStyle>
          <a:p>
            <a:r>
              <a:rPr lang="en-US" altLang="ja-JP" dirty="0">
                <a:solidFill>
                  <a:srgbClr val="0000FF"/>
                </a:solidFill>
              </a:rPr>
              <a:t>Tsunami </a:t>
            </a:r>
            <a:endParaRPr lang="en-US" altLang="ja-JP" dirty="0" smtClean="0">
              <a:solidFill>
                <a:srgbClr val="0000FF"/>
              </a:solidFill>
            </a:endParaRPr>
          </a:p>
          <a:p>
            <a:r>
              <a:rPr lang="en-US" altLang="ja-JP" dirty="0">
                <a:solidFill>
                  <a:srgbClr val="0000FF"/>
                </a:solidFill>
              </a:rPr>
              <a:t>s</a:t>
            </a:r>
            <a:r>
              <a:rPr lang="en-US" altLang="ja-JP" dirty="0" smtClean="0">
                <a:solidFill>
                  <a:srgbClr val="0000FF"/>
                </a:solidFill>
              </a:rPr>
              <a:t>imulation result</a:t>
            </a:r>
            <a:endParaRPr lang="en-US" altLang="ja-JP" dirty="0">
              <a:solidFill>
                <a:srgbClr val="0000FF"/>
              </a:solidFill>
            </a:endParaRPr>
          </a:p>
          <a:p>
            <a:r>
              <a:rPr lang="en-US" altLang="ja-JP" dirty="0" smtClean="0">
                <a:solidFill>
                  <a:srgbClr val="0000FF"/>
                </a:solidFill>
              </a:rPr>
              <a:t>near J</a:t>
            </a:r>
            <a:r>
              <a:rPr lang="en-US" altLang="ja-JP" dirty="0">
                <a:solidFill>
                  <a:srgbClr val="0000FF"/>
                </a:solidFill>
              </a:rPr>
              <a:t>-</a:t>
            </a:r>
            <a:r>
              <a:rPr lang="en-US" altLang="ja-JP" dirty="0" smtClean="0">
                <a:solidFill>
                  <a:srgbClr val="0000FF"/>
                </a:solidFill>
              </a:rPr>
              <a:t>PARC</a:t>
            </a:r>
            <a:endParaRPr lang="ja-JP" altLang="en-US" dirty="0">
              <a:solidFill>
                <a:srgbClr val="0000FF"/>
              </a:solidFill>
            </a:endParaRPr>
          </a:p>
        </p:txBody>
      </p:sp>
      <p:sp>
        <p:nvSpPr>
          <p:cNvPr id="17410" name="テキスト ボックス 2"/>
          <p:cNvSpPr txBox="1">
            <a:spLocks noChangeArrowheads="1"/>
          </p:cNvSpPr>
          <p:nvPr/>
        </p:nvSpPr>
        <p:spPr bwMode="auto">
          <a:xfrm>
            <a:off x="28192" y="5020816"/>
            <a:ext cx="4219061" cy="140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kumimoji="1" sz="4200">
                <a:solidFill>
                  <a:srgbClr val="000000"/>
                </a:solidFill>
                <a:latin typeface="Gill Sans" charset="0"/>
                <a:ea typeface="ヒラギノ角ゴ ProN W3" charset="0"/>
                <a:cs typeface="ヒラギノ角ゴ ProN W3" charset="0"/>
                <a:sym typeface="Gill Sans" charset="0"/>
              </a:defRPr>
            </a:lvl1pPr>
            <a:lvl2pPr marL="742950" indent="-285750">
              <a:defRPr kumimoji="1" sz="4200">
                <a:solidFill>
                  <a:srgbClr val="000000"/>
                </a:solidFill>
                <a:latin typeface="Gill Sans" charset="0"/>
                <a:ea typeface="ヒラギノ角ゴ ProN W3" charset="0"/>
                <a:cs typeface="ヒラギノ角ゴ ProN W3" charset="0"/>
                <a:sym typeface="Gill Sans" charset="0"/>
              </a:defRPr>
            </a:lvl2pPr>
            <a:lvl3pPr marL="1143000" indent="-228600">
              <a:defRPr kumimoji="1" sz="4200">
                <a:solidFill>
                  <a:srgbClr val="000000"/>
                </a:solidFill>
                <a:latin typeface="Gill Sans" charset="0"/>
                <a:ea typeface="ヒラギノ角ゴ ProN W3" charset="0"/>
                <a:cs typeface="ヒラギノ角ゴ ProN W3" charset="0"/>
                <a:sym typeface="Gill Sans" charset="0"/>
              </a:defRPr>
            </a:lvl3pPr>
            <a:lvl4pPr marL="1600200" indent="-228600">
              <a:defRPr kumimoji="1" sz="4200">
                <a:solidFill>
                  <a:srgbClr val="000000"/>
                </a:solidFill>
                <a:latin typeface="Gill Sans" charset="0"/>
                <a:ea typeface="ヒラギノ角ゴ ProN W3" charset="0"/>
                <a:cs typeface="ヒラギノ角ゴ ProN W3" charset="0"/>
                <a:sym typeface="Gill Sans" charset="0"/>
              </a:defRPr>
            </a:lvl4pPr>
            <a:lvl5pPr marL="2057400" indent="-228600">
              <a:defRPr kumimoji="1" sz="4200">
                <a:solidFill>
                  <a:srgbClr val="000000"/>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9pPr>
          </a:lstStyle>
          <a:p>
            <a:pPr algn="l"/>
            <a:r>
              <a:rPr lang="en-US" altLang="ja-JP" sz="2800" dirty="0">
                <a:solidFill>
                  <a:srgbClr val="0000FF"/>
                </a:solidFill>
              </a:rPr>
              <a:t> J-PARC</a:t>
            </a:r>
          </a:p>
          <a:p>
            <a:pPr algn="l"/>
            <a:r>
              <a:rPr lang="en-US" altLang="ja-JP" sz="2800" dirty="0">
                <a:solidFill>
                  <a:srgbClr val="0000FF"/>
                </a:solidFill>
              </a:rPr>
              <a:t>Tsunami max height : 6.6 m</a:t>
            </a:r>
          </a:p>
          <a:p>
            <a:pPr algn="l"/>
            <a:r>
              <a:rPr lang="en-US" altLang="ja-JP" sz="2800" dirty="0">
                <a:solidFill>
                  <a:srgbClr val="0000FF"/>
                </a:solidFill>
              </a:rPr>
              <a:t>Tsunami Protection : 8m</a:t>
            </a:r>
            <a:endParaRPr lang="ja-JP" altLang="en-US" sz="2800" dirty="0">
              <a:solidFill>
                <a:srgbClr val="0000FF"/>
              </a:solidFill>
            </a:endParaRPr>
          </a:p>
        </p:txBody>
      </p:sp>
      <p:sp>
        <p:nvSpPr>
          <p:cNvPr id="5" name="テキスト ボックス 2"/>
          <p:cNvSpPr txBox="1">
            <a:spLocks noChangeArrowheads="1"/>
          </p:cNvSpPr>
          <p:nvPr/>
        </p:nvSpPr>
        <p:spPr bwMode="auto">
          <a:xfrm>
            <a:off x="-3585" y="484312"/>
            <a:ext cx="5023768" cy="18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kumimoji="1" sz="4200">
                <a:solidFill>
                  <a:srgbClr val="000000"/>
                </a:solidFill>
                <a:latin typeface="Gill Sans" charset="0"/>
                <a:ea typeface="ヒラギノ角ゴ ProN W3" charset="0"/>
                <a:cs typeface="ヒラギノ角ゴ ProN W3" charset="0"/>
                <a:sym typeface="Gill Sans" charset="0"/>
              </a:defRPr>
            </a:lvl1pPr>
            <a:lvl2pPr marL="742950" indent="-285750">
              <a:defRPr kumimoji="1" sz="4200">
                <a:solidFill>
                  <a:srgbClr val="000000"/>
                </a:solidFill>
                <a:latin typeface="Gill Sans" charset="0"/>
                <a:ea typeface="ヒラギノ角ゴ ProN W3" charset="0"/>
                <a:cs typeface="ヒラギノ角ゴ ProN W3" charset="0"/>
                <a:sym typeface="Gill Sans" charset="0"/>
              </a:defRPr>
            </a:lvl2pPr>
            <a:lvl3pPr marL="1143000" indent="-228600">
              <a:defRPr kumimoji="1" sz="4200">
                <a:solidFill>
                  <a:srgbClr val="000000"/>
                </a:solidFill>
                <a:latin typeface="Gill Sans" charset="0"/>
                <a:ea typeface="ヒラギノ角ゴ ProN W3" charset="0"/>
                <a:cs typeface="ヒラギノ角ゴ ProN W3" charset="0"/>
                <a:sym typeface="Gill Sans" charset="0"/>
              </a:defRPr>
            </a:lvl3pPr>
            <a:lvl4pPr marL="1600200" indent="-228600">
              <a:defRPr kumimoji="1" sz="4200">
                <a:solidFill>
                  <a:srgbClr val="000000"/>
                </a:solidFill>
                <a:latin typeface="Gill Sans" charset="0"/>
                <a:ea typeface="ヒラギノ角ゴ ProN W3" charset="0"/>
                <a:cs typeface="ヒラギノ角ゴ ProN W3" charset="0"/>
                <a:sym typeface="Gill Sans" charset="0"/>
              </a:defRPr>
            </a:lvl4pPr>
            <a:lvl5pPr marL="2057400" indent="-228600">
              <a:defRPr kumimoji="1" sz="4200">
                <a:solidFill>
                  <a:srgbClr val="000000"/>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200">
                <a:solidFill>
                  <a:srgbClr val="000000"/>
                </a:solidFill>
                <a:latin typeface="Gill Sans" charset="0"/>
                <a:ea typeface="ヒラギノ角ゴ ProN W3" charset="0"/>
                <a:cs typeface="ヒラギノ角ゴ ProN W3" charset="0"/>
                <a:sym typeface="Gill Sans" charset="0"/>
              </a:defRPr>
            </a:lvl9pPr>
          </a:lstStyle>
          <a:p>
            <a:pPr algn="l"/>
            <a:r>
              <a:rPr lang="en-US" altLang="ja-JP" sz="2800" dirty="0">
                <a:solidFill>
                  <a:srgbClr val="0000FF"/>
                </a:solidFill>
              </a:rPr>
              <a:t>Tokai nuclear power plant</a:t>
            </a:r>
          </a:p>
          <a:p>
            <a:pPr algn="l"/>
            <a:r>
              <a:rPr lang="en-US" altLang="ja-JP" sz="2800" dirty="0">
                <a:solidFill>
                  <a:srgbClr val="0000FF"/>
                </a:solidFill>
              </a:rPr>
              <a:t>Tsunami max height : 5.4 m</a:t>
            </a:r>
          </a:p>
          <a:p>
            <a:pPr algn="l"/>
            <a:r>
              <a:rPr lang="en-US" altLang="ja-JP" sz="2800" dirty="0">
                <a:solidFill>
                  <a:srgbClr val="0000FF"/>
                </a:solidFill>
              </a:rPr>
              <a:t>Tsunami Protection : 6.1m</a:t>
            </a:r>
          </a:p>
          <a:p>
            <a:pPr algn="l"/>
            <a:r>
              <a:rPr lang="en-US" altLang="ja-JP" sz="2800" dirty="0">
                <a:solidFill>
                  <a:srgbClr val="0000FF"/>
                </a:solidFill>
              </a:rPr>
              <a:t>(On Mar. 09 2011, 3.3m -&gt; 6.1m)  </a:t>
            </a:r>
            <a:endParaRPr lang="ja-JP" altLang="en-US" sz="2800" dirty="0">
              <a:solidFill>
                <a:srgbClr val="0000FF"/>
              </a:solidFill>
            </a:endParaRPr>
          </a:p>
        </p:txBody>
      </p:sp>
      <p:cxnSp>
        <p:nvCxnSpPr>
          <p:cNvPr id="4" name="直線矢印コネクタ 3"/>
          <p:cNvCxnSpPr/>
          <p:nvPr/>
        </p:nvCxnSpPr>
        <p:spPr bwMode="auto">
          <a:xfrm flipV="1">
            <a:off x="1389833" y="4300737"/>
            <a:ext cx="2736304" cy="1008112"/>
          </a:xfrm>
          <a:prstGeom prst="straightConnector1">
            <a:avLst/>
          </a:prstGeom>
          <a:blipFill dpi="0" rotWithShape="0">
            <a:blip r:embed="rId3"/>
            <a:srcRect/>
            <a:tile tx="0" ty="0" sx="100000" sy="100000" flip="none" algn="tl"/>
          </a:blipFill>
          <a:ln w="730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直線矢印コネクタ 13"/>
          <p:cNvCxnSpPr/>
          <p:nvPr/>
        </p:nvCxnSpPr>
        <p:spPr bwMode="auto">
          <a:xfrm>
            <a:off x="3910111" y="844352"/>
            <a:ext cx="864097" cy="72009"/>
          </a:xfrm>
          <a:prstGeom prst="straightConnector1">
            <a:avLst/>
          </a:prstGeom>
          <a:blipFill dpi="0" rotWithShape="0">
            <a:blip r:embed="rId3"/>
            <a:srcRect/>
            <a:tile tx="0" ty="0" sx="100000" sy="100000" flip="none" algn="tl"/>
          </a:blipFill>
          <a:ln w="730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81591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図形グループ 19"/>
          <p:cNvGrpSpPr/>
          <p:nvPr/>
        </p:nvGrpSpPr>
        <p:grpSpPr>
          <a:xfrm>
            <a:off x="1605301" y="103065"/>
            <a:ext cx="10094734" cy="9598271"/>
            <a:chOff x="93688" y="103066"/>
            <a:chExt cx="10094735" cy="9598270"/>
          </a:xfrm>
        </p:grpSpPr>
        <p:pic>
          <p:nvPicPr>
            <p:cNvPr id="2" name="図 1"/>
            <p:cNvPicPr>
              <a:picLocks noChangeAspect="1"/>
            </p:cNvPicPr>
            <p:nvPr/>
          </p:nvPicPr>
          <p:blipFill>
            <a:blip r:embed="rId2"/>
            <a:stretch>
              <a:fillRect/>
            </a:stretch>
          </p:blipFill>
          <p:spPr>
            <a:xfrm>
              <a:off x="93688" y="103066"/>
              <a:ext cx="9865096" cy="9598270"/>
            </a:xfrm>
            <a:prstGeom prst="rect">
              <a:avLst/>
            </a:prstGeom>
          </p:spPr>
        </p:pic>
        <p:sp>
          <p:nvSpPr>
            <p:cNvPr id="3" name="乗算記号 2"/>
            <p:cNvSpPr/>
            <p:nvPr/>
          </p:nvSpPr>
          <p:spPr bwMode="auto">
            <a:xfrm>
              <a:off x="7294488" y="4300736"/>
              <a:ext cx="432048" cy="504056"/>
            </a:xfrm>
            <a:prstGeom prst="mathMultiply">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54"/>
              <a:endParaRPr lang="ja-JP" altLang="en-US"/>
            </a:p>
          </p:txBody>
        </p:sp>
        <p:sp>
          <p:nvSpPr>
            <p:cNvPr id="4" name="フローチャート: 結合子 3"/>
            <p:cNvSpPr/>
            <p:nvPr/>
          </p:nvSpPr>
          <p:spPr bwMode="auto">
            <a:xfrm>
              <a:off x="6790988" y="6100936"/>
              <a:ext cx="288032" cy="288032"/>
            </a:xfrm>
            <a:prstGeom prst="flowChartConnector">
              <a:avLst/>
            </a:prstGeom>
            <a:solidFill>
              <a:schemeClr val="tx1"/>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54"/>
              <a:endParaRPr lang="ja-JP" altLang="en-US"/>
            </a:p>
          </p:txBody>
        </p:sp>
        <p:cxnSp>
          <p:nvCxnSpPr>
            <p:cNvPr id="6" name="直線矢印コネクタ 5"/>
            <p:cNvCxnSpPr/>
            <p:nvPr/>
          </p:nvCxnSpPr>
          <p:spPr bwMode="auto">
            <a:xfrm flipH="1" flipV="1">
              <a:off x="7079020" y="6388968"/>
              <a:ext cx="1223582" cy="2304258"/>
            </a:xfrm>
            <a:prstGeom prst="straightConnector1">
              <a:avLst/>
            </a:prstGeom>
            <a:blipFill dpi="0" rotWithShape="0">
              <a:blip r:embed="rId3"/>
              <a:srcRect/>
              <a:tile tx="0" ty="0" sx="100000" sy="100000" flip="none" algn="tl"/>
            </a:blipFill>
            <a:ln w="539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テキスト ボックス 9"/>
            <p:cNvSpPr txBox="1"/>
            <p:nvPr/>
          </p:nvSpPr>
          <p:spPr>
            <a:xfrm>
              <a:off x="8110429" y="8549208"/>
              <a:ext cx="1867475" cy="754053"/>
            </a:xfrm>
            <a:prstGeom prst="rect">
              <a:avLst/>
            </a:prstGeom>
            <a:noFill/>
          </p:spPr>
          <p:txBody>
            <a:bodyPr wrap="none" rtlCol="0">
              <a:spAutoFit/>
            </a:bodyPr>
            <a:lstStyle/>
            <a:p>
              <a:r>
                <a:rPr kumimoji="1" lang="en-US" altLang="ja-JP" dirty="0" smtClean="0"/>
                <a:t>J-PARC</a:t>
              </a:r>
              <a:endParaRPr kumimoji="1" lang="ja-JP" altLang="en-US" dirty="0"/>
            </a:p>
          </p:txBody>
        </p:sp>
        <p:cxnSp>
          <p:nvCxnSpPr>
            <p:cNvPr id="11" name="直線矢印コネクタ 10"/>
            <p:cNvCxnSpPr/>
            <p:nvPr/>
          </p:nvCxnSpPr>
          <p:spPr bwMode="auto">
            <a:xfrm flipH="1">
              <a:off x="7654529" y="4516760"/>
              <a:ext cx="1080119" cy="0"/>
            </a:xfrm>
            <a:prstGeom prst="straightConnector1">
              <a:avLst/>
            </a:prstGeom>
            <a:blipFill dpi="0" rotWithShape="0">
              <a:blip r:embed="rId3"/>
              <a:srcRect/>
              <a:tile tx="0" ty="0" sx="100000" sy="100000" flip="none" algn="tl"/>
            </a:blipFill>
            <a:ln w="539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テキスト ボックス 12"/>
            <p:cNvSpPr txBox="1"/>
            <p:nvPr/>
          </p:nvSpPr>
          <p:spPr>
            <a:xfrm>
              <a:off x="8073517" y="3724672"/>
              <a:ext cx="2114906" cy="1444498"/>
            </a:xfrm>
            <a:prstGeom prst="rect">
              <a:avLst/>
            </a:prstGeom>
            <a:noFill/>
          </p:spPr>
          <p:txBody>
            <a:bodyPr wrap="none" rtlCol="0">
              <a:spAutoFit/>
            </a:bodyPr>
            <a:lstStyle/>
            <a:p>
              <a:r>
                <a:rPr kumimoji="1" lang="en-US" altLang="ja-JP" dirty="0" smtClean="0">
                  <a:solidFill>
                    <a:srgbClr val="FF0000"/>
                  </a:solidFill>
                </a:rPr>
                <a:t>Broken </a:t>
              </a:r>
            </a:p>
            <a:p>
              <a:r>
                <a:rPr kumimoji="1" lang="en-US" altLang="ja-JP" dirty="0" smtClean="0">
                  <a:solidFill>
                    <a:srgbClr val="FF0000"/>
                  </a:solidFill>
                </a:rPr>
                <a:t>reactors</a:t>
              </a:r>
              <a:endParaRPr kumimoji="1" lang="ja-JP" altLang="en-US" dirty="0">
                <a:solidFill>
                  <a:srgbClr val="FF0000"/>
                </a:solidFill>
              </a:endParaRPr>
            </a:p>
          </p:txBody>
        </p:sp>
        <p:sp>
          <p:nvSpPr>
            <p:cNvPr id="15" name="フローチャート: 結合子 14"/>
            <p:cNvSpPr/>
            <p:nvPr/>
          </p:nvSpPr>
          <p:spPr bwMode="auto">
            <a:xfrm>
              <a:off x="5494844" y="7253064"/>
              <a:ext cx="288032" cy="288032"/>
            </a:xfrm>
            <a:prstGeom prst="flowChartConnector">
              <a:avLst/>
            </a:prstGeom>
            <a:solidFill>
              <a:schemeClr val="tx1"/>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54"/>
              <a:endParaRPr lang="ja-JP" altLang="en-US"/>
            </a:p>
          </p:txBody>
        </p:sp>
        <p:cxnSp>
          <p:nvCxnSpPr>
            <p:cNvPr id="16" name="直線矢印コネクタ 15"/>
            <p:cNvCxnSpPr/>
            <p:nvPr/>
          </p:nvCxnSpPr>
          <p:spPr bwMode="auto">
            <a:xfrm flipH="1" flipV="1">
              <a:off x="5710868" y="7613104"/>
              <a:ext cx="863541" cy="1368152"/>
            </a:xfrm>
            <a:prstGeom prst="straightConnector1">
              <a:avLst/>
            </a:prstGeom>
            <a:blipFill dpi="0" rotWithShape="0">
              <a:blip r:embed="rId3"/>
              <a:srcRect/>
              <a:tile tx="0" ty="0" sx="100000" sy="100000" flip="none" algn="tl"/>
            </a:blipFill>
            <a:ln w="539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テキスト ボックス 17"/>
            <p:cNvSpPr txBox="1"/>
            <p:nvPr/>
          </p:nvSpPr>
          <p:spPr>
            <a:xfrm>
              <a:off x="6055846" y="8818657"/>
              <a:ext cx="1426198" cy="754053"/>
            </a:xfrm>
            <a:prstGeom prst="rect">
              <a:avLst/>
            </a:prstGeom>
            <a:noFill/>
          </p:spPr>
          <p:txBody>
            <a:bodyPr wrap="none" rtlCol="0">
              <a:spAutoFit/>
            </a:bodyPr>
            <a:lstStyle/>
            <a:p>
              <a:r>
                <a:rPr kumimoji="1" lang="en-US" altLang="ja-JP" dirty="0" smtClean="0"/>
                <a:t>Riken</a:t>
              </a:r>
              <a:endParaRPr kumimoji="1" lang="ja-JP" altLang="en-US" dirty="0"/>
            </a:p>
          </p:txBody>
        </p:sp>
      </p:grpSp>
      <p:sp>
        <p:nvSpPr>
          <p:cNvPr id="5" name="テキスト ボックス 4"/>
          <p:cNvSpPr txBox="1"/>
          <p:nvPr/>
        </p:nvSpPr>
        <p:spPr>
          <a:xfrm>
            <a:off x="1604480" y="412304"/>
            <a:ext cx="8642369" cy="1405511"/>
          </a:xfrm>
          <a:prstGeom prst="rect">
            <a:avLst/>
          </a:prstGeom>
          <a:noFill/>
        </p:spPr>
        <p:txBody>
          <a:bodyPr wrap="none" lIns="91435" tIns="45718" rIns="91435" bIns="45718" rtlCol="0">
            <a:spAutoFit/>
          </a:bodyPr>
          <a:lstStyle/>
          <a:p>
            <a:r>
              <a:rPr kumimoji="1" lang="en-US" altLang="ja-JP" dirty="0" smtClean="0"/>
              <a:t>Air dose rate measured by an airplane </a:t>
            </a:r>
          </a:p>
          <a:p>
            <a:r>
              <a:rPr kumimoji="1" lang="en-US" altLang="ja-JP" dirty="0" smtClean="0"/>
              <a:t>(April 2011)</a:t>
            </a:r>
            <a:endParaRPr kumimoji="1" lang="ja-JP" alt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26" name="Group 18"/>
          <p:cNvGrpSpPr>
            <a:grpSpLocks/>
          </p:cNvGrpSpPr>
          <p:nvPr/>
        </p:nvGrpSpPr>
        <p:grpSpPr bwMode="auto">
          <a:xfrm>
            <a:off x="546100" y="1511301"/>
            <a:ext cx="11903076" cy="214313"/>
            <a:chOff x="0" y="0"/>
            <a:chExt cx="7498" cy="135"/>
          </a:xfrm>
        </p:grpSpPr>
        <p:grpSp>
          <p:nvGrpSpPr>
            <p:cNvPr id="119811" name="Group 3"/>
            <p:cNvGrpSpPr>
              <a:grpSpLocks/>
            </p:cNvGrpSpPr>
            <p:nvPr/>
          </p:nvGrpSpPr>
          <p:grpSpPr bwMode="auto">
            <a:xfrm>
              <a:off x="7333" y="0"/>
              <a:ext cx="165" cy="135"/>
              <a:chOff x="0" y="0"/>
              <a:chExt cx="164" cy="135"/>
            </a:xfrm>
          </p:grpSpPr>
          <p:sp>
            <p:nvSpPr>
              <p:cNvPr id="119809" name="Rectangle 1"/>
              <p:cNvSpPr>
                <a:spLocks/>
              </p:cNvSpPr>
              <p:nvPr/>
            </p:nvSpPr>
            <p:spPr bwMode="auto">
              <a:xfrm>
                <a:off x="133" y="0"/>
                <a:ext cx="31" cy="135"/>
              </a:xfrm>
              <a:prstGeom prst="rect">
                <a:avLst/>
              </a:prstGeom>
              <a:solidFill>
                <a:schemeClr val="accent1"/>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sp>
            <p:nvSpPr>
              <p:cNvPr id="119810" name="Rectangle 2"/>
              <p:cNvSpPr>
                <a:spLocks/>
              </p:cNvSpPr>
              <p:nvPr/>
            </p:nvSpPr>
            <p:spPr bwMode="auto">
              <a:xfrm>
                <a:off x="0" y="0"/>
                <a:ext cx="73" cy="135"/>
              </a:xfrm>
              <a:prstGeom prst="rect">
                <a:avLst/>
              </a:prstGeom>
              <a:solidFill>
                <a:schemeClr val="accent1"/>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grpSp>
        <p:grpSp>
          <p:nvGrpSpPr>
            <p:cNvPr id="119814" name="Group 6"/>
            <p:cNvGrpSpPr>
              <a:grpSpLocks/>
            </p:cNvGrpSpPr>
            <p:nvPr/>
          </p:nvGrpSpPr>
          <p:grpSpPr bwMode="auto">
            <a:xfrm>
              <a:off x="6896" y="0"/>
              <a:ext cx="358" cy="135"/>
              <a:chOff x="0" y="0"/>
              <a:chExt cx="358" cy="135"/>
            </a:xfrm>
          </p:grpSpPr>
          <p:sp>
            <p:nvSpPr>
              <p:cNvPr id="119812" name="Rectangle 4"/>
              <p:cNvSpPr>
                <a:spLocks/>
              </p:cNvSpPr>
              <p:nvPr/>
            </p:nvSpPr>
            <p:spPr bwMode="auto">
              <a:xfrm>
                <a:off x="238" y="0"/>
                <a:ext cx="120" cy="135"/>
              </a:xfrm>
              <a:prstGeom prst="rect">
                <a:avLst/>
              </a:prstGeom>
              <a:solidFill>
                <a:srgbClr val="8080FF"/>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sp>
            <p:nvSpPr>
              <p:cNvPr id="119813" name="Rectangle 5"/>
              <p:cNvSpPr>
                <a:spLocks/>
              </p:cNvSpPr>
              <p:nvPr/>
            </p:nvSpPr>
            <p:spPr bwMode="auto">
              <a:xfrm>
                <a:off x="0" y="0"/>
                <a:ext cx="167" cy="135"/>
              </a:xfrm>
              <a:prstGeom prst="rect">
                <a:avLst/>
              </a:prstGeom>
              <a:solidFill>
                <a:srgbClr val="8080FF"/>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grpSp>
        <p:grpSp>
          <p:nvGrpSpPr>
            <p:cNvPr id="119817" name="Group 9"/>
            <p:cNvGrpSpPr>
              <a:grpSpLocks/>
            </p:cNvGrpSpPr>
            <p:nvPr/>
          </p:nvGrpSpPr>
          <p:grpSpPr bwMode="auto">
            <a:xfrm>
              <a:off x="6280" y="0"/>
              <a:ext cx="538" cy="135"/>
              <a:chOff x="0" y="0"/>
              <a:chExt cx="537" cy="135"/>
            </a:xfrm>
          </p:grpSpPr>
          <p:sp>
            <p:nvSpPr>
              <p:cNvPr id="119815" name="Rectangle 7"/>
              <p:cNvSpPr>
                <a:spLocks/>
              </p:cNvSpPr>
              <p:nvPr/>
            </p:nvSpPr>
            <p:spPr bwMode="auto">
              <a:xfrm>
                <a:off x="329" y="0"/>
                <a:ext cx="208" cy="135"/>
              </a:xfrm>
              <a:prstGeom prst="rect">
                <a:avLst/>
              </a:prstGeom>
              <a:solidFill>
                <a:srgbClr val="4040FF"/>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sp>
            <p:nvSpPr>
              <p:cNvPr id="119816" name="Rectangle 8"/>
              <p:cNvSpPr>
                <a:spLocks/>
              </p:cNvSpPr>
              <p:nvPr/>
            </p:nvSpPr>
            <p:spPr bwMode="auto">
              <a:xfrm>
                <a:off x="0" y="0"/>
                <a:ext cx="257" cy="135"/>
              </a:xfrm>
              <a:prstGeom prst="rect">
                <a:avLst/>
              </a:prstGeom>
              <a:solidFill>
                <a:srgbClr val="4040FF"/>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grpSp>
        <p:grpSp>
          <p:nvGrpSpPr>
            <p:cNvPr id="119822" name="Group 14"/>
            <p:cNvGrpSpPr>
              <a:grpSpLocks/>
            </p:cNvGrpSpPr>
            <p:nvPr/>
          </p:nvGrpSpPr>
          <p:grpSpPr bwMode="auto">
            <a:xfrm>
              <a:off x="4524" y="0"/>
              <a:ext cx="1682" cy="135"/>
              <a:chOff x="0" y="0"/>
              <a:chExt cx="1682" cy="135"/>
            </a:xfrm>
          </p:grpSpPr>
          <p:sp>
            <p:nvSpPr>
              <p:cNvPr id="119818" name="Rectangle 10"/>
              <p:cNvSpPr>
                <a:spLocks/>
              </p:cNvSpPr>
              <p:nvPr/>
            </p:nvSpPr>
            <p:spPr bwMode="auto">
              <a:xfrm>
                <a:off x="533" y="0"/>
                <a:ext cx="344" cy="135"/>
              </a:xfrm>
              <a:prstGeom prst="rect">
                <a:avLst/>
              </a:prstGeom>
              <a:solidFill>
                <a:srgbClr val="0000FF"/>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sp>
            <p:nvSpPr>
              <p:cNvPr id="119819" name="Rectangle 11"/>
              <p:cNvSpPr>
                <a:spLocks/>
              </p:cNvSpPr>
              <p:nvPr/>
            </p:nvSpPr>
            <p:spPr bwMode="auto">
              <a:xfrm>
                <a:off x="1383" y="0"/>
                <a:ext cx="299" cy="135"/>
              </a:xfrm>
              <a:prstGeom prst="rect">
                <a:avLst/>
              </a:prstGeom>
              <a:solidFill>
                <a:srgbClr val="0000FF"/>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sp>
            <p:nvSpPr>
              <p:cNvPr id="119820" name="Rectangle 12"/>
              <p:cNvSpPr>
                <a:spLocks/>
              </p:cNvSpPr>
              <p:nvPr/>
            </p:nvSpPr>
            <p:spPr bwMode="auto">
              <a:xfrm>
                <a:off x="971" y="0"/>
                <a:ext cx="344" cy="135"/>
              </a:xfrm>
              <a:prstGeom prst="rect">
                <a:avLst/>
              </a:prstGeom>
              <a:solidFill>
                <a:srgbClr val="0000FF"/>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sp>
            <p:nvSpPr>
              <p:cNvPr id="119821" name="Rectangle 13"/>
              <p:cNvSpPr>
                <a:spLocks/>
              </p:cNvSpPr>
              <p:nvPr/>
            </p:nvSpPr>
            <p:spPr bwMode="auto">
              <a:xfrm>
                <a:off x="0" y="0"/>
                <a:ext cx="435" cy="135"/>
              </a:xfrm>
              <a:prstGeom prst="rect">
                <a:avLst/>
              </a:prstGeom>
              <a:solidFill>
                <a:srgbClr val="0000FF"/>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grpSp>
        <p:grpSp>
          <p:nvGrpSpPr>
            <p:cNvPr id="119825" name="Group 17"/>
            <p:cNvGrpSpPr>
              <a:grpSpLocks/>
            </p:cNvGrpSpPr>
            <p:nvPr/>
          </p:nvGrpSpPr>
          <p:grpSpPr bwMode="auto">
            <a:xfrm>
              <a:off x="0" y="0"/>
              <a:ext cx="4456" cy="135"/>
              <a:chOff x="0" y="0"/>
              <a:chExt cx="4456" cy="135"/>
            </a:xfrm>
          </p:grpSpPr>
          <p:sp>
            <p:nvSpPr>
              <p:cNvPr id="119823" name="Rectangle 15"/>
              <p:cNvSpPr>
                <a:spLocks/>
              </p:cNvSpPr>
              <p:nvPr/>
            </p:nvSpPr>
            <p:spPr bwMode="auto">
              <a:xfrm>
                <a:off x="3976" y="0"/>
                <a:ext cx="480" cy="135"/>
              </a:xfrm>
              <a:prstGeom prst="rect">
                <a:avLst/>
              </a:prstGeom>
              <a:solidFill>
                <a:srgbClr val="0000E0"/>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sp>
            <p:nvSpPr>
              <p:cNvPr id="119824" name="Rectangle 16"/>
              <p:cNvSpPr>
                <a:spLocks/>
              </p:cNvSpPr>
              <p:nvPr/>
            </p:nvSpPr>
            <p:spPr bwMode="auto">
              <a:xfrm>
                <a:off x="0" y="0"/>
                <a:ext cx="3908" cy="135"/>
              </a:xfrm>
              <a:prstGeom prst="rect">
                <a:avLst/>
              </a:prstGeom>
              <a:solidFill>
                <a:srgbClr val="0000E0"/>
              </a:solidFill>
              <a:ln w="12700" cap="flat">
                <a:solidFill>
                  <a:srgbClr val="000000"/>
                </a:solidFill>
                <a:prstDash val="solid"/>
                <a:miter lim="800000"/>
                <a:headEnd type="none" w="med" len="med"/>
                <a:tailEnd type="none" w="med" len="med"/>
              </a:ln>
            </p:spPr>
            <p:txBody>
              <a:bodyPr lIns="0" tIns="0" rIns="0" bIns="0"/>
              <a:lstStyle/>
              <a:p>
                <a:endParaRPr lang="ja-JP" altLang="en-US"/>
              </a:p>
            </p:txBody>
          </p:sp>
        </p:grpSp>
      </p:grpSp>
      <p:pic>
        <p:nvPicPr>
          <p:cNvPr id="119827" name="Picture 1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157164"/>
            <a:ext cx="114935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119829" name="Rectangle 21"/>
          <p:cNvSpPr>
            <a:spLocks/>
          </p:cNvSpPr>
          <p:nvPr/>
        </p:nvSpPr>
        <p:spPr bwMode="auto">
          <a:xfrm>
            <a:off x="2" y="2"/>
            <a:ext cx="12628562" cy="2035174"/>
          </a:xfrm>
          <a:prstGeom prst="rect">
            <a:avLst/>
          </a:prstGeom>
          <a:solidFill>
            <a:srgbClr val="FFFFFF"/>
          </a:solidFill>
          <a:ln w="28575" cap="flat">
            <a:solidFill>
              <a:srgbClr val="FFFFFF"/>
            </a:solidFill>
            <a:prstDash val="solid"/>
            <a:round/>
            <a:headEnd type="none" w="med" len="med"/>
            <a:tailEnd type="none" w="med" len="med"/>
          </a:ln>
        </p:spPr>
        <p:txBody>
          <a:bodyPr lIns="0" tIns="0" rIns="0" bIns="0"/>
          <a:lstStyle/>
          <a:p>
            <a:endParaRPr lang="ja-JP" altLang="en-US"/>
          </a:p>
        </p:txBody>
      </p:sp>
      <p:sp>
        <p:nvSpPr>
          <p:cNvPr id="119831" name="Rectangle 23"/>
          <p:cNvSpPr>
            <a:spLocks/>
          </p:cNvSpPr>
          <p:nvPr/>
        </p:nvSpPr>
        <p:spPr bwMode="auto">
          <a:xfrm>
            <a:off x="403226" y="8304335"/>
            <a:ext cx="12141200" cy="139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6440" bIns="0"/>
          <a:lstStyle/>
          <a:p>
            <a:pPr marL="136518">
              <a:spcBef>
                <a:spcPts val="676"/>
              </a:spcBef>
            </a:pPr>
            <a:r>
              <a:rPr lang="en-US" altLang="ja-JP" sz="2800" dirty="0">
                <a:latin typeface="Helvetica" charset="0"/>
                <a:ea typeface="ＭＳ Ｐゴシック" charset="0"/>
                <a:cs typeface="Helvetica" charset="0"/>
                <a:sym typeface="Helvetica" charset="0"/>
              </a:rPr>
              <a:t>On March 17 the water level was only 1 cm, but it increased to 10 cm (100 tons) on March 24. The water was pumped out with a rented electric generator.  PH=11 and tons of acid were necessary to neutralize water.</a:t>
            </a:r>
          </a:p>
        </p:txBody>
      </p:sp>
      <p:sp>
        <p:nvSpPr>
          <p:cNvPr id="119832" name="Rectangle 24"/>
          <p:cNvSpPr>
            <a:spLocks/>
          </p:cNvSpPr>
          <p:nvPr/>
        </p:nvSpPr>
        <p:spPr bwMode="auto">
          <a:xfrm>
            <a:off x="790824" y="52264"/>
            <a:ext cx="11544225"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6440" bIns="0" anchor="b"/>
          <a:lstStyle/>
          <a:p>
            <a:pPr marL="55560"/>
            <a:r>
              <a:rPr lang="en-US" altLang="ja-JP" sz="5000" b="1" dirty="0">
                <a:latin typeface="Helvetica" charset="0"/>
                <a:ea typeface="ＭＳ Ｐゴシック" charset="0"/>
                <a:cs typeface="Helvetica" charset="0"/>
                <a:sym typeface="Helvetica" charset="0"/>
              </a:rPr>
              <a:t>Linac Tunnel on March 24, 2011</a:t>
            </a:r>
          </a:p>
        </p:txBody>
      </p:sp>
      <p:pic>
        <p:nvPicPr>
          <p:cNvPr id="2" name="図 1"/>
          <p:cNvPicPr>
            <a:picLocks noChangeAspect="1"/>
          </p:cNvPicPr>
          <p:nvPr/>
        </p:nvPicPr>
        <p:blipFill>
          <a:blip r:embed="rId3"/>
          <a:stretch>
            <a:fillRect/>
          </a:stretch>
        </p:blipFill>
        <p:spPr>
          <a:xfrm>
            <a:off x="885777" y="639605"/>
            <a:ext cx="11449271" cy="7628096"/>
          </a:xfrm>
          <a:prstGeom prst="rect">
            <a:avLst/>
          </a:prstGeom>
        </p:spPr>
      </p:pic>
    </p:spTree>
    <p:extLst>
      <p:ext uri="{BB962C8B-B14F-4D97-AF65-F5344CB8AC3E}">
        <p14:creationId xmlns:p14="http://schemas.microsoft.com/office/powerpoint/2010/main" val="5471101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タイトル &amp; サブタイトル">
  <a:themeElements>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空白">
  <a:themeElements>
    <a:clrScheme name="空白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空白">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空白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タイトル &amp; 箇条書き（左）">
  <a:themeElements>
    <a:clrScheme name="タイトル &amp; 箇条書き（左）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左）">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左）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タイトル &amp; 箇条書き（2 段組み）">
  <a:themeElements>
    <a:clrScheme name="タイトル &amp; 箇条書き（2 段組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2 段組み）">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2 段組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タイトル &amp; 箇条書き（右）">
  <a:themeElements>
    <a:clrScheme name="タイトル &amp; 箇条書き（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右）">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タイトル、箇条書き、画像">
  <a:themeElements>
    <a:clrScheme name="タイトル、箇条書き、画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箇条書き、画像">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箇条書き、画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タイトル &amp; 箇条書き">
  <a:themeElements>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タイトル（中央）">
  <a:themeElements>
    <a:clrScheme name="タイトル（中央）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中央）">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中央）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箇条書き">
  <a:themeElements>
    <a:clrScheme name="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画像（横長）">
  <a:themeElements>
    <a:clrScheme name="画像（横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画像（横長）">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画像（横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画像（横長、反射）">
  <a:themeElements>
    <a:clrScheme name="画像（横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画像（横長、反射）">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画像（横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画像（縦長）">
  <a:themeElements>
    <a:clrScheme name="画像（縦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画像（縦長）">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画像（縦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画像（縦長、反射）">
  <a:themeElements>
    <a:clrScheme name="画像（縦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画像（縦長、反射）">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画像（縦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タイトル（上）">
  <a:themeElements>
    <a:clrScheme name="タイトル（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上）">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9473</TotalTime>
  <Pages>0</Pages>
  <Words>1580</Words>
  <Characters>0</Characters>
  <Application>Microsoft Macintosh PowerPoint</Application>
  <PresentationFormat>ユーザー設定</PresentationFormat>
  <Lines>0</Lines>
  <Paragraphs>244</Paragraphs>
  <Slides>27</Slides>
  <Notes>4</Notes>
  <HiddenSlides>0</HiddenSlides>
  <MMClips>0</MMClips>
  <ScaleCrop>false</ScaleCrop>
  <HeadingPairs>
    <vt:vector size="6" baseType="variant">
      <vt:variant>
        <vt:lpstr>テーマ</vt:lpstr>
      </vt:variant>
      <vt:variant>
        <vt:i4>14</vt:i4>
      </vt:variant>
      <vt:variant>
        <vt:lpstr>埋め込まれた OLE サーバー</vt:lpstr>
      </vt:variant>
      <vt:variant>
        <vt:i4>1</vt:i4>
      </vt:variant>
      <vt:variant>
        <vt:lpstr>スライド タイトル</vt:lpstr>
      </vt:variant>
      <vt:variant>
        <vt:i4>27</vt:i4>
      </vt:variant>
    </vt:vector>
  </HeadingPairs>
  <TitlesOfParts>
    <vt:vector size="42" baseType="lpstr">
      <vt:lpstr>タイトル &amp; サブタイトル</vt:lpstr>
      <vt:lpstr>タイトル &amp; 箇条書き</vt:lpstr>
      <vt:lpstr>タイトル（中央）</vt:lpstr>
      <vt:lpstr>箇条書き</vt:lpstr>
      <vt:lpstr>画像（横長）</vt:lpstr>
      <vt:lpstr>画像（横長、反射）</vt:lpstr>
      <vt:lpstr>画像（縦長）</vt:lpstr>
      <vt:lpstr>画像（縦長、反射）</vt:lpstr>
      <vt:lpstr>タイトル（上）</vt:lpstr>
      <vt:lpstr>空白</vt:lpstr>
      <vt:lpstr>タイトル &amp; 箇条書き（左）</vt:lpstr>
      <vt:lpstr>タイトル &amp; 箇条書き（2 段組み）</vt:lpstr>
      <vt:lpstr>タイトル &amp; 箇条書き（右）</vt:lpstr>
      <vt:lpstr>タイトル、箇条書き、画像</vt:lpstr>
      <vt:lpstr>Visio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Linac measured position (Apr.  2011)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Linac major parameters</vt:lpstr>
      <vt:lpstr>PowerPoint プレゼンテーション</vt:lpstr>
      <vt:lpstr>Alignment result of the linac</vt:lpstr>
      <vt:lpstr>PowerPoint プレゼンテーション</vt:lpstr>
      <vt:lpstr>PowerPoint プレゼンテーション</vt:lpstr>
      <vt:lpstr>PowerPoint プレゼンテーション</vt:lpstr>
      <vt:lpstr>T2K electron neutrino candidates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
  <cp:keywords/>
  <dc:description/>
  <cp:lastModifiedBy>内藤 富士雄</cp:lastModifiedBy>
  <cp:revision>153</cp:revision>
  <cp:lastPrinted>2012-08-03T09:15:27Z</cp:lastPrinted>
  <dcterms:modified xsi:type="dcterms:W3CDTF">2012-08-06T11:46:55Z</dcterms:modified>
</cp:coreProperties>
</file>