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33" r:id="rId2"/>
    <p:sldId id="334" r:id="rId3"/>
    <p:sldId id="319" r:id="rId4"/>
    <p:sldId id="326" r:id="rId5"/>
    <p:sldId id="327" r:id="rId6"/>
    <p:sldId id="328" r:id="rId7"/>
    <p:sldId id="316" r:id="rId8"/>
    <p:sldId id="325" r:id="rId9"/>
    <p:sldId id="330" r:id="rId10"/>
    <p:sldId id="331" r:id="rId11"/>
    <p:sldId id="321" r:id="rId12"/>
    <p:sldId id="332" r:id="rId13"/>
    <p:sldId id="317" r:id="rId14"/>
    <p:sldId id="324" r:id="rId15"/>
    <p:sldId id="335" r:id="rId16"/>
    <p:sldId id="329" r:id="rId17"/>
    <p:sldId id="323" r:id="rId18"/>
    <p:sldId id="320" r:id="rId19"/>
    <p:sldId id="318" r:id="rId20"/>
    <p:sldId id="31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per NIELS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 scaleToFitPaper="1"/>
  <p:clrMru>
    <a:srgbClr val="FF6600"/>
    <a:srgbClr val="FF9933"/>
    <a:srgbClr val="F6862A"/>
    <a:srgbClr val="DFA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9" autoAdjust="0"/>
    <p:restoredTop sz="92542" autoAdjust="0"/>
  </p:normalViewPr>
  <p:slideViewPr>
    <p:cSldViewPr snapToGrid="0">
      <p:cViewPr>
        <p:scale>
          <a:sx n="95" d="100"/>
          <a:sy n="95" d="100"/>
        </p:scale>
        <p:origin x="-60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4FBB6-C17D-DE45-945E-A016F0CFA579}" type="datetimeFigureOut">
              <a:rPr lang="en-US" smtClean="0"/>
              <a:t>1/8/12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30F3C-4BFA-C64C-9995-D4B889C9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64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3CA5F-5B01-486B-8771-32D09996733F}" type="datetimeFigureOut">
              <a:rPr lang="en-US" smtClean="0"/>
              <a:pPr/>
              <a:t>1/8/12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D9621-232E-40EC-9F24-304619A0D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93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 am Jesper, I’m 32 years, Danish</a:t>
            </a:r>
            <a:r>
              <a:rPr lang="en-US" baseline="0" dirty="0" smtClean="0"/>
              <a:t> and came to CERN in 2003 as Technical Infrastructure operator.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Since 2 years I’ve been </a:t>
            </a:r>
            <a:r>
              <a:rPr lang="en-US" dirty="0" err="1" smtClean="0"/>
              <a:t>shiftleader</a:t>
            </a:r>
            <a:r>
              <a:rPr lang="en-US" dirty="0" smtClean="0"/>
              <a:t> in the technical infrastructure control</a:t>
            </a:r>
            <a:r>
              <a:rPr lang="en-US" baseline="0" dirty="0" smtClean="0"/>
              <a:t> room.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Diesels: </a:t>
            </a:r>
          </a:p>
          <a:p>
            <a:pPr lvl="1"/>
            <a:r>
              <a:rPr lang="en-US" dirty="0" smtClean="0"/>
              <a:t>1 fails </a:t>
            </a:r>
          </a:p>
          <a:p>
            <a:pPr lvl="1"/>
            <a:r>
              <a:rPr lang="en-US" dirty="0" smtClean="0"/>
              <a:t>1 switches on but falls out on overload </a:t>
            </a:r>
          </a:p>
          <a:p>
            <a:pPr lvl="1"/>
            <a:r>
              <a:rPr lang="en-US" dirty="0" smtClean="0"/>
              <a:t>1 switches on, but fails after 44 minutes, cooling problem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29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sz="2400" dirty="0" smtClean="0"/>
              <a:t>Systems fail one by one after UPS’s run out of battery </a:t>
            </a:r>
          </a:p>
          <a:p>
            <a:pPr marL="457200" lvl="1" indent="0">
              <a:buNone/>
            </a:pPr>
            <a:r>
              <a:rPr lang="en-US" sz="2400" dirty="0" smtClean="0"/>
              <a:t>CCC no power, lights, alarms, supervision during 13 hours!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62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lessons we learned was</a:t>
            </a:r>
            <a:r>
              <a:rPr lang="en-US" baseline="0" dirty="0" smtClean="0"/>
              <a:t> that the Control Room needed more secure power. A complete renovation of the electrical network was therefore planned.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is how the control room was</a:t>
            </a:r>
            <a:r>
              <a:rPr lang="en-US" baseline="0" dirty="0" smtClean="0"/>
              <a:t> powered before renovation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26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how the CCC will be powered after the works that are ongoing as we speak.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26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solution to improve the telephone network is to split the network</a:t>
            </a:r>
            <a:r>
              <a:rPr lang="en-US" baseline="0" dirty="0" smtClean="0"/>
              <a:t> over the nodes, and again on two completely separate IT networks. But also something very simple and effective: Installing a proper </a:t>
            </a:r>
            <a:r>
              <a:rPr lang="en-US" baseline="0" dirty="0" err="1" smtClean="0"/>
              <a:t>french</a:t>
            </a:r>
            <a:r>
              <a:rPr lang="en-US" baseline="0" dirty="0" smtClean="0"/>
              <a:t> landline. 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phones are connected to a </a:t>
            </a:r>
            <a:r>
              <a:rPr lang="en-US" dirty="0" err="1" smtClean="0"/>
              <a:t>Callcenter</a:t>
            </a:r>
            <a:r>
              <a:rPr lang="en-US" dirty="0" smtClean="0"/>
              <a:t>,</a:t>
            </a:r>
            <a:r>
              <a:rPr lang="en-US" baseline="0" dirty="0" smtClean="0"/>
              <a:t> where we can add a predefined emergency message and log on and off phones according to the number of operators.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97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simple solution that was put in place</a:t>
            </a:r>
            <a:r>
              <a:rPr lang="en-US" baseline="0" dirty="0" smtClean="0"/>
              <a:t> was to unblock the cell phones used in the control room. We can now chose from 5 different carriers in two countries!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99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also implemented a checklist</a:t>
            </a:r>
            <a:r>
              <a:rPr lang="en-US" baseline="0" dirty="0" smtClean="0"/>
              <a:t> compiled of many 1 page procedures to help us find a fault and how to react.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3 parts: First we inform and reduce incoming calls. Then we investigate and make a plan, then follow a list of priorities to restart the systems. 	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Printed version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0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</a:t>
            </a:r>
            <a:r>
              <a:rPr lang="en-US" baseline="0" dirty="0" smtClean="0"/>
              <a:t> measuring the oxygen constantly we can detect a helium leak quickly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11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62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64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will start with a few words</a:t>
            </a:r>
            <a:r>
              <a:rPr lang="en-US" baseline="0" dirty="0" smtClean="0"/>
              <a:t> about CERN, our new control room and Technical Infrastructure operations. </a:t>
            </a:r>
          </a:p>
          <a:p>
            <a:r>
              <a:rPr lang="en-US" baseline="0" dirty="0" smtClean="0"/>
              <a:t>Then I will introduce you to our electrical network, and what happens when it fails! </a:t>
            </a:r>
          </a:p>
          <a:p>
            <a:r>
              <a:rPr lang="en-US" baseline="0" dirty="0" smtClean="0"/>
              <a:t>And last but not least – What we’ve learned from this.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73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To start out let’s see what CERN Is all about 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60.000 visit requests per year. </a:t>
            </a:r>
          </a:p>
          <a:p>
            <a:r>
              <a:rPr lang="en-US" baseline="0" dirty="0" smtClean="0"/>
              <a:t>12-14 petabytes per year of data (petabyte = 1 million gigabyte)</a:t>
            </a:r>
          </a:p>
          <a:p>
            <a:r>
              <a:rPr lang="en-US" baseline="0" dirty="0" smtClean="0"/>
              <a:t>140 IT centers in 35 countries </a:t>
            </a:r>
          </a:p>
          <a:p>
            <a:r>
              <a:rPr lang="en-US" baseline="0" dirty="0" smtClean="0"/>
              <a:t>One year of data = a pile of CDs 20kms high</a:t>
            </a:r>
          </a:p>
          <a:p>
            <a:r>
              <a:rPr lang="en-US" baseline="0" dirty="0" smtClean="0"/>
              <a:t>4000 buildings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5400m3/h of water = 10% consumptions of Geneva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180MW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33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I said I’m working in the central control room, but it wasn’t always central. It used to be spread over the two sites, and even two countries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94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all central control rooms are grouped together in one room, which improves</a:t>
            </a:r>
            <a:r>
              <a:rPr lang="en-US" baseline="0" dirty="0" smtClean="0"/>
              <a:t> communication in between operators greatly! 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see that beam operations is now together with CRYO and </a:t>
            </a:r>
            <a:r>
              <a:rPr lang="en-US" baseline="0" dirty="0" err="1" smtClean="0"/>
              <a:t>Techical</a:t>
            </a:r>
            <a:r>
              <a:rPr lang="en-US" baseline="0" dirty="0" smtClean="0"/>
              <a:t> Infrastructure, TI. 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TI We look out for all technical systems needed to run the accelerators, mainly Ventilation, cooling and electricity, but also auxiliary systems as fire and </a:t>
            </a:r>
            <a:r>
              <a:rPr lang="en-US" baseline="0" dirty="0" err="1" smtClean="0"/>
              <a:t>gaz</a:t>
            </a:r>
            <a:r>
              <a:rPr lang="en-US" baseline="0" dirty="0" smtClean="0"/>
              <a:t> detection, evacuation, telecoms, IT networks, flooding, emergency stops, etc.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3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 picture of the new central control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37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r>
              <a:rPr lang="en-US" baseline="0" dirty="0" smtClean="0"/>
              <a:t> explaining what happened I will tell you briefly about the electrical network at CERN.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89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zoom</a:t>
            </a:r>
            <a:r>
              <a:rPr lang="en-US" baseline="0" dirty="0" smtClean="0"/>
              <a:t> on this part of the network.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86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29</a:t>
            </a:r>
            <a:r>
              <a:rPr lang="en-US" baseline="30000" dirty="0" smtClean="0"/>
              <a:t>th</a:t>
            </a:r>
            <a:r>
              <a:rPr lang="en-US" dirty="0" smtClean="0"/>
              <a:t> of July 2006 7h45 in the morning: Thousand of alarms all power out! </a:t>
            </a:r>
          </a:p>
          <a:p>
            <a:r>
              <a:rPr lang="en-US" dirty="0" smtClean="0"/>
              <a:t>18kV Circuit breaker exploded </a:t>
            </a:r>
          </a:p>
          <a:p>
            <a:r>
              <a:rPr lang="en-US" dirty="0" err="1" smtClean="0"/>
              <a:t>Autotransfer</a:t>
            </a:r>
            <a:r>
              <a:rPr lang="en-US" dirty="0" smtClean="0"/>
              <a:t> system fails, switches ON with the fault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00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 userDrawn="1"/>
        </p:nvSpPr>
        <p:spPr>
          <a:xfrm>
            <a:off x="0" y="3505200"/>
            <a:ext cx="9144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8" name="Rectangle 2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prstGeom prst="rect">
            <a:avLst/>
          </a:prstGeom>
          <a:noFill/>
        </p:spPr>
        <p:txBody>
          <a:bodyPr vert="horz"/>
          <a:lstStyle>
            <a:lvl1pPr algn="l" eaLnBrk="1" latinLnBrk="0" hangingPunct="1">
              <a:defRPr kumimoji="0"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Rectangle 3"/>
          <p:cNvSpPr>
            <a:spLocks noGrp="1"/>
          </p:cNvSpPr>
          <p:nvPr>
            <p:ph type="subTitle" idx="1" hasCustomPrompt="1"/>
          </p:nvPr>
        </p:nvSpPr>
        <p:spPr>
          <a:xfrm>
            <a:off x="228600" y="4706112"/>
            <a:ext cx="6934200" cy="2286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eaLnBrk="1" latinLnBrk="0" hangingPunct="1">
              <a:buNone/>
              <a:defRPr kumimoji="0" sz="1100" b="1">
                <a:solidFill>
                  <a:schemeClr val="accent4">
                    <a:shade val="50000"/>
                  </a:schemeClr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r>
              <a:rPr kumimoji="0" lang="en-US" dirty="0" smtClean="0"/>
              <a:t>Click to add author information</a:t>
            </a:r>
            <a:endParaRPr kumimoji="0" lang="en-US" dirty="0"/>
          </a:p>
        </p:txBody>
      </p:sp>
      <p:sp>
        <p:nvSpPr>
          <p:cNvPr id="10" name="Rectangle 15"/>
          <p:cNvSpPr>
            <a:spLocks noGrp="1"/>
          </p:cNvSpPr>
          <p:nvPr>
            <p:ph type="sldNum" sz="quarter" idx="11"/>
          </p:nvPr>
        </p:nvSpPr>
        <p:spPr>
          <a:xfrm>
            <a:off x="6477000" y="6477000"/>
            <a:ext cx="1021080" cy="304800"/>
          </a:xfr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kumimoji="0" lang="en-US" sz="1000" smtClean="0"/>
              <a:pPr algn="r"/>
              <a:t>‹#›</a:t>
            </a:fld>
            <a:endParaRPr kumimoji="0" lang="en-US" dirty="0"/>
          </a:p>
        </p:txBody>
      </p:sp>
      <p:sp>
        <p:nvSpPr>
          <p:cNvPr id="11" name="Rectangle 16"/>
          <p:cNvSpPr>
            <a:spLocks noGrp="1"/>
          </p:cNvSpPr>
          <p:nvPr>
            <p:ph type="ftr" sz="quarter" idx="12"/>
          </p:nvPr>
        </p:nvSpPr>
        <p:spPr>
          <a:xfrm>
            <a:off x="2705100" y="6477000"/>
            <a:ext cx="3733800" cy="304800"/>
          </a:xfrm>
        </p:spPr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12" name="Rectangle 10"/>
          <p:cNvSpPr/>
          <p:nvPr userDrawn="1"/>
        </p:nvSpPr>
        <p:spPr>
          <a:xfrm>
            <a:off x="0" y="0"/>
            <a:ext cx="9144000" cy="4038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13" name="Date Placeholder 9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</p:spPr>
        <p:txBody>
          <a:bodyPr anchor="ctr"/>
          <a:lstStyle>
            <a:lvl1pPr algn="l" eaLnBrk="1" latinLnBrk="0" hangingPunct="1">
              <a:defRPr kumimoji="0">
                <a:solidFill>
                  <a:srgbClr val="A0A0A0"/>
                </a:solidFill>
              </a:defRPr>
            </a:lvl1pPr>
            <a:extLst/>
          </a:lstStyle>
          <a:p>
            <a:fld id="{5A8D346D-A53F-433C-9D37-45A337EA482C}" type="datetime1">
              <a:rPr kumimoji="0" lang="en-US" smtClean="0"/>
              <a:pPr/>
              <a:t>1/8/12</a:t>
            </a:fld>
            <a:endParaRPr kumimoji="0"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4645880"/>
            <a:ext cx="9144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pic>
        <p:nvPicPr>
          <p:cNvPr id="15" name="Picture 2" descr="https://espace.cern.ch/_layouts/images/cernlogo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5912067"/>
            <a:ext cx="914400" cy="94593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1/8/12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5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5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1/8/12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5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5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077200" cy="487362"/>
          </a:xfrm>
          <a:prstGeom prst="rect">
            <a:avLst/>
          </a:prstGeom>
        </p:spPr>
        <p:txBody>
          <a:bodyPr vert="horz"/>
          <a:lstStyle>
            <a:lvl1pPr algn="r">
              <a:defRPr sz="2400" b="1" cap="small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077200" cy="5562600"/>
          </a:xfrm>
          <a:prstGeom prst="rect">
            <a:avLst/>
          </a:prstGeom>
        </p:spPr>
        <p:txBody>
          <a:bodyPr/>
          <a:lstStyle>
            <a:lvl1pPr algn="just"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  <a:lvl2pPr algn="just">
              <a:defRPr sz="1600">
                <a:solidFill>
                  <a:schemeClr val="accent1">
                    <a:lumMod val="75000"/>
                  </a:schemeClr>
                </a:solidFill>
              </a:defRPr>
            </a:lvl2pPr>
            <a:lvl3pPr algn="just">
              <a:defRPr sz="1400">
                <a:solidFill>
                  <a:schemeClr val="accent1">
                    <a:lumMod val="75000"/>
                  </a:schemeClr>
                </a:solidFill>
              </a:defRPr>
            </a:lvl3pPr>
            <a:lvl4pPr algn="just">
              <a:defRPr sz="1200">
                <a:solidFill>
                  <a:schemeClr val="accent1">
                    <a:lumMod val="75000"/>
                  </a:schemeClr>
                </a:solidFill>
              </a:defRPr>
            </a:lvl4pPr>
            <a:lvl5pPr algn="just">
              <a:defRPr sz="12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1/8/12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5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5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1/8/12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5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5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1/8/12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5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5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1/8/12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5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5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1/8/12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5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5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1/8/12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5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5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1/8/12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5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5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1/8/12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5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5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4817" y="0"/>
            <a:ext cx="8761612" cy="532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s://espace.cern.ch/_layouts/images/cernlogo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200" y="5912067"/>
            <a:ext cx="914400" cy="945933"/>
          </a:xfrm>
          <a:prstGeom prst="rect">
            <a:avLst/>
          </a:prstGeom>
          <a:noFill/>
        </p:spPr>
      </p:pic>
      <p:sp>
        <p:nvSpPr>
          <p:cNvPr id="16" name="Rectangle 10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19" name="Rectangle 4"/>
          <p:cNvSpPr>
            <a:spLocks noGrp="1"/>
          </p:cNvSpPr>
          <p:nvPr>
            <p:ph type="dt" sz="half" idx="2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000">
                <a:solidFill>
                  <a:schemeClr val="tx1">
                    <a:tint val="65000"/>
                  </a:schemeClr>
                </a:solidFill>
              </a:defRPr>
            </a:lvl1pPr>
            <a:extLst/>
          </a:lstStyle>
          <a:p>
            <a:pPr algn="r"/>
            <a:fld id="{CCD717AA-EA39-47F3-8A0A-15B3575EDB53}" type="datetime1">
              <a:rPr kumimoji="0" lang="en-US" smtClean="0"/>
              <a:pPr algn="r"/>
              <a:t>1/8/12</a:t>
            </a:fld>
            <a:endParaRPr kumimoji="0"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20" name="Rectangle 6"/>
          <p:cNvSpPr>
            <a:spLocks noGrp="1"/>
          </p:cNvSpPr>
          <p:nvPr>
            <p:ph type="sldNum" sz="quarter" idx="4"/>
          </p:nvPr>
        </p:nvSpPr>
        <p:spPr>
          <a:xfrm>
            <a:off x="6504432" y="6473952"/>
            <a:ext cx="990600" cy="304800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/>
            </a:lvl1pPr>
            <a:extLst/>
          </a:lstStyle>
          <a:p>
            <a:pPr algn="r"/>
            <a:fld id="{256D3EEF-DE4E-429D-8EC4-DDC531AFF587}" type="slidenum">
              <a:rPr kumimoji="0" lang="en-US" sz="1000" smtClean="0"/>
              <a:pPr algn="r"/>
              <a:t>‹#›</a:t>
            </a:fld>
            <a:endParaRPr kumimoji="0" lang="en-US" sz="1000" dirty="0"/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22" name="Rectangle 12"/>
          <p:cNvSpPr>
            <a:spLocks noGrp="1"/>
          </p:cNvSpPr>
          <p:nvPr>
            <p:ph type="ftr" sz="quarter" idx="3"/>
          </p:nvPr>
        </p:nvSpPr>
        <p:spPr>
          <a:xfrm>
            <a:off x="2705100" y="6477000"/>
            <a:ext cx="3733800" cy="3048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000">
                <a:solidFill>
                  <a:sysClr val="windowText" lastClr="000000"/>
                </a:solidFill>
              </a:defRPr>
            </a:lvl1pPr>
            <a:extLst/>
          </a:lstStyle>
          <a:p>
            <a:endParaRPr kumimoji="0"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2"/>
          <p:cNvSpPr txBox="1">
            <a:spLocks/>
          </p:cNvSpPr>
          <p:nvPr/>
        </p:nvSpPr>
        <p:spPr>
          <a:xfrm>
            <a:off x="8839200" y="152400"/>
            <a:ext cx="304800" cy="2667000"/>
          </a:xfrm>
          <a:prstGeom prst="rect">
            <a:avLst/>
          </a:prstGeom>
        </p:spPr>
        <p:txBody>
          <a:bodyPr vert="vert270" anchor="ctr">
            <a:noAutofit/>
          </a:bodyPr>
          <a:lstStyle>
            <a:extLst/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WAO – 5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August 2012</a:t>
            </a:r>
          </a:p>
        </p:txBody>
      </p:sp>
      <p:sp>
        <p:nvSpPr>
          <p:cNvPr id="10" name="Rectangle 2"/>
          <p:cNvSpPr txBox="1">
            <a:spLocks/>
          </p:cNvSpPr>
          <p:nvPr/>
        </p:nvSpPr>
        <p:spPr>
          <a:xfrm>
            <a:off x="8839200" y="2901342"/>
            <a:ext cx="304800" cy="380425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extLst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Jesper Nielsen    BE-OP-TI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000" kern="1200">
          <a:solidFill>
            <a:schemeClr val="bg2">
              <a:lumMod val="9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When disaster strikes – intr0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86512" y="3735456"/>
            <a:ext cx="15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Jesper Nielsen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Picture 9" descr="CCC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3" b="2745"/>
          <a:stretch/>
        </p:blipFill>
        <p:spPr>
          <a:xfrm>
            <a:off x="0" y="-1"/>
            <a:ext cx="9144000" cy="3781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948" y="4870111"/>
            <a:ext cx="8513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“Procedures </a:t>
            </a:r>
            <a:r>
              <a:rPr lang="en-US" dirty="0"/>
              <a:t>and safeguards developed after 29 July 2006, when CERN suffered a total black-out for the first time in its </a:t>
            </a:r>
            <a:r>
              <a:rPr lang="en-US" dirty="0" smtClean="0"/>
              <a:t>history”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2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Diesels</a:t>
            </a:r>
            <a:endParaRPr lang="en-US" dirty="0"/>
          </a:p>
        </p:txBody>
      </p:sp>
      <p:pic>
        <p:nvPicPr>
          <p:cNvPr id="6" name="Picture 5" descr="diese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402553"/>
            <a:ext cx="8468472" cy="3964210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5164207" y="4831627"/>
            <a:ext cx="914400" cy="91440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7287" y="530460"/>
            <a:ext cx="1686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Fails!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6312106" y="4829577"/>
            <a:ext cx="914400" cy="91440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2771" y="1180533"/>
            <a:ext cx="5360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ON, but overload!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Multiply 11"/>
          <p:cNvSpPr/>
          <p:nvPr/>
        </p:nvSpPr>
        <p:spPr>
          <a:xfrm>
            <a:off x="7700297" y="4827527"/>
            <a:ext cx="914400" cy="91440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3485" y="1882090"/>
            <a:ext cx="4886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Runs for 44 min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2318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9" grpId="0"/>
      <p:bldP spid="10" grpId="0" animBg="1"/>
      <p:bldP spid="11" grpId="0"/>
      <p:bldP spid="11" grpId="1"/>
      <p:bldP spid="12" grpId="0" animBg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 algn="ctr">
              <a:buNone/>
            </a:pPr>
            <a:r>
              <a:rPr lang="en-US" sz="2400" b="1" dirty="0" smtClean="0"/>
              <a:t>Imagine a control room without light, phones or PCs!  </a:t>
            </a:r>
            <a:endParaRPr lang="en-US" sz="2400" b="1" dirty="0" smtClean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S</a:t>
            </a:r>
            <a:r>
              <a:rPr lang="en-US" sz="2400" dirty="0" smtClean="0"/>
              <a:t>pecialists called via private phones collected during the event 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 smtClean="0"/>
              <a:t>Electricians sent to places most likely to have failed</a:t>
            </a:r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	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517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mph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" y="516855"/>
            <a:ext cx="8784000" cy="63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– EL network – Power for CCC</a:t>
            </a:r>
          </a:p>
        </p:txBody>
      </p:sp>
      <p:pic>
        <p:nvPicPr>
          <p:cNvPr id="17" name="Picture 16" descr="CERN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" y="5905500"/>
            <a:ext cx="9144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7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– EL network – Power for CCC</a:t>
            </a:r>
            <a:endParaRPr lang="en-US" dirty="0"/>
          </a:p>
        </p:txBody>
      </p:sp>
      <p:pic>
        <p:nvPicPr>
          <p:cNvPr id="5" name="Picture 4" descr="BE9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7" y="536221"/>
            <a:ext cx="8763720" cy="524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2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– </a:t>
            </a:r>
            <a:r>
              <a:rPr lang="en-US" dirty="0" smtClean="0"/>
              <a:t>Phones</a:t>
            </a:r>
            <a:endParaRPr lang="en-US" dirty="0"/>
          </a:p>
        </p:txBody>
      </p:sp>
      <p:pic>
        <p:nvPicPr>
          <p:cNvPr id="4" name="Picture 3" descr="IMG_448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/>
          <a:stretch/>
        </p:blipFill>
        <p:spPr>
          <a:xfrm>
            <a:off x="74706" y="537882"/>
            <a:ext cx="8755529" cy="6320118"/>
          </a:xfrm>
          <a:prstGeom prst="rect">
            <a:avLst/>
          </a:prstGeom>
        </p:spPr>
      </p:pic>
      <p:sp>
        <p:nvSpPr>
          <p:cNvPr id="5" name="Notched Right Arrow 4"/>
          <p:cNvSpPr/>
          <p:nvPr/>
        </p:nvSpPr>
        <p:spPr>
          <a:xfrm rot="18691233" flipH="1">
            <a:off x="2211294" y="1927424"/>
            <a:ext cx="2525059" cy="1210233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>
              <a:lnSpc>
                <a:spcPct val="80000"/>
              </a:lnSpc>
            </a:pPr>
            <a:r>
              <a:rPr lang="en-US" sz="4000" dirty="0" smtClean="0"/>
              <a:t>Node 1</a:t>
            </a:r>
          </a:p>
        </p:txBody>
      </p:sp>
      <p:sp>
        <p:nvSpPr>
          <p:cNvPr id="6" name="Notched Right Arrow 5"/>
          <p:cNvSpPr/>
          <p:nvPr/>
        </p:nvSpPr>
        <p:spPr>
          <a:xfrm rot="18875322" flipH="1">
            <a:off x="824756" y="2064875"/>
            <a:ext cx="2525059" cy="1210233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>
              <a:lnSpc>
                <a:spcPct val="80000"/>
              </a:lnSpc>
            </a:pPr>
            <a:r>
              <a:rPr lang="en-US" sz="4000" dirty="0" smtClean="0"/>
              <a:t>Node 2</a:t>
            </a:r>
          </a:p>
        </p:txBody>
      </p:sp>
      <p:sp>
        <p:nvSpPr>
          <p:cNvPr id="7" name="Notched Right Arrow 6"/>
          <p:cNvSpPr/>
          <p:nvPr/>
        </p:nvSpPr>
        <p:spPr>
          <a:xfrm flipH="1">
            <a:off x="4631768" y="3107766"/>
            <a:ext cx="3959413" cy="1165412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>
              <a:lnSpc>
                <a:spcPct val="80000"/>
              </a:lnSpc>
            </a:pPr>
            <a:r>
              <a:rPr lang="en-US" sz="4000" dirty="0" smtClean="0"/>
              <a:t>French landline</a:t>
            </a:r>
          </a:p>
        </p:txBody>
      </p:sp>
      <p:pic>
        <p:nvPicPr>
          <p:cNvPr id="3" name="Picture 2" descr="CERN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" y="5905500"/>
            <a:ext cx="9144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5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– Phones</a:t>
            </a:r>
          </a:p>
        </p:txBody>
      </p:sp>
      <p:pic>
        <p:nvPicPr>
          <p:cNvPr id="1025" name="Picture 1" descr="C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84" y="534737"/>
            <a:ext cx="6610218" cy="632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483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- GSM – Other Providers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616823" y="522941"/>
            <a:ext cx="4223373" cy="6335059"/>
            <a:chOff x="4616823" y="522941"/>
            <a:chExt cx="4223373" cy="6335059"/>
          </a:xfrm>
        </p:grpSpPr>
        <p:pic>
          <p:nvPicPr>
            <p:cNvPr id="4" name="Picture 3" descr="carrier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823" y="522941"/>
              <a:ext cx="4223373" cy="6335059"/>
            </a:xfrm>
            <a:prstGeom prst="rect">
              <a:avLst/>
            </a:prstGeom>
          </p:spPr>
        </p:pic>
        <p:pic>
          <p:nvPicPr>
            <p:cNvPr id="8" name="Picture 7" descr="Screen Shot 2012-07-21 at 9.01.46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294" y="2928665"/>
              <a:ext cx="717177" cy="447072"/>
            </a:xfrm>
            <a:prstGeom prst="rect">
              <a:avLst/>
            </a:prstGeom>
          </p:spPr>
        </p:pic>
        <p:pic>
          <p:nvPicPr>
            <p:cNvPr id="9" name="Picture 8" descr="Screen Shot 2012-07-21 at 9.02.02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929" y="5244727"/>
              <a:ext cx="714673" cy="447862"/>
            </a:xfrm>
            <a:prstGeom prst="rect">
              <a:avLst/>
            </a:prstGeom>
          </p:spPr>
        </p:pic>
        <p:pic>
          <p:nvPicPr>
            <p:cNvPr id="10" name="Picture 9" descr="Screen Shot 2012-07-21 at 9.01.46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2282" y="4664830"/>
              <a:ext cx="717177" cy="447072"/>
            </a:xfrm>
            <a:prstGeom prst="rect">
              <a:avLst/>
            </a:prstGeom>
          </p:spPr>
        </p:pic>
        <p:pic>
          <p:nvPicPr>
            <p:cNvPr id="11" name="Picture 10" descr="Screen Shot 2012-07-21 at 9.02.02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2918" y="4082303"/>
              <a:ext cx="714673" cy="447862"/>
            </a:xfrm>
            <a:prstGeom prst="rect">
              <a:avLst/>
            </a:prstGeom>
          </p:spPr>
        </p:pic>
        <p:pic>
          <p:nvPicPr>
            <p:cNvPr id="12" name="Picture 11" descr="Screen Shot 2012-07-21 at 9.02.02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906" y="3502585"/>
              <a:ext cx="714673" cy="447862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19530" y="776940"/>
            <a:ext cx="446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Simple is often the solution!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539" y="1342913"/>
            <a:ext cx="2826870" cy="503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78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– </a:t>
            </a:r>
            <a:r>
              <a:rPr lang="en-US" dirty="0" smtClean="0"/>
              <a:t>Checklist</a:t>
            </a:r>
            <a:endParaRPr lang="en-US" dirty="0"/>
          </a:p>
        </p:txBody>
      </p:sp>
      <p:pic>
        <p:nvPicPr>
          <p:cNvPr id="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633" t="-284" r="-679"/>
          <a:stretch/>
        </p:blipFill>
        <p:spPr>
          <a:xfrm>
            <a:off x="211668" y="508000"/>
            <a:ext cx="4535643" cy="536222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/>
          <a:srcRect l="-3643" r="-3495"/>
          <a:stretch/>
        </p:blipFill>
        <p:spPr>
          <a:xfrm>
            <a:off x="5367867" y="1261533"/>
            <a:ext cx="343618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64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– Oxygen </a:t>
            </a:r>
            <a:r>
              <a:rPr lang="en-US" dirty="0"/>
              <a:t>Deficiency Hazard</a:t>
            </a:r>
          </a:p>
        </p:txBody>
      </p:sp>
      <p:pic>
        <p:nvPicPr>
          <p:cNvPr id="4" name="Picture 3" descr="ODH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" y="521194"/>
            <a:ext cx="8777111" cy="4812743"/>
          </a:xfrm>
          <a:prstGeom prst="rect">
            <a:avLst/>
          </a:prstGeom>
        </p:spPr>
      </p:pic>
      <p:pic>
        <p:nvPicPr>
          <p:cNvPr id="6" name="Picture 5" descr="ODH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9" y="638938"/>
            <a:ext cx="8734777" cy="2660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111" y="4275667"/>
            <a:ext cx="807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sensor on fault: 	Alarm in CCC + Firemen</a:t>
            </a:r>
          </a:p>
          <a:p>
            <a:r>
              <a:rPr lang="en-US" dirty="0" smtClean="0"/>
              <a:t>2 sensors on fault:	Alarm in CCC + Firemen + Evacuation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56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– Crisis Team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43228" y="1961444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77603" y="892377"/>
            <a:ext cx="8169956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/>
              <a:t>A team of 10 persons is called in when a crisis occur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Take decisions 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Make statements to press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Handle priorities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074" y="3175408"/>
            <a:ext cx="590931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Crisis rooms in two locations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France		- </a:t>
            </a:r>
            <a:r>
              <a:rPr lang="en-US" sz="2400" dirty="0" err="1" smtClean="0"/>
              <a:t>Cern</a:t>
            </a:r>
            <a:r>
              <a:rPr lang="en-US" sz="2400" dirty="0" smtClean="0"/>
              <a:t> </a:t>
            </a:r>
            <a:r>
              <a:rPr lang="en-US" sz="2400" dirty="0"/>
              <a:t>Control Center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Switzerland </a:t>
            </a:r>
            <a:r>
              <a:rPr lang="en-US" sz="2400" dirty="0" smtClean="0"/>
              <a:t>	- Firemen</a:t>
            </a:r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6540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5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39" y="685800"/>
            <a:ext cx="8444575" cy="5562600"/>
          </a:xfrm>
        </p:spPr>
        <p:txBody>
          <a:bodyPr/>
          <a:lstStyle/>
          <a:p>
            <a:r>
              <a:rPr lang="en-US" sz="2400" dirty="0">
                <a:solidFill>
                  <a:srgbClr val="000090"/>
                </a:solidFill>
              </a:rPr>
              <a:t>A few words about CERN</a:t>
            </a:r>
          </a:p>
          <a:p>
            <a:r>
              <a:rPr lang="en-US" sz="2400" dirty="0">
                <a:solidFill>
                  <a:srgbClr val="000090"/>
                </a:solidFill>
              </a:rPr>
              <a:t>The CERN Control Centre</a:t>
            </a:r>
          </a:p>
          <a:p>
            <a:r>
              <a:rPr lang="en-US" sz="2400" dirty="0">
                <a:solidFill>
                  <a:srgbClr val="000090"/>
                </a:solidFill>
              </a:rPr>
              <a:t>Technical Infrastructure operation</a:t>
            </a:r>
          </a:p>
          <a:p>
            <a:r>
              <a:rPr lang="en-US" sz="2400" dirty="0">
                <a:solidFill>
                  <a:srgbClr val="000090"/>
                </a:solidFill>
              </a:rPr>
              <a:t>CERN's electrical distribution</a:t>
            </a:r>
          </a:p>
          <a:p>
            <a:r>
              <a:rPr lang="en-US" sz="2400" dirty="0">
                <a:solidFill>
                  <a:srgbClr val="000090"/>
                </a:solidFill>
              </a:rPr>
              <a:t>29/7/06: 18kV breaker </a:t>
            </a:r>
            <a:r>
              <a:rPr lang="en-US" sz="2400" dirty="0" smtClean="0">
                <a:solidFill>
                  <a:srgbClr val="000090"/>
                </a:solidFill>
              </a:rPr>
              <a:t>explosion – </a:t>
            </a:r>
            <a:r>
              <a:rPr lang="en-US" sz="2400" b="1" dirty="0" smtClean="0">
                <a:solidFill>
                  <a:srgbClr val="000090"/>
                </a:solidFill>
              </a:rPr>
              <a:t>blackout!</a:t>
            </a:r>
            <a:endParaRPr lang="en-US" sz="2400" b="1" dirty="0">
              <a:solidFill>
                <a:srgbClr val="000090"/>
              </a:solidFill>
            </a:endParaRPr>
          </a:p>
          <a:p>
            <a:r>
              <a:rPr lang="en-US" sz="2400" dirty="0">
                <a:solidFill>
                  <a:srgbClr val="000090"/>
                </a:solidFill>
              </a:rPr>
              <a:t>Where we were at </a:t>
            </a:r>
            <a:r>
              <a:rPr lang="en-US" sz="2400" dirty="0" smtClean="0">
                <a:solidFill>
                  <a:srgbClr val="000090"/>
                </a:solidFill>
              </a:rPr>
              <a:t>– What really happened</a:t>
            </a:r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Safeguards and procedures </a:t>
            </a:r>
            <a:r>
              <a:rPr lang="en-US" sz="2400" dirty="0">
                <a:solidFill>
                  <a:srgbClr val="000090"/>
                </a:solidFill>
              </a:rPr>
              <a:t>implemented post 2006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Future</a:t>
            </a:r>
            <a:r>
              <a:rPr lang="en-US" sz="2400" dirty="0">
                <a:solidFill>
                  <a:srgbClr val="000090"/>
                </a:solidFill>
              </a:rPr>
              <a:t>, new crisis management team for events where existing procedures are not applicable</a:t>
            </a:r>
          </a:p>
        </p:txBody>
      </p:sp>
      <p:pic>
        <p:nvPicPr>
          <p:cNvPr id="6" name="Picture 5" descr="CERN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42"/>
          <a:stretch/>
        </p:blipFill>
        <p:spPr>
          <a:xfrm>
            <a:off x="59392" y="512456"/>
            <a:ext cx="8779952" cy="636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1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19606" y="0"/>
            <a:ext cx="3549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Thanks for </a:t>
            </a:r>
            <a:r>
              <a:rPr lang="en-US" sz="2400" b="1" cap="small" dirty="0">
                <a:latin typeface="+mj-lt"/>
                <a:ea typeface="+mj-ea"/>
                <a:cs typeface="+mj-cs"/>
              </a:rPr>
              <a:t>your</a:t>
            </a:r>
            <a:r>
              <a:rPr lang="en-US" sz="2400" b="1" dirty="0" smtClean="0">
                <a:latin typeface="+mj-lt"/>
              </a:rPr>
              <a:t> attention!</a:t>
            </a:r>
            <a:endParaRPr lang="en-US" sz="2400" b="1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3656" y="705914"/>
            <a:ext cx="8441359" cy="406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I've introduced CERN, the CCC and TI operation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Explained how CERN is powered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Showed what happened on July 29 2006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Listed a number of important improvements made 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Communications now reliable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Electricity supply being renovated and made redundant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Priority lists and checklists established to be prepared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A crisis management team being set up to handle very big </a:t>
            </a:r>
            <a:r>
              <a:rPr lang="en-US" sz="2400" dirty="0" smtClean="0">
                <a:solidFill>
                  <a:srgbClr val="000090"/>
                </a:solidFill>
              </a:rPr>
              <a:t>events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460" y="2556680"/>
            <a:ext cx="8012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We are better prepared should disaster strike </a:t>
            </a:r>
            <a:r>
              <a:rPr lang="en-US" sz="2800" b="1" dirty="0" smtClean="0">
                <a:solidFill>
                  <a:srgbClr val="000000"/>
                </a:solidFill>
              </a:rPr>
              <a:t>again!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</a:t>
            </a:r>
            <a:endParaRPr lang="en-US" dirty="0"/>
          </a:p>
        </p:txBody>
      </p:sp>
      <p:pic>
        <p:nvPicPr>
          <p:cNvPr id="5" name="Picture 4" descr="Graphic1.jpg"/>
          <p:cNvPicPr>
            <a:picLocks noChangeAspect="1"/>
          </p:cNvPicPr>
          <p:nvPr/>
        </p:nvPicPr>
        <p:blipFill rotWithShape="1">
          <a:blip r:embed="rId4" cstate="print"/>
          <a:srcRect l="1" r="8718"/>
          <a:stretch/>
        </p:blipFill>
        <p:spPr>
          <a:xfrm>
            <a:off x="56446" y="526268"/>
            <a:ext cx="8777110" cy="6331732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0556" y="533071"/>
            <a:ext cx="5686778" cy="1600200"/>
          </a:xfrm>
          <a:prstGeom prst="rect">
            <a:avLst/>
          </a:prstGeom>
          <a:solidFill>
            <a:schemeClr val="tx2">
              <a:lumMod val="20000"/>
              <a:lumOff val="80000"/>
              <a:alpha val="51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Founded in 1954 by 12 countries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Today: 20 member states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About 10’000 users from all over the world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Annual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budget:</a:t>
            </a:r>
            <a:r>
              <a:rPr kumimoji="0" lang="en-US" sz="19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approximately 1 Billion US $</a:t>
            </a:r>
            <a:endParaRPr kumimoji="0" lang="en-US" sz="19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2400 permanent staff – 1000</a:t>
            </a:r>
            <a:r>
              <a:rPr kumimoji="0" lang="en-US" sz="19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fellows/students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CERN nation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3386667"/>
            <a:ext cx="4928186" cy="3355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725344"/>
              </p:ext>
            </p:extLst>
          </p:nvPr>
        </p:nvGraphicFramePr>
        <p:xfrm>
          <a:off x="5670590" y="543283"/>
          <a:ext cx="3154362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Bitmap Image" r:id="rId6" imgW="6935168" imgH="4552381" progId="">
                  <p:embed/>
                </p:oleObj>
              </mc:Choice>
              <mc:Fallback>
                <p:oleObj name="Bitmap Image" r:id="rId6" imgW="6935168" imgH="45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0590" y="543283"/>
                        <a:ext cx="3154362" cy="223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5371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 CERN Suis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7" y="517098"/>
            <a:ext cx="8755527" cy="63409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824" y="66787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Map CERN Franc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" y="511733"/>
            <a:ext cx="8777676" cy="6346267"/>
          </a:xfrm>
          <a:prstGeom prst="rect">
            <a:avLst/>
          </a:prstGeom>
        </p:spPr>
      </p:pic>
      <p:pic>
        <p:nvPicPr>
          <p:cNvPr id="10" name="Picture 9" descr="Map CER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7" y="511732"/>
            <a:ext cx="8777676" cy="6346267"/>
          </a:xfrm>
          <a:prstGeom prst="rect">
            <a:avLst/>
          </a:prstGeom>
        </p:spPr>
      </p:pic>
      <p:pic>
        <p:nvPicPr>
          <p:cNvPr id="11" name="Picture 10" descr="MC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42" y="2046942"/>
            <a:ext cx="3418234" cy="228032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1538941" y="4019176"/>
            <a:ext cx="597648" cy="203200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0202037_1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58" y="4572868"/>
            <a:ext cx="3423189" cy="228513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2749176" y="5647765"/>
            <a:ext cx="2327504" cy="137792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PCR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" t="30954" r="3387"/>
          <a:stretch/>
        </p:blipFill>
        <p:spPr>
          <a:xfrm>
            <a:off x="5465032" y="524599"/>
            <a:ext cx="3393425" cy="2493519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3541059" y="1241447"/>
            <a:ext cx="4058688" cy="566435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077200" cy="487362"/>
          </a:xfrm>
        </p:spPr>
        <p:txBody>
          <a:bodyPr/>
          <a:lstStyle/>
          <a:p>
            <a:r>
              <a:rPr lang="en-US" dirty="0" smtClean="0"/>
              <a:t>All Control Rooms </a:t>
            </a:r>
            <a:r>
              <a:rPr lang="en-US" dirty="0" err="1" smtClean="0"/>
              <a:t>Seperated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14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Control Rooms in one</a:t>
            </a:r>
            <a:endParaRPr lang="en-US" dirty="0"/>
          </a:p>
        </p:txBody>
      </p:sp>
      <p:pic>
        <p:nvPicPr>
          <p:cNvPr id="4" name="Picture 3" descr="CC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90" y="525572"/>
            <a:ext cx="6151128" cy="633788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61393" y="1083188"/>
            <a:ext cx="3868373" cy="4109608"/>
            <a:chOff x="2361393" y="1083188"/>
            <a:chExt cx="3868373" cy="4109608"/>
          </a:xfrm>
        </p:grpSpPr>
        <p:sp>
          <p:nvSpPr>
            <p:cNvPr id="6" name="TextBox 5"/>
            <p:cNvSpPr txBox="1"/>
            <p:nvPr/>
          </p:nvSpPr>
          <p:spPr>
            <a:xfrm>
              <a:off x="5065603" y="1430731"/>
              <a:ext cx="5259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TI</a:t>
              </a:r>
              <a:endParaRPr lang="en-US" sz="3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92225" y="4546465"/>
              <a:ext cx="912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LHC</a:t>
              </a:r>
              <a:endParaRPr lang="en-US" sz="3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17625" y="2299975"/>
              <a:ext cx="12121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CRYO</a:t>
              </a:r>
              <a:endParaRPr lang="en-US" sz="3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73950" y="4544995"/>
              <a:ext cx="8474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SPS</a:t>
              </a:r>
              <a:endParaRPr lang="en-US" sz="3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61393" y="2288519"/>
              <a:ext cx="8864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PSB</a:t>
              </a:r>
              <a:endParaRPr lang="en-US" sz="3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15980" y="1083188"/>
              <a:ext cx="6352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PS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796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Cern</a:t>
            </a:r>
            <a:r>
              <a:rPr lang="en-US" dirty="0" smtClean="0"/>
              <a:t> Control Center</a:t>
            </a:r>
            <a:endParaRPr lang="en-US" dirty="0"/>
          </a:p>
        </p:txBody>
      </p:sp>
      <p:pic>
        <p:nvPicPr>
          <p:cNvPr id="5" name="Picture 4" descr="IMG_63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" y="505758"/>
            <a:ext cx="8785412" cy="6352241"/>
          </a:xfrm>
          <a:prstGeom prst="rect">
            <a:avLst/>
          </a:prstGeom>
        </p:spPr>
      </p:pic>
      <p:pic>
        <p:nvPicPr>
          <p:cNvPr id="4" name="Picture 3" descr="CERN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4" y="5905500"/>
            <a:ext cx="9144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5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Resau_EL_simp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" y="436064"/>
            <a:ext cx="8692445" cy="62482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ellipse">
            <a:avLst/>
          </a:prstGeom>
        </p:spPr>
        <p:txBody>
          <a:bodyPr/>
          <a:lstStyle/>
          <a:p>
            <a:r>
              <a:rPr lang="en-US" dirty="0" smtClean="0"/>
              <a:t>                     3 different sources of electricity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905000" y="6081888"/>
            <a:ext cx="1634066" cy="66039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570112" y="6364111"/>
            <a:ext cx="279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130.000V Swiss network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050844" y="1041401"/>
            <a:ext cx="279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400.000V French network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096000" y="491067"/>
            <a:ext cx="1171222" cy="55315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39000" y="4823177"/>
            <a:ext cx="159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Diesels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937955" y="4769554"/>
            <a:ext cx="1171222" cy="90311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6093177" y="2551289"/>
            <a:ext cx="1199445" cy="1171223"/>
            <a:chOff x="6107288" y="2593622"/>
            <a:chExt cx="1199445" cy="1171223"/>
          </a:xfrm>
        </p:grpSpPr>
        <p:sp>
          <p:nvSpPr>
            <p:cNvPr id="27" name="Oval 26"/>
            <p:cNvSpPr/>
            <p:nvPr/>
          </p:nvSpPr>
          <p:spPr>
            <a:xfrm>
              <a:off x="6194777" y="2709333"/>
              <a:ext cx="324556" cy="324556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544733" y="2593622"/>
              <a:ext cx="324556" cy="324556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841066" y="2734733"/>
              <a:ext cx="324556" cy="324556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982177" y="3016955"/>
              <a:ext cx="324556" cy="324556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869288" y="3299178"/>
              <a:ext cx="324556" cy="324556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544733" y="3440289"/>
              <a:ext cx="324556" cy="324556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220177" y="3285066"/>
              <a:ext cx="324556" cy="324556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107288" y="2988733"/>
              <a:ext cx="324556" cy="324556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60778" y="1803400"/>
            <a:ext cx="4699000" cy="3316111"/>
            <a:chOff x="860778" y="1803400"/>
            <a:chExt cx="4699000" cy="3316111"/>
          </a:xfrm>
        </p:grpSpPr>
        <p:grpSp>
          <p:nvGrpSpPr>
            <p:cNvPr id="71" name="Group 70"/>
            <p:cNvGrpSpPr/>
            <p:nvPr/>
          </p:nvGrpSpPr>
          <p:grpSpPr>
            <a:xfrm>
              <a:off x="860778" y="1803400"/>
              <a:ext cx="4699000" cy="3316111"/>
              <a:chOff x="860778" y="1803400"/>
              <a:chExt cx="4699000" cy="3316111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860778" y="3076222"/>
                <a:ext cx="4699000" cy="2043289"/>
                <a:chOff x="860778" y="3076222"/>
                <a:chExt cx="4699000" cy="2043289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860778" y="3104444"/>
                  <a:ext cx="0" cy="183444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3073401" y="3880556"/>
                  <a:ext cx="2821" cy="106962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5288845" y="4219222"/>
                  <a:ext cx="2822" cy="90028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H="1">
                  <a:off x="3880556" y="3739444"/>
                  <a:ext cx="1665113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3852333" y="3076222"/>
                  <a:ext cx="11292" cy="68862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556956" y="3750733"/>
                  <a:ext cx="2822" cy="45437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" name="Straight Connector 68"/>
              <p:cNvCxnSpPr/>
              <p:nvPr/>
            </p:nvCxnSpPr>
            <p:spPr>
              <a:xfrm>
                <a:off x="2424292" y="1803400"/>
                <a:ext cx="16930" cy="125871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/>
            <p:cNvSpPr txBox="1"/>
            <p:nvPr/>
          </p:nvSpPr>
          <p:spPr>
            <a:xfrm>
              <a:off x="1080911" y="3282245"/>
              <a:ext cx="2793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Auto Transfer System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6145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/>
      <p:bldP spid="22" grpId="1"/>
      <p:bldP spid="23" grpId="0"/>
      <p:bldP spid="23" grpId="1"/>
      <p:bldP spid="24" grpId="0" animBg="1"/>
      <p:bldP spid="24" grpId="1" animBg="1"/>
      <p:bldP spid="25" grpId="0"/>
      <p:bldP spid="25" grpId="1"/>
      <p:bldP spid="26" grpId="0" animBg="1"/>
      <p:bldP spid="2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Resau_EL_simp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" y="436064"/>
            <a:ext cx="8692445" cy="62482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ellipse">
            <a:avLst/>
          </a:prstGeom>
        </p:spPr>
        <p:txBody>
          <a:bodyPr/>
          <a:lstStyle/>
          <a:p>
            <a:r>
              <a:rPr lang="en-US" dirty="0" smtClean="0"/>
              <a:t>                     The source of the problem!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4471" y="4721412"/>
            <a:ext cx="7201647" cy="1942353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reen Shot 2012-07-22 at 7.32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6" y="567766"/>
            <a:ext cx="1502395" cy="1992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18KV short circuit</a:t>
            </a:r>
            <a:endParaRPr lang="en-US" dirty="0"/>
          </a:p>
        </p:txBody>
      </p:sp>
      <p:pic>
        <p:nvPicPr>
          <p:cNvPr id="4" name="Picture 3" descr="Resau_EL_simple redui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1" y="2758880"/>
            <a:ext cx="9144000" cy="3072933"/>
          </a:xfrm>
          <a:prstGeom prst="rect">
            <a:avLst/>
          </a:prstGeom>
        </p:spPr>
      </p:pic>
      <p:sp>
        <p:nvSpPr>
          <p:cNvPr id="5" name="Lightning Bolt 4"/>
          <p:cNvSpPr/>
          <p:nvPr/>
        </p:nvSpPr>
        <p:spPr>
          <a:xfrm flipH="1">
            <a:off x="224117" y="2285990"/>
            <a:ext cx="1001059" cy="1583765"/>
          </a:xfrm>
          <a:prstGeom prst="lightningBol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399552" y="3137639"/>
            <a:ext cx="3293036" cy="1467224"/>
            <a:chOff x="2399552" y="2450353"/>
            <a:chExt cx="3293036" cy="1467224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692588" y="3062941"/>
              <a:ext cx="0" cy="747059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5094941" y="2480235"/>
              <a:ext cx="2988" cy="1437342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3690471" y="2779059"/>
              <a:ext cx="5976" cy="1111625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399552" y="2450353"/>
              <a:ext cx="5977" cy="1443319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3015129" y="2764118"/>
              <a:ext cx="2989" cy="11176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Multiply 18"/>
          <p:cNvSpPr/>
          <p:nvPr/>
        </p:nvSpPr>
        <p:spPr>
          <a:xfrm>
            <a:off x="2898589" y="4557050"/>
            <a:ext cx="914400" cy="91440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4201460" y="4560038"/>
            <a:ext cx="914400" cy="91440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3547037" y="4548085"/>
            <a:ext cx="914400" cy="91440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Screen Shot 2012-07-22 at 7.32.0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69608"/>
            <a:ext cx="2749176" cy="1788392"/>
          </a:xfrm>
          <a:prstGeom prst="rect">
            <a:avLst/>
          </a:prstGeom>
        </p:spPr>
      </p:pic>
      <p:pic>
        <p:nvPicPr>
          <p:cNvPr id="23" name="Picture 22" descr="Screen Shot 2012-07-22 at 7.32.1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" y="4869972"/>
            <a:ext cx="2689412" cy="1988028"/>
          </a:xfrm>
          <a:prstGeom prst="rect">
            <a:avLst/>
          </a:prstGeom>
        </p:spPr>
      </p:pic>
      <p:pic>
        <p:nvPicPr>
          <p:cNvPr id="25" name="Picture 24" descr="Screen Shot 2012-07-22 at 7.31.36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819" y="508000"/>
            <a:ext cx="3207123" cy="2217365"/>
          </a:xfrm>
          <a:prstGeom prst="rect">
            <a:avLst/>
          </a:prstGeom>
        </p:spPr>
      </p:pic>
      <p:pic>
        <p:nvPicPr>
          <p:cNvPr id="26" name="Picture 25" descr="Screen Shot 2012-07-22 at 7.31.5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65" y="529440"/>
            <a:ext cx="2943412" cy="221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0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27245</TotalTime>
  <Words>939</Words>
  <Application>Microsoft Macintosh PowerPoint</Application>
  <PresentationFormat>On-screen Show (4:3)</PresentationFormat>
  <Paragraphs>145</Paragraphs>
  <Slides>20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Bitmap Image</vt:lpstr>
      <vt:lpstr>When disaster strikes – intr0</vt:lpstr>
      <vt:lpstr>Outline</vt:lpstr>
      <vt:lpstr>CERN</vt:lpstr>
      <vt:lpstr>All Control Rooms Seperated</vt:lpstr>
      <vt:lpstr>All Control Rooms in one</vt:lpstr>
      <vt:lpstr>Cern Control Center</vt:lpstr>
      <vt:lpstr>                     3 different sources of electricity</vt:lpstr>
      <vt:lpstr>                     The source of the problem!</vt:lpstr>
      <vt:lpstr>18KV short circuit</vt:lpstr>
      <vt:lpstr>Diesels</vt:lpstr>
      <vt:lpstr>What happened!</vt:lpstr>
      <vt:lpstr>Lessons learned – EL network – Power for CCC</vt:lpstr>
      <vt:lpstr>Lessons learned – EL network – Power for CCC</vt:lpstr>
      <vt:lpstr>Lessons learned – Phones</vt:lpstr>
      <vt:lpstr>Lessons learned – Phones</vt:lpstr>
      <vt:lpstr>Lessons learned - GSM – Other Providers</vt:lpstr>
      <vt:lpstr>Lessons learned – Checklist</vt:lpstr>
      <vt:lpstr>Lessons learned – Oxygen Deficiency Hazard</vt:lpstr>
      <vt:lpstr>Lessons learned – Crisis Team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mpojer</dc:creator>
  <cp:lastModifiedBy>Jesper NIELSEN</cp:lastModifiedBy>
  <cp:revision>320</cp:revision>
  <dcterms:created xsi:type="dcterms:W3CDTF">2009-01-17T04:14:16Z</dcterms:created>
  <dcterms:modified xsi:type="dcterms:W3CDTF">2012-08-02T12:54:48Z</dcterms:modified>
</cp:coreProperties>
</file>