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23"/>
  </p:notesMasterIdLst>
  <p:handoutMasterIdLst>
    <p:handoutMasterId r:id="rId24"/>
  </p:handoutMasterIdLst>
  <p:sldIdLst>
    <p:sldId id="443" r:id="rId2"/>
    <p:sldId id="434" r:id="rId3"/>
    <p:sldId id="441" r:id="rId4"/>
    <p:sldId id="435" r:id="rId5"/>
    <p:sldId id="459" r:id="rId6"/>
    <p:sldId id="457" r:id="rId7"/>
    <p:sldId id="455" r:id="rId8"/>
    <p:sldId id="456" r:id="rId9"/>
    <p:sldId id="458" r:id="rId10"/>
    <p:sldId id="471" r:id="rId11"/>
    <p:sldId id="461" r:id="rId12"/>
    <p:sldId id="460" r:id="rId13"/>
    <p:sldId id="462" r:id="rId14"/>
    <p:sldId id="463" r:id="rId15"/>
    <p:sldId id="464" r:id="rId16"/>
    <p:sldId id="465" r:id="rId17"/>
    <p:sldId id="466" r:id="rId18"/>
    <p:sldId id="467" r:id="rId19"/>
    <p:sldId id="469" r:id="rId20"/>
    <p:sldId id="470" r:id="rId21"/>
    <p:sldId id="468" r:id="rId22"/>
  </p:sldIdLst>
  <p:sldSz cx="9144000" cy="6858000" type="screen4x3"/>
  <p:notesSz cx="6985000" cy="9271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DF9F9"/>
    <a:srgbClr val="FFCC00"/>
    <a:srgbClr val="663300"/>
    <a:srgbClr val="FF9900"/>
    <a:srgbClr val="00FFFF"/>
    <a:srgbClr val="33CCCC"/>
    <a:srgbClr val="00A8AC"/>
    <a:srgbClr val="66FFFF"/>
    <a:srgbClr val="33CCFF"/>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15" autoAdjust="0"/>
    <p:restoredTop sz="93412" autoAdjust="0"/>
  </p:normalViewPr>
  <p:slideViewPr>
    <p:cSldViewPr>
      <p:cViewPr>
        <p:scale>
          <a:sx n="100" d="100"/>
          <a:sy n="100" d="100"/>
        </p:scale>
        <p:origin x="-2280"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1662"/>
    </p:cViewPr>
  </p:sorterViewPr>
  <p:notesViewPr>
    <p:cSldViewPr>
      <p:cViewPr>
        <p:scale>
          <a:sx n="66" d="100"/>
          <a:sy n="66" d="100"/>
        </p:scale>
        <p:origin x="-930" y="372"/>
      </p:cViewPr>
      <p:guideLst>
        <p:guide orient="horz" pos="2918"/>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68" tIns="46484" rIns="92968" bIns="46484" numCol="1" anchor="t" anchorCtr="0" compatLnSpc="1">
            <a:prstTxWarp prst="textNoShape">
              <a:avLst/>
            </a:prstTxWarp>
          </a:bodyPr>
          <a:lstStyle>
            <a:lvl1pPr defTabSz="930275">
              <a:defRPr sz="1000"/>
            </a:lvl1pPr>
          </a:lstStyle>
          <a:p>
            <a:r>
              <a:rPr lang="en-US"/>
              <a:t>Presented 2/11/98 to:</a:t>
            </a:r>
          </a:p>
          <a:p>
            <a:r>
              <a:rPr lang="en-US"/>
              <a:t>DOE-BHG Mgmt and Staff</a:t>
            </a:r>
          </a:p>
        </p:txBody>
      </p:sp>
      <p:sp>
        <p:nvSpPr>
          <p:cNvPr id="7475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68" tIns="46484" rIns="92968" bIns="46484" numCol="1" anchor="t" anchorCtr="0" compatLnSpc="1">
            <a:prstTxWarp prst="textNoShape">
              <a:avLst/>
            </a:prstTxWarp>
          </a:bodyPr>
          <a:lstStyle>
            <a:lvl1pPr algn="r" defTabSz="930275">
              <a:defRPr sz="1000"/>
            </a:lvl1pPr>
          </a:lstStyle>
          <a:p>
            <a:r>
              <a:rPr lang="en-US"/>
              <a:t>Performance-Based Management</a:t>
            </a:r>
          </a:p>
          <a:p>
            <a:endParaRPr lang="en-US"/>
          </a:p>
        </p:txBody>
      </p:sp>
      <p:sp>
        <p:nvSpPr>
          <p:cNvPr id="7475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968" tIns="46484" rIns="92968" bIns="46484" numCol="1" anchor="b" anchorCtr="0" compatLnSpc="1">
            <a:prstTxWarp prst="textNoShape">
              <a:avLst/>
            </a:prstTxWarp>
          </a:bodyPr>
          <a:lstStyle>
            <a:lvl1pPr defTabSz="930275">
              <a:defRPr sz="1200">
                <a:latin typeface="Times New Roman" pitchFamily="18" charset="0"/>
              </a:defRPr>
            </a:lvl1pPr>
          </a:lstStyle>
          <a:p>
            <a:endParaRPr lang="en-US"/>
          </a:p>
        </p:txBody>
      </p:sp>
      <p:sp>
        <p:nvSpPr>
          <p:cNvPr id="7475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968" tIns="46484" rIns="92968" bIns="46484" numCol="1" anchor="b" anchorCtr="0" compatLnSpc="1">
            <a:prstTxWarp prst="textNoShape">
              <a:avLst/>
            </a:prstTxWarp>
          </a:bodyPr>
          <a:lstStyle>
            <a:lvl1pPr algn="r" defTabSz="930275">
              <a:defRPr sz="1200">
                <a:latin typeface="Times New Roman" pitchFamily="18" charset="0"/>
              </a:defRPr>
            </a:lvl1pPr>
          </a:lstStyle>
          <a:p>
            <a:fld id="{31837A1E-30E7-4B3E-9955-D2FF30DFED6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68" tIns="46484" rIns="92968" bIns="46484" numCol="1" anchor="t" anchorCtr="0" compatLnSpc="1">
            <a:prstTxWarp prst="textNoShape">
              <a:avLst/>
            </a:prstTxWarp>
          </a:bodyPr>
          <a:lstStyle>
            <a:lvl1pPr defTabSz="930275">
              <a:defRPr sz="1200">
                <a:latin typeface="Times New Roman" pitchFamily="18" charset="0"/>
              </a:defRPr>
            </a:lvl1pPr>
          </a:lstStyle>
          <a:p>
            <a:endParaRPr lang="en-US"/>
          </a:p>
        </p:txBody>
      </p:sp>
      <p:sp>
        <p:nvSpPr>
          <p:cNvPr id="10243"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68" tIns="46484" rIns="92968" bIns="46484"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10244" name="Rectangle 4"/>
          <p:cNvSpPr>
            <a:spLocks noGrp="1" noRot="1" noChangeAspect="1" noChangeArrowheads="1" noTextEdit="1"/>
          </p:cNvSpPr>
          <p:nvPr>
            <p:ph type="sldImg" idx="2"/>
          </p:nvPr>
        </p:nvSpPr>
        <p:spPr bwMode="auto">
          <a:xfrm>
            <a:off x="1174750" y="695325"/>
            <a:ext cx="4633913" cy="3475038"/>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31863" y="4400550"/>
            <a:ext cx="5121275" cy="4175125"/>
          </a:xfrm>
          <a:prstGeom prst="rect">
            <a:avLst/>
          </a:prstGeom>
          <a:noFill/>
          <a:ln w="9525">
            <a:noFill/>
            <a:miter lim="800000"/>
            <a:headEnd/>
            <a:tailEnd/>
          </a:ln>
          <a:effectLst/>
        </p:spPr>
        <p:txBody>
          <a:bodyPr vert="horz" wrap="square" lIns="92968" tIns="46484" rIns="92968" bIns="46484"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10246"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968" tIns="46484" rIns="92968" bIns="46484" numCol="1" anchor="b" anchorCtr="0" compatLnSpc="1">
            <a:prstTxWarp prst="textNoShape">
              <a:avLst/>
            </a:prstTxWarp>
          </a:bodyPr>
          <a:lstStyle>
            <a:lvl1pPr defTabSz="930275">
              <a:defRPr sz="1200">
                <a:latin typeface="Times New Roman" pitchFamily="18" charset="0"/>
              </a:defRPr>
            </a:lvl1pPr>
          </a:lstStyle>
          <a:p>
            <a:endParaRPr lang="en-US"/>
          </a:p>
        </p:txBody>
      </p:sp>
      <p:sp>
        <p:nvSpPr>
          <p:cNvPr id="10247"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968" tIns="46484" rIns="92968" bIns="46484" numCol="1" anchor="b" anchorCtr="0" compatLnSpc="1">
            <a:prstTxWarp prst="textNoShape">
              <a:avLst/>
            </a:prstTxWarp>
          </a:bodyPr>
          <a:lstStyle>
            <a:lvl1pPr algn="r" defTabSz="930275">
              <a:defRPr sz="1200">
                <a:latin typeface="Times New Roman" pitchFamily="18" charset="0"/>
              </a:defRPr>
            </a:lvl1pPr>
          </a:lstStyle>
          <a:p>
            <a:fld id="{C2B5C895-BC38-4D7E-B4F0-9C31C5B1274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How to annotate something (right click, select annotate).  This is also where you get respond instructions etc.  One can also double-left-click to get to the annotation dialog box.  On the alarm display screen, items with a ‘bar’ next to the state (such as the first two critical alarms) are items that have written annotations associated with them.</a:t>
            </a:r>
          </a:p>
          <a:p>
            <a:endParaRPr lang="en-US" dirty="0"/>
          </a:p>
        </p:txBody>
      </p:sp>
      <p:sp>
        <p:nvSpPr>
          <p:cNvPr id="4" name="Slide Number Placeholder 3"/>
          <p:cNvSpPr>
            <a:spLocks noGrp="1"/>
          </p:cNvSpPr>
          <p:nvPr>
            <p:ph type="sldNum" sz="quarter" idx="10"/>
          </p:nvPr>
        </p:nvSpPr>
        <p:spPr/>
        <p:txBody>
          <a:bodyPr/>
          <a:lstStyle/>
          <a:p>
            <a:fld id="{C2B5C895-BC38-4D7E-B4F0-9C31C5B1274E}"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b="0" kern="1200" dirty="0" smtClean="0">
                <a:solidFill>
                  <a:schemeClr val="tx1"/>
                </a:solidFill>
                <a:latin typeface="Times New Roman" pitchFamily="18" charset="0"/>
                <a:ea typeface="+mn-ea"/>
                <a:cs typeface="+mn-cs"/>
              </a:rPr>
              <a:t>Annotation screen that pops up where you can make comments and choose a state.  Also shows history of alarm setting/clearing (very useful for diagnosing nuisance alarms that come in and out constantly)</a:t>
            </a:r>
          </a:p>
          <a:p>
            <a:endParaRPr lang="en-US" dirty="0"/>
          </a:p>
        </p:txBody>
      </p:sp>
      <p:sp>
        <p:nvSpPr>
          <p:cNvPr id="4" name="Slide Number Placeholder 3"/>
          <p:cNvSpPr>
            <a:spLocks noGrp="1"/>
          </p:cNvSpPr>
          <p:nvPr>
            <p:ph type="sldNum" sz="quarter" idx="10"/>
          </p:nvPr>
        </p:nvSpPr>
        <p:spPr/>
        <p:txBody>
          <a:bodyPr/>
          <a:lstStyle/>
          <a:p>
            <a:fld id="{C2B5C895-BC38-4D7E-B4F0-9C31C5B1274E}"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Assigning an alarm, showing separate list of people</a:t>
            </a:r>
          </a:p>
          <a:p>
            <a:endParaRPr lang="en-US" dirty="0"/>
          </a:p>
        </p:txBody>
      </p:sp>
      <p:sp>
        <p:nvSpPr>
          <p:cNvPr id="4" name="Slide Number Placeholder 3"/>
          <p:cNvSpPr>
            <a:spLocks noGrp="1"/>
          </p:cNvSpPr>
          <p:nvPr>
            <p:ph type="sldNum" sz="quarter" idx="10"/>
          </p:nvPr>
        </p:nvSpPr>
        <p:spPr/>
        <p:txBody>
          <a:bodyPr/>
          <a:lstStyle/>
          <a:p>
            <a:fld id="{C2B5C895-BC38-4D7E-B4F0-9C31C5B1274E}"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middle click on annotated alarm shows last annotation</a:t>
            </a:r>
          </a:p>
          <a:p>
            <a:endParaRPr lang="en-US" dirty="0"/>
          </a:p>
        </p:txBody>
      </p:sp>
      <p:sp>
        <p:nvSpPr>
          <p:cNvPr id="4" name="Slide Number Placeholder 3"/>
          <p:cNvSpPr>
            <a:spLocks noGrp="1"/>
          </p:cNvSpPr>
          <p:nvPr>
            <p:ph type="sldNum" sz="quarter" idx="10"/>
          </p:nvPr>
        </p:nvSpPr>
        <p:spPr/>
        <p:txBody>
          <a:bodyPr/>
          <a:lstStyle/>
          <a:p>
            <a:fld id="{C2B5C895-BC38-4D7E-B4F0-9C31C5B1274E}"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How to get to ‘operator change’/transfer alarm dialog box</a:t>
            </a:r>
          </a:p>
          <a:p>
            <a:endParaRPr lang="en-US" dirty="0"/>
          </a:p>
        </p:txBody>
      </p:sp>
      <p:sp>
        <p:nvSpPr>
          <p:cNvPr id="4" name="Slide Number Placeholder 3"/>
          <p:cNvSpPr>
            <a:spLocks noGrp="1"/>
          </p:cNvSpPr>
          <p:nvPr>
            <p:ph type="sldNum" sz="quarter" idx="10"/>
          </p:nvPr>
        </p:nvSpPr>
        <p:spPr/>
        <p:txBody>
          <a:bodyPr/>
          <a:lstStyle/>
          <a:p>
            <a:fld id="{C2B5C895-BC38-4D7E-B4F0-9C31C5B1274E}"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Illustrating the fact that you can choose only certain alarms to transfer, and showing pull down list of people to transfer to</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C2B5C895-BC38-4D7E-B4F0-9C31C5B1274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770" name="Rectangle 1026"/>
          <p:cNvSpPr>
            <a:spLocks noGrp="1" noChangeArrowheads="1"/>
          </p:cNvSpPr>
          <p:nvPr>
            <p:ph type="subTitle" idx="1"/>
          </p:nvPr>
        </p:nvSpPr>
        <p:spPr>
          <a:xfrm>
            <a:off x="1716088" y="2363788"/>
            <a:ext cx="7150100" cy="3548062"/>
          </a:xfrm>
        </p:spPr>
        <p:txBody>
          <a:bodyPr/>
          <a:lstStyle>
            <a:lvl1pPr marL="0" indent="0">
              <a:spcBef>
                <a:spcPct val="30000"/>
              </a:spcBef>
              <a:buFont typeface="Monotype Sorts" pitchFamily="2" charset="2"/>
              <a:buNone/>
              <a:defRPr/>
            </a:lvl1pPr>
          </a:lstStyle>
          <a:p>
            <a:r>
              <a:rPr lang="en-US"/>
              <a:t>Click to edit Master subtitle style</a:t>
            </a:r>
          </a:p>
        </p:txBody>
      </p:sp>
      <p:sp>
        <p:nvSpPr>
          <p:cNvPr id="416771" name="Line 1027"/>
          <p:cNvSpPr>
            <a:spLocks noChangeShapeType="1"/>
          </p:cNvSpPr>
          <p:nvPr/>
        </p:nvSpPr>
        <p:spPr bwMode="auto">
          <a:xfrm flipV="1">
            <a:off x="228600" y="1905000"/>
            <a:ext cx="8610600" cy="0"/>
          </a:xfrm>
          <a:prstGeom prst="line">
            <a:avLst/>
          </a:prstGeom>
          <a:noFill/>
          <a:ln w="76200">
            <a:solidFill>
              <a:srgbClr val="FF0000"/>
            </a:solidFill>
            <a:round/>
            <a:headEnd/>
            <a:tailEnd/>
          </a:ln>
          <a:effectLst/>
        </p:spPr>
        <p:txBody>
          <a:bodyPr wrap="none" anchor="ctr"/>
          <a:lstStyle/>
          <a:p>
            <a:endParaRPr lang="en-US"/>
          </a:p>
        </p:txBody>
      </p:sp>
      <p:sp>
        <p:nvSpPr>
          <p:cNvPr id="416772" name="Rectangle 1028"/>
          <p:cNvSpPr>
            <a:spLocks noGrp="1" noChangeArrowheads="1"/>
          </p:cNvSpPr>
          <p:nvPr>
            <p:ph type="ctrTitle" sz="quarter"/>
          </p:nvPr>
        </p:nvSpPr>
        <p:spPr>
          <a:xfrm>
            <a:off x="685800" y="762000"/>
            <a:ext cx="8153400" cy="1143000"/>
          </a:xfrm>
          <a:ln>
            <a:headEnd type="none" w="sm" len="sm"/>
            <a:tailEnd type="none" w="sm" len="sm"/>
          </a:ln>
          <a:effectLst/>
        </p:spPr>
        <p:txBody>
          <a:bodyPr anchor="ctr"/>
          <a:lstStyle>
            <a:lvl1pPr>
              <a:defRPr/>
            </a:lvl1pPr>
          </a:lstStyle>
          <a:p>
            <a:r>
              <a:rPr lang="en-US"/>
              <a:t>Click to edit Master title style</a:t>
            </a:r>
          </a:p>
        </p:txBody>
      </p:sp>
      <p:sp>
        <p:nvSpPr>
          <p:cNvPr id="416773" name="Text Box 1029"/>
          <p:cNvSpPr txBox="1">
            <a:spLocks noChangeArrowheads="1"/>
          </p:cNvSpPr>
          <p:nvPr/>
        </p:nvSpPr>
        <p:spPr bwMode="auto">
          <a:xfrm>
            <a:off x="228600" y="6169025"/>
            <a:ext cx="3048000" cy="581025"/>
          </a:xfrm>
          <a:prstGeom prst="rect">
            <a:avLst/>
          </a:prstGeom>
          <a:noFill/>
          <a:ln w="9525">
            <a:noFill/>
            <a:miter lim="800000"/>
            <a:headEnd/>
            <a:tailEnd/>
          </a:ln>
          <a:effectLst/>
        </p:spPr>
        <p:txBody>
          <a:bodyPr>
            <a:spAutoFit/>
          </a:bodyPr>
          <a:lstStyle/>
          <a:p>
            <a:pPr algn="ctr"/>
            <a:r>
              <a:rPr lang="en-US" sz="1600" b="1">
                <a:latin typeface="Arial Narrow" pitchFamily="34" charset="0"/>
              </a:rPr>
              <a:t>Brookhaven Science Associates</a:t>
            </a:r>
            <a:br>
              <a:rPr lang="en-US" sz="1600" b="1">
                <a:latin typeface="Arial Narrow" pitchFamily="34" charset="0"/>
              </a:rPr>
            </a:br>
            <a:r>
              <a:rPr lang="en-US" sz="1600" b="1">
                <a:latin typeface="Arial Narrow" pitchFamily="34" charset="0"/>
              </a:rPr>
              <a:t>U.S. Department of Energy</a:t>
            </a:r>
            <a:endParaRPr lang="en-US" sz="1600" b="1">
              <a:solidFill>
                <a:schemeClr val="bg1"/>
              </a:solidFill>
              <a:latin typeface="Arial Narrow" pitchFamily="34" charset="0"/>
            </a:endParaRPr>
          </a:p>
        </p:txBody>
      </p:sp>
      <p:pic>
        <p:nvPicPr>
          <p:cNvPr id="416774" name="Picture 1030" descr="C:\WINDOWS\DESKTOP\Personal\BNLlogo.jpg"/>
          <p:cNvPicPr>
            <a:picLocks noChangeAspect="1" noChangeArrowheads="1"/>
          </p:cNvPicPr>
          <p:nvPr/>
        </p:nvPicPr>
        <p:blipFill>
          <a:blip r:embed="rId2" cstate="print"/>
          <a:srcRect/>
          <a:stretch>
            <a:fillRect/>
          </a:stretch>
        </p:blipFill>
        <p:spPr bwMode="auto">
          <a:xfrm>
            <a:off x="7239000" y="6135688"/>
            <a:ext cx="1836738" cy="7191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1905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825" y="0"/>
            <a:ext cx="5565775"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9825" y="1524000"/>
            <a:ext cx="3735388"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7613" y="1524000"/>
            <a:ext cx="3735387" cy="46482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524000"/>
            <a:ext cx="3735388"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524000"/>
            <a:ext cx="373538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6699FF">
                <a:gamma/>
                <a:tint val="0"/>
                <a:invGamma/>
              </a:srgbClr>
            </a:gs>
          </a:gsLst>
          <a:lin ang="2700000" scaled="1"/>
        </a:gradFill>
        <a:effectLst/>
      </p:bgPr>
    </p:bg>
    <p:spTree>
      <p:nvGrpSpPr>
        <p:cNvPr id="1" name=""/>
        <p:cNvGrpSpPr/>
        <p:nvPr/>
      </p:nvGrpSpPr>
      <p:grpSpPr>
        <a:xfrm>
          <a:off x="0" y="0"/>
          <a:ext cx="0" cy="0"/>
          <a:chOff x="0" y="0"/>
          <a:chExt cx="0" cy="0"/>
        </a:xfrm>
      </p:grpSpPr>
      <p:sp>
        <p:nvSpPr>
          <p:cNvPr id="415746" name="Line 2"/>
          <p:cNvSpPr>
            <a:spLocks noChangeShapeType="1"/>
          </p:cNvSpPr>
          <p:nvPr/>
        </p:nvSpPr>
        <p:spPr bwMode="auto">
          <a:xfrm rot="-10800000">
            <a:off x="152400" y="1143000"/>
            <a:ext cx="8866188" cy="0"/>
          </a:xfrm>
          <a:prstGeom prst="line">
            <a:avLst/>
          </a:prstGeom>
          <a:noFill/>
          <a:ln w="76200">
            <a:solidFill>
              <a:srgbClr val="FF0000"/>
            </a:solidFill>
            <a:round/>
            <a:headEnd/>
            <a:tailEnd/>
          </a:ln>
          <a:effectLst/>
        </p:spPr>
        <p:txBody>
          <a:bodyPr wrap="none" anchor="ctr"/>
          <a:lstStyle/>
          <a:p>
            <a:endParaRPr lang="en-US"/>
          </a:p>
        </p:txBody>
      </p:sp>
      <p:sp>
        <p:nvSpPr>
          <p:cNvPr id="415747" name="Rectangle 3"/>
          <p:cNvSpPr>
            <a:spLocks noGrp="1" noChangeArrowheads="1"/>
          </p:cNvSpPr>
          <p:nvPr>
            <p:ph type="title"/>
          </p:nvPr>
        </p:nvSpPr>
        <p:spPr bwMode="auto">
          <a:xfrm>
            <a:off x="1143000" y="0"/>
            <a:ext cx="76200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5748" name="Rectangle 4"/>
          <p:cNvSpPr>
            <a:spLocks noGrp="1" noChangeArrowheads="1"/>
          </p:cNvSpPr>
          <p:nvPr>
            <p:ph type="body" idx="1"/>
          </p:nvPr>
        </p:nvSpPr>
        <p:spPr bwMode="auto">
          <a:xfrm>
            <a:off x="1139825" y="1524000"/>
            <a:ext cx="7623175"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15749" name="Text Box 5"/>
          <p:cNvSpPr txBox="1">
            <a:spLocks noChangeArrowheads="1"/>
          </p:cNvSpPr>
          <p:nvPr/>
        </p:nvSpPr>
        <p:spPr bwMode="auto">
          <a:xfrm>
            <a:off x="228600" y="6172200"/>
            <a:ext cx="3048000" cy="581025"/>
          </a:xfrm>
          <a:prstGeom prst="rect">
            <a:avLst/>
          </a:prstGeom>
          <a:noFill/>
          <a:ln w="9525">
            <a:noFill/>
            <a:miter lim="800000"/>
            <a:headEnd/>
            <a:tailEnd/>
          </a:ln>
          <a:effectLst/>
        </p:spPr>
        <p:txBody>
          <a:bodyPr>
            <a:spAutoFit/>
          </a:bodyPr>
          <a:lstStyle/>
          <a:p>
            <a:pPr algn="ctr"/>
            <a:r>
              <a:rPr lang="en-US" sz="1600" b="1">
                <a:latin typeface="Arial Narrow" pitchFamily="34" charset="0"/>
              </a:rPr>
              <a:t>Brookhaven Science Associates</a:t>
            </a:r>
            <a:br>
              <a:rPr lang="en-US" sz="1600" b="1">
                <a:latin typeface="Arial Narrow" pitchFamily="34" charset="0"/>
              </a:rPr>
            </a:br>
            <a:r>
              <a:rPr lang="en-US" sz="1600" b="1">
                <a:latin typeface="Arial Narrow" pitchFamily="34" charset="0"/>
              </a:rPr>
              <a:t>U.S. Department of Energy</a:t>
            </a:r>
            <a:endParaRPr lang="en-US" sz="1600" b="1">
              <a:solidFill>
                <a:schemeClr val="bg1"/>
              </a:solidFill>
              <a:latin typeface="Arial Narrow" pitchFamily="34" charset="0"/>
            </a:endParaRPr>
          </a:p>
        </p:txBody>
      </p:sp>
      <p:pic>
        <p:nvPicPr>
          <p:cNvPr id="415750" name="Picture 6" descr="C:\WINDOWS\DESKTOP\Personal\BNLlogo.jpg"/>
          <p:cNvPicPr>
            <a:picLocks noChangeAspect="1" noChangeArrowheads="1"/>
          </p:cNvPicPr>
          <p:nvPr/>
        </p:nvPicPr>
        <p:blipFill>
          <a:blip r:embed="rId14" cstate="print"/>
          <a:srcRect/>
          <a:stretch>
            <a:fillRect/>
          </a:stretch>
        </p:blipFill>
        <p:spPr bwMode="auto">
          <a:xfrm>
            <a:off x="7162800" y="6138863"/>
            <a:ext cx="1836738" cy="719137"/>
          </a:xfrm>
          <a:prstGeom prst="rect">
            <a:avLst/>
          </a:prstGeom>
          <a:noFill/>
        </p:spPr>
      </p:pic>
      <p:sp>
        <p:nvSpPr>
          <p:cNvPr id="415751" name="Text Box 7"/>
          <p:cNvSpPr txBox="1">
            <a:spLocks noChangeArrowheads="1"/>
          </p:cNvSpPr>
          <p:nvPr/>
        </p:nvSpPr>
        <p:spPr bwMode="auto">
          <a:xfrm>
            <a:off x="4495800" y="6324600"/>
            <a:ext cx="533400" cy="822325"/>
          </a:xfrm>
          <a:prstGeom prst="rect">
            <a:avLst/>
          </a:prstGeom>
          <a:noFill/>
          <a:ln w="9525">
            <a:noFill/>
            <a:miter lim="800000"/>
            <a:headEnd type="none" w="sm" len="sm"/>
            <a:tailEnd type="none" w="sm" len="sm"/>
          </a:ln>
          <a:effectLst/>
        </p:spPr>
        <p:txBody>
          <a:bodyPr>
            <a:spAutoFit/>
          </a:bodyPr>
          <a:lstStyle/>
          <a:p>
            <a:pPr>
              <a:spcBef>
                <a:spcPct val="50000"/>
              </a:spcBef>
            </a:pPr>
            <a:fld id="{AB94B04F-2B42-4C17-8277-E683704094F4}" type="slidenum">
              <a:rPr lang="en-US" sz="2400">
                <a:latin typeface="Times New Roman" pitchFamily="18" charset="0"/>
              </a:rPr>
              <a:pPr>
                <a:spcBef>
                  <a:spcPct val="50000"/>
                </a:spcBef>
              </a:pPr>
              <a:t>‹#›</a:t>
            </a:fld>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rtl="0" eaLnBrk="0" fontAlgn="base" hangingPunct="0">
        <a:lnSpc>
          <a:spcPct val="90000"/>
        </a:lnSpc>
        <a:spcBef>
          <a:spcPct val="0"/>
        </a:spcBef>
        <a:spcAft>
          <a:spcPct val="0"/>
        </a:spcAft>
        <a:defRPr sz="4000" b="1">
          <a:solidFill>
            <a:schemeClr val="tx2"/>
          </a:solidFill>
          <a:latin typeface="+mj-lt"/>
          <a:ea typeface="+mj-ea"/>
          <a:cs typeface="+mj-cs"/>
        </a:defRPr>
      </a:lvl1pPr>
      <a:lvl2pPr algn="l" rtl="0" eaLnBrk="0" fontAlgn="base" hangingPunct="0">
        <a:lnSpc>
          <a:spcPct val="90000"/>
        </a:lnSpc>
        <a:spcBef>
          <a:spcPct val="0"/>
        </a:spcBef>
        <a:spcAft>
          <a:spcPct val="0"/>
        </a:spcAft>
        <a:defRPr sz="4000" b="1">
          <a:solidFill>
            <a:schemeClr val="tx2"/>
          </a:solidFill>
          <a:latin typeface="Arial Narrow" pitchFamily="34" charset="0"/>
        </a:defRPr>
      </a:lvl2pPr>
      <a:lvl3pPr algn="l" rtl="0" eaLnBrk="0" fontAlgn="base" hangingPunct="0">
        <a:lnSpc>
          <a:spcPct val="90000"/>
        </a:lnSpc>
        <a:spcBef>
          <a:spcPct val="0"/>
        </a:spcBef>
        <a:spcAft>
          <a:spcPct val="0"/>
        </a:spcAft>
        <a:defRPr sz="4000" b="1">
          <a:solidFill>
            <a:schemeClr val="tx2"/>
          </a:solidFill>
          <a:latin typeface="Arial Narrow" pitchFamily="34" charset="0"/>
        </a:defRPr>
      </a:lvl3pPr>
      <a:lvl4pPr algn="l" rtl="0" eaLnBrk="0" fontAlgn="base" hangingPunct="0">
        <a:lnSpc>
          <a:spcPct val="90000"/>
        </a:lnSpc>
        <a:spcBef>
          <a:spcPct val="0"/>
        </a:spcBef>
        <a:spcAft>
          <a:spcPct val="0"/>
        </a:spcAft>
        <a:defRPr sz="4000" b="1">
          <a:solidFill>
            <a:schemeClr val="tx2"/>
          </a:solidFill>
          <a:latin typeface="Arial Narrow" pitchFamily="34" charset="0"/>
        </a:defRPr>
      </a:lvl4pPr>
      <a:lvl5pPr algn="l" rtl="0" eaLnBrk="0" fontAlgn="base" hangingPunct="0">
        <a:lnSpc>
          <a:spcPct val="90000"/>
        </a:lnSpc>
        <a:spcBef>
          <a:spcPct val="0"/>
        </a:spcBef>
        <a:spcAft>
          <a:spcPct val="0"/>
        </a:spcAft>
        <a:defRPr sz="4000" b="1">
          <a:solidFill>
            <a:schemeClr val="tx2"/>
          </a:solidFill>
          <a:latin typeface="Arial Narrow" pitchFamily="34" charset="0"/>
        </a:defRPr>
      </a:lvl5pPr>
      <a:lvl6pPr marL="457200" algn="l" rtl="0" eaLnBrk="0" fontAlgn="base" hangingPunct="0">
        <a:lnSpc>
          <a:spcPct val="90000"/>
        </a:lnSpc>
        <a:spcBef>
          <a:spcPct val="0"/>
        </a:spcBef>
        <a:spcAft>
          <a:spcPct val="0"/>
        </a:spcAft>
        <a:defRPr sz="4000" b="1">
          <a:solidFill>
            <a:schemeClr val="tx2"/>
          </a:solidFill>
          <a:latin typeface="Arial Narrow" pitchFamily="34" charset="0"/>
        </a:defRPr>
      </a:lvl6pPr>
      <a:lvl7pPr marL="914400" algn="l" rtl="0" eaLnBrk="0" fontAlgn="base" hangingPunct="0">
        <a:lnSpc>
          <a:spcPct val="90000"/>
        </a:lnSpc>
        <a:spcBef>
          <a:spcPct val="0"/>
        </a:spcBef>
        <a:spcAft>
          <a:spcPct val="0"/>
        </a:spcAft>
        <a:defRPr sz="4000" b="1">
          <a:solidFill>
            <a:schemeClr val="tx2"/>
          </a:solidFill>
          <a:latin typeface="Arial Narrow" pitchFamily="34" charset="0"/>
        </a:defRPr>
      </a:lvl7pPr>
      <a:lvl8pPr marL="1371600" algn="l" rtl="0" eaLnBrk="0" fontAlgn="base" hangingPunct="0">
        <a:lnSpc>
          <a:spcPct val="90000"/>
        </a:lnSpc>
        <a:spcBef>
          <a:spcPct val="0"/>
        </a:spcBef>
        <a:spcAft>
          <a:spcPct val="0"/>
        </a:spcAft>
        <a:defRPr sz="4000" b="1">
          <a:solidFill>
            <a:schemeClr val="tx2"/>
          </a:solidFill>
          <a:latin typeface="Arial Narrow" pitchFamily="34" charset="0"/>
        </a:defRPr>
      </a:lvl8pPr>
      <a:lvl9pPr marL="1828800" algn="l" rtl="0" eaLnBrk="0" fontAlgn="base" hangingPunct="0">
        <a:lnSpc>
          <a:spcPct val="90000"/>
        </a:lnSpc>
        <a:spcBef>
          <a:spcPct val="0"/>
        </a:spcBef>
        <a:spcAft>
          <a:spcPct val="0"/>
        </a:spcAft>
        <a:defRPr sz="4000" b="1">
          <a:solidFill>
            <a:schemeClr val="tx2"/>
          </a:solidFill>
          <a:latin typeface="Arial Narrow" pitchFamily="34" charset="0"/>
        </a:defRPr>
      </a:lvl9pPr>
    </p:titleStyle>
    <p:bodyStyle>
      <a:lvl1pPr marL="342900" indent="-342900" algn="l" rtl="0" eaLnBrk="0" fontAlgn="base" hangingPunct="0">
        <a:lnSpc>
          <a:spcPct val="90000"/>
        </a:lnSpc>
        <a:spcBef>
          <a:spcPct val="20000"/>
        </a:spcBef>
        <a:spcAft>
          <a:spcPct val="0"/>
        </a:spcAft>
        <a:buSzPct val="70000"/>
        <a:buFont typeface="Monotype Sorts" pitchFamily="2" charset="2"/>
        <a:buChar char="n"/>
        <a:defRPr sz="3200">
          <a:solidFill>
            <a:schemeClr val="tx1"/>
          </a:solidFill>
          <a:latin typeface="+mn-lt"/>
          <a:ea typeface="+mn-ea"/>
          <a:cs typeface="+mn-cs"/>
        </a:defRPr>
      </a:lvl1pPr>
      <a:lvl2pPr marL="690563" indent="-233363" algn="l" rtl="0" eaLnBrk="0" fontAlgn="base" hangingPunct="0">
        <a:lnSpc>
          <a:spcPct val="90000"/>
        </a:lnSpc>
        <a:spcBef>
          <a:spcPct val="20000"/>
        </a:spcBef>
        <a:spcAft>
          <a:spcPct val="0"/>
        </a:spcAft>
        <a:buChar char="•"/>
        <a:defRPr sz="2800">
          <a:solidFill>
            <a:schemeClr val="tx1"/>
          </a:solidFill>
          <a:latin typeface="+mn-lt"/>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defRPr>
      </a:lvl3pPr>
      <a:lvl4pPr marL="1428750" indent="-228600" algn="l" rtl="0" eaLnBrk="0" fontAlgn="base" hangingPunct="0">
        <a:lnSpc>
          <a:spcPct val="90000"/>
        </a:lnSpc>
        <a:spcBef>
          <a:spcPct val="20000"/>
        </a:spcBef>
        <a:spcAft>
          <a:spcPct val="0"/>
        </a:spcAft>
        <a:buChar char="-"/>
        <a:defRPr sz="2400">
          <a:solidFill>
            <a:schemeClr val="tx1"/>
          </a:solidFill>
          <a:latin typeface="+mn-lt"/>
        </a:defRPr>
      </a:lvl4pPr>
      <a:lvl5pPr marL="1771650" indent="-228600" algn="l" rtl="0" eaLnBrk="0" fontAlgn="base" hangingPunct="0">
        <a:lnSpc>
          <a:spcPct val="90000"/>
        </a:lnSpc>
        <a:spcBef>
          <a:spcPct val="20000"/>
        </a:spcBef>
        <a:spcAft>
          <a:spcPct val="0"/>
        </a:spcAft>
        <a:buChar char="-"/>
        <a:defRPr sz="2400">
          <a:solidFill>
            <a:schemeClr val="tx1"/>
          </a:solidFill>
          <a:latin typeface="+mn-lt"/>
        </a:defRPr>
      </a:lvl5pPr>
      <a:lvl6pPr marL="2228850" indent="-228600" algn="l" rtl="0" eaLnBrk="0" fontAlgn="base" hangingPunct="0">
        <a:lnSpc>
          <a:spcPct val="90000"/>
        </a:lnSpc>
        <a:spcBef>
          <a:spcPct val="20000"/>
        </a:spcBef>
        <a:spcAft>
          <a:spcPct val="0"/>
        </a:spcAft>
        <a:buChar char="-"/>
        <a:defRPr sz="2400">
          <a:solidFill>
            <a:schemeClr val="tx1"/>
          </a:solidFill>
          <a:latin typeface="+mn-lt"/>
        </a:defRPr>
      </a:lvl6pPr>
      <a:lvl7pPr marL="2686050" indent="-228600" algn="l" rtl="0" eaLnBrk="0" fontAlgn="base" hangingPunct="0">
        <a:lnSpc>
          <a:spcPct val="90000"/>
        </a:lnSpc>
        <a:spcBef>
          <a:spcPct val="20000"/>
        </a:spcBef>
        <a:spcAft>
          <a:spcPct val="0"/>
        </a:spcAft>
        <a:buChar char="-"/>
        <a:defRPr sz="2400">
          <a:solidFill>
            <a:schemeClr val="tx1"/>
          </a:solidFill>
          <a:latin typeface="+mn-lt"/>
        </a:defRPr>
      </a:lvl7pPr>
      <a:lvl8pPr marL="3143250" indent="-228600" algn="l" rtl="0" eaLnBrk="0" fontAlgn="base" hangingPunct="0">
        <a:lnSpc>
          <a:spcPct val="90000"/>
        </a:lnSpc>
        <a:spcBef>
          <a:spcPct val="20000"/>
        </a:spcBef>
        <a:spcAft>
          <a:spcPct val="0"/>
        </a:spcAft>
        <a:buChar char="-"/>
        <a:defRPr sz="2400">
          <a:solidFill>
            <a:schemeClr val="tx1"/>
          </a:solidFill>
          <a:latin typeface="+mn-lt"/>
        </a:defRPr>
      </a:lvl8pPr>
      <a:lvl9pPr marL="3600450" indent="-228600" algn="l" rtl="0" eaLnBrk="0" fontAlgn="base" hangingPunct="0">
        <a:lnSpc>
          <a:spcPct val="90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Text Box 4098"/>
          <p:cNvSpPr txBox="1">
            <a:spLocks noChangeArrowheads="1"/>
          </p:cNvSpPr>
          <p:nvPr/>
        </p:nvSpPr>
        <p:spPr bwMode="auto">
          <a:xfrm>
            <a:off x="762000" y="1600200"/>
            <a:ext cx="7924800" cy="4247317"/>
          </a:xfrm>
          <a:prstGeom prst="rect">
            <a:avLst/>
          </a:prstGeom>
          <a:noFill/>
          <a:ln w="9525">
            <a:noFill/>
            <a:miter lim="800000"/>
            <a:headEnd type="none" w="sm" len="sm"/>
            <a:tailEnd type="none" w="sm" len="sm"/>
          </a:ln>
          <a:effectLst/>
        </p:spPr>
        <p:txBody>
          <a:bodyPr wrap="square">
            <a:spAutoFit/>
          </a:bodyPr>
          <a:lstStyle/>
          <a:p>
            <a:pPr algn="ctr"/>
            <a:r>
              <a:rPr lang="en-US" altLang="en-US" sz="4400" b="1" dirty="0" smtClean="0">
                <a:latin typeface="Arial Narrow" pitchFamily="34" charset="0"/>
              </a:rPr>
              <a:t>The New Alarm Display </a:t>
            </a:r>
            <a:r>
              <a:rPr lang="en-US" altLang="en-US" sz="4400" b="1" dirty="0" smtClean="0">
                <a:latin typeface="Arial Narrow" pitchFamily="34" charset="0"/>
              </a:rPr>
              <a:t>Software </a:t>
            </a:r>
            <a:r>
              <a:rPr lang="en-US" altLang="en-US" sz="4400" b="1" dirty="0" smtClean="0">
                <a:latin typeface="Arial Narrow" pitchFamily="34" charset="0"/>
              </a:rPr>
              <a:t>for </a:t>
            </a:r>
            <a:r>
              <a:rPr lang="en-US" altLang="en-US" sz="4400" b="1" dirty="0" smtClean="0">
                <a:latin typeface="Arial Narrow" pitchFamily="34" charset="0"/>
              </a:rPr>
              <a:t>the RHIC Control Room</a:t>
            </a:r>
            <a:endParaRPr lang="en-US" altLang="en-US" sz="4400" b="1" dirty="0">
              <a:latin typeface="Arial Narrow" pitchFamily="34" charset="0"/>
            </a:endParaRPr>
          </a:p>
          <a:p>
            <a:pPr algn="ctr"/>
            <a:endParaRPr lang="en-US" altLang="en-US" sz="1600" dirty="0">
              <a:latin typeface="Arial Narrow" pitchFamily="34" charset="0"/>
            </a:endParaRPr>
          </a:p>
          <a:p>
            <a:pPr algn="ctr"/>
            <a:endParaRPr lang="en-US" altLang="en-US" sz="2400" dirty="0">
              <a:latin typeface="Arial Narrow" pitchFamily="34" charset="0"/>
            </a:endParaRPr>
          </a:p>
          <a:p>
            <a:pPr algn="ctr"/>
            <a:r>
              <a:rPr lang="en-US" altLang="en-US" dirty="0">
                <a:latin typeface="Arial Narrow" pitchFamily="34" charset="0"/>
              </a:rPr>
              <a:t>Peter F. </a:t>
            </a:r>
            <a:r>
              <a:rPr lang="en-US" altLang="en-US" dirty="0" smtClean="0">
                <a:latin typeface="Arial Narrow" pitchFamily="34" charset="0"/>
              </a:rPr>
              <a:t>Ingrassia</a:t>
            </a:r>
          </a:p>
          <a:p>
            <a:pPr algn="ctr"/>
            <a:r>
              <a:rPr lang="en-US" altLang="en-US" i="1" dirty="0" smtClean="0">
                <a:latin typeface="Arial Narrow" pitchFamily="34" charset="0"/>
              </a:rPr>
              <a:t>Main Control Room Group Leader</a:t>
            </a:r>
          </a:p>
          <a:p>
            <a:pPr algn="ctr"/>
            <a:r>
              <a:rPr lang="en-US" altLang="en-US" sz="2400" dirty="0" smtClean="0">
                <a:latin typeface="Arial Narrow" pitchFamily="34" charset="0"/>
              </a:rPr>
              <a:t>Collider-Accelerator Department</a:t>
            </a:r>
          </a:p>
          <a:p>
            <a:pPr algn="ctr"/>
            <a:endParaRPr lang="en-US" altLang="en-US" sz="2400" dirty="0" smtClean="0">
              <a:latin typeface="Arial Narrow" pitchFamily="34" charset="0"/>
            </a:endParaRPr>
          </a:p>
          <a:p>
            <a:pPr algn="ctr"/>
            <a:r>
              <a:rPr lang="en-US" altLang="en-US" dirty="0" smtClean="0">
                <a:latin typeface="Arial Narrow" pitchFamily="34" charset="0"/>
              </a:rPr>
              <a:t>and S. Nemesure, L. Hammons, N. Kling, T. Shrey</a:t>
            </a:r>
          </a:p>
          <a:p>
            <a:pPr algn="ctr"/>
            <a:endParaRPr lang="en-US" altLang="en-US" sz="2400" dirty="0">
              <a:latin typeface="Arial Narrow" pitchFamily="34" charset="0"/>
            </a:endParaRPr>
          </a:p>
          <a:p>
            <a:pPr algn="ctr"/>
            <a:r>
              <a:rPr lang="en-US" altLang="en-US" sz="1600" dirty="0">
                <a:latin typeface="Arial Narrow" pitchFamily="34" charset="0"/>
              </a:rPr>
              <a:t>9</a:t>
            </a:r>
            <a:r>
              <a:rPr lang="en-US" altLang="en-US" sz="1600" dirty="0" smtClean="0">
                <a:latin typeface="Arial Narrow" pitchFamily="34" charset="0"/>
              </a:rPr>
              <a:t> August,  2012</a:t>
            </a:r>
            <a:endParaRPr lang="en-US" alt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Alarm Tracking – Data base view</a:t>
            </a:r>
            <a:endParaRPr lang="en-US" dirty="0"/>
          </a:p>
        </p:txBody>
      </p:sp>
      <p:pic>
        <p:nvPicPr>
          <p:cNvPr id="4" name="Content Placeholder 3" descr="DataBaseView.jpg"/>
          <p:cNvPicPr>
            <a:picLocks noGrp="1" noChangeAspect="1"/>
          </p:cNvPicPr>
          <p:nvPr>
            <p:ph sz="half" idx="1"/>
          </p:nvPr>
        </p:nvPicPr>
        <p:blipFill>
          <a:blip r:embed="rId2" cstate="print"/>
          <a:stretch>
            <a:fillRect/>
          </a:stretch>
        </p:blipFill>
        <p:spPr>
          <a:xfrm>
            <a:off x="457200" y="1371600"/>
            <a:ext cx="7543800" cy="2326803"/>
          </a:xfrm>
        </p:spPr>
      </p:pic>
      <p:sp>
        <p:nvSpPr>
          <p:cNvPr id="5" name="Content Placeholder 4"/>
          <p:cNvSpPr>
            <a:spLocks noGrp="1"/>
          </p:cNvSpPr>
          <p:nvPr>
            <p:ph sz="half" idx="2"/>
          </p:nvPr>
        </p:nvSpPr>
        <p:spPr>
          <a:xfrm>
            <a:off x="4419600" y="3962400"/>
            <a:ext cx="2590800" cy="2286000"/>
          </a:xfrm>
        </p:spPr>
        <p:txBody>
          <a:bodyPr/>
          <a:lstStyle/>
          <a:p>
            <a:r>
              <a:rPr lang="en-US" sz="1100" b="1" dirty="0" smtClean="0"/>
              <a:t>Fields</a:t>
            </a:r>
          </a:p>
          <a:p>
            <a:pPr lvl="1"/>
            <a:r>
              <a:rPr lang="en-US" sz="1050" dirty="0" smtClean="0"/>
              <a:t>Time stamp</a:t>
            </a:r>
          </a:p>
          <a:p>
            <a:pPr lvl="1"/>
            <a:r>
              <a:rPr lang="en-US" sz="1050" dirty="0" smtClean="0"/>
              <a:t>Alarm</a:t>
            </a:r>
          </a:p>
          <a:p>
            <a:pPr lvl="1"/>
            <a:r>
              <a:rPr lang="en-US" sz="1050" dirty="0" smtClean="0"/>
              <a:t>Level</a:t>
            </a:r>
          </a:p>
          <a:p>
            <a:pPr lvl="1"/>
            <a:r>
              <a:rPr lang="en-US" sz="1050" dirty="0" smtClean="0"/>
              <a:t>State</a:t>
            </a:r>
          </a:p>
          <a:p>
            <a:pPr lvl="1"/>
            <a:r>
              <a:rPr lang="en-US" sz="1050" dirty="0" smtClean="0"/>
              <a:t>Description</a:t>
            </a:r>
          </a:p>
          <a:p>
            <a:pPr lvl="1"/>
            <a:r>
              <a:rPr lang="en-US" sz="1050" dirty="0" smtClean="0"/>
              <a:t>Action</a:t>
            </a:r>
          </a:p>
          <a:p>
            <a:pPr lvl="1"/>
            <a:r>
              <a:rPr lang="en-US" sz="1050" dirty="0" smtClean="0"/>
              <a:t>Machine</a:t>
            </a:r>
          </a:p>
          <a:p>
            <a:pPr lvl="1"/>
            <a:r>
              <a:rPr lang="en-US" sz="1050" dirty="0" smtClean="0"/>
              <a:t>Device Type</a:t>
            </a:r>
          </a:p>
          <a:p>
            <a:pPr lvl="1"/>
            <a:r>
              <a:rPr lang="en-US" sz="1050" dirty="0" smtClean="0"/>
              <a:t>System</a:t>
            </a:r>
          </a:p>
          <a:p>
            <a:pPr lvl="1"/>
            <a:r>
              <a:rPr lang="en-US" sz="1050" dirty="0" smtClean="0"/>
              <a:t>Location</a:t>
            </a:r>
          </a:p>
          <a:p>
            <a:pPr lvl="1"/>
            <a:r>
              <a:rPr lang="en-US" sz="1050" dirty="0" smtClean="0"/>
              <a:t>Annotation</a:t>
            </a:r>
          </a:p>
          <a:p>
            <a:pPr lvl="1"/>
            <a:r>
              <a:rPr lang="en-US" sz="1050" dirty="0" smtClean="0"/>
              <a:t>User Name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620000" cy="838200"/>
          </a:xfrm>
        </p:spPr>
        <p:txBody>
          <a:bodyPr/>
          <a:lstStyle/>
          <a:p>
            <a:pPr algn="ctr"/>
            <a:r>
              <a:rPr lang="en-US" dirty="0" smtClean="0"/>
              <a:t>Annotation</a:t>
            </a:r>
            <a:endParaRPr lang="en-US" dirty="0"/>
          </a:p>
        </p:txBody>
      </p:sp>
      <p:pic>
        <p:nvPicPr>
          <p:cNvPr id="4" name="Content Placeholder 3"/>
          <p:cNvPicPr>
            <a:picLocks noGrp="1"/>
          </p:cNvPicPr>
          <p:nvPr>
            <p:ph idx="1"/>
          </p:nvPr>
        </p:nvPicPr>
        <p:blipFill>
          <a:blip r:embed="rId3" cstate="print"/>
          <a:srcRect l="16216" t="5029" r="49946" b="9143"/>
          <a:stretch>
            <a:fillRect/>
          </a:stretch>
        </p:blipFill>
        <p:spPr bwMode="auto">
          <a:xfrm>
            <a:off x="1676400" y="1219200"/>
            <a:ext cx="6019800" cy="5029200"/>
          </a:xfrm>
          <a:prstGeom prst="rect">
            <a:avLst/>
          </a:prstGeom>
          <a:noFill/>
          <a:ln w="9525">
            <a:noFill/>
            <a:miter lim="800000"/>
            <a:headEnd/>
            <a:tailEnd/>
          </a:ln>
        </p:spPr>
      </p:pic>
      <p:sp>
        <p:nvSpPr>
          <p:cNvPr id="5" name="Oval 4"/>
          <p:cNvSpPr/>
          <p:nvPr/>
        </p:nvSpPr>
        <p:spPr bwMode="auto">
          <a:xfrm>
            <a:off x="4572000" y="3886200"/>
            <a:ext cx="1600200" cy="457200"/>
          </a:xfrm>
          <a:prstGeom prst="ellipse">
            <a:avLst/>
          </a:prstGeom>
          <a:no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7620000" cy="838200"/>
          </a:xfrm>
        </p:spPr>
        <p:txBody>
          <a:bodyPr/>
          <a:lstStyle/>
          <a:p>
            <a:pPr algn="ctr"/>
            <a:r>
              <a:rPr lang="en-US" dirty="0" smtClean="0"/>
              <a:t>Annotation – text entry</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a:p>
        </p:txBody>
      </p:sp>
      <p:pic>
        <p:nvPicPr>
          <p:cNvPr id="7" name="Picture 6"/>
          <p:cNvPicPr/>
          <p:nvPr/>
        </p:nvPicPr>
        <p:blipFill>
          <a:blip r:embed="rId3" cstate="print"/>
          <a:srcRect l="16216" t="2743" r="47838" b="8229"/>
          <a:stretch>
            <a:fillRect/>
          </a:stretch>
        </p:blipFill>
        <p:spPr bwMode="auto">
          <a:xfrm>
            <a:off x="1295400" y="1219200"/>
            <a:ext cx="5476589" cy="4878238"/>
          </a:xfrm>
          <a:prstGeom prst="rect">
            <a:avLst/>
          </a:prstGeom>
          <a:noFill/>
          <a:ln w="9525">
            <a:noFill/>
            <a:miter lim="800000"/>
            <a:headEnd/>
            <a:tailEnd/>
          </a:ln>
        </p:spPr>
      </p:pic>
      <p:sp>
        <p:nvSpPr>
          <p:cNvPr id="9" name="Oval 8"/>
          <p:cNvSpPr/>
          <p:nvPr/>
        </p:nvSpPr>
        <p:spPr bwMode="auto">
          <a:xfrm>
            <a:off x="3200400" y="2590800"/>
            <a:ext cx="2971800" cy="1524000"/>
          </a:xfrm>
          <a:prstGeom prst="ellipse">
            <a:avLst/>
          </a:prstGeom>
          <a:no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791200" cy="838200"/>
          </a:xfrm>
        </p:spPr>
        <p:txBody>
          <a:bodyPr/>
          <a:lstStyle/>
          <a:p>
            <a:pPr algn="ctr"/>
            <a:r>
              <a:rPr lang="en-US" dirty="0" smtClean="0"/>
              <a:t>Annotation - Assignment</a:t>
            </a:r>
            <a:endParaRPr lang="en-US" dirty="0"/>
          </a:p>
        </p:txBody>
      </p:sp>
      <p:pic>
        <p:nvPicPr>
          <p:cNvPr id="4" name="Content Placeholder 3"/>
          <p:cNvPicPr>
            <a:picLocks noGrp="1"/>
          </p:cNvPicPr>
          <p:nvPr>
            <p:ph idx="1"/>
          </p:nvPr>
        </p:nvPicPr>
        <p:blipFill>
          <a:blip r:embed="rId3" cstate="print"/>
          <a:srcRect l="16054" t="2743" r="47676" b="8229"/>
          <a:stretch>
            <a:fillRect/>
          </a:stretch>
        </p:blipFill>
        <p:spPr bwMode="auto">
          <a:xfrm>
            <a:off x="1600200" y="1219200"/>
            <a:ext cx="6324600" cy="5029200"/>
          </a:xfrm>
          <a:prstGeom prst="rect">
            <a:avLst/>
          </a:prstGeom>
          <a:noFill/>
          <a:ln w="9525">
            <a:noFill/>
            <a:miter lim="800000"/>
            <a:headEnd/>
            <a:tailEnd/>
          </a:ln>
        </p:spPr>
      </p:pic>
      <p:sp>
        <p:nvSpPr>
          <p:cNvPr id="5" name="Oval 4"/>
          <p:cNvSpPr/>
          <p:nvPr/>
        </p:nvSpPr>
        <p:spPr bwMode="auto">
          <a:xfrm>
            <a:off x="1600200" y="3352800"/>
            <a:ext cx="1219200" cy="533400"/>
          </a:xfrm>
          <a:prstGeom prst="ellipse">
            <a:avLst/>
          </a:prstGeom>
          <a:no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ounded Rectangle 6"/>
          <p:cNvSpPr/>
          <p:nvPr/>
        </p:nvSpPr>
        <p:spPr bwMode="auto">
          <a:xfrm>
            <a:off x="5791200" y="2438400"/>
            <a:ext cx="2209800" cy="35052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77000" cy="914400"/>
          </a:xfrm>
        </p:spPr>
        <p:txBody>
          <a:bodyPr/>
          <a:lstStyle/>
          <a:p>
            <a:pPr algn="ctr"/>
            <a:r>
              <a:rPr lang="en-US" dirty="0" smtClean="0"/>
              <a:t>Assignment - Reviewing</a:t>
            </a:r>
            <a:endParaRPr lang="en-US" dirty="0"/>
          </a:p>
        </p:txBody>
      </p:sp>
      <p:pic>
        <p:nvPicPr>
          <p:cNvPr id="4" name="Content Placeholder 3"/>
          <p:cNvPicPr>
            <a:picLocks noGrp="1"/>
          </p:cNvPicPr>
          <p:nvPr>
            <p:ph idx="1"/>
          </p:nvPr>
        </p:nvPicPr>
        <p:blipFill>
          <a:blip r:embed="rId3" cstate="print"/>
          <a:srcRect l="16216" t="2743" r="47676" b="8229"/>
          <a:stretch>
            <a:fillRect/>
          </a:stretch>
        </p:blipFill>
        <p:spPr bwMode="auto">
          <a:xfrm>
            <a:off x="1143000" y="1219200"/>
            <a:ext cx="6781800" cy="5029200"/>
          </a:xfrm>
          <a:prstGeom prst="rect">
            <a:avLst/>
          </a:prstGeom>
          <a:noFill/>
          <a:ln w="9525">
            <a:noFill/>
            <a:miter lim="800000"/>
            <a:headEnd/>
            <a:tailEnd/>
          </a:ln>
        </p:spPr>
      </p:pic>
      <p:sp>
        <p:nvSpPr>
          <p:cNvPr id="5" name="Oval 4"/>
          <p:cNvSpPr/>
          <p:nvPr/>
        </p:nvSpPr>
        <p:spPr bwMode="auto">
          <a:xfrm>
            <a:off x="4038600" y="2743200"/>
            <a:ext cx="1981200" cy="762000"/>
          </a:xfrm>
          <a:prstGeom prst="ellipse">
            <a:avLst/>
          </a:prstGeom>
          <a:no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934200" cy="1143000"/>
          </a:xfrm>
        </p:spPr>
        <p:txBody>
          <a:bodyPr/>
          <a:lstStyle/>
          <a:p>
            <a:pPr algn="ctr"/>
            <a:r>
              <a:rPr lang="en-US" dirty="0" smtClean="0"/>
              <a:t>Assignment – Shift Change</a:t>
            </a:r>
            <a:endParaRPr lang="en-US" dirty="0"/>
          </a:p>
        </p:txBody>
      </p:sp>
      <p:pic>
        <p:nvPicPr>
          <p:cNvPr id="4" name="Content Placeholder 3"/>
          <p:cNvPicPr>
            <a:picLocks noGrp="1"/>
          </p:cNvPicPr>
          <p:nvPr>
            <p:ph idx="1"/>
          </p:nvPr>
        </p:nvPicPr>
        <p:blipFill>
          <a:blip r:embed="rId3" cstate="print"/>
          <a:srcRect l="16216" t="5029" r="50595" b="8229"/>
          <a:stretch>
            <a:fillRect/>
          </a:stretch>
        </p:blipFill>
        <p:spPr bwMode="auto">
          <a:xfrm>
            <a:off x="1295400" y="1219200"/>
            <a:ext cx="6934199" cy="5105400"/>
          </a:xfrm>
          <a:prstGeom prst="rect">
            <a:avLst/>
          </a:prstGeom>
          <a:noFill/>
          <a:ln w="6350">
            <a:solidFill>
              <a:schemeClr val="tx1"/>
            </a:solidFill>
            <a:miter lim="800000"/>
            <a:headEnd/>
            <a:tailEnd/>
          </a:ln>
        </p:spPr>
      </p:pic>
      <p:sp>
        <p:nvSpPr>
          <p:cNvPr id="5" name="Oval 4"/>
          <p:cNvSpPr/>
          <p:nvPr/>
        </p:nvSpPr>
        <p:spPr bwMode="auto">
          <a:xfrm>
            <a:off x="2514600" y="1295400"/>
            <a:ext cx="1524000" cy="457200"/>
          </a:xfrm>
          <a:prstGeom prst="ellipse">
            <a:avLst/>
          </a:prstGeom>
          <a:no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 – alarm transfer window</a:t>
            </a:r>
            <a:endParaRPr lang="en-US" dirty="0"/>
          </a:p>
        </p:txBody>
      </p:sp>
      <p:pic>
        <p:nvPicPr>
          <p:cNvPr id="6" name="Content Placeholder 5"/>
          <p:cNvPicPr>
            <a:picLocks noGrp="1"/>
          </p:cNvPicPr>
          <p:nvPr>
            <p:ph idx="1"/>
          </p:nvPr>
        </p:nvPicPr>
        <p:blipFill>
          <a:blip r:embed="rId3" cstate="print"/>
          <a:srcRect l="16216" t="5029" r="49946" b="8229"/>
          <a:stretch>
            <a:fillRect/>
          </a:stretch>
        </p:blipFill>
        <p:spPr bwMode="auto">
          <a:xfrm>
            <a:off x="1219200" y="1295400"/>
            <a:ext cx="6629400" cy="4953000"/>
          </a:xfrm>
          <a:prstGeom prst="rect">
            <a:avLst/>
          </a:prstGeom>
          <a:noFill/>
          <a:ln w="9525">
            <a:noFill/>
            <a:miter lim="800000"/>
            <a:headEnd/>
            <a:tailEnd/>
          </a:ln>
        </p:spPr>
      </p:pic>
      <p:sp>
        <p:nvSpPr>
          <p:cNvPr id="7" name="Rounded Rectangle 6"/>
          <p:cNvSpPr/>
          <p:nvPr/>
        </p:nvSpPr>
        <p:spPr bwMode="auto">
          <a:xfrm>
            <a:off x="2971800" y="1981200"/>
            <a:ext cx="1295400" cy="1752600"/>
          </a:xfrm>
          <a:prstGeom prst="round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1" name="Straight Arrow Connector 10"/>
          <p:cNvCxnSpPr/>
          <p:nvPr/>
        </p:nvCxnSpPr>
        <p:spPr bwMode="auto">
          <a:xfrm flipH="1">
            <a:off x="5791200" y="2743200"/>
            <a:ext cx="381000" cy="457200"/>
          </a:xfrm>
          <a:prstGeom prst="straightConnector1">
            <a:avLst/>
          </a:prstGeom>
          <a:solidFill>
            <a:schemeClr val="bg1"/>
          </a:solidFill>
          <a:ln w="15875"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flipH="1">
            <a:off x="6096000" y="2819400"/>
            <a:ext cx="914400" cy="838200"/>
          </a:xfrm>
          <a:prstGeom prst="straightConnector1">
            <a:avLst/>
          </a:prstGeom>
          <a:solidFill>
            <a:schemeClr val="bg1"/>
          </a:solidFill>
          <a:ln w="15875"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H="1">
            <a:off x="6400800" y="3200400"/>
            <a:ext cx="838200" cy="762000"/>
          </a:xfrm>
          <a:prstGeom prst="straightConnector1">
            <a:avLst/>
          </a:prstGeom>
          <a:solidFill>
            <a:schemeClr val="bg1"/>
          </a:solidFill>
          <a:ln w="15875" cap="flat" cmpd="sng" algn="ctr">
            <a:solidFill>
              <a:srgbClr val="FF0000"/>
            </a:solidFill>
            <a:prstDash val="solid"/>
            <a:round/>
            <a:headEnd type="none" w="sm" len="sm"/>
            <a:tailEnd type="arrow"/>
          </a:ln>
          <a:effectLst/>
        </p:spPr>
      </p:cxnSp>
      <p:cxnSp>
        <p:nvCxnSpPr>
          <p:cNvPr id="19" name="Straight Arrow Connector 18"/>
          <p:cNvCxnSpPr/>
          <p:nvPr/>
        </p:nvCxnSpPr>
        <p:spPr bwMode="auto">
          <a:xfrm>
            <a:off x="2819400" y="4114800"/>
            <a:ext cx="685800" cy="685800"/>
          </a:xfrm>
          <a:prstGeom prst="straightConnector1">
            <a:avLst/>
          </a:prstGeom>
          <a:solidFill>
            <a:schemeClr val="bg1"/>
          </a:solidFill>
          <a:ln w="15875" cap="flat" cmpd="sng" algn="ctr">
            <a:solidFill>
              <a:srgbClr val="FF0000"/>
            </a:solidFill>
            <a:prstDash val="solid"/>
            <a:round/>
            <a:headEnd type="none" w="sm" len="sm"/>
            <a:tailEnd type="arrow"/>
          </a:ln>
          <a:effectLst/>
        </p:spPr>
      </p:cxnSp>
      <p:cxnSp>
        <p:nvCxnSpPr>
          <p:cNvPr id="21" name="Straight Arrow Connector 20"/>
          <p:cNvCxnSpPr/>
          <p:nvPr/>
        </p:nvCxnSpPr>
        <p:spPr bwMode="auto">
          <a:xfrm>
            <a:off x="1600200" y="4038600"/>
            <a:ext cx="838200" cy="990600"/>
          </a:xfrm>
          <a:prstGeom prst="straightConnector1">
            <a:avLst/>
          </a:prstGeom>
          <a:solidFill>
            <a:schemeClr val="bg1"/>
          </a:solidFill>
          <a:ln w="15875" cap="flat" cmpd="sng" algn="ctr">
            <a:solidFill>
              <a:srgbClr val="FF0000"/>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05600" cy="914400"/>
          </a:xfrm>
        </p:spPr>
        <p:txBody>
          <a:bodyPr/>
          <a:lstStyle/>
          <a:p>
            <a:pPr algn="ctr"/>
            <a:r>
              <a:rPr lang="en-US" dirty="0" smtClean="0"/>
              <a:t>Annotation – show ownership</a:t>
            </a:r>
            <a:endParaRPr lang="en-US" dirty="0"/>
          </a:p>
        </p:txBody>
      </p:sp>
      <p:pic>
        <p:nvPicPr>
          <p:cNvPr id="4" name="Content Placeholder 3"/>
          <p:cNvPicPr>
            <a:picLocks noGrp="1"/>
          </p:cNvPicPr>
          <p:nvPr>
            <p:ph idx="1"/>
          </p:nvPr>
        </p:nvPicPr>
        <p:blipFill>
          <a:blip r:embed="rId2" cstate="print"/>
          <a:srcRect l="16216" t="2743" r="47676" b="8229"/>
          <a:stretch>
            <a:fillRect/>
          </a:stretch>
        </p:blipFill>
        <p:spPr bwMode="auto">
          <a:xfrm>
            <a:off x="1524000" y="1219200"/>
            <a:ext cx="6324600" cy="5029200"/>
          </a:xfrm>
          <a:prstGeom prst="rect">
            <a:avLst/>
          </a:prstGeom>
          <a:noFill/>
          <a:ln w="9525">
            <a:noFill/>
            <a:miter lim="800000"/>
            <a:headEnd/>
            <a:tailEnd/>
          </a:ln>
        </p:spPr>
      </p:pic>
      <p:sp>
        <p:nvSpPr>
          <p:cNvPr id="5" name="Oval 4"/>
          <p:cNvSpPr/>
          <p:nvPr/>
        </p:nvSpPr>
        <p:spPr bwMode="auto">
          <a:xfrm>
            <a:off x="1600200" y="1752600"/>
            <a:ext cx="1447800" cy="457200"/>
          </a:xfrm>
          <a:prstGeom prst="ellipse">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34200" cy="914400"/>
          </a:xfrm>
        </p:spPr>
        <p:txBody>
          <a:bodyPr/>
          <a:lstStyle/>
          <a:p>
            <a:pPr algn="ctr"/>
            <a:r>
              <a:rPr lang="en-US" dirty="0" smtClean="0"/>
              <a:t>Annotation – ownership screen</a:t>
            </a:r>
            <a:endParaRPr lang="en-US" dirty="0"/>
          </a:p>
        </p:txBody>
      </p:sp>
      <p:pic>
        <p:nvPicPr>
          <p:cNvPr id="4" name="Content Placeholder 3"/>
          <p:cNvPicPr>
            <a:picLocks noGrp="1"/>
          </p:cNvPicPr>
          <p:nvPr>
            <p:ph idx="1"/>
          </p:nvPr>
        </p:nvPicPr>
        <p:blipFill>
          <a:blip r:embed="rId2" cstate="print"/>
          <a:srcRect l="16216" t="2743" r="47676" b="8229"/>
          <a:stretch>
            <a:fillRect/>
          </a:stretch>
        </p:blipFill>
        <p:spPr bwMode="auto">
          <a:xfrm>
            <a:off x="1600200" y="1219200"/>
            <a:ext cx="6477000" cy="4953000"/>
          </a:xfrm>
          <a:prstGeom prst="rect">
            <a:avLst/>
          </a:prstGeom>
          <a:noFill/>
          <a:ln w="9525">
            <a:noFill/>
            <a:miter lim="800000"/>
            <a:headEnd/>
            <a:tailEnd/>
          </a:ln>
        </p:spPr>
      </p:pic>
      <p:sp>
        <p:nvSpPr>
          <p:cNvPr id="5" name="Oval 4"/>
          <p:cNvSpPr/>
          <p:nvPr/>
        </p:nvSpPr>
        <p:spPr bwMode="auto">
          <a:xfrm>
            <a:off x="4038600" y="1371600"/>
            <a:ext cx="1524000" cy="381000"/>
          </a:xfrm>
          <a:prstGeom prst="ellipse">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7" name="Straight Connector 6"/>
          <p:cNvCxnSpPr/>
          <p:nvPr/>
        </p:nvCxnSpPr>
        <p:spPr bwMode="auto">
          <a:xfrm>
            <a:off x="4419600" y="1600200"/>
            <a:ext cx="838200" cy="0"/>
          </a:xfrm>
          <a:prstGeom prst="line">
            <a:avLst/>
          </a:prstGeom>
          <a:solidFill>
            <a:schemeClr val="bg1"/>
          </a:solidFill>
          <a:ln w="12700" cap="flat" cmpd="sng" algn="ctr">
            <a:solidFill>
              <a:srgbClr val="FF0000"/>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1143000"/>
          </a:xfrm>
        </p:spPr>
        <p:txBody>
          <a:bodyPr/>
          <a:lstStyle/>
          <a:p>
            <a:pPr algn="ctr"/>
            <a:r>
              <a:rPr lang="en-US" dirty="0" smtClean="0"/>
              <a:t>Communications to Operators – response instructions</a:t>
            </a:r>
            <a:endParaRPr lang="en-US" dirty="0"/>
          </a:p>
        </p:txBody>
      </p:sp>
      <p:pic>
        <p:nvPicPr>
          <p:cNvPr id="4" name="Content Placeholder 3"/>
          <p:cNvPicPr>
            <a:picLocks noGrp="1"/>
          </p:cNvPicPr>
          <p:nvPr>
            <p:ph idx="1"/>
          </p:nvPr>
        </p:nvPicPr>
        <p:blipFill>
          <a:blip r:embed="rId2" cstate="print"/>
          <a:srcRect l="16216" t="5029" r="49946" b="9143"/>
          <a:stretch>
            <a:fillRect/>
          </a:stretch>
        </p:blipFill>
        <p:spPr bwMode="auto">
          <a:xfrm>
            <a:off x="1752600" y="1219200"/>
            <a:ext cx="6019800" cy="5029200"/>
          </a:xfrm>
          <a:prstGeom prst="rect">
            <a:avLst/>
          </a:prstGeom>
          <a:noFill/>
          <a:ln w="9525">
            <a:noFill/>
            <a:miter lim="800000"/>
            <a:headEnd/>
            <a:tailEnd/>
          </a:ln>
        </p:spPr>
      </p:pic>
      <p:sp>
        <p:nvSpPr>
          <p:cNvPr id="5" name="Oval 4"/>
          <p:cNvSpPr/>
          <p:nvPr/>
        </p:nvSpPr>
        <p:spPr bwMode="auto">
          <a:xfrm>
            <a:off x="4419600" y="3886200"/>
            <a:ext cx="1981200" cy="228600"/>
          </a:xfrm>
          <a:prstGeom prst="ellipse">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1026"/>
          <p:cNvSpPr>
            <a:spLocks noGrp="1" noChangeArrowheads="1"/>
          </p:cNvSpPr>
          <p:nvPr>
            <p:ph type="title"/>
          </p:nvPr>
        </p:nvSpPr>
        <p:spPr>
          <a:xfrm>
            <a:off x="1143000" y="228600"/>
            <a:ext cx="7620000" cy="914400"/>
          </a:xfrm>
        </p:spPr>
        <p:txBody>
          <a:bodyPr/>
          <a:lstStyle/>
          <a:p>
            <a:pPr algn="ctr"/>
            <a:r>
              <a:rPr lang="en-US" sz="4800" dirty="0" smtClean="0"/>
              <a:t>Abstract</a:t>
            </a:r>
            <a:r>
              <a:rPr lang="en-US" dirty="0" smtClean="0"/>
              <a:t/>
            </a:r>
            <a:br>
              <a:rPr lang="en-US" dirty="0" smtClean="0"/>
            </a:br>
            <a:r>
              <a:rPr lang="en-US" sz="1050" dirty="0" smtClean="0"/>
              <a:t>http://www-conf.slac.stanford.edu/wao2012/sessionAbstracts.asp</a:t>
            </a:r>
            <a:endParaRPr lang="en-US" sz="1050" dirty="0"/>
          </a:p>
        </p:txBody>
      </p:sp>
      <p:sp>
        <p:nvSpPr>
          <p:cNvPr id="441347" name="Rectangle 1027"/>
          <p:cNvSpPr>
            <a:spLocks noGrp="1" noChangeArrowheads="1"/>
          </p:cNvSpPr>
          <p:nvPr>
            <p:ph idx="1"/>
          </p:nvPr>
        </p:nvSpPr>
        <p:spPr>
          <a:xfrm>
            <a:off x="152400" y="1295400"/>
            <a:ext cx="8839200" cy="4876800"/>
          </a:xfrm>
        </p:spPr>
        <p:txBody>
          <a:bodyPr/>
          <a:lstStyle/>
          <a:p>
            <a:pPr>
              <a:spcBef>
                <a:spcPts val="500"/>
              </a:spcBef>
              <a:spcAft>
                <a:spcPts val="500"/>
              </a:spcAft>
            </a:pPr>
            <a:r>
              <a:rPr lang="en-US" sz="2800" dirty="0" smtClean="0"/>
              <a:t>The Alarm Display for the new RHIC Control Room has undergone a radical reworking. While keeping some of the existing software infrastructure the display adds new database driven features to assist operators to track and manage alarms. A key feature of the application facilitates communication from operator to operator and operator to system specialist of the status e.g. "work in progress" of individual alarms. A new summary display, borrowed from KEK, helps operators pinpoint "distressed" accelerators. This talk will summarize the new features of the alarm display and will review operator experience with the application after two years of use. </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90600"/>
          </a:xfrm>
        </p:spPr>
        <p:txBody>
          <a:bodyPr/>
          <a:lstStyle/>
          <a:p>
            <a:pPr algn="ctr"/>
            <a:r>
              <a:rPr lang="en-US" sz="3600" dirty="0" smtClean="0"/>
              <a:t>Example -- alarm response instructions displayed on a webpage</a:t>
            </a:r>
            <a:endParaRPr lang="en-US" sz="3600" dirty="0"/>
          </a:p>
        </p:txBody>
      </p:sp>
      <p:pic>
        <p:nvPicPr>
          <p:cNvPr id="4" name="Content Placeholder 3" descr="grndFaultCh.jpg"/>
          <p:cNvPicPr>
            <a:picLocks noGrp="1" noChangeAspect="1"/>
          </p:cNvPicPr>
          <p:nvPr>
            <p:ph idx="1"/>
          </p:nvPr>
        </p:nvPicPr>
        <p:blipFill>
          <a:blip r:embed="rId2" cstate="print"/>
          <a:stretch>
            <a:fillRect/>
          </a:stretch>
        </p:blipFill>
        <p:spPr>
          <a:xfrm>
            <a:off x="1480978" y="1295400"/>
            <a:ext cx="6253538" cy="4876800"/>
          </a:xfrm>
        </p:spPr>
      </p:pic>
      <p:cxnSp>
        <p:nvCxnSpPr>
          <p:cNvPr id="8" name="Straight Arrow Connector 7"/>
          <p:cNvCxnSpPr/>
          <p:nvPr/>
        </p:nvCxnSpPr>
        <p:spPr bwMode="auto">
          <a:xfrm flipH="1">
            <a:off x="4495800" y="1752600"/>
            <a:ext cx="1066800" cy="533400"/>
          </a:xfrm>
          <a:prstGeom prst="straightConnector1">
            <a:avLst/>
          </a:prstGeom>
          <a:solidFill>
            <a:schemeClr val="bg1"/>
          </a:solidFill>
          <a:ln w="19050" cap="flat" cmpd="sng" algn="ctr">
            <a:solidFill>
              <a:srgbClr val="FF0000"/>
            </a:solidFill>
            <a:prstDash val="solid"/>
            <a:round/>
            <a:headEnd type="none" w="sm" len="sm"/>
            <a:tailEnd type="arrow"/>
          </a:ln>
          <a:effectLst/>
        </p:spPr>
      </p:cxnSp>
      <p:cxnSp>
        <p:nvCxnSpPr>
          <p:cNvPr id="10" name="Straight Arrow Connector 9"/>
          <p:cNvCxnSpPr/>
          <p:nvPr/>
        </p:nvCxnSpPr>
        <p:spPr bwMode="auto">
          <a:xfrm flipH="1">
            <a:off x="5105400" y="1981200"/>
            <a:ext cx="1524000" cy="685800"/>
          </a:xfrm>
          <a:prstGeom prst="straightConnector1">
            <a:avLst/>
          </a:prstGeom>
          <a:solidFill>
            <a:schemeClr val="bg1"/>
          </a:solidFill>
          <a:ln w="15875" cap="flat" cmpd="sng" algn="ctr">
            <a:solidFill>
              <a:srgbClr val="FF0000"/>
            </a:solidFill>
            <a:prstDash val="solid"/>
            <a:round/>
            <a:headEnd type="none" w="sm" len="sm"/>
            <a:tailEnd type="arrow"/>
          </a:ln>
          <a:effectLst/>
        </p:spPr>
      </p:cxnSp>
      <p:sp>
        <p:nvSpPr>
          <p:cNvPr id="11" name="Oval 10"/>
          <p:cNvSpPr/>
          <p:nvPr/>
        </p:nvSpPr>
        <p:spPr bwMode="auto">
          <a:xfrm>
            <a:off x="1600200" y="1905000"/>
            <a:ext cx="1524000" cy="3048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5" name="Straight Arrow Connector 14"/>
          <p:cNvCxnSpPr/>
          <p:nvPr/>
        </p:nvCxnSpPr>
        <p:spPr bwMode="auto">
          <a:xfrm flipH="1">
            <a:off x="6629400" y="2057400"/>
            <a:ext cx="914400" cy="685800"/>
          </a:xfrm>
          <a:prstGeom prst="straightConnector1">
            <a:avLst/>
          </a:prstGeom>
          <a:solidFill>
            <a:schemeClr val="bg1"/>
          </a:solidFill>
          <a:ln w="15875" cap="flat" cmpd="sng" algn="ctr">
            <a:solidFill>
              <a:srgbClr val="FF0000"/>
            </a:solidFill>
            <a:prstDash val="solid"/>
            <a:round/>
            <a:headEnd type="none" w="sm" len="sm"/>
            <a:tailEnd type="arrow"/>
          </a:ln>
          <a:effectLst/>
        </p:spPr>
      </p:cxnSp>
      <p:sp>
        <p:nvSpPr>
          <p:cNvPr id="16" name="Oval 15"/>
          <p:cNvSpPr/>
          <p:nvPr/>
        </p:nvSpPr>
        <p:spPr bwMode="auto">
          <a:xfrm>
            <a:off x="1600200" y="3276600"/>
            <a:ext cx="13716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Oval 16"/>
          <p:cNvSpPr/>
          <p:nvPr/>
        </p:nvSpPr>
        <p:spPr bwMode="auto">
          <a:xfrm>
            <a:off x="1524000" y="5029200"/>
            <a:ext cx="12192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9" name="Straight Arrow Connector 18"/>
          <p:cNvCxnSpPr/>
          <p:nvPr/>
        </p:nvCxnSpPr>
        <p:spPr bwMode="auto">
          <a:xfrm flipH="1">
            <a:off x="5334000" y="5181600"/>
            <a:ext cx="1752600" cy="304800"/>
          </a:xfrm>
          <a:prstGeom prst="straightConnector1">
            <a:avLst/>
          </a:prstGeom>
          <a:solidFill>
            <a:schemeClr val="bg1"/>
          </a:solidFill>
          <a:ln w="12700" cap="flat" cmpd="sng" algn="ctr">
            <a:solidFill>
              <a:srgbClr val="FF0000"/>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Operator Experience</a:t>
            </a:r>
            <a:endParaRPr lang="en-US" dirty="0"/>
          </a:p>
        </p:txBody>
      </p:sp>
      <p:sp>
        <p:nvSpPr>
          <p:cNvPr id="5" name="Content Placeholder 4"/>
          <p:cNvSpPr>
            <a:spLocks noGrp="1"/>
          </p:cNvSpPr>
          <p:nvPr>
            <p:ph idx="1"/>
          </p:nvPr>
        </p:nvSpPr>
        <p:spPr>
          <a:xfrm>
            <a:off x="609600" y="1219200"/>
            <a:ext cx="8305799" cy="4953000"/>
          </a:xfrm>
        </p:spPr>
        <p:txBody>
          <a:bodyPr/>
          <a:lstStyle/>
          <a:p>
            <a:r>
              <a:rPr lang="en-US" dirty="0" smtClean="0"/>
              <a:t>Annotation Feature is “fabulous</a:t>
            </a:r>
            <a:r>
              <a:rPr lang="en-US" dirty="0" smtClean="0"/>
              <a:t>”</a:t>
            </a:r>
          </a:p>
          <a:p>
            <a:r>
              <a:rPr lang="en-US" dirty="0" smtClean="0"/>
              <a:t>“Ownership” avoided </a:t>
            </a:r>
          </a:p>
          <a:p>
            <a:pPr lvl="1"/>
            <a:r>
              <a:rPr lang="en-US" dirty="0" smtClean="0"/>
              <a:t>operators misunderstood short term intention of ownership.</a:t>
            </a:r>
          </a:p>
          <a:p>
            <a:r>
              <a:rPr lang="en-US" dirty="0" smtClean="0"/>
              <a:t>Labor involved</a:t>
            </a:r>
          </a:p>
          <a:p>
            <a:pPr lvl="1"/>
            <a:r>
              <a:rPr lang="en-US" dirty="0" smtClean="0"/>
              <a:t>Some operators used the features more than others</a:t>
            </a:r>
          </a:p>
          <a:p>
            <a:r>
              <a:rPr lang="en-US" dirty="0" smtClean="0"/>
              <a:t>Not all alarms required annotation</a:t>
            </a:r>
          </a:p>
          <a:p>
            <a:pPr lvl="1"/>
            <a:r>
              <a:rPr lang="en-US" dirty="0" smtClean="0"/>
              <a:t>Operators developed a good understanding of short tem alarms which need not be annotated</a:t>
            </a:r>
          </a:p>
          <a:p>
            <a:r>
              <a:rPr lang="en-US" dirty="0" smtClean="0"/>
              <a:t>One year of experience -- more acceptance needed</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1026"/>
          <p:cNvSpPr>
            <a:spLocks noGrp="1" noChangeArrowheads="1"/>
          </p:cNvSpPr>
          <p:nvPr>
            <p:ph type="title"/>
          </p:nvPr>
        </p:nvSpPr>
        <p:spPr/>
        <p:txBody>
          <a:bodyPr/>
          <a:lstStyle/>
          <a:p>
            <a:r>
              <a:rPr lang="en-US" dirty="0"/>
              <a:t>What will be </a:t>
            </a:r>
            <a:r>
              <a:rPr lang="en-US" dirty="0" smtClean="0"/>
              <a:t>covered </a:t>
            </a:r>
            <a:r>
              <a:rPr lang="en-US" dirty="0"/>
              <a:t>in this talk:</a:t>
            </a:r>
          </a:p>
        </p:txBody>
      </p:sp>
      <p:sp>
        <p:nvSpPr>
          <p:cNvPr id="453635" name="Rectangle 1027"/>
          <p:cNvSpPr>
            <a:spLocks noGrp="1" noChangeArrowheads="1"/>
          </p:cNvSpPr>
          <p:nvPr>
            <p:ph idx="1"/>
          </p:nvPr>
        </p:nvSpPr>
        <p:spPr>
          <a:xfrm>
            <a:off x="381000" y="1219200"/>
            <a:ext cx="8534399" cy="4800600"/>
          </a:xfrm>
        </p:spPr>
        <p:txBody>
          <a:bodyPr/>
          <a:lstStyle/>
          <a:p>
            <a:r>
              <a:rPr lang="en-US" sz="2800" dirty="0" smtClean="0"/>
              <a:t>Focus on the “Communication” Features of the application</a:t>
            </a:r>
          </a:p>
          <a:p>
            <a:pPr lvl="1"/>
            <a:r>
              <a:rPr lang="en-US" sz="2400" dirty="0" smtClean="0"/>
              <a:t>Operator to Operator</a:t>
            </a:r>
          </a:p>
          <a:p>
            <a:pPr lvl="1"/>
            <a:r>
              <a:rPr lang="en-US" sz="2400" dirty="0" smtClean="0"/>
              <a:t>Operator to Specialist</a:t>
            </a:r>
          </a:p>
          <a:p>
            <a:pPr lvl="1"/>
            <a:r>
              <a:rPr lang="en-US" sz="2400" dirty="0" smtClean="0"/>
              <a:t>Specialist to Operator</a:t>
            </a:r>
          </a:p>
          <a:p>
            <a:r>
              <a:rPr lang="en-US" sz="2800" dirty="0" smtClean="0"/>
              <a:t>Micro review of System Infrastructure</a:t>
            </a:r>
          </a:p>
          <a:p>
            <a:r>
              <a:rPr lang="en-US" sz="2800" dirty="0" smtClean="0"/>
              <a:t>Summary Display</a:t>
            </a:r>
          </a:p>
          <a:p>
            <a:r>
              <a:rPr lang="en-US" sz="2800" dirty="0" smtClean="0"/>
              <a:t>Alarm Tracking</a:t>
            </a:r>
          </a:p>
          <a:p>
            <a:r>
              <a:rPr lang="en-US" sz="2800" dirty="0" smtClean="0"/>
              <a:t>Alarm Annotation</a:t>
            </a:r>
          </a:p>
          <a:p>
            <a:r>
              <a:rPr lang="en-US" sz="2800" dirty="0" smtClean="0"/>
              <a:t>Response Instructions</a:t>
            </a:r>
          </a:p>
          <a:p>
            <a:r>
              <a:rPr lang="en-US" sz="2800" dirty="0" smtClean="0"/>
              <a:t>Summary - Operator </a:t>
            </a:r>
            <a:r>
              <a:rPr lang="en-US" sz="2800" dirty="0" smtClean="0"/>
              <a:t>Experience</a:t>
            </a:r>
            <a:endParaRPr lang="en-US" sz="2800" dirty="0"/>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3074"/>
          <p:cNvSpPr>
            <a:spLocks noGrp="1" noChangeArrowheads="1"/>
          </p:cNvSpPr>
          <p:nvPr>
            <p:ph type="title"/>
          </p:nvPr>
        </p:nvSpPr>
        <p:spPr/>
        <p:txBody>
          <a:bodyPr/>
          <a:lstStyle/>
          <a:p>
            <a:pPr algn="ctr"/>
            <a:r>
              <a:rPr lang="en-US" dirty="0"/>
              <a:t>Collider Accelerator Department at Brookhaven National Laboratory</a:t>
            </a:r>
          </a:p>
        </p:txBody>
      </p:sp>
      <p:pic>
        <p:nvPicPr>
          <p:cNvPr id="5" name="Content Placeholder 4" descr="2011-0909 RHIC aerial, R. Bowman.jp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20588" y="1295399"/>
            <a:ext cx="7513812" cy="48795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Alarm System Infrastructure</a:t>
            </a:r>
            <a:endParaRPr lang="en-US" dirty="0"/>
          </a:p>
        </p:txBody>
      </p:sp>
      <p:sp>
        <p:nvSpPr>
          <p:cNvPr id="4" name="Content Placeholder 3"/>
          <p:cNvSpPr>
            <a:spLocks noGrp="1"/>
          </p:cNvSpPr>
          <p:nvPr>
            <p:ph sz="half" idx="1"/>
          </p:nvPr>
        </p:nvSpPr>
        <p:spPr>
          <a:xfrm>
            <a:off x="533400" y="1295400"/>
            <a:ext cx="4341813" cy="4724400"/>
          </a:xfrm>
        </p:spPr>
        <p:txBody>
          <a:bodyPr/>
          <a:lstStyle/>
          <a:p>
            <a:r>
              <a:rPr lang="en-US" dirty="0" smtClean="0"/>
              <a:t>Code/manager running on </a:t>
            </a:r>
            <a:r>
              <a:rPr lang="en-US" dirty="0" err="1" smtClean="0"/>
              <a:t>fec</a:t>
            </a:r>
            <a:r>
              <a:rPr lang="en-US" dirty="0" smtClean="0"/>
              <a:t> detects alarm and sends to “Notification server”.</a:t>
            </a:r>
          </a:p>
          <a:p>
            <a:r>
              <a:rPr lang="en-US" dirty="0" err="1" smtClean="0"/>
              <a:t>Notif</a:t>
            </a:r>
            <a:r>
              <a:rPr lang="en-US" dirty="0" smtClean="0"/>
              <a:t> server determines if alarm is real or a diagnostic not relevant to operators</a:t>
            </a:r>
          </a:p>
          <a:p>
            <a:r>
              <a:rPr lang="en-US" dirty="0" err="1" smtClean="0"/>
              <a:t>Notif</a:t>
            </a:r>
            <a:r>
              <a:rPr lang="en-US" dirty="0" smtClean="0"/>
              <a:t> server sends alarm to the Alarm Receiver which sends it to alarm displays.</a:t>
            </a:r>
          </a:p>
          <a:p>
            <a:r>
              <a:rPr lang="en-US" dirty="0" smtClean="0"/>
              <a:t>Applications send alarms directly to the Alarm Receiver </a:t>
            </a:r>
            <a:endParaRPr lang="en-US" dirty="0"/>
          </a:p>
        </p:txBody>
      </p:sp>
      <p:sp>
        <p:nvSpPr>
          <p:cNvPr id="5" name="Content Placeholder 4"/>
          <p:cNvSpPr>
            <a:spLocks noGrp="1"/>
          </p:cNvSpPr>
          <p:nvPr>
            <p:ph sz="half" idx="2"/>
          </p:nvPr>
        </p:nvSpPr>
        <p:spPr/>
        <p:txBody>
          <a:bodyPr/>
          <a:lstStyle/>
          <a:p>
            <a:endParaRPr lang="en-US" dirty="0" smtClean="0"/>
          </a:p>
          <a:p>
            <a:endParaRPr lang="en-US" dirty="0" smtClean="0"/>
          </a:p>
          <a:p>
            <a:endParaRPr lang="en-US" dirty="0"/>
          </a:p>
        </p:txBody>
      </p:sp>
      <p:sp>
        <p:nvSpPr>
          <p:cNvPr id="6" name="Rectangle 5"/>
          <p:cNvSpPr/>
          <p:nvPr/>
        </p:nvSpPr>
        <p:spPr bwMode="auto">
          <a:xfrm>
            <a:off x="5334000" y="1600200"/>
            <a:ext cx="1600200" cy="609600"/>
          </a:xfrm>
          <a:prstGeom prst="rect">
            <a:avLst/>
          </a:prstGeom>
          <a:solidFill>
            <a:srgbClr val="6DF9F9"/>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Device</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bwMode="auto">
          <a:xfrm>
            <a:off x="5334000" y="2362200"/>
            <a:ext cx="1600200" cy="609600"/>
          </a:xfrm>
          <a:prstGeom prst="rect">
            <a:avLst/>
          </a:prstGeom>
          <a:solidFill>
            <a:srgbClr val="6DF9F9"/>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Front end</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Computer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Rectangle 12"/>
          <p:cNvSpPr/>
          <p:nvPr/>
        </p:nvSpPr>
        <p:spPr bwMode="auto">
          <a:xfrm>
            <a:off x="5334000" y="3124200"/>
            <a:ext cx="1600200" cy="609600"/>
          </a:xfrm>
          <a:prstGeom prst="rect">
            <a:avLst/>
          </a:prstGeom>
          <a:solidFill>
            <a:srgbClr val="6DF9F9"/>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Notification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Server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Rectangle 13"/>
          <p:cNvSpPr/>
          <p:nvPr/>
        </p:nvSpPr>
        <p:spPr bwMode="auto">
          <a:xfrm>
            <a:off x="5334000" y="3886200"/>
            <a:ext cx="1600200" cy="609600"/>
          </a:xfrm>
          <a:prstGeom prst="rect">
            <a:avLst/>
          </a:prstGeom>
          <a:solidFill>
            <a:srgbClr val="6DF9F9"/>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Alarm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Receiver</a:t>
            </a:r>
          </a:p>
        </p:txBody>
      </p:sp>
      <p:sp>
        <p:nvSpPr>
          <p:cNvPr id="15" name="Rectangle 14"/>
          <p:cNvSpPr/>
          <p:nvPr/>
        </p:nvSpPr>
        <p:spPr bwMode="auto">
          <a:xfrm>
            <a:off x="5334000" y="4648200"/>
            <a:ext cx="1600200" cy="609600"/>
          </a:xfrm>
          <a:prstGeom prst="rect">
            <a:avLst/>
          </a:prstGeom>
          <a:solidFill>
            <a:srgbClr val="6DF9F9"/>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Alarm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Displays</a:t>
            </a:r>
          </a:p>
        </p:txBody>
      </p:sp>
      <p:sp>
        <p:nvSpPr>
          <p:cNvPr id="16" name="Rectangle 15"/>
          <p:cNvSpPr/>
          <p:nvPr/>
        </p:nvSpPr>
        <p:spPr bwMode="auto">
          <a:xfrm>
            <a:off x="7086600" y="3886200"/>
            <a:ext cx="1600200" cy="609600"/>
          </a:xfrm>
          <a:prstGeom prst="rect">
            <a:avLst/>
          </a:prstGeom>
          <a:solidFill>
            <a:srgbClr val="6DF9F9"/>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Application</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20" name="Straight Connector 19"/>
          <p:cNvCxnSpPr>
            <a:stCxn id="6" idx="2"/>
            <a:endCxn id="7" idx="0"/>
          </p:cNvCxnSpPr>
          <p:nvPr/>
        </p:nvCxnSpPr>
        <p:spPr bwMode="auto">
          <a:xfrm>
            <a:off x="6134100" y="2209800"/>
            <a:ext cx="0" cy="152400"/>
          </a:xfrm>
          <a:prstGeom prst="line">
            <a:avLst/>
          </a:prstGeom>
          <a:solidFill>
            <a:schemeClr val="bg1"/>
          </a:solidFill>
          <a:ln w="9525" cap="flat" cmpd="sng" algn="ctr">
            <a:solidFill>
              <a:schemeClr val="tx1"/>
            </a:solidFill>
            <a:prstDash val="solid"/>
            <a:round/>
            <a:headEnd type="none" w="sm" len="sm"/>
            <a:tailEnd type="none" w="sm" len="sm"/>
          </a:ln>
          <a:effectLst/>
        </p:spPr>
      </p:cxnSp>
      <p:cxnSp>
        <p:nvCxnSpPr>
          <p:cNvPr id="22" name="Straight Connector 21"/>
          <p:cNvCxnSpPr>
            <a:stCxn id="7" idx="2"/>
            <a:endCxn id="13" idx="0"/>
          </p:cNvCxnSpPr>
          <p:nvPr/>
        </p:nvCxnSpPr>
        <p:spPr bwMode="auto">
          <a:xfrm>
            <a:off x="6134100" y="2971800"/>
            <a:ext cx="0" cy="152400"/>
          </a:xfrm>
          <a:prstGeom prst="line">
            <a:avLst/>
          </a:prstGeom>
          <a:solidFill>
            <a:schemeClr val="bg1"/>
          </a:solidFill>
          <a:ln w="9525" cap="flat" cmpd="sng" algn="ctr">
            <a:solidFill>
              <a:schemeClr val="tx1"/>
            </a:solidFill>
            <a:prstDash val="solid"/>
            <a:round/>
            <a:headEnd type="none" w="sm" len="sm"/>
            <a:tailEnd type="none" w="sm" len="sm"/>
          </a:ln>
          <a:effectLst/>
        </p:spPr>
      </p:cxnSp>
      <p:cxnSp>
        <p:nvCxnSpPr>
          <p:cNvPr id="24" name="Straight Connector 23"/>
          <p:cNvCxnSpPr>
            <a:stCxn id="13" idx="2"/>
            <a:endCxn id="14" idx="0"/>
          </p:cNvCxnSpPr>
          <p:nvPr/>
        </p:nvCxnSpPr>
        <p:spPr bwMode="auto">
          <a:xfrm>
            <a:off x="6134100" y="3733800"/>
            <a:ext cx="0" cy="152400"/>
          </a:xfrm>
          <a:prstGeom prst="line">
            <a:avLst/>
          </a:prstGeom>
          <a:solidFill>
            <a:schemeClr val="bg1"/>
          </a:solidFill>
          <a:ln w="9525" cap="flat" cmpd="sng" algn="ctr">
            <a:solidFill>
              <a:schemeClr val="tx1"/>
            </a:solidFill>
            <a:prstDash val="solid"/>
            <a:round/>
            <a:headEnd type="none" w="sm" len="sm"/>
            <a:tailEnd type="none" w="sm" len="sm"/>
          </a:ln>
          <a:effectLst/>
        </p:spPr>
      </p:cxnSp>
      <p:cxnSp>
        <p:nvCxnSpPr>
          <p:cNvPr id="26" name="Straight Connector 25"/>
          <p:cNvCxnSpPr>
            <a:stCxn id="14" idx="2"/>
            <a:endCxn id="15" idx="0"/>
          </p:cNvCxnSpPr>
          <p:nvPr/>
        </p:nvCxnSpPr>
        <p:spPr bwMode="auto">
          <a:xfrm>
            <a:off x="6134100" y="4495800"/>
            <a:ext cx="0" cy="152400"/>
          </a:xfrm>
          <a:prstGeom prst="line">
            <a:avLst/>
          </a:prstGeom>
          <a:solidFill>
            <a:schemeClr val="bg1"/>
          </a:solidFill>
          <a:ln w="9525" cap="flat" cmpd="sng" algn="ctr">
            <a:solidFill>
              <a:schemeClr val="tx1"/>
            </a:solidFill>
            <a:prstDash val="solid"/>
            <a:round/>
            <a:headEnd type="none" w="sm" len="sm"/>
            <a:tailEnd type="none" w="sm" len="sm"/>
          </a:ln>
          <a:effectLst/>
        </p:spPr>
      </p:cxnSp>
      <p:cxnSp>
        <p:nvCxnSpPr>
          <p:cNvPr id="28" name="Straight Connector 27"/>
          <p:cNvCxnSpPr>
            <a:stCxn id="16" idx="1"/>
            <a:endCxn id="14" idx="3"/>
          </p:cNvCxnSpPr>
          <p:nvPr/>
        </p:nvCxnSpPr>
        <p:spPr bwMode="auto">
          <a:xfrm flipH="1">
            <a:off x="6934200" y="4191000"/>
            <a:ext cx="152400" cy="0"/>
          </a:xfrm>
          <a:prstGeom prst="line">
            <a:avLst/>
          </a:prstGeom>
          <a:solidFill>
            <a:schemeClr val="bg1"/>
          </a:solidFill>
          <a:ln w="9525"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20000" cy="838200"/>
          </a:xfrm>
        </p:spPr>
        <p:txBody>
          <a:bodyPr/>
          <a:lstStyle/>
          <a:p>
            <a:pPr algn="ctr"/>
            <a:r>
              <a:rPr lang="en-US" dirty="0" smtClean="0"/>
              <a:t>Summary Display (a la KEK ca 2003)</a:t>
            </a:r>
            <a:endParaRPr lang="en-US" dirty="0"/>
          </a:p>
        </p:txBody>
      </p:sp>
      <p:pic>
        <p:nvPicPr>
          <p:cNvPr id="5" name="Picture 5"/>
          <p:cNvPicPr>
            <a:picLocks noGrp="1" noChangeAspect="1" noChangeArrowheads="1"/>
          </p:cNvPicPr>
          <p:nvPr>
            <p:ph sz="half" idx="1"/>
          </p:nvPr>
        </p:nvPicPr>
        <p:blipFill>
          <a:blip r:embed="rId2" cstate="print"/>
          <a:srcRect/>
          <a:stretch>
            <a:fillRect/>
          </a:stretch>
        </p:blipFill>
        <p:spPr bwMode="auto">
          <a:xfrm>
            <a:off x="457199" y="1295400"/>
            <a:ext cx="8153401" cy="1603578"/>
          </a:xfrm>
          <a:prstGeom prst="rect">
            <a:avLst/>
          </a:prstGeom>
          <a:noFill/>
          <a:ln w="9525">
            <a:solidFill>
              <a:schemeClr val="bg2">
                <a:lumMod val="75000"/>
              </a:schemeClr>
            </a:solidFill>
            <a:round/>
            <a:headEnd/>
            <a:tailEnd/>
          </a:ln>
        </p:spPr>
      </p:pic>
      <p:sp>
        <p:nvSpPr>
          <p:cNvPr id="4" name="Content Placeholder 3"/>
          <p:cNvSpPr>
            <a:spLocks noGrp="1"/>
          </p:cNvSpPr>
          <p:nvPr>
            <p:ph sz="half" idx="2"/>
          </p:nvPr>
        </p:nvSpPr>
        <p:spPr>
          <a:xfrm>
            <a:off x="457200" y="2971800"/>
            <a:ext cx="8305801" cy="3200400"/>
          </a:xfrm>
        </p:spPr>
        <p:txBody>
          <a:bodyPr/>
          <a:lstStyle/>
          <a:p>
            <a:r>
              <a:rPr lang="en-US" sz="2400" b="1" dirty="0" smtClean="0"/>
              <a:t>Summary</a:t>
            </a:r>
            <a:r>
              <a:rPr lang="en-US" sz="2400" dirty="0" smtClean="0"/>
              <a:t> allowed the reduction of Alarm Receivers from two to one</a:t>
            </a:r>
          </a:p>
          <a:p>
            <a:r>
              <a:rPr lang="en-US" sz="2400" dirty="0" smtClean="0"/>
              <a:t>7 Machines + one “other”</a:t>
            </a:r>
          </a:p>
          <a:p>
            <a:r>
              <a:rPr lang="en-US" sz="2400" dirty="0" smtClean="0"/>
              <a:t>Color represents the alarm </a:t>
            </a:r>
            <a:r>
              <a:rPr lang="en-US" sz="2400" u="sng" dirty="0" smtClean="0"/>
              <a:t>level</a:t>
            </a:r>
            <a:r>
              <a:rPr lang="en-US" sz="2400" dirty="0" smtClean="0"/>
              <a:t> of the most severe alarm</a:t>
            </a:r>
          </a:p>
          <a:p>
            <a:r>
              <a:rPr lang="en-US" sz="2400" dirty="0" smtClean="0"/>
              <a:t>Number in the colored field represents the number of </a:t>
            </a:r>
            <a:r>
              <a:rPr lang="en-US" sz="2400" u="sng" dirty="0" smtClean="0"/>
              <a:t>NEW</a:t>
            </a:r>
            <a:r>
              <a:rPr lang="en-US" sz="2400" dirty="0" smtClean="0"/>
              <a:t> alarms</a:t>
            </a:r>
          </a:p>
          <a:p>
            <a:r>
              <a:rPr lang="en-US" sz="2400" dirty="0" smtClean="0"/>
              <a:t>Number in parenthesis refers to number of </a:t>
            </a:r>
            <a:r>
              <a:rPr lang="en-US" sz="2400" u="sng" dirty="0" smtClean="0"/>
              <a:t>SEEN</a:t>
            </a:r>
            <a:r>
              <a:rPr lang="en-US" sz="2400" dirty="0" smtClean="0"/>
              <a:t> alarms</a:t>
            </a:r>
          </a:p>
          <a:p>
            <a:r>
              <a:rPr lang="en-US" sz="2400" dirty="0" smtClean="0"/>
              <a:t>Summary Display is interactive – may spawn an Alarm Display FILTERED by “machine”</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Jargon -- Alarm (Severity) </a:t>
            </a:r>
            <a:r>
              <a:rPr lang="en-US" u="sng" dirty="0" smtClean="0"/>
              <a:t>Level</a:t>
            </a:r>
            <a:r>
              <a:rPr lang="en-US" dirty="0" smtClean="0"/>
              <a:t>s</a:t>
            </a:r>
            <a:endParaRPr lang="en-US" dirty="0"/>
          </a:p>
        </p:txBody>
      </p:sp>
      <p:sp>
        <p:nvSpPr>
          <p:cNvPr id="2" name="Subtitle 1"/>
          <p:cNvSpPr>
            <a:spLocks noGrp="1"/>
          </p:cNvSpPr>
          <p:nvPr>
            <p:ph idx="1"/>
          </p:nvPr>
        </p:nvSpPr>
        <p:spPr>
          <a:xfrm>
            <a:off x="533400" y="1524000"/>
            <a:ext cx="8305799" cy="4648200"/>
          </a:xfrm>
        </p:spPr>
        <p:txBody>
          <a:bodyPr/>
          <a:lstStyle/>
          <a:p>
            <a:r>
              <a:rPr lang="en-US" sz="2000" dirty="0" smtClean="0"/>
              <a:t>A Note on Alarm Severity Levels</a:t>
            </a:r>
          </a:p>
          <a:p>
            <a:r>
              <a:rPr lang="en-US" sz="2000" dirty="0" smtClean="0"/>
              <a:t>Throughout the Alarm System, alarms are tagged with a severity level. This severity level affects the way alarms are displayed and the way they are managed. These severity levels are based on a standard employed at </a:t>
            </a:r>
            <a:r>
              <a:rPr lang="en-US" sz="2000" b="1" u="sng" dirty="0" smtClean="0"/>
              <a:t>SLAC </a:t>
            </a:r>
            <a:r>
              <a:rPr lang="en-US" sz="2000" dirty="0" smtClean="0"/>
              <a:t>(ca 1992).  The levels range from 1 to 5 with 5 being the most severe. The levels are defined as follows.</a:t>
            </a:r>
          </a:p>
          <a:p>
            <a:pPr lvl="1">
              <a:buFont typeface="Arial" pitchFamily="34" charset="0"/>
              <a:buChar char="•"/>
            </a:pPr>
            <a:r>
              <a:rPr lang="en-US" sz="2000" b="1" dirty="0" smtClean="0">
                <a:solidFill>
                  <a:srgbClr val="00B050"/>
                </a:solidFill>
              </a:rPr>
              <a:t>Level 1 </a:t>
            </a:r>
            <a:r>
              <a:rPr lang="en-US" sz="2000" b="1" u="sng" dirty="0" smtClean="0">
                <a:solidFill>
                  <a:srgbClr val="00B050"/>
                </a:solidFill>
              </a:rPr>
              <a:t>Warning</a:t>
            </a:r>
            <a:r>
              <a:rPr lang="en-US" sz="2000" dirty="0" smtClean="0"/>
              <a:t>, includes power supplies going out of tolerance or tripping off.</a:t>
            </a:r>
          </a:p>
          <a:p>
            <a:pPr lvl="1">
              <a:buFont typeface="Arial" pitchFamily="34" charset="0"/>
              <a:buChar char="•"/>
            </a:pPr>
            <a:r>
              <a:rPr lang="en-US" sz="2000" b="1" dirty="0" smtClean="0">
                <a:solidFill>
                  <a:srgbClr val="00B0F0"/>
                </a:solidFill>
              </a:rPr>
              <a:t>Level 2 </a:t>
            </a:r>
            <a:r>
              <a:rPr lang="en-US" sz="2000" b="1" u="sng" dirty="0" smtClean="0">
                <a:solidFill>
                  <a:srgbClr val="00B0F0"/>
                </a:solidFill>
              </a:rPr>
              <a:t>Interlock</a:t>
            </a:r>
            <a:r>
              <a:rPr lang="en-US" sz="2000" u="sng" dirty="0" smtClean="0"/>
              <a:t>,</a:t>
            </a:r>
            <a:r>
              <a:rPr lang="en-US" sz="2000" dirty="0" smtClean="0"/>
              <a:t> indicates safe interruption due to the action of an interlock.</a:t>
            </a:r>
          </a:p>
          <a:p>
            <a:pPr lvl="1">
              <a:buFont typeface="Arial" pitchFamily="34" charset="0"/>
              <a:buChar char="•"/>
            </a:pPr>
            <a:r>
              <a:rPr lang="en-US" sz="2000" b="1" dirty="0" smtClean="0">
                <a:solidFill>
                  <a:srgbClr val="FFCC00"/>
                </a:solidFill>
              </a:rPr>
              <a:t>Level 3 </a:t>
            </a:r>
            <a:r>
              <a:rPr lang="en-US" sz="2000" b="1" u="sng" dirty="0" smtClean="0">
                <a:solidFill>
                  <a:srgbClr val="FFCC00"/>
                </a:solidFill>
              </a:rPr>
              <a:t>Potential Equipment Damage</a:t>
            </a:r>
            <a:r>
              <a:rPr lang="en-US" sz="2000" dirty="0" smtClean="0"/>
              <a:t>, includes water leaks, vacuum problems, and high temperature alarms.</a:t>
            </a:r>
          </a:p>
          <a:p>
            <a:pPr lvl="1">
              <a:buFont typeface="Arial" pitchFamily="34" charset="0"/>
              <a:buChar char="•"/>
            </a:pPr>
            <a:r>
              <a:rPr lang="en-US" sz="2000" b="1" dirty="0" smtClean="0">
                <a:solidFill>
                  <a:srgbClr val="663300"/>
                </a:solidFill>
              </a:rPr>
              <a:t>Level 4 </a:t>
            </a:r>
            <a:r>
              <a:rPr lang="en-US" sz="2000" b="1" u="sng" dirty="0" smtClean="0">
                <a:solidFill>
                  <a:srgbClr val="663300"/>
                </a:solidFill>
              </a:rPr>
              <a:t>Potential Environmental Impact </a:t>
            </a:r>
            <a:r>
              <a:rPr lang="en-US" sz="2000" dirty="0" smtClean="0"/>
              <a:t>(not immediately life threatening), includes </a:t>
            </a:r>
            <a:r>
              <a:rPr lang="en-US" sz="2000" dirty="0" err="1" smtClean="0"/>
              <a:t>tritiated</a:t>
            </a:r>
            <a:r>
              <a:rPr lang="en-US" sz="2000" dirty="0" smtClean="0"/>
              <a:t> water leaks and high radiation fields.</a:t>
            </a:r>
          </a:p>
          <a:p>
            <a:pPr lvl="1">
              <a:buFont typeface="Arial" pitchFamily="34" charset="0"/>
              <a:buChar char="•"/>
            </a:pPr>
            <a:r>
              <a:rPr lang="en-US" sz="2000" b="1" dirty="0" smtClean="0">
                <a:solidFill>
                  <a:srgbClr val="FF0000"/>
                </a:solidFill>
              </a:rPr>
              <a:t>Level 5 </a:t>
            </a:r>
            <a:r>
              <a:rPr lang="en-US" sz="2000" b="1" u="sng" dirty="0" smtClean="0">
                <a:solidFill>
                  <a:srgbClr val="FF0000"/>
                </a:solidFill>
              </a:rPr>
              <a:t>Potential Life Threatening</a:t>
            </a:r>
            <a:r>
              <a:rPr lang="en-US" sz="2000" dirty="0" smtClean="0"/>
              <a:t>, includes very high radiation fields.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Jargon -- Alarm (Resolution) </a:t>
            </a:r>
            <a:r>
              <a:rPr lang="en-US" u="sng" dirty="0" smtClean="0"/>
              <a:t>States</a:t>
            </a:r>
            <a:endParaRPr lang="en-US" u="sng" dirty="0"/>
          </a:p>
        </p:txBody>
      </p:sp>
      <p:sp>
        <p:nvSpPr>
          <p:cNvPr id="2" name="Subtitle 1"/>
          <p:cNvSpPr>
            <a:spLocks noGrp="1"/>
          </p:cNvSpPr>
          <p:nvPr>
            <p:ph idx="1"/>
          </p:nvPr>
        </p:nvSpPr>
        <p:spPr/>
        <p:txBody>
          <a:bodyPr/>
          <a:lstStyle/>
          <a:p>
            <a:r>
              <a:rPr lang="en-GB" sz="1800" b="1" dirty="0" smtClean="0"/>
              <a:t>New</a:t>
            </a:r>
            <a:endParaRPr lang="en-US" sz="1800" b="1" dirty="0" smtClean="0"/>
          </a:p>
          <a:p>
            <a:pPr lvl="1">
              <a:buFont typeface="Arial" pitchFamily="34" charset="0"/>
              <a:buChar char="•"/>
            </a:pPr>
            <a:r>
              <a:rPr lang="en-GB" sz="1600" dirty="0" smtClean="0"/>
              <a:t>Alarm has arrived and has not been investigated by an operator.</a:t>
            </a:r>
            <a:endParaRPr lang="en-US" sz="1600" dirty="0" smtClean="0"/>
          </a:p>
          <a:p>
            <a:r>
              <a:rPr lang="en-GB" sz="1800" b="1" dirty="0" smtClean="0"/>
              <a:t>Seen</a:t>
            </a:r>
            <a:endParaRPr lang="en-US" sz="1800" b="1" dirty="0" smtClean="0"/>
          </a:p>
          <a:p>
            <a:pPr lvl="1">
              <a:buFont typeface="Arial" pitchFamily="34" charset="0"/>
              <a:buChar char="•"/>
            </a:pPr>
            <a:r>
              <a:rPr lang="en-GB" sz="1600" dirty="0" smtClean="0"/>
              <a:t>Operator has detected the alarm and assumes some responsibility to follow up.</a:t>
            </a:r>
            <a:endParaRPr lang="en-US" sz="1600" dirty="0" smtClean="0"/>
          </a:p>
          <a:p>
            <a:r>
              <a:rPr lang="en-GB" sz="1800" b="1" dirty="0" smtClean="0"/>
              <a:t>Assigned</a:t>
            </a:r>
            <a:endParaRPr lang="en-US" sz="1800" b="1" dirty="0" smtClean="0"/>
          </a:p>
          <a:p>
            <a:pPr lvl="1">
              <a:buFont typeface="Arial" pitchFamily="34" charset="0"/>
              <a:buChar char="•"/>
            </a:pPr>
            <a:r>
              <a:rPr lang="en-GB" sz="1600" dirty="0" smtClean="0"/>
              <a:t>Operator cannot resolve the alarm independently.   Alarm is </a:t>
            </a:r>
            <a:r>
              <a:rPr lang="en-GB" sz="1600" dirty="0" smtClean="0"/>
              <a:t>forwarded to </a:t>
            </a:r>
            <a:r>
              <a:rPr lang="en-GB" sz="1600" dirty="0" smtClean="0"/>
              <a:t>another group.</a:t>
            </a:r>
          </a:p>
          <a:p>
            <a:r>
              <a:rPr lang="en-GB" sz="1800" b="1" dirty="0" smtClean="0"/>
              <a:t>Deferred</a:t>
            </a:r>
            <a:endParaRPr lang="en-US" sz="1800" b="1" dirty="0" smtClean="0"/>
          </a:p>
          <a:p>
            <a:pPr lvl="1">
              <a:buFont typeface="Arial" pitchFamily="34" charset="0"/>
              <a:buChar char="•"/>
            </a:pPr>
            <a:r>
              <a:rPr lang="en-GB" sz="1600" dirty="0" smtClean="0"/>
              <a:t>Investigation is complete but resolution is not immediately possible (ring access, extensive work required).</a:t>
            </a:r>
            <a:endParaRPr lang="en-US" sz="1600" dirty="0" smtClean="0"/>
          </a:p>
          <a:p>
            <a:r>
              <a:rPr lang="en-GB" sz="1800" b="1" dirty="0" smtClean="0"/>
              <a:t>Orphaned</a:t>
            </a:r>
            <a:endParaRPr lang="en-US" sz="1800" b="1" dirty="0" smtClean="0"/>
          </a:p>
          <a:p>
            <a:pPr lvl="1">
              <a:buFont typeface="Arial" pitchFamily="34" charset="0"/>
              <a:buChar char="•"/>
            </a:pPr>
            <a:r>
              <a:rPr lang="en-GB" sz="1600" dirty="0" smtClean="0"/>
              <a:t>Alarm is expected to persist.  It is not expected that anything will be done about the alarm any time soon.</a:t>
            </a:r>
            <a:endParaRPr lang="en-US" sz="1600" dirty="0" smtClean="0"/>
          </a:p>
          <a:p>
            <a:r>
              <a:rPr lang="en-GB" sz="1800" b="1" dirty="0" smtClean="0"/>
              <a:t>Cleared</a:t>
            </a:r>
            <a:endParaRPr lang="en-US" sz="1800" b="1" dirty="0" smtClean="0"/>
          </a:p>
          <a:p>
            <a:pPr lvl="1">
              <a:buFont typeface="Arial" pitchFamily="34" charset="0"/>
              <a:buChar char="•"/>
            </a:pPr>
            <a:r>
              <a:rPr lang="en-GB" sz="1600" dirty="0" smtClean="0"/>
              <a:t>Alarm has been resolved and is no longer visible on alarm screen (latched alarms may persist).</a:t>
            </a:r>
            <a:endParaRPr lang="en-US" sz="1600" dirty="0" smtClean="0"/>
          </a:p>
          <a:p>
            <a:endParaRPr lang="en-US" sz="9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0000" cy="914400"/>
          </a:xfrm>
        </p:spPr>
        <p:txBody>
          <a:bodyPr/>
          <a:lstStyle/>
          <a:p>
            <a:pPr algn="ctr"/>
            <a:r>
              <a:rPr lang="en-US" dirty="0" smtClean="0"/>
              <a:t>Alarm Tracking</a:t>
            </a:r>
            <a:endParaRPr lang="en-US" dirty="0"/>
          </a:p>
        </p:txBody>
      </p:sp>
      <p:sp>
        <p:nvSpPr>
          <p:cNvPr id="5" name="Text Box 2"/>
          <p:cNvSpPr txBox="1">
            <a:spLocks noGrp="1" noChangeArrowheads="1"/>
          </p:cNvSpPr>
          <p:nvPr>
            <p:ph sz="half" idx="1"/>
          </p:nvPr>
        </p:nvSpPr>
        <p:spPr bwMode="auto">
          <a:xfrm>
            <a:off x="228600" y="1524000"/>
            <a:ext cx="3276600" cy="4648200"/>
          </a:xfrm>
          <a:prstGeom prst="rect">
            <a:avLst/>
          </a:prstGeom>
          <a:noFill/>
          <a:ln w="9525">
            <a:noFill/>
            <a:round/>
            <a:headEnd/>
            <a:tailEnd/>
          </a:ln>
        </p:spPr>
        <p:txBody>
          <a:bodyPr lIns="90000" tIns="60840" rIns="90000" bIns="45000"/>
          <a:lstStyle/>
          <a:p>
            <a:pPr>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dirty="0" smtClean="0">
                <a:solidFill>
                  <a:srgbClr val="000000"/>
                </a:solidFill>
              </a:rPr>
              <a:t> </a:t>
            </a:r>
            <a:r>
              <a:rPr lang="en-US" sz="3600" dirty="0">
                <a:solidFill>
                  <a:srgbClr val="000000"/>
                </a:solidFill>
              </a:rPr>
              <a:t>Alarm Tracking</a:t>
            </a:r>
          </a:p>
          <a:p>
            <a:pPr marL="427038" lvl="1" indent="-215900">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00"/>
                </a:solidFill>
              </a:rPr>
              <a:t>Follow Alarm Life </a:t>
            </a:r>
            <a:r>
              <a:rPr lang="en-US" sz="2800" dirty="0" smtClean="0">
                <a:solidFill>
                  <a:srgbClr val="000000"/>
                </a:solidFill>
              </a:rPr>
              <a:t>Cycle</a:t>
            </a:r>
          </a:p>
          <a:p>
            <a:pPr marL="822325" lvl="2" indent="-215900">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000000"/>
                </a:solidFill>
              </a:rPr>
              <a:t>state</a:t>
            </a:r>
            <a:endParaRPr lang="en-US" sz="2400" dirty="0">
              <a:solidFill>
                <a:srgbClr val="000000"/>
              </a:solidFill>
            </a:endParaRPr>
          </a:p>
          <a:p>
            <a:pPr marL="427038" lvl="1" indent="-215900">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00"/>
                </a:solidFill>
              </a:rPr>
              <a:t>Transfer Over Shift </a:t>
            </a:r>
            <a:r>
              <a:rPr lang="en-US" sz="2800" dirty="0" smtClean="0">
                <a:solidFill>
                  <a:srgbClr val="000000"/>
                </a:solidFill>
              </a:rPr>
              <a:t>Change</a:t>
            </a:r>
          </a:p>
          <a:p>
            <a:pPr marL="822325" lvl="2" indent="-215900">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000000"/>
                </a:solidFill>
              </a:rPr>
              <a:t>owner/user</a:t>
            </a:r>
            <a:endParaRPr lang="en-US" sz="2400" dirty="0">
              <a:solidFill>
                <a:srgbClr val="000000"/>
              </a:solidFill>
            </a:endParaRPr>
          </a:p>
          <a:p>
            <a:pPr marL="427038" lvl="1" indent="-215900">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00"/>
                </a:solidFill>
              </a:rPr>
              <a:t>Previous Alarm History </a:t>
            </a:r>
            <a:endParaRPr lang="en-US" sz="2800" dirty="0" smtClean="0">
              <a:solidFill>
                <a:srgbClr val="000000"/>
              </a:solidFill>
            </a:endParaRPr>
          </a:p>
          <a:p>
            <a:pPr marL="822325" lvl="2" indent="-215900">
              <a:buSzPct val="45000"/>
              <a:buFont typeface="Wingdings" pitchFamily="-1"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000000"/>
                </a:solidFill>
              </a:rPr>
              <a:t>Timestamp</a:t>
            </a:r>
            <a:endParaRPr lang="en-US" sz="2400" dirty="0">
              <a:solidFill>
                <a:srgbClr val="000000"/>
              </a:solidFill>
            </a:endParaRPr>
          </a:p>
        </p:txBody>
      </p:sp>
      <p:pic>
        <p:nvPicPr>
          <p:cNvPr id="8" name="Content Placeholder 7"/>
          <p:cNvPicPr>
            <a:picLocks noGrp="1"/>
          </p:cNvPicPr>
          <p:nvPr>
            <p:ph sz="half" idx="2"/>
          </p:nvPr>
        </p:nvPicPr>
        <p:blipFill>
          <a:blip r:embed="rId2" cstate="print">
            <a:alphaModFix/>
            <a:lum/>
          </a:blip>
          <a:srcRect/>
          <a:stretch>
            <a:fillRect/>
          </a:stretch>
        </p:blipFill>
        <p:spPr>
          <a:xfrm>
            <a:off x="3733800" y="1905000"/>
            <a:ext cx="5029200" cy="385097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mple1">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sample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19905</TotalTime>
  <Words>912</Words>
  <Application>Microsoft Office PowerPoint</Application>
  <PresentationFormat>On-screen Show (4:3)</PresentationFormat>
  <Paragraphs>121</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sample1</vt:lpstr>
      <vt:lpstr>Slide 1</vt:lpstr>
      <vt:lpstr>Abstract http://www-conf.slac.stanford.edu/wao2012/sessionAbstracts.asp</vt:lpstr>
      <vt:lpstr>What will be covered in this talk:</vt:lpstr>
      <vt:lpstr>Collider Accelerator Department at Brookhaven National Laboratory</vt:lpstr>
      <vt:lpstr>Alarm System Infrastructure</vt:lpstr>
      <vt:lpstr>Summary Display (a la KEK ca 2003)</vt:lpstr>
      <vt:lpstr>Jargon -- Alarm (Severity) Levels</vt:lpstr>
      <vt:lpstr>Jargon -- Alarm (Resolution) States</vt:lpstr>
      <vt:lpstr>Alarm Tracking</vt:lpstr>
      <vt:lpstr>Alarm Tracking – Data base view</vt:lpstr>
      <vt:lpstr>Annotation</vt:lpstr>
      <vt:lpstr>Annotation – text entry</vt:lpstr>
      <vt:lpstr>Annotation - Assignment</vt:lpstr>
      <vt:lpstr>Assignment - Reviewing</vt:lpstr>
      <vt:lpstr>Assignment – Shift Change</vt:lpstr>
      <vt:lpstr>Annotation – alarm transfer window</vt:lpstr>
      <vt:lpstr>Annotation – show ownership</vt:lpstr>
      <vt:lpstr>Annotation – ownership screen</vt:lpstr>
      <vt:lpstr>Communications to Operators – response instructions</vt:lpstr>
      <vt:lpstr>Example -- alarm response instructions displayed on a webpage</vt:lpstr>
      <vt:lpstr>Summary - Operator Experience</vt:lpstr>
    </vt:vector>
  </TitlesOfParts>
  <Company>Brookhaven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Assessment - A System to Drive Improvement</dc:title>
  <dc:creator>John M. Searing</dc:creator>
  <cp:lastModifiedBy>Ingrassia, Peter F</cp:lastModifiedBy>
  <cp:revision>599</cp:revision>
  <cp:lastPrinted>2001-01-25T17:21:30Z</cp:lastPrinted>
  <dcterms:created xsi:type="dcterms:W3CDTF">1997-12-04T22:41:50Z</dcterms:created>
  <dcterms:modified xsi:type="dcterms:W3CDTF">2012-08-02T20:21:42Z</dcterms:modified>
</cp:coreProperties>
</file>