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62" r:id="rId3"/>
    <p:sldId id="260" r:id="rId4"/>
    <p:sldId id="264" r:id="rId5"/>
    <p:sldId id="296" r:id="rId6"/>
    <p:sldId id="298" r:id="rId7"/>
    <p:sldId id="265" r:id="rId8"/>
    <p:sldId id="266" r:id="rId9"/>
    <p:sldId id="297" r:id="rId10"/>
    <p:sldId id="291" r:id="rId11"/>
    <p:sldId id="293" r:id="rId12"/>
    <p:sldId id="294" r:id="rId13"/>
    <p:sldId id="269" r:id="rId14"/>
    <p:sldId id="270" r:id="rId15"/>
    <p:sldId id="276" r:id="rId16"/>
    <p:sldId id="273" r:id="rId17"/>
    <p:sldId id="284" r:id="rId18"/>
    <p:sldId id="299" r:id="rId19"/>
    <p:sldId id="283" r:id="rId20"/>
    <p:sldId id="282" r:id="rId21"/>
    <p:sldId id="285" r:id="rId22"/>
    <p:sldId id="286" r:id="rId23"/>
    <p:sldId id="287" r:id="rId24"/>
    <p:sldId id="300" r:id="rId25"/>
    <p:sldId id="288" r:id="rId26"/>
    <p:sldId id="289" r:id="rId27"/>
    <p:sldId id="295" r:id="rId28"/>
    <p:sldId id="290" r:id="rId29"/>
    <p:sldId id="277" r:id="rId30"/>
    <p:sldId id="275" r:id="rId31"/>
    <p:sldId id="301" r:id="rId32"/>
    <p:sldId id="278" r:id="rId33"/>
    <p:sldId id="279" r:id="rId34"/>
    <p:sldId id="281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FF84"/>
    <a:srgbClr val="0AFF0B"/>
    <a:srgbClr val="ECFF0B"/>
    <a:srgbClr val="FF4A3B"/>
    <a:srgbClr val="7F67FF"/>
    <a:srgbClr val="ED32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44" autoAdjust="0"/>
    <p:restoredTop sz="94660"/>
  </p:normalViewPr>
  <p:slideViewPr>
    <p:cSldViewPr>
      <p:cViewPr>
        <p:scale>
          <a:sx n="90" d="100"/>
          <a:sy n="90" d="100"/>
        </p:scale>
        <p:origin x="-118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5E29-9B49-F149-8DF9-D026C511D6AA}" type="datetimeFigureOut">
              <a:rPr lang="en-US" smtClean="0"/>
              <a:pPr/>
              <a:t>8/7/12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2C4F8-002B-8D45-A4FA-A3E49DD2B4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3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852140-0ADC-436B-9C67-3C46F1ED6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8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F2B39-4102-4D7D-8B7F-7D675B69F297}" type="slidenum">
              <a:rPr lang="en-US"/>
              <a:pPr/>
              <a:t>1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18657-8A9C-074E-ACEE-60358A5677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18657-8A9C-074E-ACEE-60358A5677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F7063-0AA6-4FF7-9A94-3455B2A5252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1769CB-C44C-4EAC-BBA3-88261C9C202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E78BA5-2CB7-4BF2-B1B5-893E85988A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30C89-E221-4615-98DC-5FBA7453B60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A1A65-C52D-4863-8B01-2E050DE27B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2438400" cy="4572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C4063-5BDA-4CBF-B911-81232EEC21E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800600" y="6248400"/>
            <a:ext cx="1524000" cy="457200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A5DBF5-066E-4635-935D-E62E0D5E740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8E561E-2FDE-482D-AA89-D3E9780978C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AE9B9E-CD32-4347-8AC0-D1F4751341E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19BF4-3926-4375-9639-4DF4F68D40E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57400" y="6223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accent1"/>
                </a:solidFill>
              </a:defRPr>
            </a:lvl1pPr>
          </a:lstStyle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2357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fld id="{EDBE58B2-F402-4FC6-A787-FCD7233C40B2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5532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Outages During the Run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Coping with the Power Company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2133600" cy="365125"/>
          </a:xfrm>
        </p:spPr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August 9, 2012</a:t>
            </a:r>
            <a:endParaRPr lang="en-US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background, continued: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Booster Main Magnet Power Supply </a:t>
            </a:r>
            <a:r>
              <a:rPr lang="en-US" dirty="0" smtClean="0"/>
              <a:t>uses 13.8kV AC off the BNL grid (i.e. coupled to the Utility grid).</a:t>
            </a:r>
          </a:p>
          <a:p>
            <a:r>
              <a:rPr lang="en-US" dirty="0" smtClean="0"/>
              <a:t>Therefore, Booster operation must be carefully regulated and monitored.</a:t>
            </a:r>
            <a:endParaRPr lang="en-US" dirty="0"/>
          </a:p>
          <a:p>
            <a:r>
              <a:rPr lang="en-US" dirty="0" smtClean="0"/>
              <a:t>Crosstalk “Solution” = use both available 69 </a:t>
            </a:r>
            <a:r>
              <a:rPr lang="en-US" dirty="0"/>
              <a:t>kV feeds- </a:t>
            </a:r>
            <a:r>
              <a:rPr lang="en-US" dirty="0" smtClean="0"/>
              <a:t>“Primary” </a:t>
            </a:r>
            <a:r>
              <a:rPr lang="en-US" dirty="0"/>
              <a:t>and </a:t>
            </a:r>
            <a:r>
              <a:rPr lang="en-US" dirty="0" smtClean="0"/>
              <a:t>“Alternate”.</a:t>
            </a:r>
            <a:endParaRPr lang="en-US" dirty="0"/>
          </a:p>
          <a:p>
            <a:r>
              <a:rPr lang="en-US" dirty="0"/>
              <a:t>The Alternate </a:t>
            </a:r>
            <a:r>
              <a:rPr lang="en-US" dirty="0" smtClean="0"/>
              <a:t>Feed </a:t>
            </a:r>
            <a:r>
              <a:rPr lang="en-US" dirty="0"/>
              <a:t>is dedicated to run the Booster MMPS only, while  the rest of the lab runs off the </a:t>
            </a:r>
            <a:r>
              <a:rPr lang="en-US" dirty="0" smtClean="0"/>
              <a:t>Primary Feed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When work must be done on either line, the Booster cannot run.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11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Booster cycles, harmonics, power</a:t>
            </a:r>
            <a:endParaRPr lang="en-US" dirty="0"/>
          </a:p>
        </p:txBody>
      </p:sp>
      <p:pic>
        <p:nvPicPr>
          <p:cNvPr id="9" name="Content Placeholder 8" descr="bssy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r="428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04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Harmonic analysis- critical for operation</a:t>
            </a:r>
            <a:endParaRPr lang="en-US" dirty="0"/>
          </a:p>
        </p:txBody>
      </p:sp>
      <p:pic>
        <p:nvPicPr>
          <p:cNvPr id="6" name="Content Placeholder 5" descr="bharm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1" b="13571"/>
          <a:stretch>
            <a:fillRect/>
          </a:stretch>
        </p:blipFill>
        <p:spPr>
          <a:xfrm>
            <a:off x="164353" y="1524000"/>
            <a:ext cx="8964706" cy="4572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36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69kV Feed- Normal positions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12" name="Content Placeholder 11" descr="BNLfeednorm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1183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80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“Alternate Feed” – No Booster</a:t>
            </a:r>
            <a:endParaRPr lang="en-US" dirty="0"/>
          </a:p>
        </p:txBody>
      </p:sp>
      <p:pic>
        <p:nvPicPr>
          <p:cNvPr id="11" name="Content Placeholder 10" descr="BNLfeedaltern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11837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19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Outage: </a:t>
            </a:r>
            <a:r>
              <a:rPr lang="en-US" dirty="0" smtClean="0"/>
              <a:t>Run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495800"/>
          </a:xfrm>
        </p:spPr>
        <p:txBody>
          <a:bodyPr/>
          <a:lstStyle/>
          <a:p>
            <a:r>
              <a:rPr lang="en-US" dirty="0" smtClean="0"/>
              <a:t>Work was originally </a:t>
            </a:r>
            <a:r>
              <a:rPr lang="en-US" dirty="0" smtClean="0"/>
              <a:t>scheduled for completion </a:t>
            </a:r>
            <a:r>
              <a:rPr lang="en-US" dirty="0" smtClean="0"/>
              <a:t>during the shutdown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“Surprise” need for outage during early setup for NSRL run 11a and RHIC.</a:t>
            </a:r>
          </a:p>
          <a:p>
            <a:pPr lvl="1"/>
            <a:r>
              <a:rPr lang="en-US" dirty="0" smtClean="0"/>
              <a:t>Some affect of the schedule, though no cancelled experiments.</a:t>
            </a:r>
          </a:p>
          <a:p>
            <a:pPr lvl="1"/>
            <a:r>
              <a:rPr lang="en-US" dirty="0" smtClean="0"/>
              <a:t>Need for late outage, apparently known to the utilities company, was not relayed to BNL until startup was already underway.</a:t>
            </a:r>
          </a:p>
          <a:p>
            <a:r>
              <a:rPr lang="en-US" dirty="0" smtClean="0"/>
              <a:t>Through scheduling and preparation, the impact of the 2011 outage </a:t>
            </a:r>
            <a:r>
              <a:rPr lang="en-US" dirty="0" smtClean="0"/>
              <a:t>had </a:t>
            </a:r>
            <a:r>
              <a:rPr lang="en-US" dirty="0" smtClean="0"/>
              <a:t>minimal </a:t>
            </a:r>
            <a:r>
              <a:rPr lang="en-US" dirty="0" smtClean="0"/>
              <a:t>(no) affect </a:t>
            </a:r>
            <a:r>
              <a:rPr lang="en-US" dirty="0" smtClean="0"/>
              <a:t>on the RHIC program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Luckily it was a one time deal!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762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 </a:t>
            </a:r>
            <a:r>
              <a:rPr lang="en-US" dirty="0" smtClean="0"/>
              <a:t>shutdowns: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Uncertainty </a:t>
            </a:r>
            <a:r>
              <a:rPr lang="en-US" dirty="0" smtClean="0"/>
              <a:t>again with last minute scheduling by Utility company.</a:t>
            </a:r>
            <a:endParaRPr lang="en-US" dirty="0" smtClean="0"/>
          </a:p>
          <a:p>
            <a:r>
              <a:rPr lang="en-US" dirty="0" smtClean="0"/>
              <a:t>Surprise discovery </a:t>
            </a:r>
            <a:r>
              <a:rPr lang="en-US" dirty="0" smtClean="0"/>
              <a:t>during </a:t>
            </a:r>
            <a:r>
              <a:rPr lang="en-US" dirty="0" smtClean="0"/>
              <a:t>pre-job inspection.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owntime </a:t>
            </a:r>
            <a:r>
              <a:rPr lang="en-US" dirty="0" smtClean="0"/>
              <a:t>during critical startup period.</a:t>
            </a:r>
          </a:p>
          <a:p>
            <a:pPr lvl="1"/>
            <a:r>
              <a:rPr lang="en-US" dirty="0" smtClean="0"/>
              <a:t>Reduced Machine development critical for polarized proton development.</a:t>
            </a:r>
          </a:p>
          <a:p>
            <a:pPr lvl="1"/>
            <a:r>
              <a:rPr lang="en-US" dirty="0" smtClean="0"/>
              <a:t>Delays in commissioning of EBIS beams in the Booster needed for NSRL and RHIC. </a:t>
            </a:r>
            <a:endParaRPr lang="en-US" dirty="0" smtClean="0"/>
          </a:p>
          <a:p>
            <a:r>
              <a:rPr lang="en-US" dirty="0" smtClean="0"/>
              <a:t>Collider schedule and performance impact.</a:t>
            </a:r>
            <a:endParaRPr lang="en-US" dirty="0" smtClean="0"/>
          </a:p>
          <a:p>
            <a:r>
              <a:rPr lang="en-US" dirty="0" smtClean="0"/>
              <a:t>Cancelled, rescheduled ad delayed experiments at NSRL.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78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2011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19</a:t>
            </a:r>
            <a:r>
              <a:rPr lang="en-US" baseline="30000" dirty="0" smtClean="0"/>
              <a:t>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Utility company informs BNL that that they have not completed scheduled work. Additional shutdown necessary to complete planned upgrades.</a:t>
            </a:r>
          </a:p>
          <a:p>
            <a:pPr lvl="1"/>
            <a:r>
              <a:rPr lang="en-US" dirty="0" smtClean="0"/>
              <a:t>“Agreement” reached to schedule with Operations to reduce the impact of the outage.</a:t>
            </a:r>
          </a:p>
          <a:p>
            <a:r>
              <a:rPr lang="en-US" dirty="0" smtClean="0"/>
              <a:t>Dec 20</a:t>
            </a:r>
            <a:r>
              <a:rPr lang="en-US" baseline="30000" dirty="0" smtClean="0"/>
              <a:t>th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Utility performs pre-job inspection and discovers an issue requiring immediate attention.</a:t>
            </a:r>
          </a:p>
          <a:p>
            <a:pPr lvl="1"/>
            <a:r>
              <a:rPr lang="en-US" dirty="0" smtClean="0"/>
              <a:t>An emergency outage scheduled.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1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feed with </a:t>
            </a:r>
            <a:r>
              <a:rPr lang="en-US" dirty="0" smtClean="0"/>
              <a:t>Booster- Not used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8" name="Content Placeholder 7" descr="BNLfeednormwboos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7" b="1183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6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6" name="Picture 5" descr="ATT930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1E-2FDE-482D-AA89-D3E9780978C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379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95413"/>
            <a:ext cx="7620000" cy="4319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RHIC (Relativistic Heavy Ion Collider) is part of the CAD (Collider Accelerator Department) at Brookhaven National Laboratory, Upton New York, USA.</a:t>
            </a:r>
          </a:p>
          <a:p>
            <a:r>
              <a:rPr lang="en-US" dirty="0" smtClean="0"/>
              <a:t>The facility is comprised of three pre-injectors (Proton LINAC, EBIS and a Tandem van De </a:t>
            </a:r>
            <a:r>
              <a:rPr lang="en-US" dirty="0" err="1" smtClean="0"/>
              <a:t>Graaff</a:t>
            </a:r>
            <a:r>
              <a:rPr lang="en-US" dirty="0" smtClean="0"/>
              <a:t>, a  Booster, a post booster (the AGS) and RHIC itself.</a:t>
            </a:r>
          </a:p>
          <a:p>
            <a:r>
              <a:rPr lang="en-US" dirty="0" smtClean="0"/>
              <a:t>In addition to the primary purpose of providing beam for injection into RHIC, injectors provide beam for various secondary users:</a:t>
            </a:r>
          </a:p>
          <a:p>
            <a:pPr lvl="1"/>
            <a:r>
              <a:rPr lang="en-US" dirty="0" smtClean="0"/>
              <a:t>Brookhaven Lab Ion Production (BLIP): Protons from 200 </a:t>
            </a:r>
            <a:r>
              <a:rPr lang="en-US" dirty="0" err="1" smtClean="0"/>
              <a:t>MeV</a:t>
            </a:r>
            <a:r>
              <a:rPr lang="en-US" dirty="0" smtClean="0"/>
              <a:t> LINAC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NASA Space Radiation Lab (NSRL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: Slow extracted Protons and Ions from 2 </a:t>
            </a:r>
            <a:r>
              <a:rPr lang="en-US" dirty="0" err="1" smtClean="0"/>
              <a:t>GeV</a:t>
            </a:r>
            <a:r>
              <a:rPr lang="en-US" dirty="0" smtClean="0"/>
              <a:t> Booster to user facility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9, 2012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52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8" name="Picture 7" descr="Wed_Dec_21_2011_120619_865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0"/>
            <a:ext cx="9135533" cy="68516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1E-2FDE-482D-AA89-D3E9780978C5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75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914400"/>
          </a:xfrm>
        </p:spPr>
        <p:txBody>
          <a:bodyPr/>
          <a:lstStyle/>
          <a:p>
            <a:r>
              <a:rPr lang="en-US" dirty="0" smtClean="0"/>
              <a:t>December 21</a:t>
            </a:r>
            <a:r>
              <a:rPr lang="en-US" baseline="30000" dirty="0" smtClean="0"/>
              <a:t>st</a:t>
            </a:r>
            <a:r>
              <a:rPr lang="en-US" dirty="0" smtClean="0"/>
              <a:t>: Before the RHIC run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Operations prepares for outage 0800-1600hrs.</a:t>
            </a:r>
          </a:p>
          <a:p>
            <a:pPr lvl="1"/>
            <a:r>
              <a:rPr lang="en-US" dirty="0" smtClean="0"/>
              <a:t>Equipment secured.</a:t>
            </a:r>
          </a:p>
          <a:p>
            <a:pPr lvl="1"/>
            <a:r>
              <a:rPr lang="en-US" dirty="0" smtClean="0"/>
              <a:t>Opportunistic maintenance schedule executed.</a:t>
            </a:r>
          </a:p>
          <a:p>
            <a:pPr lvl="1"/>
            <a:r>
              <a:rPr lang="en-US" dirty="0" smtClean="0"/>
              <a:t>Scheduled NSRL experiments delayed and or cancelled.</a:t>
            </a:r>
          </a:p>
          <a:p>
            <a:r>
              <a:rPr lang="en-US" dirty="0" smtClean="0"/>
              <a:t>Utility company begins work (1000hrs!).</a:t>
            </a:r>
          </a:p>
          <a:p>
            <a:r>
              <a:rPr lang="en-US" dirty="0" smtClean="0"/>
              <a:t>Beam activities and NSRL experiments suspended for the day.</a:t>
            </a:r>
          </a:p>
          <a:p>
            <a:r>
              <a:rPr lang="en-US" dirty="0" smtClean="0"/>
              <a:t>1530hrs Utility company work completed.</a:t>
            </a:r>
          </a:p>
          <a:p>
            <a:pPr lvl="1"/>
            <a:r>
              <a:rPr lang="en-US" dirty="0" smtClean="0"/>
              <a:t>Booster restored by 1600hrs.</a:t>
            </a:r>
          </a:p>
          <a:p>
            <a:pPr lvl="1"/>
            <a:r>
              <a:rPr lang="en-US" dirty="0" smtClean="0"/>
              <a:t>Setup continues, NSRL runs abbreviated schedule.</a:t>
            </a:r>
          </a:p>
          <a:p>
            <a:r>
              <a:rPr lang="en-US" dirty="0" smtClean="0"/>
              <a:t>“Emergency” situation resolved, shutdown scheduled for  April 19</a:t>
            </a:r>
            <a:r>
              <a:rPr lang="en-US" baseline="30000" dirty="0" smtClean="0"/>
              <a:t>th</a:t>
            </a:r>
            <a:r>
              <a:rPr lang="en-US" dirty="0" smtClean="0"/>
              <a:t> (Changeover date).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32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19: Changeover to Uranium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20000" cy="4572000"/>
          </a:xfrm>
        </p:spPr>
        <p:txBody>
          <a:bodyPr/>
          <a:lstStyle/>
          <a:p>
            <a:r>
              <a:rPr lang="en-US" dirty="0" smtClean="0"/>
              <a:t>0700hrs: Prep for scheduled outage begins after RHIC filled for extended store.</a:t>
            </a:r>
          </a:p>
          <a:p>
            <a:r>
              <a:rPr lang="en-US" dirty="0" smtClean="0"/>
              <a:t>0800hrs: Power outage/injector maintenance  begins, proton store in RHIC for studies continues.</a:t>
            </a:r>
          </a:p>
          <a:p>
            <a:r>
              <a:rPr lang="en-US" dirty="0" smtClean="0"/>
              <a:t>0815hrs: RHIC store lost!</a:t>
            </a:r>
          </a:p>
          <a:p>
            <a:pPr lvl="1"/>
            <a:r>
              <a:rPr lang="en-US" dirty="0" smtClean="0"/>
              <a:t>Commission Uranium ramp – no tunnel access.</a:t>
            </a:r>
          </a:p>
          <a:p>
            <a:pPr lvl="1"/>
            <a:r>
              <a:rPr lang="en-US" dirty="0" smtClean="0"/>
              <a:t>Experimental access begins</a:t>
            </a:r>
          </a:p>
          <a:p>
            <a:r>
              <a:rPr lang="en-US" dirty="0" smtClean="0"/>
              <a:t>1100hrs: Maintenance in RHIC begins.</a:t>
            </a:r>
          </a:p>
          <a:p>
            <a:r>
              <a:rPr lang="en-US" dirty="0" smtClean="0"/>
              <a:t>1530hrs: Power restored, begin U setup and NSRL experiments.</a:t>
            </a:r>
          </a:p>
          <a:p>
            <a:r>
              <a:rPr lang="en-US" dirty="0" smtClean="0"/>
              <a:t>Next outage scheduled for April 24.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47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24400"/>
          </a:xfrm>
        </p:spPr>
        <p:txBody>
          <a:bodyPr/>
          <a:lstStyle/>
          <a:p>
            <a:r>
              <a:rPr lang="en-US" sz="2800" dirty="0" smtClean="0"/>
              <a:t>April 24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: Utility company cancels outage scheduled for the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Re- schedule for May 9</a:t>
            </a:r>
            <a:r>
              <a:rPr lang="en-US" sz="2800" baseline="30000" dirty="0" smtClean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(Scheduled Maintenance Day).</a:t>
            </a:r>
          </a:p>
          <a:p>
            <a:r>
              <a:rPr lang="en-US" sz="2800" dirty="0" smtClean="0"/>
              <a:t>NSRL informed- Experiments originally scheduled were not cancelled (they were getting smart).</a:t>
            </a:r>
          </a:p>
          <a:p>
            <a:r>
              <a:rPr lang="en-US" sz="2800" dirty="0" smtClean="0"/>
              <a:t>April 25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: Utility company must shutdown before May 9</a:t>
            </a:r>
            <a:r>
              <a:rPr lang="en-US" sz="2800" baseline="30000" dirty="0" smtClean="0"/>
              <a:t>th:</a:t>
            </a:r>
          </a:p>
          <a:p>
            <a:r>
              <a:rPr lang="en-US" sz="2800" dirty="0" smtClean="0"/>
              <a:t>Re-rescheduling necess</a:t>
            </a:r>
            <a:r>
              <a:rPr lang="en-US" dirty="0" smtClean="0"/>
              <a:t>ary…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89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More Changes…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/>
              <a:t>Agreement reached: Saturday April 28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NSRL not running scheduled on Saturday.</a:t>
            </a:r>
          </a:p>
          <a:p>
            <a:pPr lvl="1"/>
            <a:r>
              <a:rPr lang="en-US" dirty="0"/>
              <a:t>Planned extended store in RHIC.</a:t>
            </a:r>
          </a:p>
          <a:p>
            <a:pPr lvl="1"/>
            <a:r>
              <a:rPr lang="en-US" dirty="0"/>
              <a:t>No maintenance (overtime) scheduled.</a:t>
            </a:r>
          </a:p>
          <a:p>
            <a:pPr lvl="1"/>
            <a:r>
              <a:rPr lang="en-US" dirty="0"/>
              <a:t>Experimental access scheduled between stores. </a:t>
            </a:r>
          </a:p>
          <a:p>
            <a:r>
              <a:rPr lang="en-US" dirty="0" smtClean="0"/>
              <a:t>Minimal impact:</a:t>
            </a:r>
          </a:p>
          <a:p>
            <a:pPr lvl="1"/>
            <a:r>
              <a:rPr lang="en-US" dirty="0" smtClean="0"/>
              <a:t>Good </a:t>
            </a:r>
            <a:r>
              <a:rPr lang="en-US" dirty="0"/>
              <a:t>luck never hurts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Work still not complete…</a:t>
            </a:r>
          </a:p>
          <a:p>
            <a:pPr lvl="1"/>
            <a:r>
              <a:rPr lang="en-US" dirty="0" smtClean="0"/>
              <a:t>Re-re-re-schedule?</a:t>
            </a:r>
          </a:p>
          <a:p>
            <a:r>
              <a:rPr lang="en-US" dirty="0" smtClean="0"/>
              <a:t>May 9</a:t>
            </a:r>
            <a:r>
              <a:rPr lang="en-US" baseline="30000" dirty="0" smtClean="0"/>
              <a:t>th</a:t>
            </a:r>
            <a:r>
              <a:rPr lang="en-US" dirty="0" smtClean="0"/>
              <a:t> outage (re)scheduled.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87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7" name="Picture 6" descr="April_29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8269409" cy="6858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1E-2FDE-482D-AA89-D3E9780978C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7166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May 9: Scheduled Maintenance day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Abbreviated NSRL schedule cancelled.</a:t>
            </a:r>
          </a:p>
          <a:p>
            <a:r>
              <a:rPr lang="en-US" dirty="0" smtClean="0"/>
              <a:t>Extended store, beam measurements scheduled in RHIC until early afternoon.</a:t>
            </a:r>
          </a:p>
          <a:p>
            <a:r>
              <a:rPr lang="en-US" dirty="0" smtClean="0"/>
              <a:t>Scheduled maintenance in injectors throughout the day.</a:t>
            </a:r>
          </a:p>
          <a:p>
            <a:r>
              <a:rPr lang="en-US" dirty="0" smtClean="0"/>
              <a:t>Installation and testing of new phase shifters to the RHIC power supply completed during and after maintenance while awaiting beam.</a:t>
            </a:r>
          </a:p>
          <a:p>
            <a:r>
              <a:rPr lang="en-US" dirty="0" smtClean="0"/>
              <a:t>Recovery complicated and delayed by problems introduced by weather related power dips that occurred before the shutdown- Bad luck.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85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for minimal impact:</a:t>
            </a:r>
            <a:endParaRPr lang="en-US" dirty="0"/>
          </a:p>
        </p:txBody>
      </p:sp>
      <p:pic>
        <p:nvPicPr>
          <p:cNvPr id="6" name="Content Placeholder 5" descr="may9exp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4" b="10104"/>
          <a:stretch>
            <a:fillRect/>
          </a:stretch>
        </p:blipFill>
        <p:spPr>
          <a:xfrm>
            <a:off x="14941" y="1143000"/>
            <a:ext cx="9263530" cy="4724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243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 of bad luck…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pic>
        <p:nvPicPr>
          <p:cNvPr id="10" name="Content Placeholder 9" descr="eagle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r="980"/>
          <a:stretch>
            <a:fillRect/>
          </a:stretch>
        </p:blipFill>
        <p:spPr>
          <a:xfrm>
            <a:off x="-582706" y="1143000"/>
            <a:ext cx="11355294" cy="5791200"/>
          </a:xfr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975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343400"/>
          </a:xfrm>
        </p:spPr>
        <p:txBody>
          <a:bodyPr/>
          <a:lstStyle/>
          <a:p>
            <a:r>
              <a:rPr lang="en-US" dirty="0" smtClean="0"/>
              <a:t>Efforts to minimize the loss to the RHIC program were successful, though some pain was felt by other users.</a:t>
            </a:r>
          </a:p>
          <a:p>
            <a:r>
              <a:rPr lang="en-US" dirty="0" smtClean="0"/>
              <a:t>With some diplomacy and communication, some </a:t>
            </a:r>
            <a:r>
              <a:rPr lang="en-US" dirty="0" smtClean="0"/>
              <a:t>flexibility can be worked into the </a:t>
            </a:r>
            <a:r>
              <a:rPr lang="en-US" dirty="0" smtClean="0"/>
              <a:t>Utility company’s schedule.</a:t>
            </a:r>
          </a:p>
          <a:p>
            <a:r>
              <a:rPr lang="en-US" dirty="0" smtClean="0"/>
              <a:t>Structured preparation and execution of complex shutdown and restart reduces the program loss.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625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RHIC Background: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Relativistic Heavy Ion Collider- species from protons to Uranium.</a:t>
            </a:r>
          </a:p>
          <a:p>
            <a:r>
              <a:rPr lang="en-US" dirty="0" smtClean="0"/>
              <a:t>Two 3.8km SC rings, warm RF (SC upgrade in progress), 6 Intersection regions.</a:t>
            </a:r>
          </a:p>
          <a:p>
            <a:r>
              <a:rPr lang="en-US" dirty="0" smtClean="0"/>
              <a:t>Ability to run dissimilar species.</a:t>
            </a:r>
          </a:p>
          <a:p>
            <a:r>
              <a:rPr lang="en-US" dirty="0" smtClean="0"/>
              <a:t>Polarized proton collisions at 510GeV CM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49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Planned </a:t>
            </a:r>
            <a:r>
              <a:rPr lang="en-US" dirty="0"/>
              <a:t>s</a:t>
            </a:r>
            <a:r>
              <a:rPr lang="en-US" dirty="0" smtClean="0"/>
              <a:t>hutdown and recovery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Equipment unaffected by the outages were readied </a:t>
            </a:r>
            <a:r>
              <a:rPr lang="en-US" dirty="0" smtClean="0"/>
              <a:t>for operation prior to the restoration of power.</a:t>
            </a:r>
          </a:p>
          <a:p>
            <a:r>
              <a:rPr lang="en-US" dirty="0" smtClean="0"/>
              <a:t>Specific plan and steps for recovery followed </a:t>
            </a:r>
            <a:r>
              <a:rPr lang="en-US" dirty="0" smtClean="0"/>
              <a:t>by multiple groups, divisions and companies proved </a:t>
            </a:r>
            <a:r>
              <a:rPr lang="en-US" dirty="0" smtClean="0"/>
              <a:t>effective in recovering the program</a:t>
            </a:r>
            <a:r>
              <a:rPr lang="en-US" dirty="0" smtClean="0"/>
              <a:t>.</a:t>
            </a:r>
          </a:p>
          <a:p>
            <a:r>
              <a:rPr lang="en-US" dirty="0" smtClean="0"/>
              <a:t>BNL F&amp;O personnel well prepared for power restoration.</a:t>
            </a:r>
            <a:endParaRPr lang="en-US" dirty="0" smtClean="0"/>
          </a:p>
          <a:p>
            <a:r>
              <a:rPr lang="en-US" dirty="0" smtClean="0"/>
              <a:t>System </a:t>
            </a:r>
            <a:r>
              <a:rPr lang="en-US" dirty="0" smtClean="0"/>
              <a:t>experts, </a:t>
            </a:r>
            <a:r>
              <a:rPr lang="en-US" dirty="0" smtClean="0"/>
              <a:t>Operations well </a:t>
            </a:r>
            <a:r>
              <a:rPr lang="en-US" dirty="0" smtClean="0"/>
              <a:t>prepared for </a:t>
            </a:r>
            <a:r>
              <a:rPr lang="en-US" dirty="0" smtClean="0"/>
              <a:t>accelerator recovery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Shutdown recovery methods aided in overall complex</a:t>
            </a:r>
            <a:r>
              <a:rPr lang="en-US" dirty="0" smtClean="0"/>
              <a:t> </a:t>
            </a:r>
            <a:r>
              <a:rPr lang="en-US" dirty="0" smtClean="0"/>
              <a:t>recovery.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3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20000" cy="4267200"/>
          </a:xfrm>
        </p:spPr>
        <p:txBody>
          <a:bodyPr/>
          <a:lstStyle/>
          <a:p>
            <a:r>
              <a:rPr lang="en-US" dirty="0" smtClean="0"/>
              <a:t>For the last two runs, </a:t>
            </a:r>
            <a:r>
              <a:rPr lang="en-US" dirty="0" smtClean="0"/>
              <a:t>disruptions </a:t>
            </a:r>
            <a:r>
              <a:rPr lang="en-US" dirty="0" smtClean="0"/>
              <a:t>arouse from last minute or “emergency” outages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Stress in the relationship between the lab and utility company.</a:t>
            </a:r>
            <a:endParaRPr lang="en-US" dirty="0" smtClean="0"/>
          </a:p>
          <a:p>
            <a:r>
              <a:rPr lang="en-US" dirty="0" smtClean="0"/>
              <a:t>NSRL Experimenters and BNL liaisons:</a:t>
            </a:r>
          </a:p>
          <a:p>
            <a:pPr lvl="1"/>
            <a:r>
              <a:rPr lang="en-US" dirty="0" smtClean="0"/>
              <a:t>Reduced confidence.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urden on Operations increased </a:t>
            </a:r>
            <a:r>
              <a:rPr lang="en-US" dirty="0" smtClean="0"/>
              <a:t>by </a:t>
            </a:r>
            <a:r>
              <a:rPr lang="en-US" dirty="0" smtClean="0"/>
              <a:t>complications before, during and after the outage.</a:t>
            </a:r>
          </a:p>
          <a:p>
            <a:r>
              <a:rPr lang="en-US" dirty="0" smtClean="0"/>
              <a:t>Off hours work and ECI’s ($$$)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Decreased </a:t>
            </a:r>
            <a:r>
              <a:rPr lang="en-US" dirty="0" smtClean="0"/>
              <a:t>efficiency.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337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</a:t>
            </a:r>
            <a:r>
              <a:rPr lang="en-US" dirty="0" smtClean="0"/>
              <a:t>improve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572000"/>
          </a:xfrm>
        </p:spPr>
        <p:txBody>
          <a:bodyPr/>
          <a:lstStyle/>
          <a:p>
            <a:r>
              <a:rPr lang="en-US" dirty="0" smtClean="0"/>
              <a:t>Engineering Solution: single </a:t>
            </a:r>
            <a:r>
              <a:rPr lang="en-US" dirty="0" smtClean="0"/>
              <a:t>point </a:t>
            </a:r>
            <a:r>
              <a:rPr lang="en-US" dirty="0" smtClean="0"/>
              <a:t>failures:</a:t>
            </a:r>
            <a:endParaRPr lang="en-US" dirty="0" smtClean="0"/>
          </a:p>
          <a:p>
            <a:pPr lvl="1"/>
            <a:r>
              <a:rPr lang="en-US" dirty="0" smtClean="0"/>
              <a:t>Initial </a:t>
            </a:r>
            <a:r>
              <a:rPr lang="en-US" dirty="0" smtClean="0"/>
              <a:t>design.</a:t>
            </a:r>
          </a:p>
          <a:p>
            <a:pPr lvl="1"/>
            <a:r>
              <a:rPr lang="en-US" dirty="0" smtClean="0"/>
              <a:t>Add Booster</a:t>
            </a:r>
            <a:r>
              <a:rPr lang="en-US" dirty="0" smtClean="0"/>
              <a:t> </a:t>
            </a:r>
            <a:r>
              <a:rPr lang="en-US" dirty="0" smtClean="0"/>
              <a:t>filtering $$$</a:t>
            </a:r>
          </a:p>
          <a:p>
            <a:r>
              <a:rPr lang="en-US" dirty="0" smtClean="0"/>
              <a:t>Coordination:</a:t>
            </a:r>
          </a:p>
          <a:p>
            <a:pPr lvl="1"/>
            <a:r>
              <a:rPr lang="en-US" dirty="0" smtClean="0"/>
              <a:t>C</a:t>
            </a:r>
            <a:r>
              <a:rPr lang="en-US" dirty="0" smtClean="0"/>
              <a:t>reat</a:t>
            </a:r>
            <a:r>
              <a:rPr lang="en-US" dirty="0" smtClean="0"/>
              <a:t>e better flow of information between CAD, F&amp;O and the power company- Web? Tweet?</a:t>
            </a:r>
          </a:p>
          <a:p>
            <a:pPr lvl="1"/>
            <a:r>
              <a:rPr lang="en-US" dirty="0" smtClean="0"/>
              <a:t>Ensure outages are planned to occur during shutdown!?</a:t>
            </a:r>
            <a:endParaRPr lang="en-US" dirty="0" smtClean="0"/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Communication…</a:t>
            </a:r>
          </a:p>
          <a:p>
            <a:r>
              <a:rPr lang="en-US" dirty="0" smtClean="0"/>
              <a:t>Communication!!!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343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620000" cy="4572000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domain over the power at the lab and for the accelerators, we are subject to </a:t>
            </a:r>
            <a:r>
              <a:rPr lang="en-US" dirty="0" smtClean="0"/>
              <a:t>the outside utility’s </a:t>
            </a:r>
            <a:r>
              <a:rPr lang="en-US" dirty="0" smtClean="0"/>
              <a:t>scheduling.</a:t>
            </a:r>
          </a:p>
          <a:p>
            <a:r>
              <a:rPr lang="en-US" dirty="0" smtClean="0"/>
              <a:t>By improving communication with the power company, delays and other problems may be avoided.</a:t>
            </a:r>
            <a:endParaRPr lang="en-US" dirty="0" smtClean="0"/>
          </a:p>
          <a:p>
            <a:r>
              <a:rPr lang="en-US" dirty="0" smtClean="0"/>
              <a:t>When known work on the grid is planned, always have </a:t>
            </a:r>
            <a:r>
              <a:rPr lang="en-US" dirty="0" smtClean="0"/>
              <a:t>alternate </a:t>
            </a:r>
            <a:r>
              <a:rPr lang="en-US" dirty="0" smtClean="0"/>
              <a:t>plans </a:t>
            </a:r>
            <a:r>
              <a:rPr lang="en-US" dirty="0" smtClean="0"/>
              <a:t>ready for outages during the run.</a:t>
            </a:r>
          </a:p>
          <a:p>
            <a:r>
              <a:rPr lang="en-US" dirty="0" smtClean="0"/>
              <a:t>Continued upgrades to the electrical systems at the lab makes it necessary to deal with the power company…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609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2313" y="1524001"/>
            <a:ext cx="7772400" cy="1981199"/>
          </a:xfrm>
        </p:spPr>
        <p:txBody>
          <a:bodyPr/>
          <a:lstStyle/>
          <a:p>
            <a:pPr algn="ctr"/>
            <a:r>
              <a:rPr lang="en-US" sz="6000" dirty="0" smtClean="0"/>
              <a:t>Thank you!</a:t>
            </a:r>
            <a:endParaRPr lang="en-US" sz="6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0C89-E221-4615-98DC-5FBA7453B60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84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August 9, 2012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14147" cy="68579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1E-2FDE-482D-AA89-D3E9780978C5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572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</a:t>
            </a:r>
            <a:r>
              <a:rPr lang="en-US" dirty="0" smtClean="0"/>
              <a:t>outages during Run </a:t>
            </a:r>
            <a:r>
              <a:rPr lang="en-US" dirty="0" smtClean="0"/>
              <a:t>11 and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cheduled work on the </a:t>
            </a:r>
            <a:r>
              <a:rPr lang="en-US" dirty="0" smtClean="0"/>
              <a:t>electrical</a:t>
            </a:r>
            <a:r>
              <a:rPr lang="en-US" dirty="0" smtClean="0"/>
              <a:t> grid, both inside and outside of the laboratory </a:t>
            </a:r>
            <a:r>
              <a:rPr lang="en-US" dirty="0" smtClean="0"/>
              <a:t>was </a:t>
            </a:r>
            <a:r>
              <a:rPr lang="en-US" dirty="0" smtClean="0"/>
              <a:t>originally planned to be completed during the shutdown periods following </a:t>
            </a:r>
            <a:r>
              <a:rPr lang="en-US" dirty="0" smtClean="0"/>
              <a:t>runs 11 and 12.</a:t>
            </a:r>
          </a:p>
          <a:p>
            <a:r>
              <a:rPr lang="en-US" dirty="0" smtClean="0"/>
              <a:t>This work included upgrades to aging/outdated equipment as well as increasing capacity for the laboratory.</a:t>
            </a:r>
          </a:p>
          <a:p>
            <a:r>
              <a:rPr lang="en-US" dirty="0" smtClean="0"/>
              <a:t>During the work, it was required that the feed for the Booster Main Magnet Power Supply remain off.</a:t>
            </a:r>
          </a:p>
          <a:p>
            <a:r>
              <a:rPr lang="en-US" dirty="0" smtClean="0"/>
              <a:t>For various reasons, the work was not completed until each run had begun.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62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the power company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4343400"/>
          </a:xfrm>
        </p:spPr>
        <p:txBody>
          <a:bodyPr/>
          <a:lstStyle/>
          <a:p>
            <a:r>
              <a:rPr lang="en-US" dirty="0" smtClean="0"/>
              <a:t>With the program was running, increased work coordination from Operations was necessary.. </a:t>
            </a:r>
          </a:p>
          <a:p>
            <a:r>
              <a:rPr lang="en-US" dirty="0" smtClean="0"/>
              <a:t>Communication </a:t>
            </a:r>
            <a:r>
              <a:rPr lang="en-US" dirty="0"/>
              <a:t>and coordination between the </a:t>
            </a:r>
            <a:r>
              <a:rPr lang="en-US" dirty="0" smtClean="0"/>
              <a:t> </a:t>
            </a:r>
            <a:r>
              <a:rPr lang="en-US" dirty="0"/>
              <a:t>Utility </a:t>
            </a:r>
            <a:r>
              <a:rPr lang="en-US" dirty="0" smtClean="0"/>
              <a:t>company, Facilities and Operations (F&amp;O) and Operations was key to success. </a:t>
            </a:r>
          </a:p>
          <a:p>
            <a:r>
              <a:rPr lang="en-US" dirty="0" smtClean="0"/>
              <a:t>Not </a:t>
            </a:r>
            <a:r>
              <a:rPr lang="en-US" dirty="0"/>
              <a:t>only are emergencies unpredictable, but the general and long term Utility Company’s schedule </a:t>
            </a:r>
            <a:r>
              <a:rPr lang="en-US" dirty="0" smtClean="0"/>
              <a:t>is not readily </a:t>
            </a:r>
            <a:r>
              <a:rPr lang="en-US" dirty="0"/>
              <a:t>available (to anyone?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All of the information from the Utility was relayed to CAD second hand through F&amp;O.</a:t>
            </a:r>
          </a:p>
          <a:p>
            <a:r>
              <a:rPr lang="en-US" dirty="0" smtClean="0"/>
              <a:t>This was frustrating…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4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620000" cy="4648200"/>
          </a:xfrm>
        </p:spPr>
        <p:txBody>
          <a:bodyPr/>
          <a:lstStyle/>
          <a:p>
            <a:r>
              <a:rPr lang="en-US" dirty="0" smtClean="0"/>
              <a:t>Ideally, </a:t>
            </a:r>
            <a:r>
              <a:rPr lang="en-US" dirty="0" smtClean="0"/>
              <a:t>work </a:t>
            </a:r>
            <a:r>
              <a:rPr lang="en-US" dirty="0" smtClean="0"/>
              <a:t>that can interrupt </a:t>
            </a:r>
            <a:r>
              <a:rPr lang="en-US" dirty="0"/>
              <a:t>A</a:t>
            </a:r>
            <a:r>
              <a:rPr lang="en-US" dirty="0" smtClean="0"/>
              <a:t>ccelerator </a:t>
            </a:r>
            <a:r>
              <a:rPr lang="en-US" dirty="0"/>
              <a:t>O</a:t>
            </a:r>
            <a:r>
              <a:rPr lang="en-US" dirty="0" smtClean="0"/>
              <a:t>perations must be completed during shutdown. </a:t>
            </a:r>
            <a:endParaRPr lang="en-US" dirty="0" smtClean="0"/>
          </a:p>
          <a:p>
            <a:r>
              <a:rPr lang="en-US" dirty="0" smtClean="0"/>
              <a:t>Conflict </a:t>
            </a:r>
            <a:r>
              <a:rPr lang="en-US" dirty="0" smtClean="0"/>
              <a:t>between the Lab and Utility schedules.</a:t>
            </a:r>
            <a:endParaRPr lang="en-US" dirty="0" smtClean="0"/>
          </a:p>
          <a:p>
            <a:pPr lvl="1"/>
            <a:r>
              <a:rPr lang="en-US" dirty="0" smtClean="0"/>
              <a:t>Vacation at the lab and Utility coincide with shutdown (summer).</a:t>
            </a:r>
            <a:endParaRPr lang="en-US" dirty="0"/>
          </a:p>
          <a:p>
            <a:pPr lvl="1"/>
            <a:r>
              <a:rPr lang="en-US" dirty="0" smtClean="0"/>
              <a:t>Job cancellation: weather, failure, car accidents.</a:t>
            </a:r>
          </a:p>
          <a:p>
            <a:pPr lvl="1"/>
            <a:r>
              <a:rPr lang="en-US" dirty="0" smtClean="0"/>
              <a:t>Job Interdependence, waiting for the other guy.</a:t>
            </a:r>
            <a:endParaRPr lang="en-US" dirty="0" smtClean="0"/>
          </a:p>
          <a:p>
            <a:pPr lvl="1"/>
            <a:r>
              <a:rPr lang="en-US" dirty="0" smtClean="0"/>
              <a:t>Other? </a:t>
            </a:r>
          </a:p>
          <a:p>
            <a:r>
              <a:rPr lang="en-US" dirty="0" smtClean="0"/>
              <a:t>The result is that </a:t>
            </a:r>
            <a:r>
              <a:rPr lang="en-US" dirty="0" smtClean="0"/>
              <a:t>the utility company “requested” shutdowns </a:t>
            </a:r>
            <a:r>
              <a:rPr lang="en-US" dirty="0" smtClean="0"/>
              <a:t>during “</a:t>
            </a:r>
            <a:r>
              <a:rPr lang="en-US" dirty="0" smtClean="0"/>
              <a:t>the worst possible” times.</a:t>
            </a:r>
          </a:p>
          <a:p>
            <a:r>
              <a:rPr lang="en-US" dirty="0" smtClean="0"/>
              <a:t>In Addition, complications arouse, adding more periodic shutdowns throughout the run.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07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Planning: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572000"/>
          </a:xfrm>
        </p:spPr>
        <p:txBody>
          <a:bodyPr/>
          <a:lstStyle/>
          <a:p>
            <a:r>
              <a:rPr lang="en-US" dirty="0" smtClean="0"/>
              <a:t>Many fold and </a:t>
            </a:r>
            <a:r>
              <a:rPr lang="en-US" dirty="0" smtClean="0"/>
              <a:t>complicated: F&amp;O, Utility company, Operations, Operations support groups…</a:t>
            </a:r>
            <a:endParaRPr lang="en-US" dirty="0" smtClean="0"/>
          </a:p>
          <a:p>
            <a:r>
              <a:rPr lang="en-US" dirty="0" smtClean="0"/>
              <a:t>Overall plan must include measures for </a:t>
            </a:r>
            <a:r>
              <a:rPr lang="en-US" dirty="0" smtClean="0"/>
              <a:t>shutdown </a:t>
            </a:r>
            <a:r>
              <a:rPr lang="en-US" dirty="0" smtClean="0"/>
              <a:t>and </a:t>
            </a:r>
            <a:r>
              <a:rPr lang="en-US" dirty="0" smtClean="0"/>
              <a:t>recovery of not only</a:t>
            </a:r>
            <a:r>
              <a:rPr lang="en-US" dirty="0" smtClean="0"/>
              <a:t> </a:t>
            </a:r>
            <a:r>
              <a:rPr lang="en-US" dirty="0" smtClean="0"/>
              <a:t>the accelerators, but services and support systems.</a:t>
            </a:r>
            <a:endParaRPr lang="en-US" dirty="0" smtClean="0"/>
          </a:p>
          <a:p>
            <a:r>
              <a:rPr lang="en-US" dirty="0" smtClean="0"/>
              <a:t>CAD administration, Operations</a:t>
            </a:r>
            <a:r>
              <a:rPr lang="en-US" dirty="0" smtClean="0"/>
              <a:t>, Accelerator Physics and </a:t>
            </a:r>
            <a:r>
              <a:rPr lang="en-US" dirty="0"/>
              <a:t>E</a:t>
            </a:r>
            <a:r>
              <a:rPr lang="en-US" dirty="0" smtClean="0"/>
              <a:t>xperiments </a:t>
            </a:r>
            <a:r>
              <a:rPr lang="en-US" dirty="0" smtClean="0"/>
              <a:t>determine </a:t>
            </a:r>
            <a:r>
              <a:rPr lang="en-US" dirty="0" smtClean="0"/>
              <a:t>the </a:t>
            </a:r>
            <a:r>
              <a:rPr lang="en-US" dirty="0" smtClean="0"/>
              <a:t>best </a:t>
            </a:r>
            <a:r>
              <a:rPr lang="en-US" dirty="0" smtClean="0"/>
              <a:t>schedule- studies, commissioning, special </a:t>
            </a:r>
            <a:r>
              <a:rPr lang="en-US" dirty="0" smtClean="0"/>
              <a:t>runs.</a:t>
            </a: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epairs, </a:t>
            </a:r>
            <a:r>
              <a:rPr lang="en-US" dirty="0" smtClean="0"/>
              <a:t>maintenance</a:t>
            </a:r>
            <a:r>
              <a:rPr lang="en-US" dirty="0" smtClean="0"/>
              <a:t>, commissioning </a:t>
            </a:r>
            <a:r>
              <a:rPr lang="en-US" dirty="0" smtClean="0"/>
              <a:t>and/or </a:t>
            </a:r>
            <a:r>
              <a:rPr lang="en-US" dirty="0" smtClean="0"/>
              <a:t>installation </a:t>
            </a:r>
            <a:r>
              <a:rPr lang="en-US" dirty="0" smtClean="0"/>
              <a:t>to</a:t>
            </a:r>
            <a:r>
              <a:rPr lang="en-US" dirty="0" smtClean="0"/>
              <a:t> coincide with beam outages.</a:t>
            </a:r>
          </a:p>
          <a:p>
            <a:r>
              <a:rPr lang="en-US" dirty="0" smtClean="0"/>
              <a:t>Each shutdown was designed to r</a:t>
            </a:r>
            <a:r>
              <a:rPr lang="en-US" dirty="0" smtClean="0"/>
              <a:t>esemble a mini-shutdown.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6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back: Power at CAD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dirty="0" smtClean="0"/>
              <a:t>Dedicated power feeds are critical </a:t>
            </a:r>
            <a:r>
              <a:rPr lang="en-US" dirty="0" smtClean="0"/>
              <a:t>for accelerator operations:</a:t>
            </a:r>
          </a:p>
          <a:p>
            <a:pPr lvl="1"/>
            <a:r>
              <a:rPr lang="en-US" dirty="0" smtClean="0"/>
              <a:t>CAD/RHIC complex </a:t>
            </a:r>
            <a:r>
              <a:rPr lang="en-US" dirty="0" smtClean="0"/>
              <a:t>requires ~</a:t>
            </a:r>
            <a:r>
              <a:rPr lang="en-US" dirty="0" smtClean="0"/>
              <a:t>35MW, the laboratory ~55MW total.</a:t>
            </a:r>
          </a:p>
          <a:p>
            <a:pPr lvl="1"/>
            <a:r>
              <a:rPr lang="en-US" dirty="0" smtClean="0"/>
              <a:t>Two Feeds: “Primary” and “Alternate”</a:t>
            </a:r>
            <a:endParaRPr lang="en-US" dirty="0" smtClean="0"/>
          </a:p>
          <a:p>
            <a:r>
              <a:rPr lang="en-US" dirty="0" smtClean="0"/>
              <a:t>A “Stiff grid” is </a:t>
            </a:r>
            <a:r>
              <a:rPr lang="en-US" dirty="0" smtClean="0"/>
              <a:t>essential to both private sector and laboratory:</a:t>
            </a:r>
          </a:p>
          <a:p>
            <a:pPr lvl="1"/>
            <a:r>
              <a:rPr lang="en-US" dirty="0" smtClean="0"/>
              <a:t>Power swings of many MW as large magnets pulse.</a:t>
            </a:r>
          </a:p>
          <a:p>
            <a:pPr lvl="1"/>
            <a:r>
              <a:rPr lang="en-US" dirty="0" smtClean="0"/>
              <a:t>AGS Booster ~3 MW swing.</a:t>
            </a:r>
          </a:p>
          <a:p>
            <a:pPr lvl="1"/>
            <a:r>
              <a:rPr lang="en-US" dirty="0" smtClean="0"/>
              <a:t>Harmonic content critical, risk of equipment damage/shutdown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Cross talk and power disruption </a:t>
            </a:r>
            <a:r>
              <a:rPr lang="en-US" dirty="0" smtClean="0"/>
              <a:t>to others.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August 9, 2012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8BA5-2CB7-4BF2-B1B5-893E85988A3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Paul W. Sampson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09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NLtemplate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26349</TotalTime>
  <Words>1984</Words>
  <Application>Microsoft Macintosh PowerPoint</Application>
  <PresentationFormat>On-screen Show (4:3)</PresentationFormat>
  <Paragraphs>266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BNLtemplate</vt:lpstr>
      <vt:lpstr>Outages During the Run</vt:lpstr>
      <vt:lpstr>CAD:</vt:lpstr>
      <vt:lpstr>RHIC Background:</vt:lpstr>
      <vt:lpstr>PowerPoint Presentation</vt:lpstr>
      <vt:lpstr>Power outages during Run 11 and 12</vt:lpstr>
      <vt:lpstr>Dealing with the power company</vt:lpstr>
      <vt:lpstr>Scheduling:</vt:lpstr>
      <vt:lpstr>Work Planning:</vt:lpstr>
      <vt:lpstr>Step back: Power at CAD</vt:lpstr>
      <vt:lpstr>A little background, continued:</vt:lpstr>
      <vt:lpstr>Booster cycles, harmonics, power</vt:lpstr>
      <vt:lpstr>Harmonic analysis- critical for operation</vt:lpstr>
      <vt:lpstr>69kV Feed- Normal positions</vt:lpstr>
      <vt:lpstr>“Alternate Feed” – No Booster</vt:lpstr>
      <vt:lpstr>Outage: Run 11</vt:lpstr>
      <vt:lpstr>2012 shutdowns:</vt:lpstr>
      <vt:lpstr>December 2011</vt:lpstr>
      <vt:lpstr>Alternate feed with Booster- Not used</vt:lpstr>
      <vt:lpstr>PowerPoint Presentation</vt:lpstr>
      <vt:lpstr>PowerPoint Presentation</vt:lpstr>
      <vt:lpstr>December 21st: Before the RHIC run</vt:lpstr>
      <vt:lpstr>April 19: Changeover to Uranium</vt:lpstr>
      <vt:lpstr>Re-scheduling</vt:lpstr>
      <vt:lpstr>And More Changes…</vt:lpstr>
      <vt:lpstr>PowerPoint Presentation</vt:lpstr>
      <vt:lpstr>May 9: Scheduled Maintenance day</vt:lpstr>
      <vt:lpstr>Schedule for minimal impact:</vt:lpstr>
      <vt:lpstr>Speaking of bad luck…</vt:lpstr>
      <vt:lpstr>Overall Results</vt:lpstr>
      <vt:lpstr>Planned shutdown and recovery:</vt:lpstr>
      <vt:lpstr>Fallout</vt:lpstr>
      <vt:lpstr>How to improve?</vt:lpstr>
      <vt:lpstr>Conclusions</vt:lpstr>
      <vt:lpstr>PowerPoint Presentation</vt:lpstr>
    </vt:vector>
  </TitlesOfParts>
  <Company>Brookhaven National Laboatory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Minimizing Maintenance/Repair  Impact on performance</dc:title>
  <dc:creator>Paul W. Sampson</dc:creator>
  <cp:lastModifiedBy>Paul Sampson</cp:lastModifiedBy>
  <cp:revision>933</cp:revision>
  <dcterms:created xsi:type="dcterms:W3CDTF">2011-07-19T20:21:44Z</dcterms:created>
  <dcterms:modified xsi:type="dcterms:W3CDTF">2012-08-09T16:47:26Z</dcterms:modified>
</cp:coreProperties>
</file>