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handoutMasterIdLst>
    <p:handoutMasterId r:id="rId23"/>
  </p:handoutMasterIdLst>
  <p:sldIdLst>
    <p:sldId id="263" r:id="rId2"/>
    <p:sldId id="286" r:id="rId3"/>
    <p:sldId id="264" r:id="rId4"/>
    <p:sldId id="288" r:id="rId5"/>
    <p:sldId id="306" r:id="rId6"/>
    <p:sldId id="289" r:id="rId7"/>
    <p:sldId id="291" r:id="rId8"/>
    <p:sldId id="292" r:id="rId9"/>
    <p:sldId id="293" r:id="rId10"/>
    <p:sldId id="295" r:id="rId11"/>
    <p:sldId id="302" r:id="rId12"/>
    <p:sldId id="296" r:id="rId13"/>
    <p:sldId id="299" r:id="rId14"/>
    <p:sldId id="297" r:id="rId15"/>
    <p:sldId id="298" r:id="rId16"/>
    <p:sldId id="304" r:id="rId17"/>
    <p:sldId id="300" r:id="rId18"/>
    <p:sldId id="303" r:id="rId19"/>
    <p:sldId id="301" r:id="rId20"/>
    <p:sldId id="305" r:id="rId21"/>
  </p:sldIdLst>
  <p:sldSz cx="9144000" cy="6858000" type="screen4x3"/>
  <p:notesSz cx="6794500" cy="9906000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C9E9F"/>
    <a:srgbClr val="FFFFFF"/>
    <a:srgbClr val="DDDDDD"/>
    <a:srgbClr val="00A5EB"/>
    <a:srgbClr val="FFCC00"/>
    <a:srgbClr val="FF00FF"/>
    <a:srgbClr val="FFFF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0126" autoAdjust="0"/>
    <p:restoredTop sz="94822" autoAdjust="0"/>
  </p:normalViewPr>
  <p:slideViewPr>
    <p:cSldViewPr snapToGrid="0">
      <p:cViewPr>
        <p:scale>
          <a:sx n="110" d="100"/>
          <a:sy n="110" d="100"/>
        </p:scale>
        <p:origin x="204" y="-42"/>
      </p:cViewPr>
      <p:guideLst>
        <p:guide orient="horz" pos="3816"/>
        <p:guide orient="horz" pos="167"/>
        <p:guide orient="horz" pos="616"/>
        <p:guide orient="horz" pos="2672"/>
        <p:guide orient="horz" pos="1165"/>
        <p:guide pos="5551"/>
        <p:guide pos="1551"/>
        <p:guide pos="4178"/>
        <p:guide pos="2927"/>
        <p:guide pos="2809"/>
        <p:guide pos="178"/>
        <p:guide pos="4299"/>
        <p:guide pos="143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76" d="100"/>
          <a:sy n="76" d="100"/>
        </p:scale>
        <p:origin x="-2130" y="-96"/>
      </p:cViewPr>
      <p:guideLst>
        <p:guide orient="horz" pos="3120"/>
        <p:guide pos="214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8100" y="0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CC62E-D4E4-4E8B-9D77-2809EDBFE582}" type="datetimeFigureOut">
              <a:rPr lang="de-DE" smtClean="0"/>
              <a:t>01.08.2012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8100" y="9409113"/>
            <a:ext cx="29448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FBD389-3271-4F94-A002-C1AE20ED0898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52454047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 dirty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8100" y="0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endParaRPr lang="en-GB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20750" y="742950"/>
            <a:ext cx="4953000" cy="3714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150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05350"/>
            <a:ext cx="5435600" cy="445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Textmasterformate durch Klicken bearbeiten</a:t>
            </a:r>
          </a:p>
          <a:p>
            <a:pPr lvl="1"/>
            <a:r>
              <a:rPr lang="en-GB" smtClean="0"/>
              <a:t>Zweite Ebene</a:t>
            </a:r>
          </a:p>
          <a:p>
            <a:pPr lvl="2"/>
            <a:r>
              <a:rPr lang="en-GB" smtClean="0"/>
              <a:t>Dritte Ebene</a:t>
            </a:r>
          </a:p>
          <a:p>
            <a:pPr lvl="3"/>
            <a:r>
              <a:rPr lang="en-GB" smtClean="0"/>
              <a:t>Vierte Ebene</a:t>
            </a:r>
          </a:p>
          <a:p>
            <a:pPr lvl="4"/>
            <a:r>
              <a:rPr lang="en-GB" smtClean="0"/>
              <a:t>Fünfte Ebene</a:t>
            </a:r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endParaRPr lang="en-GB" dirty="0"/>
          </a:p>
        </p:txBody>
      </p:sp>
      <p:sp>
        <p:nvSpPr>
          <p:cNvPr id="215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8100" y="9409113"/>
            <a:ext cx="29448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736858A-39C2-4BA9-B2EA-2EBB3C5D7C04}" type="slidenum">
              <a:rPr lang="en-GB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59034301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3193043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11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12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13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15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16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19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20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3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6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36858A-39C2-4BA9-B2EA-2EBB3C5D7C04}" type="slidenum">
              <a:rPr lang="en-GB" smtClean="0"/>
              <a:pPr/>
              <a:t>10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448265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/>
          <p:cNvSpPr>
            <a:spLocks noChangeArrowheads="1"/>
          </p:cNvSpPr>
          <p:nvPr/>
        </p:nvSpPr>
        <p:spPr bwMode="auto">
          <a:xfrm>
            <a:off x="0" y="0"/>
            <a:ext cx="9144000" cy="1254125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402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2100" y="1363663"/>
            <a:ext cx="8520113" cy="485775"/>
          </a:xfrm>
        </p:spPr>
        <p:txBody>
          <a:bodyPr/>
          <a:lstStyle>
            <a:lvl1pPr marL="0" indent="0">
              <a:buFont typeface="Arial Black" pitchFamily="34" charset="0"/>
              <a:buNone/>
              <a:defRPr b="1">
                <a:solidFill>
                  <a:srgbClr val="F28E00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en-GB" noProof="0" smtClean="0"/>
          </a:p>
        </p:txBody>
      </p:sp>
      <p:sp>
        <p:nvSpPr>
          <p:cNvPr id="40243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282575" y="0"/>
            <a:ext cx="8520113" cy="1266825"/>
          </a:xfrm>
        </p:spPr>
        <p:txBody>
          <a:bodyPr anchor="b"/>
          <a:lstStyle>
            <a:lvl1pPr>
              <a:lnSpc>
                <a:spcPct val="80000"/>
              </a:lnSpc>
              <a:defRPr sz="400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en-GB" noProof="0" smtClean="0"/>
          </a:p>
        </p:txBody>
      </p:sp>
      <p:pic>
        <p:nvPicPr>
          <p:cNvPr id="402441" name="Picture 9" descr="DESY-Logo-cyan-RGB_ger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54" t="-4523" r="-13409"/>
          <a:stretch>
            <a:fillRect/>
          </a:stretch>
        </p:blipFill>
        <p:spPr bwMode="auto">
          <a:xfrm>
            <a:off x="7794625" y="5684838"/>
            <a:ext cx="1149350" cy="1027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48" name="Text Box 16"/>
          <p:cNvSpPr txBox="1">
            <a:spLocks noChangeArrowheads="1"/>
          </p:cNvSpPr>
          <p:nvPr userDrawn="1"/>
        </p:nvSpPr>
        <p:spPr bwMode="auto">
          <a:xfrm>
            <a:off x="2003425" y="2481263"/>
            <a:ext cx="285591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de-DE" dirty="0"/>
          </a:p>
        </p:txBody>
      </p:sp>
      <p:pic>
        <p:nvPicPr>
          <p:cNvPr id="402453" name="Picture 21" descr="HG_LOGO_70_ENG_K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5" y="5949950"/>
            <a:ext cx="1473200" cy="598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60596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49409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80200" y="103188"/>
            <a:ext cx="2132013" cy="56673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282575" y="103188"/>
            <a:ext cx="6245225" cy="56673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427927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743400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2836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82575" y="977900"/>
            <a:ext cx="4183063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18038" y="977900"/>
            <a:ext cx="4184650" cy="47926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176223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to edit Master title style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33893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de-DE" dirty="0" smtClean="0"/>
              <a:t>M. Bieler | </a:t>
            </a:r>
            <a:r>
              <a:rPr lang="en-US" dirty="0" smtClean="0"/>
              <a:t>From HEP to </a:t>
            </a:r>
            <a:r>
              <a:rPr lang="en-US" dirty="0" err="1" smtClean="0"/>
              <a:t>Synchr</a:t>
            </a:r>
            <a:r>
              <a:rPr lang="en-US" dirty="0" smtClean="0"/>
              <a:t>. Rad.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17B3E3-AF1A-442F-85E0-FF03345AB208}" type="slidenum">
              <a:rPr lang="de-DE" smtClean="0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05922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018062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77173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3276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410" name="Rectangle 2"/>
          <p:cNvSpPr>
            <a:spLocks noChangeArrowheads="1"/>
          </p:cNvSpPr>
          <p:nvPr/>
        </p:nvSpPr>
        <p:spPr bwMode="auto">
          <a:xfrm>
            <a:off x="0" y="0"/>
            <a:ext cx="9144000" cy="744538"/>
          </a:xfrm>
          <a:prstGeom prst="rect">
            <a:avLst/>
          </a:prstGeom>
          <a:solidFill>
            <a:srgbClr val="00A6E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40141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82575" y="977900"/>
            <a:ext cx="8520113" cy="4792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err="1" smtClean="0"/>
              <a:t>Textmasterformate</a:t>
            </a:r>
            <a:r>
              <a:rPr lang="en-GB" dirty="0" smtClean="0"/>
              <a:t> </a:t>
            </a:r>
            <a:r>
              <a:rPr lang="en-GB" dirty="0" err="1" smtClean="0"/>
              <a:t>durch</a:t>
            </a:r>
            <a:r>
              <a:rPr lang="en-GB" dirty="0" smtClean="0"/>
              <a:t> </a:t>
            </a:r>
            <a:r>
              <a:rPr lang="en-GB" dirty="0" err="1" smtClean="0"/>
              <a:t>Klicken</a:t>
            </a:r>
            <a:r>
              <a:rPr lang="en-GB" dirty="0" smtClean="0"/>
              <a:t> </a:t>
            </a:r>
            <a:r>
              <a:rPr lang="en-GB" dirty="0" err="1" smtClean="0"/>
              <a:t>bearbeiten</a:t>
            </a:r>
            <a:endParaRPr lang="en-GB" dirty="0" smtClean="0"/>
          </a:p>
          <a:p>
            <a:pPr lvl="1"/>
            <a:r>
              <a:rPr lang="en-GB" dirty="0" err="1" smtClean="0"/>
              <a:t>Zweite</a:t>
            </a:r>
            <a:r>
              <a:rPr lang="en-GB" dirty="0" smtClean="0"/>
              <a:t> </a:t>
            </a:r>
            <a:r>
              <a:rPr lang="en-GB" dirty="0" err="1" smtClean="0"/>
              <a:t>Ebene</a:t>
            </a:r>
            <a:endParaRPr lang="en-GB" dirty="0" smtClean="0"/>
          </a:p>
        </p:txBody>
      </p:sp>
      <p:sp>
        <p:nvSpPr>
          <p:cNvPr id="401412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292100" y="103188"/>
            <a:ext cx="8520113" cy="54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Titelmasterformat durch Klicken bearbeiten</a:t>
            </a:r>
          </a:p>
        </p:txBody>
      </p:sp>
      <p:sp>
        <p:nvSpPr>
          <p:cNvPr id="401413" name="Rectangle 5"/>
          <p:cNvSpPr>
            <a:spLocks noChangeArrowheads="1"/>
          </p:cNvSpPr>
          <p:nvPr/>
        </p:nvSpPr>
        <p:spPr bwMode="auto">
          <a:xfrm>
            <a:off x="282575" y="6280150"/>
            <a:ext cx="7593013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rIns="0" anchor="ctr"/>
          <a:lstStyle/>
          <a:p>
            <a:pPr algn="r" eaLnBrk="1" hangingPunct="1"/>
            <a:r>
              <a:rPr lang="en-GB" sz="900" b="1" dirty="0" smtClean="0">
                <a:solidFill>
                  <a:schemeClr val="bg2"/>
                </a:solidFill>
              </a:rPr>
              <a:t>M.</a:t>
            </a:r>
            <a:r>
              <a:rPr lang="en-GB" sz="900" b="1" baseline="0" dirty="0" smtClean="0">
                <a:solidFill>
                  <a:schemeClr val="bg2"/>
                </a:solidFill>
              </a:rPr>
              <a:t> Bieler</a:t>
            </a:r>
            <a:r>
              <a:rPr lang="en-GB" sz="900" b="1" dirty="0" smtClean="0">
                <a:solidFill>
                  <a:schemeClr val="bg2"/>
                </a:solidFill>
              </a:rPr>
              <a:t> </a:t>
            </a:r>
            <a:r>
              <a:rPr lang="en-GB" sz="900" dirty="0" smtClean="0">
                <a:solidFill>
                  <a:schemeClr val="bg2"/>
                </a:solidFill>
              </a:rPr>
              <a:t>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US" sz="900" dirty="0" smtClean="0">
                <a:solidFill>
                  <a:schemeClr val="bg2"/>
                </a:solidFill>
              </a:rPr>
              <a:t>From HEP to </a:t>
            </a:r>
            <a:r>
              <a:rPr lang="en-US" sz="900" dirty="0" err="1" smtClean="0">
                <a:solidFill>
                  <a:schemeClr val="bg2"/>
                </a:solidFill>
              </a:rPr>
              <a:t>Synchr</a:t>
            </a:r>
            <a:r>
              <a:rPr lang="en-US" sz="900" dirty="0" smtClean="0">
                <a:solidFill>
                  <a:schemeClr val="bg2"/>
                </a:solidFill>
              </a:rPr>
              <a:t>. Rad.</a:t>
            </a:r>
            <a:r>
              <a:rPr lang="en-GB" sz="900" dirty="0" smtClean="0">
                <a:solidFill>
                  <a:schemeClr val="bg2"/>
                </a:solidFill>
              </a:rPr>
              <a:t> 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dirty="0" smtClean="0">
                <a:solidFill>
                  <a:schemeClr val="bg2"/>
                </a:solidFill>
              </a:rPr>
              <a:t>Aug. 7,</a:t>
            </a:r>
            <a:r>
              <a:rPr lang="en-GB" sz="900" baseline="0" dirty="0" smtClean="0">
                <a:solidFill>
                  <a:schemeClr val="bg2"/>
                </a:solidFill>
              </a:rPr>
              <a:t> 2012</a:t>
            </a:r>
            <a:r>
              <a:rPr lang="en-GB" sz="900" dirty="0" smtClean="0">
                <a:solidFill>
                  <a:schemeClr val="bg2"/>
                </a:solidFill>
              </a:rPr>
              <a:t>  </a:t>
            </a:r>
            <a:r>
              <a:rPr lang="en-GB" sz="900" dirty="0">
                <a:solidFill>
                  <a:schemeClr val="bg2"/>
                </a:solidFill>
              </a:rPr>
              <a:t>|  </a:t>
            </a:r>
            <a:r>
              <a:rPr lang="en-GB" sz="900" b="1" dirty="0">
                <a:solidFill>
                  <a:schemeClr val="bg2"/>
                </a:solidFill>
              </a:rPr>
              <a:t>Page </a:t>
            </a:r>
            <a:fld id="{ABA098E9-E6EE-44BF-9612-6777A6DF1330}" type="slidenum">
              <a:rPr lang="en-GB" sz="900" b="1">
                <a:solidFill>
                  <a:schemeClr val="bg2"/>
                </a:solidFill>
              </a:rPr>
              <a:pPr algn="r" eaLnBrk="1" hangingPunct="1"/>
              <a:t>‹#›</a:t>
            </a:fld>
            <a:endParaRPr lang="en-GB" sz="900" b="1" dirty="0">
              <a:solidFill>
                <a:schemeClr val="bg2"/>
              </a:solidFill>
            </a:endParaRPr>
          </a:p>
        </p:txBody>
      </p:sp>
      <p:pic>
        <p:nvPicPr>
          <p:cNvPr id="401418" name="Picture 10" descr="DESY-Logo-cyan-RGB_ger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424" t="-7854" r="-18587" b="-12566"/>
          <a:stretch>
            <a:fillRect/>
          </a:stretch>
        </p:blipFill>
        <p:spPr bwMode="auto">
          <a:xfrm>
            <a:off x="8035925" y="6099175"/>
            <a:ext cx="776288" cy="730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de-DE" dirty="0" smtClean="0"/>
              <a:t>M. Bieler | </a:t>
            </a:r>
            <a:r>
              <a:rPr lang="en-US" dirty="0" smtClean="0"/>
              <a:t>From HEP to </a:t>
            </a:r>
            <a:r>
              <a:rPr lang="en-US" dirty="0" err="1" smtClean="0"/>
              <a:t>Synchr</a:t>
            </a:r>
            <a:r>
              <a:rPr lang="en-US" dirty="0" smtClean="0"/>
              <a:t>. Rad.</a:t>
            </a:r>
            <a:endParaRPr lang="de-DE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17B3E3-AF1A-442F-85E0-FF03345AB208}" type="slidenum">
              <a:rPr lang="de-DE" smtClean="0"/>
              <a:t>‹#›</a:t>
            </a:fld>
            <a:endParaRPr lang="de-D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2" r:id="rId8"/>
    <p:sldLayoutId id="2147483668" r:id="rId9"/>
    <p:sldLayoutId id="2147483669" r:id="rId10"/>
    <p:sldLayoutId id="2147483670" r:id="rId11"/>
    <p:sldLayoutId id="2147483671" r:id="rId12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</a:defRPr>
      </a:lvl9pPr>
    </p:titleStyle>
    <p:bodyStyle>
      <a:lvl1pPr marL="265113" indent="-265113" algn="l" rtl="0" eaLnBrk="1" fontAlgn="base" hangingPunct="1">
        <a:spcBef>
          <a:spcPct val="0"/>
        </a:spcBef>
        <a:spcAft>
          <a:spcPct val="50000"/>
        </a:spcAft>
        <a:buClr>
          <a:srgbClr val="F28E00"/>
        </a:buClr>
        <a:buFont typeface="Arial Black" pitchFamily="34" charset="0"/>
        <a:buChar char="&gt;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184150" algn="l" rtl="0" eaLnBrk="1" fontAlgn="base" hangingPunct="1">
        <a:spcBef>
          <a:spcPct val="0"/>
        </a:spcBef>
        <a:spcAft>
          <a:spcPct val="5000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236663" indent="-228600" algn="l" rtl="0" eaLnBrk="1" fontAlgn="base" hangingPunct="1">
        <a:spcBef>
          <a:spcPct val="0"/>
        </a:spcBef>
        <a:spcAft>
          <a:spcPct val="0"/>
        </a:spcAft>
        <a:buClr>
          <a:srgbClr val="FF9900"/>
        </a:buClr>
        <a:buFont typeface="Arial Black" pitchFamily="34" charset="0"/>
        <a:defRPr sz="1200">
          <a:solidFill>
            <a:schemeClr val="tx1"/>
          </a:solidFill>
          <a:latin typeface="+mn-lt"/>
        </a:defRPr>
      </a:lvl3pPr>
      <a:lvl4pPr marL="1644650" indent="-228600" algn="l" rtl="0" eaLnBrk="1" fontAlgn="base" hangingPunct="1">
        <a:spcBef>
          <a:spcPct val="0"/>
        </a:spcBef>
        <a:spcAft>
          <a:spcPct val="0"/>
        </a:spcAft>
        <a:buFont typeface="Wingdings" pitchFamily="2" charset="2"/>
        <a:buChar char="§"/>
        <a:defRPr sz="14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73" name="Rectangle 29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DESY: From High Energy Physics to </a:t>
            </a:r>
            <a:r>
              <a:rPr lang="en-US" dirty="0" smtClean="0"/>
              <a:t>Synchrotron Radiation</a:t>
            </a:r>
            <a:endParaRPr lang="en-US" dirty="0"/>
          </a:p>
        </p:txBody>
      </p:sp>
      <p:sp>
        <p:nvSpPr>
          <p:cNvPr id="185374" name="Rectangle 30"/>
          <p:cNvSpPr>
            <a:spLocks noGrp="1" noChangeArrowheads="1"/>
          </p:cNvSpPr>
          <p:nvPr>
            <p:ph type="subTitle" idx="1"/>
          </p:nvPr>
        </p:nvSpPr>
        <p:spPr>
          <a:xfrm>
            <a:off x="282575" y="1363663"/>
            <a:ext cx="8529638" cy="485775"/>
          </a:xfrm>
        </p:spPr>
        <p:txBody>
          <a:bodyPr/>
          <a:lstStyle/>
          <a:p>
            <a:r>
              <a:rPr lang="en-US" dirty="0" smtClean="0"/>
              <a:t>Accelerator Operation in a changing Environment</a:t>
            </a:r>
            <a:endParaRPr lang="en-US" dirty="0"/>
          </a:p>
        </p:txBody>
      </p:sp>
      <p:sp>
        <p:nvSpPr>
          <p:cNvPr id="185379" name="Text Box 35"/>
          <p:cNvSpPr txBox="1">
            <a:spLocks noChangeArrowheads="1"/>
          </p:cNvSpPr>
          <p:nvPr/>
        </p:nvSpPr>
        <p:spPr bwMode="auto">
          <a:xfrm>
            <a:off x="4646613" y="4615875"/>
            <a:ext cx="41656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dirty="0" smtClean="0">
                <a:solidFill>
                  <a:srgbClr val="00A5EB"/>
                </a:solidFill>
              </a:rPr>
              <a:t>Michael Bieler</a:t>
            </a:r>
          </a:p>
          <a:p>
            <a:r>
              <a:rPr lang="en-US" dirty="0"/>
              <a:t>DESY: From High Energy Physics to Synchrotron </a:t>
            </a:r>
            <a:r>
              <a:rPr lang="en-US" dirty="0" smtClean="0"/>
              <a:t>Radiation</a:t>
            </a:r>
          </a:p>
          <a:p>
            <a:r>
              <a:rPr lang="en-US" dirty="0" smtClean="0"/>
              <a:t>WAO2012, SLAC, Aug. 7, 2012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 of a Ring Light Source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1664" y="1082572"/>
            <a:ext cx="4908523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PETRA Operation </a:t>
            </a:r>
            <a:r>
              <a:rPr lang="en-US" sz="2400" b="1" dirty="0" smtClean="0">
                <a:solidFill>
                  <a:srgbClr val="FF0000"/>
                </a:solidFill>
              </a:rPr>
              <a:t>for Operators: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000" dirty="0" smtClean="0"/>
          </a:p>
          <a:p>
            <a:r>
              <a:rPr lang="en-US" sz="2000" dirty="0" smtClean="0"/>
              <a:t>1 to 5 fills per week</a:t>
            </a:r>
          </a:p>
          <a:p>
            <a:r>
              <a:rPr lang="en-US" sz="2000" dirty="0" err="1" smtClean="0"/>
              <a:t>TopUp</a:t>
            </a:r>
            <a:r>
              <a:rPr lang="en-US" sz="2000" dirty="0" smtClean="0"/>
              <a:t> operation</a:t>
            </a:r>
          </a:p>
          <a:p>
            <a:r>
              <a:rPr lang="en-US" sz="2000" dirty="0" smtClean="0"/>
              <a:t>Figure of merit: </a:t>
            </a:r>
            <a:r>
              <a:rPr lang="en-US" sz="2000" dirty="0"/>
              <a:t>Beam stability</a:t>
            </a:r>
          </a:p>
          <a:p>
            <a:r>
              <a:rPr lang="en-US" sz="2000" dirty="0"/>
              <a:t>Efficiency  ~ 95 %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2" t="11334" r="10249" b="9321"/>
          <a:stretch/>
        </p:blipFill>
        <p:spPr bwMode="auto">
          <a:xfrm>
            <a:off x="986301" y="1542964"/>
            <a:ext cx="7317727" cy="276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758146" y="1086110"/>
            <a:ext cx="3603872" cy="54476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000" dirty="0" smtClean="0"/>
          </a:p>
          <a:p>
            <a:r>
              <a:rPr lang="en-US" sz="2000" dirty="0" smtClean="0">
                <a:solidFill>
                  <a:srgbClr val="FF0000"/>
                </a:solidFill>
              </a:rPr>
              <a:t>Procedures not well known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Most procedures automated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No optimization during the run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No experience with trouble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Some </a:t>
            </a:r>
            <a:r>
              <a:rPr lang="en-US" sz="2000" dirty="0" smtClean="0">
                <a:solidFill>
                  <a:srgbClr val="FF0000"/>
                </a:solidFill>
              </a:rPr>
              <a:t>shifts are boring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Slow learning curve</a:t>
            </a:r>
            <a:endParaRPr lang="en-US" sz="20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45202" y="1086110"/>
            <a:ext cx="2856679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PETRA Operation</a:t>
            </a:r>
            <a:endParaRPr lang="en-US" sz="2000" dirty="0" smtClean="0"/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44489" y="1616455"/>
            <a:ext cx="1140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Beam </a:t>
            </a:r>
            <a:r>
              <a:rPr lang="de-DE" sz="1200" dirty="0" err="1" smtClean="0">
                <a:solidFill>
                  <a:srgbClr val="FF0000"/>
                </a:solidFill>
              </a:rPr>
              <a:t>Current</a:t>
            </a:r>
            <a:endParaRPr lang="de-DE" sz="12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stCxn id="8" idx="2"/>
          </p:cNvCxnSpPr>
          <p:nvPr/>
        </p:nvCxnSpPr>
        <p:spPr bwMode="auto">
          <a:xfrm>
            <a:off x="4614517" y="1893454"/>
            <a:ext cx="345672" cy="1557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2230117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 of a Ring Light Source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1664" y="1082572"/>
            <a:ext cx="6971780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PETRA Operation </a:t>
            </a:r>
            <a:r>
              <a:rPr lang="en-US" sz="2400" b="1" dirty="0" smtClean="0">
                <a:solidFill>
                  <a:srgbClr val="FF0000"/>
                </a:solidFill>
              </a:rPr>
              <a:t>for Operators: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000" dirty="0" smtClean="0"/>
          </a:p>
          <a:p>
            <a:r>
              <a:rPr lang="en-US" sz="2000" dirty="0" smtClean="0"/>
              <a:t>Operators are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overqualified for long, quiet runs without any tuning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potentially under qualified in case of a sudden beam loss</a:t>
            </a:r>
            <a:endParaRPr lang="en-US" sz="2000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12" t="11334" r="10249" b="9321"/>
          <a:stretch/>
        </p:blipFill>
        <p:spPr bwMode="auto">
          <a:xfrm>
            <a:off x="986301" y="1542964"/>
            <a:ext cx="7317727" cy="2763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45202" y="1086110"/>
            <a:ext cx="2856679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PETRA Operation</a:t>
            </a:r>
            <a:endParaRPr lang="en-US" sz="2000" dirty="0" smtClean="0"/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sz="2000" dirty="0" smtClean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044489" y="1616455"/>
            <a:ext cx="114005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Beam </a:t>
            </a:r>
            <a:r>
              <a:rPr lang="de-DE" sz="1200" dirty="0" err="1" smtClean="0">
                <a:solidFill>
                  <a:srgbClr val="FF0000"/>
                </a:solidFill>
              </a:rPr>
              <a:t>Current</a:t>
            </a:r>
            <a:endParaRPr lang="de-DE" sz="1200" dirty="0">
              <a:solidFill>
                <a:srgbClr val="FF0000"/>
              </a:solidFill>
            </a:endParaRPr>
          </a:p>
        </p:txBody>
      </p:sp>
      <p:cxnSp>
        <p:nvCxnSpPr>
          <p:cNvPr id="9" name="Straight Arrow Connector 8"/>
          <p:cNvCxnSpPr>
            <a:stCxn id="8" idx="2"/>
          </p:cNvCxnSpPr>
          <p:nvPr/>
        </p:nvCxnSpPr>
        <p:spPr bwMode="auto">
          <a:xfrm>
            <a:off x="4614517" y="1893454"/>
            <a:ext cx="345672" cy="15574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767699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1664" y="1135737"/>
            <a:ext cx="3773790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FLASH SASE Operation: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 of a SASE FEL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26" y="1792446"/>
            <a:ext cx="4853552" cy="37314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02456" y="1139275"/>
            <a:ext cx="3267433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/>
          </a:p>
          <a:p>
            <a:endParaRPr lang="en-US" dirty="0" smtClean="0"/>
          </a:p>
          <a:p>
            <a:r>
              <a:rPr lang="en-US" sz="2000" dirty="0" smtClean="0"/>
              <a:t>Different output from pulse </a:t>
            </a:r>
          </a:p>
          <a:p>
            <a:r>
              <a:rPr lang="en-US" sz="2000" dirty="0" smtClean="0"/>
              <a:t>to pulse</a:t>
            </a:r>
          </a:p>
          <a:p>
            <a:endParaRPr lang="en-US" sz="2000" dirty="0"/>
          </a:p>
          <a:p>
            <a:r>
              <a:rPr lang="en-US" sz="2000" dirty="0" smtClean="0"/>
              <a:t>Many critical parameters</a:t>
            </a:r>
          </a:p>
          <a:p>
            <a:endParaRPr lang="en-US" sz="2000" dirty="0"/>
          </a:p>
          <a:p>
            <a:r>
              <a:rPr lang="en-US" sz="2000" dirty="0" smtClean="0"/>
              <a:t>No simple recipes</a:t>
            </a:r>
          </a:p>
          <a:p>
            <a:endParaRPr lang="en-US" sz="2000" dirty="0"/>
          </a:p>
          <a:p>
            <a:r>
              <a:rPr lang="en-US" sz="2000" dirty="0" smtClean="0"/>
              <a:t>Not enough </a:t>
            </a:r>
            <a:r>
              <a:rPr lang="en-US" sz="2000" dirty="0" smtClean="0"/>
              <a:t>automation</a:t>
            </a:r>
          </a:p>
          <a:p>
            <a:endParaRPr lang="en-US" sz="2000" dirty="0"/>
          </a:p>
          <a:p>
            <a:r>
              <a:rPr lang="en-US" sz="2000" dirty="0" smtClean="0"/>
              <a:t>Critical procedures </a:t>
            </a:r>
          </a:p>
          <a:p>
            <a:r>
              <a:rPr lang="en-US" sz="2000" dirty="0" smtClean="0"/>
              <a:t>performed by experts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01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1664" y="1135737"/>
            <a:ext cx="5825634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FLASH SASE </a:t>
            </a:r>
            <a:r>
              <a:rPr lang="en-US" sz="2400" b="1" dirty="0" smtClean="0"/>
              <a:t>Operation for Operators:</a:t>
            </a:r>
            <a:endParaRPr lang="en-US" sz="2400" b="1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 of a SASE FEL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626" y="1792446"/>
            <a:ext cx="4853552" cy="373145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502456" y="1139275"/>
            <a:ext cx="2778325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sz="2400" b="1" dirty="0"/>
          </a:p>
          <a:p>
            <a:endParaRPr lang="en-US" dirty="0" smtClean="0"/>
          </a:p>
          <a:p>
            <a:r>
              <a:rPr lang="en-US" sz="2000" dirty="0" smtClean="0"/>
              <a:t>Procedures not always</a:t>
            </a:r>
          </a:p>
          <a:p>
            <a:r>
              <a:rPr lang="en-US" sz="2000" dirty="0" smtClean="0"/>
              <a:t>successful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Tuning without clear</a:t>
            </a:r>
          </a:p>
          <a:p>
            <a:r>
              <a:rPr lang="en-US" sz="2000" dirty="0" smtClean="0"/>
              <a:t>procedures required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Slow learning curve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Frustration tolerance</a:t>
            </a:r>
          </a:p>
          <a:p>
            <a:r>
              <a:rPr lang="en-US" sz="2000" dirty="0" smtClean="0"/>
              <a:t>required</a:t>
            </a:r>
            <a:endParaRPr lang="en-US" sz="2000" dirty="0" smtClean="0"/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524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1664" y="1135737"/>
            <a:ext cx="2848087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HEP Experiments: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 to the Users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09051" y="1747832"/>
            <a:ext cx="404469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Experiments scheduled for</a:t>
            </a:r>
          </a:p>
          <a:p>
            <a:r>
              <a:rPr lang="en-US" sz="2000" dirty="0" smtClean="0"/>
              <a:t>~ 10 years.</a:t>
            </a:r>
          </a:p>
          <a:p>
            <a:endParaRPr lang="en-US" sz="2000" dirty="0"/>
          </a:p>
          <a:p>
            <a:r>
              <a:rPr lang="en-US" sz="2000" dirty="0" smtClean="0"/>
              <a:t>Contact persons stay in charge</a:t>
            </a:r>
          </a:p>
          <a:p>
            <a:r>
              <a:rPr lang="en-US" sz="2000" dirty="0" smtClean="0"/>
              <a:t>over years.</a:t>
            </a:r>
          </a:p>
          <a:p>
            <a:endParaRPr lang="en-US" sz="2000" dirty="0"/>
          </a:p>
          <a:p>
            <a:r>
              <a:rPr lang="en-US" sz="2000" dirty="0" smtClean="0"/>
              <a:t>~ 4 experiments per machine</a:t>
            </a:r>
            <a:r>
              <a:rPr lang="en-US" sz="2000" dirty="0" smtClean="0"/>
              <a:t>.</a:t>
            </a:r>
          </a:p>
          <a:p>
            <a:endParaRPr lang="en-US" sz="2000" dirty="0"/>
          </a:p>
          <a:p>
            <a:r>
              <a:rPr lang="en-US" sz="2000" dirty="0" smtClean="0"/>
              <a:t>Experimental data (Backgrounds, </a:t>
            </a:r>
          </a:p>
          <a:p>
            <a:r>
              <a:rPr lang="en-US" sz="2000" dirty="0" err="1" smtClean="0"/>
              <a:t>lumi</a:t>
            </a:r>
            <a:r>
              <a:rPr lang="en-US" sz="2000" dirty="0" smtClean="0"/>
              <a:t>,…) visible for operators.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Mutual trust and  understanding </a:t>
            </a:r>
          </a:p>
          <a:p>
            <a:r>
              <a:rPr lang="en-US" sz="2000" dirty="0" smtClean="0"/>
              <a:t>can grow.</a:t>
            </a:r>
          </a:p>
          <a:p>
            <a:endParaRPr lang="en-US" sz="2000" dirty="0"/>
          </a:p>
          <a:p>
            <a:endParaRPr lang="en-US" sz="2000" dirty="0"/>
          </a:p>
          <a:p>
            <a:endParaRPr lang="en-US" sz="2000" dirty="0"/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30" y="1747832"/>
            <a:ext cx="4342966" cy="4323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181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1664" y="1135737"/>
            <a:ext cx="4884671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Synchrotron Light</a:t>
            </a:r>
            <a:r>
              <a:rPr lang="en-US" sz="2400" b="1" dirty="0" smtClean="0"/>
              <a:t> </a:t>
            </a:r>
            <a:r>
              <a:rPr lang="en-US" sz="2400" b="1" dirty="0" smtClean="0"/>
              <a:t>Experiments: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Relations to the Users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09051" y="1747832"/>
            <a:ext cx="3857146" cy="44012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Experiments </a:t>
            </a:r>
            <a:r>
              <a:rPr lang="en-US" sz="2000" dirty="0" smtClean="0"/>
              <a:t>scheduled for</a:t>
            </a:r>
          </a:p>
          <a:p>
            <a:r>
              <a:rPr lang="en-US" sz="2000" dirty="0" smtClean="0"/>
              <a:t>~ 10 days. No direct contact </a:t>
            </a:r>
          </a:p>
          <a:p>
            <a:r>
              <a:rPr lang="en-US" sz="2000" dirty="0" smtClean="0"/>
              <a:t>to the </a:t>
            </a:r>
            <a:r>
              <a:rPr lang="en-US" sz="2000" dirty="0" smtClean="0"/>
              <a:t>users. No user data</a:t>
            </a:r>
          </a:p>
          <a:p>
            <a:r>
              <a:rPr lang="en-US" sz="2000" dirty="0" smtClean="0"/>
              <a:t>visible.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err="1"/>
              <a:t>B</a:t>
            </a:r>
            <a:r>
              <a:rPr lang="en-US" sz="2000" dirty="0" err="1" smtClean="0"/>
              <a:t>eamline</a:t>
            </a:r>
            <a:r>
              <a:rPr lang="en-US" sz="2000" dirty="0" smtClean="0"/>
              <a:t> managers stay in </a:t>
            </a:r>
          </a:p>
          <a:p>
            <a:r>
              <a:rPr lang="en-US" sz="2000" dirty="0" smtClean="0"/>
              <a:t>charge</a:t>
            </a:r>
            <a:r>
              <a:rPr lang="en-US" sz="2000" dirty="0"/>
              <a:t> </a:t>
            </a:r>
            <a:r>
              <a:rPr lang="en-US" sz="2000" dirty="0" smtClean="0"/>
              <a:t>over years.</a:t>
            </a:r>
          </a:p>
          <a:p>
            <a:endParaRPr lang="en-US" sz="2000" dirty="0"/>
          </a:p>
          <a:p>
            <a:r>
              <a:rPr lang="en-US" sz="2000" dirty="0" smtClean="0"/>
              <a:t>~ 40 experiments per machine.</a:t>
            </a:r>
          </a:p>
          <a:p>
            <a:endParaRPr lang="en-US" sz="2000" dirty="0"/>
          </a:p>
          <a:p>
            <a:r>
              <a:rPr lang="en-US" sz="2000" dirty="0" smtClean="0"/>
              <a:t>Mutual trust and  understanding </a:t>
            </a:r>
          </a:p>
          <a:p>
            <a:r>
              <a:rPr lang="en-US" sz="2000" dirty="0" smtClean="0"/>
              <a:t>grows slower.</a:t>
            </a:r>
          </a:p>
          <a:p>
            <a:endParaRPr lang="en-US" sz="2000" dirty="0"/>
          </a:p>
          <a:p>
            <a:endParaRPr lang="en-US" sz="20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851" y="1767377"/>
            <a:ext cx="4581086" cy="3435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34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1664" y="1135737"/>
            <a:ext cx="7887352" cy="71711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Collider Rings:</a:t>
            </a:r>
          </a:p>
          <a:p>
            <a:endParaRPr lang="en-US" sz="2000" b="1" dirty="0" smtClean="0"/>
          </a:p>
          <a:p>
            <a:r>
              <a:rPr lang="en-US" sz="2000" dirty="0" smtClean="0"/>
              <a:t>A shift was good if the experiment has another X </a:t>
            </a:r>
            <a:r>
              <a:rPr lang="en-US" sz="2000" dirty="0" err="1" smtClean="0"/>
              <a:t>nanobarn</a:t>
            </a:r>
            <a:r>
              <a:rPr lang="en-US" sz="2000" dirty="0" smtClean="0"/>
              <a:t> on tape.</a:t>
            </a:r>
          </a:p>
          <a:p>
            <a:r>
              <a:rPr lang="en-US" sz="2000" dirty="0" smtClean="0"/>
              <a:t>The operator has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tuned the luminosity to a maximum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tuned the background to a minimum</a:t>
            </a:r>
          </a:p>
          <a:p>
            <a:pPr marL="342900" indent="-342900">
              <a:buFontTx/>
              <a:buChar char="-"/>
            </a:pPr>
            <a:endParaRPr lang="en-US" sz="2000" dirty="0"/>
          </a:p>
          <a:p>
            <a:r>
              <a:rPr lang="en-US" sz="2000" dirty="0" smtClean="0"/>
              <a:t>The operator has </a:t>
            </a:r>
            <a:r>
              <a:rPr lang="en-US" sz="2000" b="1" dirty="0" smtClean="0"/>
              <a:t>contributed</a:t>
            </a:r>
            <a:r>
              <a:rPr lang="en-US" sz="2000" dirty="0" smtClean="0"/>
              <a:t> to these X </a:t>
            </a:r>
            <a:r>
              <a:rPr lang="en-US" sz="2000" dirty="0" err="1" smtClean="0"/>
              <a:t>nanobarn</a:t>
            </a:r>
            <a:r>
              <a:rPr lang="en-US" sz="2000" dirty="0" smtClean="0"/>
              <a:t>.</a:t>
            </a:r>
          </a:p>
          <a:p>
            <a:endParaRPr lang="en-US" sz="2400" b="1" dirty="0"/>
          </a:p>
          <a:p>
            <a:r>
              <a:rPr lang="en-US" sz="2400" b="1" dirty="0" smtClean="0"/>
              <a:t>Synchrotron Light</a:t>
            </a:r>
            <a:r>
              <a:rPr lang="en-US" sz="2400" b="1" dirty="0" smtClean="0"/>
              <a:t> Sources:</a:t>
            </a:r>
          </a:p>
          <a:p>
            <a:endParaRPr lang="en-US" sz="2000" b="1" dirty="0" smtClean="0"/>
          </a:p>
          <a:p>
            <a:r>
              <a:rPr lang="en-US" sz="2000" dirty="0" smtClean="0"/>
              <a:t>A shift was good if there has been no beam loss.</a:t>
            </a:r>
          </a:p>
          <a:p>
            <a:endParaRPr lang="en-US" sz="2000" dirty="0"/>
          </a:p>
          <a:p>
            <a:r>
              <a:rPr lang="en-US" sz="2000" dirty="0" smtClean="0"/>
              <a:t>The operator goes home.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 Satisfaction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468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1664" y="1135737"/>
            <a:ext cx="7121308" cy="46474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Light sources were introduced over many years at DESY.</a:t>
            </a:r>
          </a:p>
          <a:p>
            <a:endParaRPr lang="en-US" sz="2000" dirty="0"/>
          </a:p>
          <a:p>
            <a:r>
              <a:rPr lang="en-US" sz="2000" dirty="0" smtClean="0"/>
              <a:t>The operators learned to handle ring light sources,</a:t>
            </a:r>
          </a:p>
          <a:p>
            <a:r>
              <a:rPr lang="en-US" sz="2000" dirty="0" smtClean="0"/>
              <a:t>but preferred collider rings.</a:t>
            </a:r>
          </a:p>
          <a:p>
            <a:endParaRPr lang="en-US" sz="2000" dirty="0"/>
          </a:p>
          <a:p>
            <a:r>
              <a:rPr lang="en-US" sz="2000" dirty="0" smtClean="0"/>
              <a:t>The operators hesitated to operate FLASH, our SASE FEL,</a:t>
            </a:r>
          </a:p>
          <a:p>
            <a:r>
              <a:rPr lang="en-US" sz="2000" dirty="0" smtClean="0"/>
              <a:t>because that was done by experts.</a:t>
            </a:r>
          </a:p>
          <a:p>
            <a:endParaRPr lang="en-US" sz="2000" dirty="0"/>
          </a:p>
          <a:p>
            <a:r>
              <a:rPr lang="en-US" sz="2000" dirty="0" smtClean="0"/>
              <a:t>The end of HERA came not unexpected, but it came</a:t>
            </a:r>
          </a:p>
          <a:p>
            <a:r>
              <a:rPr lang="en-US" sz="2000" dirty="0" smtClean="0"/>
              <a:t>nevertheless suddenly. A lot of experience and knowledge</a:t>
            </a:r>
          </a:p>
          <a:p>
            <a:r>
              <a:rPr lang="en-US" sz="2000" dirty="0" smtClean="0"/>
              <a:t>became totally useless from one day to the other.</a:t>
            </a:r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Now motivation is a problem, as PETRA is not a</a:t>
            </a:r>
          </a:p>
          <a:p>
            <a:r>
              <a:rPr lang="en-US" sz="2000" dirty="0" smtClean="0"/>
              <a:t>challenge and FLASH is too much of a challenge.</a:t>
            </a:r>
            <a:endParaRPr lang="en-US" sz="2000" dirty="0" smtClean="0"/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for the Operators</a:t>
            </a:r>
          </a:p>
        </p:txBody>
      </p:sp>
    </p:spTree>
    <p:extLst>
      <p:ext uri="{BB962C8B-B14F-4D97-AF65-F5344CB8AC3E}">
        <p14:creationId xmlns:p14="http://schemas.microsoft.com/office/powerpoint/2010/main" val="253077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41664" y="1135737"/>
            <a:ext cx="7803739" cy="80637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What changes were introduced in the control room?</a:t>
            </a:r>
          </a:p>
          <a:p>
            <a:endParaRPr lang="en-US" sz="2000" dirty="0" smtClean="0"/>
          </a:p>
          <a:p>
            <a:r>
              <a:rPr lang="en-US" sz="2400" dirty="0" smtClean="0"/>
              <a:t>Ring Light </a:t>
            </a:r>
            <a:r>
              <a:rPr lang="en-US" sz="2400" dirty="0" err="1" smtClean="0"/>
              <a:t>Sorces</a:t>
            </a:r>
            <a:r>
              <a:rPr lang="en-US" sz="2400" dirty="0" smtClean="0"/>
              <a:t>:</a:t>
            </a:r>
          </a:p>
          <a:p>
            <a:endParaRPr lang="en-US" sz="1800" dirty="0"/>
          </a:p>
          <a:p>
            <a:pPr marL="342900" indent="-342900">
              <a:buFontTx/>
              <a:buChar char="-"/>
            </a:pPr>
            <a:r>
              <a:rPr lang="en-US" sz="2000" dirty="0" smtClean="0"/>
              <a:t>More documentation for rare events</a:t>
            </a:r>
          </a:p>
          <a:p>
            <a:pPr marL="342900" indent="-342900">
              <a:buFontTx/>
              <a:buChar char="-"/>
            </a:pPr>
            <a:endParaRPr lang="en-US" sz="2000" dirty="0" smtClean="0"/>
          </a:p>
          <a:p>
            <a:pPr marL="342900" indent="-342900">
              <a:buFontTx/>
              <a:buChar char="-"/>
            </a:pPr>
            <a:r>
              <a:rPr lang="en-US" sz="2000" dirty="0"/>
              <a:t>D</a:t>
            </a:r>
            <a:r>
              <a:rPr lang="en-US" sz="2000" dirty="0" smtClean="0"/>
              <a:t>uring quiet runs side jobs are supported</a:t>
            </a:r>
          </a:p>
          <a:p>
            <a:pPr marL="342900" indent="-342900">
              <a:buFontTx/>
              <a:buChar char="-"/>
            </a:pPr>
            <a:endParaRPr lang="en-US" sz="2000" dirty="0"/>
          </a:p>
          <a:p>
            <a:r>
              <a:rPr lang="en-US" sz="2400" dirty="0" smtClean="0"/>
              <a:t>SASE FEL:</a:t>
            </a:r>
          </a:p>
          <a:p>
            <a:pPr marL="342900" indent="-342900">
              <a:buFontTx/>
              <a:buChar char="-"/>
            </a:pPr>
            <a:endParaRPr lang="en-US" sz="2000" dirty="0" smtClean="0"/>
          </a:p>
          <a:p>
            <a:pPr marL="342900" indent="-342900">
              <a:buFontTx/>
              <a:buChar char="-"/>
            </a:pPr>
            <a:r>
              <a:rPr lang="en-US" sz="2000" dirty="0" smtClean="0"/>
              <a:t>More operator training, more theoretical background</a:t>
            </a:r>
          </a:p>
          <a:p>
            <a:pPr marL="342900" indent="-342900">
              <a:buFontTx/>
              <a:buChar char="-"/>
            </a:pPr>
            <a:endParaRPr lang="en-US" sz="2000" dirty="0" smtClean="0"/>
          </a:p>
          <a:p>
            <a:pPr marL="342900" indent="-342900">
              <a:buFontTx/>
              <a:buChar char="-"/>
            </a:pPr>
            <a:r>
              <a:rPr lang="en-US" sz="2000" dirty="0" smtClean="0"/>
              <a:t>Better procedures and more automation </a:t>
            </a:r>
          </a:p>
          <a:p>
            <a:pPr marL="342900" indent="-342900">
              <a:buFontTx/>
              <a:buChar char="-"/>
            </a:pPr>
            <a:endParaRPr lang="en-US" sz="2000" dirty="0" smtClean="0"/>
          </a:p>
          <a:p>
            <a:pPr marL="342900" indent="-342900">
              <a:buFontTx/>
              <a:buChar char="-"/>
            </a:pPr>
            <a:r>
              <a:rPr lang="en-US" sz="2000" dirty="0" smtClean="0"/>
              <a:t>Integration of operators in machine coordination teams</a:t>
            </a:r>
          </a:p>
          <a:p>
            <a:pPr marL="342900" indent="-342900">
              <a:buFontTx/>
              <a:buChar char="-"/>
            </a:pPr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Changes for the Operators</a:t>
            </a:r>
          </a:p>
        </p:txBody>
      </p:sp>
    </p:spTree>
    <p:extLst>
      <p:ext uri="{BB962C8B-B14F-4D97-AF65-F5344CB8AC3E}">
        <p14:creationId xmlns:p14="http://schemas.microsoft.com/office/powerpoint/2010/main" val="2120606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7616" y="1135737"/>
            <a:ext cx="5102679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Operation of a </a:t>
            </a:r>
            <a:r>
              <a:rPr lang="en-US" sz="2400" b="1" dirty="0" smtClean="0"/>
              <a:t>Collider Ring:</a:t>
            </a:r>
            <a:endParaRPr lang="en-US" sz="2400" b="1" dirty="0"/>
          </a:p>
          <a:p>
            <a:pPr marL="342900" indent="-342900">
              <a:buFontTx/>
              <a:buChar char="-"/>
            </a:pPr>
            <a:r>
              <a:rPr lang="en-US" sz="2000" dirty="0" smtClean="0"/>
              <a:t>Several fills per day</a:t>
            </a:r>
            <a:endParaRPr lang="en-US" sz="2000" dirty="0"/>
          </a:p>
          <a:p>
            <a:pPr marL="342900" indent="-342900">
              <a:buFontTx/>
              <a:buChar char="-"/>
            </a:pPr>
            <a:r>
              <a:rPr lang="en-US" sz="2000" dirty="0" smtClean="0"/>
              <a:t>Constant tuning</a:t>
            </a:r>
            <a:endParaRPr lang="en-US" sz="2000" dirty="0"/>
          </a:p>
          <a:p>
            <a:pPr marL="342900" indent="-342900">
              <a:buFontTx/>
              <a:buChar char="-"/>
            </a:pPr>
            <a:r>
              <a:rPr lang="en-US" sz="2000" dirty="0" smtClean="0"/>
              <a:t>Much </a:t>
            </a:r>
            <a:r>
              <a:rPr lang="en-US" sz="2000" dirty="0"/>
              <a:t>operating </a:t>
            </a:r>
            <a:r>
              <a:rPr lang="en-US" sz="2000" dirty="0" smtClean="0"/>
              <a:t>experience</a:t>
            </a:r>
          </a:p>
          <a:p>
            <a:pPr marL="342900" indent="-342900">
              <a:buFontTx/>
              <a:buChar char="-"/>
            </a:pPr>
            <a:endParaRPr lang="en-US" sz="2400" dirty="0"/>
          </a:p>
          <a:p>
            <a:r>
              <a:rPr lang="en-US" sz="2400" b="1" dirty="0" smtClean="0"/>
              <a:t>Operation of a Ring Light Source</a:t>
            </a:r>
            <a:r>
              <a:rPr lang="en-US" sz="2400" b="1" dirty="0" smtClean="0"/>
              <a:t>: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Long run duration, no tuning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Often boring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Little operating experience</a:t>
            </a:r>
          </a:p>
          <a:p>
            <a:pPr marL="342900" indent="-342900">
              <a:buFontTx/>
              <a:buChar char="-"/>
            </a:pPr>
            <a:endParaRPr lang="en-US" sz="2000" dirty="0"/>
          </a:p>
          <a:p>
            <a:r>
              <a:rPr lang="en-US" sz="2400" b="1" dirty="0"/>
              <a:t>Operation of </a:t>
            </a:r>
            <a:r>
              <a:rPr lang="en-US" sz="2400" b="1" dirty="0" smtClean="0"/>
              <a:t>our SASE FEL:</a:t>
            </a:r>
            <a:endParaRPr lang="en-US" sz="2400" b="1" dirty="0"/>
          </a:p>
          <a:p>
            <a:pPr marL="342900" indent="-342900">
              <a:buFontTx/>
              <a:buChar char="-"/>
            </a:pPr>
            <a:r>
              <a:rPr lang="en-US" sz="2000" dirty="0" smtClean="0"/>
              <a:t>Constantly changing conditions</a:t>
            </a:r>
            <a:endParaRPr lang="en-US" sz="2000" dirty="0"/>
          </a:p>
          <a:p>
            <a:pPr marL="342900" indent="-342900">
              <a:buFontTx/>
              <a:buChar char="-"/>
            </a:pPr>
            <a:r>
              <a:rPr lang="en-US" sz="2000" dirty="0" smtClean="0"/>
              <a:t>Constant tuning</a:t>
            </a:r>
            <a:endParaRPr lang="en-US" sz="2000" dirty="0"/>
          </a:p>
          <a:p>
            <a:pPr marL="342900" indent="-342900">
              <a:buFontTx/>
              <a:buChar char="-"/>
            </a:pPr>
            <a:r>
              <a:rPr lang="en-US" sz="2000" dirty="0" smtClean="0"/>
              <a:t>Many critical parameters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Sometimes frustrating</a:t>
            </a:r>
            <a:endParaRPr lang="en-US" sz="2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99732" y="1193251"/>
            <a:ext cx="4081567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endParaRPr lang="en-US" sz="2000" dirty="0" smtClean="0"/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Easy to learn</a:t>
            </a:r>
            <a:endParaRPr lang="en-US" sz="2000" dirty="0">
              <a:solidFill>
                <a:srgbClr val="FF00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Ideal for enthusiasts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Satisfying work</a:t>
            </a:r>
          </a:p>
          <a:p>
            <a:pPr marL="342900" indent="-342900">
              <a:buFontTx/>
              <a:buChar char="-"/>
            </a:pPr>
            <a:endParaRPr lang="en-US" sz="2400" dirty="0">
              <a:solidFill>
                <a:srgbClr val="FF0000"/>
              </a:solidFill>
            </a:endParaRPr>
          </a:p>
          <a:p>
            <a:endParaRPr lang="en-US" sz="2400" b="1" dirty="0" smtClean="0">
              <a:solidFill>
                <a:srgbClr val="FF00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Needs good documentation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Needs training of rare events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Needs a side job on quiet shifts</a:t>
            </a:r>
          </a:p>
          <a:p>
            <a:pPr marL="342900" indent="-342900">
              <a:buFontTx/>
              <a:buChar char="-"/>
            </a:pPr>
            <a:endParaRPr lang="en-US" sz="2000" dirty="0">
              <a:solidFill>
                <a:srgbClr val="FF0000"/>
              </a:solidFill>
            </a:endParaRPr>
          </a:p>
          <a:p>
            <a:endParaRPr lang="en-US" sz="2400" b="1" dirty="0">
              <a:solidFill>
                <a:srgbClr val="FF00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Slow learning curve</a:t>
            </a:r>
            <a:endParaRPr lang="en-US" sz="2000" dirty="0">
              <a:solidFill>
                <a:srgbClr val="FF00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Dedicated training shifts</a:t>
            </a:r>
            <a:endParaRPr lang="en-US" sz="2000" dirty="0">
              <a:solidFill>
                <a:srgbClr val="FF0000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Experts on call</a:t>
            </a: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rgbClr val="FF0000"/>
                </a:solidFill>
              </a:rPr>
              <a:t>Few volunteers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772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/>
          <p:cNvSpPr txBox="1">
            <a:spLocks/>
          </p:cNvSpPr>
          <p:nvPr/>
        </p:nvSpPr>
        <p:spPr>
          <a:xfrm>
            <a:off x="292100" y="103188"/>
            <a:ext cx="8520113" cy="544512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bg1"/>
                </a:solidFill>
                <a:latin typeface="Arial" charset="0"/>
              </a:defRPr>
            </a:lvl9pPr>
          </a:lstStyle>
          <a:p>
            <a:r>
              <a:rPr lang="en-US" dirty="0" smtClean="0"/>
              <a:t>Vocabulary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841664" y="1454727"/>
            <a:ext cx="7263783" cy="273921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DESY: </a:t>
            </a:r>
            <a:r>
              <a:rPr lang="en-US" sz="2000" b="1" dirty="0" smtClean="0"/>
              <a:t>D</a:t>
            </a:r>
            <a:r>
              <a:rPr lang="en-US" sz="2000" dirty="0" smtClean="0"/>
              <a:t>eutsche </a:t>
            </a:r>
            <a:r>
              <a:rPr lang="en-US" sz="2000" b="1" dirty="0" err="1" smtClean="0"/>
              <a:t>E</a:t>
            </a:r>
            <a:r>
              <a:rPr lang="en-US" sz="2000" dirty="0" err="1" smtClean="0"/>
              <a:t>lektronen</a:t>
            </a:r>
            <a:r>
              <a:rPr lang="en-US" sz="2000" dirty="0" smtClean="0"/>
              <a:t>-</a:t>
            </a:r>
            <a:r>
              <a:rPr lang="en-US" sz="2000" b="1" dirty="0" smtClean="0"/>
              <a:t>Sy</a:t>
            </a:r>
            <a:r>
              <a:rPr lang="en-US" sz="2000" dirty="0" smtClean="0"/>
              <a:t>nchrotron, Hamburg, Germany</a:t>
            </a:r>
          </a:p>
          <a:p>
            <a:endParaRPr lang="en-US" sz="2000" dirty="0" smtClean="0"/>
          </a:p>
          <a:p>
            <a:r>
              <a:rPr lang="en-US" sz="2000" dirty="0" smtClean="0"/>
              <a:t>DORIS, PETRA, HERA: Storage rings at DESY</a:t>
            </a:r>
          </a:p>
          <a:p>
            <a:endParaRPr lang="en-US" sz="2000" dirty="0"/>
          </a:p>
          <a:p>
            <a:r>
              <a:rPr lang="en-US" sz="2000" dirty="0" smtClean="0"/>
              <a:t>TTF, FLASH, XFEL: FELs at DESY</a:t>
            </a:r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400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27616" y="1135737"/>
            <a:ext cx="6638356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DESY in total the transition from HEP </a:t>
            </a:r>
          </a:p>
          <a:p>
            <a:r>
              <a:rPr lang="en-US" sz="2400" dirty="0" smtClean="0"/>
              <a:t>to Photon Science went rather well.</a:t>
            </a:r>
          </a:p>
          <a:p>
            <a:r>
              <a:rPr lang="en-US" sz="1800" dirty="0" smtClean="0"/>
              <a:t>(Photon Science grew slowly over many years,</a:t>
            </a:r>
          </a:p>
          <a:p>
            <a:r>
              <a:rPr lang="en-US" sz="1800" dirty="0" smtClean="0"/>
              <a:t>HEP is still very active at LHC)</a:t>
            </a:r>
          </a:p>
          <a:p>
            <a:endParaRPr lang="en-US" sz="2400" dirty="0"/>
          </a:p>
          <a:p>
            <a:r>
              <a:rPr lang="en-US" sz="2400" dirty="0" smtClean="0"/>
              <a:t>Work in the control room has changed:</a:t>
            </a:r>
          </a:p>
          <a:p>
            <a:r>
              <a:rPr lang="en-US" sz="2000" dirty="0" smtClean="0"/>
              <a:t>From routine operation with much tuning to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waiting for a beam loss</a:t>
            </a:r>
          </a:p>
          <a:p>
            <a:pPr marL="342900" indent="-342900">
              <a:buFontTx/>
              <a:buChar char="-"/>
            </a:pPr>
            <a:r>
              <a:rPr lang="en-US" sz="2000" dirty="0" smtClean="0"/>
              <a:t>tuning without guaranteed success</a:t>
            </a:r>
          </a:p>
          <a:p>
            <a:endParaRPr lang="en-US" sz="2400" dirty="0"/>
          </a:p>
          <a:p>
            <a:r>
              <a:rPr lang="en-US" sz="2400" dirty="0" smtClean="0"/>
              <a:t>Some operators are missing the good old days.</a:t>
            </a:r>
          </a:p>
          <a:p>
            <a:endParaRPr lang="en-US" sz="2400" dirty="0"/>
          </a:p>
          <a:p>
            <a:endParaRPr lang="en-US" sz="24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7322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Content</a:t>
            </a:r>
            <a:endParaRPr lang="de-DE" dirty="0"/>
          </a:p>
        </p:txBody>
      </p:sp>
      <p:sp>
        <p:nvSpPr>
          <p:cNvPr id="5" name="TextBox 4"/>
          <p:cNvSpPr txBox="1"/>
          <p:nvPr/>
        </p:nvSpPr>
        <p:spPr>
          <a:xfrm>
            <a:off x="841664" y="1454727"/>
            <a:ext cx="3916457" cy="4585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History of DESY</a:t>
            </a:r>
          </a:p>
          <a:p>
            <a:endParaRPr lang="en-US" sz="2000" dirty="0" smtClean="0"/>
          </a:p>
          <a:p>
            <a:r>
              <a:rPr lang="en-US" sz="2000" dirty="0" smtClean="0"/>
              <a:t>Operation of a Collider Ring</a:t>
            </a:r>
          </a:p>
          <a:p>
            <a:endParaRPr lang="en-US" sz="2000" dirty="0" smtClean="0"/>
          </a:p>
          <a:p>
            <a:r>
              <a:rPr lang="en-US" sz="2000" dirty="0" smtClean="0"/>
              <a:t>Operation of a Ring Light Source</a:t>
            </a:r>
          </a:p>
          <a:p>
            <a:endParaRPr lang="en-US" sz="2000" dirty="0" smtClean="0"/>
          </a:p>
          <a:p>
            <a:r>
              <a:rPr lang="en-US" sz="2000" dirty="0" smtClean="0"/>
              <a:t>Operation of a SASE FEL</a:t>
            </a:r>
          </a:p>
          <a:p>
            <a:endParaRPr lang="en-US" sz="2000" dirty="0" smtClean="0"/>
          </a:p>
          <a:p>
            <a:r>
              <a:rPr lang="en-US" sz="2000" dirty="0" smtClean="0"/>
              <a:t>Relations to the Users</a:t>
            </a:r>
          </a:p>
          <a:p>
            <a:endParaRPr lang="en-US" sz="2000" dirty="0"/>
          </a:p>
          <a:p>
            <a:r>
              <a:rPr lang="en-US" sz="2000" dirty="0" smtClean="0"/>
              <a:t>Changes for the Operators</a:t>
            </a:r>
          </a:p>
          <a:p>
            <a:endParaRPr lang="en-US" sz="2000" dirty="0"/>
          </a:p>
          <a:p>
            <a:r>
              <a:rPr lang="en-US" sz="2000" dirty="0" smtClean="0"/>
              <a:t>Conclusion</a:t>
            </a:r>
            <a:endParaRPr lang="en-US" sz="20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285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History of </a:t>
            </a:r>
            <a:r>
              <a:rPr lang="en-US" dirty="0" smtClean="0"/>
              <a:t>DESY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73041" y="1320030"/>
            <a:ext cx="7877034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1966: First experiments with synchrotron radiation</a:t>
            </a: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1981: 15 </a:t>
            </a:r>
            <a:r>
              <a:rPr lang="en-US" sz="2000" dirty="0" err="1">
                <a:solidFill>
                  <a:srgbClr val="FF0000"/>
                </a:solidFill>
              </a:rPr>
              <a:t>b</a:t>
            </a:r>
            <a:r>
              <a:rPr lang="en-US" sz="2000" dirty="0" err="1" smtClean="0">
                <a:solidFill>
                  <a:srgbClr val="FF0000"/>
                </a:solidFill>
              </a:rPr>
              <a:t>eamlines</a:t>
            </a:r>
            <a:r>
              <a:rPr lang="en-US" sz="2000" dirty="0" smtClean="0">
                <a:solidFill>
                  <a:srgbClr val="FF0000"/>
                </a:solidFill>
              </a:rPr>
              <a:t> at DORIS, ‘parasitic’ use by HASYLAB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1990: DORIS becomes a dedicated light source</a:t>
            </a:r>
          </a:p>
          <a:p>
            <a:endParaRPr lang="en-US" sz="2000" dirty="0">
              <a:solidFill>
                <a:srgbClr val="FF0000"/>
              </a:solidFill>
            </a:endParaRP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1995: One </a:t>
            </a:r>
            <a:r>
              <a:rPr lang="en-US" sz="2000" dirty="0" err="1" smtClean="0">
                <a:solidFill>
                  <a:srgbClr val="FF0000"/>
                </a:solidFill>
              </a:rPr>
              <a:t>beamline</a:t>
            </a:r>
            <a:r>
              <a:rPr lang="en-US" sz="2000" dirty="0" smtClean="0">
                <a:solidFill>
                  <a:srgbClr val="FF0000"/>
                </a:solidFill>
              </a:rPr>
              <a:t> at PETRA, ‘parasitic’ use by HASYLAB</a:t>
            </a:r>
            <a:endParaRPr lang="en-US" sz="2000" dirty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2000: VUV SASE FEL lases at 100 </a:t>
            </a:r>
            <a:r>
              <a:rPr lang="en-US" sz="2000" dirty="0" smtClean="0">
                <a:solidFill>
                  <a:srgbClr val="FF0000"/>
                </a:solidFill>
              </a:rPr>
              <a:t>nm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2003: VUV SASE FEL becomes FLASH, a user facility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>
                <a:solidFill>
                  <a:srgbClr val="FF0000"/>
                </a:solidFill>
              </a:rPr>
              <a:t>2007: Shutdown of HERA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2009: PETRA becomes a dedicated light source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2012: XFEL under construction</a:t>
            </a:r>
            <a:endParaRPr lang="en-US" sz="2000" dirty="0">
              <a:solidFill>
                <a:srgbClr val="FF0000"/>
              </a:solidFill>
            </a:endParaRPr>
          </a:p>
          <a:p>
            <a:endParaRPr lang="en-US" sz="2000" dirty="0" smtClean="0">
              <a:solidFill>
                <a:srgbClr val="FF0000"/>
              </a:solidFill>
            </a:endParaRPr>
          </a:p>
          <a:p>
            <a:endParaRPr lang="en-US" sz="2000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80143" y="848646"/>
            <a:ext cx="7877034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1959: Foundation of DESY</a:t>
            </a:r>
          </a:p>
          <a:p>
            <a:endParaRPr lang="en-US" sz="2000" dirty="0" smtClean="0"/>
          </a:p>
          <a:p>
            <a:r>
              <a:rPr lang="en-US" sz="2000" dirty="0" smtClean="0"/>
              <a:t>1964: 6 </a:t>
            </a:r>
            <a:r>
              <a:rPr lang="en-US" sz="2000" dirty="0" err="1" smtClean="0"/>
              <a:t>GeV</a:t>
            </a:r>
            <a:r>
              <a:rPr lang="en-US" sz="2000" dirty="0" smtClean="0"/>
              <a:t> Synchrotron, fixed target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1974: Storage ring DORIS, e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/e</a:t>
            </a:r>
            <a:r>
              <a:rPr lang="en-US" sz="2000" baseline="30000" dirty="0" smtClean="0"/>
              <a:t>-</a:t>
            </a:r>
            <a:r>
              <a:rPr lang="en-US" sz="2000" dirty="0" smtClean="0"/>
              <a:t> collider, 2 x 6 </a:t>
            </a:r>
            <a:r>
              <a:rPr lang="en-US" sz="2000" dirty="0" err="1" smtClean="0"/>
              <a:t>GeV</a:t>
            </a:r>
            <a:endParaRPr lang="en-US" sz="2000" dirty="0" smtClean="0"/>
          </a:p>
          <a:p>
            <a:r>
              <a:rPr lang="en-US" sz="2000" dirty="0" smtClean="0"/>
              <a:t>1978</a:t>
            </a:r>
            <a:r>
              <a:rPr lang="en-US" sz="2000" dirty="0"/>
              <a:t>: Storage ring </a:t>
            </a:r>
            <a:r>
              <a:rPr lang="en-US" sz="2000" dirty="0" smtClean="0"/>
              <a:t>PETRA, </a:t>
            </a:r>
            <a:r>
              <a:rPr lang="en-US" sz="2000" dirty="0"/>
              <a:t>e</a:t>
            </a:r>
            <a:r>
              <a:rPr lang="en-US" sz="2000" baseline="30000" dirty="0"/>
              <a:t>+</a:t>
            </a:r>
            <a:r>
              <a:rPr lang="en-US" sz="2000" dirty="0"/>
              <a:t>/e</a:t>
            </a:r>
            <a:r>
              <a:rPr lang="en-US" sz="2000" baseline="30000" dirty="0"/>
              <a:t>-</a:t>
            </a:r>
            <a:r>
              <a:rPr lang="en-US" sz="2000" dirty="0"/>
              <a:t> collider, </a:t>
            </a:r>
            <a:r>
              <a:rPr lang="en-US" sz="2000" dirty="0" smtClean="0"/>
              <a:t>2 x 23.5 </a:t>
            </a:r>
            <a:r>
              <a:rPr lang="en-US" sz="2000" dirty="0" err="1"/>
              <a:t>GeV</a:t>
            </a:r>
            <a:endParaRPr lang="en-US" sz="2000" dirty="0"/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sz="2000" dirty="0" smtClean="0"/>
          </a:p>
          <a:p>
            <a:r>
              <a:rPr lang="en-US" sz="2000" dirty="0" smtClean="0"/>
              <a:t>1992</a:t>
            </a:r>
            <a:r>
              <a:rPr lang="en-US" sz="2000" dirty="0"/>
              <a:t>: Storage ring </a:t>
            </a:r>
            <a:r>
              <a:rPr lang="en-US" sz="2000" dirty="0" smtClean="0"/>
              <a:t>HERA</a:t>
            </a:r>
            <a:r>
              <a:rPr lang="en-US" sz="2000" dirty="0"/>
              <a:t>, </a:t>
            </a:r>
            <a:r>
              <a:rPr lang="en-US" sz="2000" dirty="0" smtClean="0"/>
              <a:t>p</a:t>
            </a:r>
            <a:r>
              <a:rPr lang="en-US" sz="2000" baseline="30000" dirty="0" smtClean="0"/>
              <a:t>+</a:t>
            </a:r>
            <a:r>
              <a:rPr lang="en-US" sz="2000" dirty="0" smtClean="0"/>
              <a:t>/</a:t>
            </a:r>
            <a:r>
              <a:rPr lang="en-US" sz="2000" dirty="0"/>
              <a:t>e</a:t>
            </a:r>
            <a:r>
              <a:rPr lang="en-US" sz="2000" baseline="30000" dirty="0"/>
              <a:t>-</a:t>
            </a:r>
            <a:r>
              <a:rPr lang="en-US" sz="2000" dirty="0"/>
              <a:t> collider, </a:t>
            </a:r>
            <a:r>
              <a:rPr lang="en-US" sz="2000" dirty="0" smtClean="0"/>
              <a:t>920 / 27.5 </a:t>
            </a:r>
            <a:r>
              <a:rPr lang="en-US" sz="2000" dirty="0" err="1"/>
              <a:t>GeV</a:t>
            </a:r>
            <a:endParaRPr lang="en-US" sz="2000" dirty="0" smtClean="0"/>
          </a:p>
          <a:p>
            <a:endParaRPr lang="en-US" sz="20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849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History of </a:t>
            </a:r>
            <a:r>
              <a:rPr lang="en-US" dirty="0" smtClean="0"/>
              <a:t>DESY</a:t>
            </a:r>
            <a:endParaRPr lang="en-US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3735" y="965302"/>
            <a:ext cx="7149044" cy="5159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735" y="1464964"/>
            <a:ext cx="7149044" cy="4659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8629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 of a Collider Ring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1664" y="1454727"/>
            <a:ext cx="4426212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HERA Luminosity Operation: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000" dirty="0" smtClean="0"/>
              <a:t>Run Time 8 – 15 hours</a:t>
            </a:r>
          </a:p>
          <a:p>
            <a:r>
              <a:rPr lang="en-US" sz="2000" dirty="0" smtClean="0"/>
              <a:t>Fill Time 3 – 5 hours</a:t>
            </a:r>
          </a:p>
          <a:p>
            <a:r>
              <a:rPr lang="en-US" sz="2000" dirty="0" err="1" smtClean="0"/>
              <a:t>Lumi</a:t>
            </a:r>
            <a:r>
              <a:rPr lang="en-US" sz="2000" dirty="0" smtClean="0"/>
              <a:t> Efficiency  ~ 75 %</a:t>
            </a:r>
          </a:p>
          <a:p>
            <a:r>
              <a:rPr lang="en-US" sz="2000" dirty="0" smtClean="0"/>
              <a:t>Figure of Merit: Integrated Luminosity</a:t>
            </a:r>
            <a:endParaRPr lang="en-US" sz="2000" dirty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0" b="40190"/>
          <a:stretch/>
        </p:blipFill>
        <p:spPr bwMode="auto">
          <a:xfrm>
            <a:off x="841664" y="1918021"/>
            <a:ext cx="6989135" cy="2329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000000" mc:Ignorable="a14" a14:legacySpreadsheetColorIndex="64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xmlns:mc="http://schemas.openxmlformats.org/markup-compatibility/2006" val="FFFFFF" mc:Ignorable="a14" a14:legacySpreadsheetColorIndex="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908017" y="1893454"/>
            <a:ext cx="71365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>
                <a:solidFill>
                  <a:srgbClr val="FF0000"/>
                </a:solidFill>
              </a:rPr>
              <a:t>Protons</a:t>
            </a:r>
            <a:endParaRPr lang="de-DE" sz="12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18182" y="1887930"/>
            <a:ext cx="82426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solidFill>
                  <a:srgbClr val="00B050"/>
                </a:solidFill>
              </a:rPr>
              <a:t>Electrons</a:t>
            </a:r>
            <a:endParaRPr lang="de-DE" sz="1200" dirty="0">
              <a:solidFill>
                <a:srgbClr val="00B05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241510" y="1887931"/>
            <a:ext cx="917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>
                <a:solidFill>
                  <a:srgbClr val="002060"/>
                </a:solidFill>
              </a:rPr>
              <a:t>Luminosity</a:t>
            </a:r>
            <a:endParaRPr lang="de-DE" sz="1200" dirty="0">
              <a:solidFill>
                <a:srgbClr val="002060"/>
              </a:solidFill>
            </a:endParaRPr>
          </a:p>
        </p:txBody>
      </p:sp>
      <p:cxnSp>
        <p:nvCxnSpPr>
          <p:cNvPr id="9" name="Straight Arrow Connector 8"/>
          <p:cNvCxnSpPr>
            <a:stCxn id="2" idx="2"/>
          </p:cNvCxnSpPr>
          <p:nvPr/>
        </p:nvCxnSpPr>
        <p:spPr bwMode="auto">
          <a:xfrm flipH="1">
            <a:off x="3194463" y="2170453"/>
            <a:ext cx="70383" cy="31149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" name="Straight Arrow Connector 10"/>
          <p:cNvCxnSpPr/>
          <p:nvPr/>
        </p:nvCxnSpPr>
        <p:spPr bwMode="auto">
          <a:xfrm flipH="1">
            <a:off x="3449782" y="2164929"/>
            <a:ext cx="424665" cy="66139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3" name="Straight Arrow Connector 12"/>
          <p:cNvCxnSpPr/>
          <p:nvPr/>
        </p:nvCxnSpPr>
        <p:spPr bwMode="auto">
          <a:xfrm>
            <a:off x="4700130" y="2170453"/>
            <a:ext cx="257818" cy="325175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73745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 of a Collider Ring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1664" y="1454727"/>
            <a:ext cx="5516254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Luminosity Operation for Operators:</a:t>
            </a:r>
          </a:p>
          <a:p>
            <a:endParaRPr lang="en-US" sz="2400" b="1" dirty="0" smtClean="0"/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000" dirty="0" smtClean="0"/>
              <a:t>One or two fills per day</a:t>
            </a:r>
          </a:p>
          <a:p>
            <a:r>
              <a:rPr lang="en-US" sz="2000" dirty="0" smtClean="0"/>
              <a:t>            </a:t>
            </a:r>
            <a:r>
              <a:rPr lang="en-US" sz="2000" dirty="0"/>
              <a:t>3 – 5 hours of hard work for ~ 3 people </a:t>
            </a:r>
            <a:endParaRPr lang="en-US" sz="2000" dirty="0" smtClean="0"/>
          </a:p>
          <a:p>
            <a:r>
              <a:rPr lang="en-US" sz="2000" dirty="0" smtClean="0"/>
              <a:t>            Well known procedures</a:t>
            </a:r>
          </a:p>
          <a:p>
            <a:r>
              <a:rPr lang="en-US" sz="2000" dirty="0" smtClean="0"/>
              <a:t>            Constant training on the job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Quick learning curve 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</a:t>
            </a:r>
            <a:endParaRPr lang="en-US" sz="2000" dirty="0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40" b="40190"/>
          <a:stretch/>
        </p:blipFill>
        <p:spPr bwMode="auto">
          <a:xfrm>
            <a:off x="841664" y="1918021"/>
            <a:ext cx="6989135" cy="23290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xmlns:mc="http://schemas.openxmlformats.org/markup-compatibility/2006" val="000000" mc:Ignorable="a14" a14:legacySpreadsheetColorIndex="64"/>
                </a:solidFill>
              </a14:hiddenFill>
            </a:ext>
            <a:ext uri="{91240B29-F687-4F45-9708-019B960494DF}">
              <a14:hiddenLine xmlns:a14="http://schemas.microsoft.com/office/drawing/2010/main" w="1">
                <a:solidFill>
                  <a:srgbClr xmlns:mc="http://schemas.openxmlformats.org/markup-compatibility/2006" val="FFFFFF" mc:Ignorable="a14" a14:legacySpreadsheetColorIndex="65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Right Arrow 1"/>
          <p:cNvSpPr/>
          <p:nvPr/>
        </p:nvSpPr>
        <p:spPr bwMode="auto">
          <a:xfrm>
            <a:off x="1297703" y="4828039"/>
            <a:ext cx="382984" cy="18970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ight Arrow 6"/>
          <p:cNvSpPr/>
          <p:nvPr/>
        </p:nvSpPr>
        <p:spPr bwMode="auto">
          <a:xfrm>
            <a:off x="1311874" y="5161200"/>
            <a:ext cx="382984" cy="18970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1315412" y="5473095"/>
            <a:ext cx="382984" cy="18970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ight Arrow 8"/>
          <p:cNvSpPr/>
          <p:nvPr/>
        </p:nvSpPr>
        <p:spPr bwMode="auto">
          <a:xfrm>
            <a:off x="1318950" y="5763724"/>
            <a:ext cx="382984" cy="18970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53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 of a Collider Ring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1664" y="1327131"/>
            <a:ext cx="4411592" cy="329320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HERA Luminosity Operation:</a:t>
            </a:r>
          </a:p>
          <a:p>
            <a:endParaRPr lang="en-US" sz="2000" dirty="0" smtClean="0"/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25929" y="1032256"/>
            <a:ext cx="2965219" cy="473095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1664" y="4627952"/>
            <a:ext cx="3248005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r>
              <a:rPr lang="en-US" sz="2000" dirty="0" smtClean="0"/>
              <a:t>Constant struggle:</a:t>
            </a:r>
          </a:p>
          <a:p>
            <a:r>
              <a:rPr lang="en-US" sz="2000" dirty="0" smtClean="0"/>
              <a:t>Luminosity vs. Background</a:t>
            </a:r>
            <a:endParaRPr lang="en-US" sz="2000" dirty="0"/>
          </a:p>
          <a:p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474016" y="1681200"/>
            <a:ext cx="323197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pPr marL="342900" indent="-342900">
              <a:buFontTx/>
              <a:buChar char="-"/>
            </a:pPr>
            <a:r>
              <a:rPr lang="en-US" sz="2000" dirty="0" smtClean="0"/>
              <a:t>bad </a:t>
            </a:r>
            <a:r>
              <a:rPr lang="en-US" sz="2000" dirty="0" err="1"/>
              <a:t>betatron</a:t>
            </a:r>
            <a:r>
              <a:rPr lang="en-US" sz="2000" dirty="0"/>
              <a:t> tunes,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coupling</a:t>
            </a:r>
            <a:r>
              <a:rPr lang="en-US" sz="2000" dirty="0"/>
              <a:t>, </a:t>
            </a:r>
            <a:r>
              <a:rPr lang="en-US" sz="2000" dirty="0" smtClean="0"/>
              <a:t>chromaticity</a:t>
            </a:r>
          </a:p>
          <a:p>
            <a:r>
              <a:rPr lang="en-US" sz="2000" dirty="0" smtClean="0"/>
              <a:t>-    bad </a:t>
            </a:r>
            <a:r>
              <a:rPr lang="en-US" sz="2000" dirty="0"/>
              <a:t>collimator </a:t>
            </a:r>
            <a:r>
              <a:rPr lang="en-US" sz="2000" dirty="0" smtClean="0"/>
              <a:t>positions</a:t>
            </a:r>
            <a:endParaRPr lang="en-US" sz="2000" dirty="0"/>
          </a:p>
          <a:p>
            <a:r>
              <a:rPr lang="en-US" sz="2000" dirty="0" smtClean="0"/>
              <a:t>-    </a:t>
            </a:r>
            <a:r>
              <a:rPr lang="en-US" sz="2000" dirty="0"/>
              <a:t>huge beam </a:t>
            </a:r>
            <a:r>
              <a:rPr lang="en-US" sz="2000" dirty="0" err="1" smtClean="0"/>
              <a:t>emittance</a:t>
            </a:r>
            <a:endParaRPr lang="en-US" sz="2000" dirty="0"/>
          </a:p>
          <a:p>
            <a:pPr marL="342900" indent="-342900">
              <a:buFontTx/>
              <a:buChar char="-"/>
            </a:pPr>
            <a:r>
              <a:rPr lang="en-US" sz="2000" dirty="0" smtClean="0"/>
              <a:t>side </a:t>
            </a:r>
            <a:r>
              <a:rPr lang="en-US" sz="2000" dirty="0"/>
              <a:t>bunches (particles 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in </a:t>
            </a:r>
            <a:r>
              <a:rPr lang="en-US" sz="2000" dirty="0"/>
              <a:t>the </a:t>
            </a:r>
            <a:r>
              <a:rPr lang="en-US" sz="2000" dirty="0" smtClean="0"/>
              <a:t>next </a:t>
            </a:r>
            <a:r>
              <a:rPr lang="en-US" sz="2000" dirty="0" err="1"/>
              <a:t>rf</a:t>
            </a:r>
            <a:r>
              <a:rPr lang="en-US" sz="2000" dirty="0"/>
              <a:t> buckets</a:t>
            </a:r>
            <a:r>
              <a:rPr lang="en-US" sz="2000" dirty="0" smtClean="0"/>
              <a:t>)</a:t>
            </a:r>
            <a:endParaRPr lang="en-US" sz="2000" dirty="0"/>
          </a:p>
          <a:p>
            <a:r>
              <a:rPr lang="en-US" sz="2000" dirty="0"/>
              <a:t>- </a:t>
            </a:r>
            <a:r>
              <a:rPr lang="en-US" sz="2000" dirty="0" smtClean="0"/>
              <a:t>   coasting beam</a:t>
            </a:r>
            <a:endParaRPr lang="en-US" sz="2000" dirty="0"/>
          </a:p>
          <a:p>
            <a:r>
              <a:rPr lang="en-US" sz="2000" dirty="0" smtClean="0"/>
              <a:t>-    bad </a:t>
            </a:r>
            <a:r>
              <a:rPr lang="en-US" sz="2000" dirty="0"/>
              <a:t>orbit</a:t>
            </a:r>
          </a:p>
          <a:p>
            <a:r>
              <a:rPr lang="en-US" sz="2000" dirty="0" smtClean="0"/>
              <a:t>-    synchrotron radiation</a:t>
            </a:r>
            <a:endParaRPr lang="en-US" sz="2000" dirty="0"/>
          </a:p>
          <a:p>
            <a:r>
              <a:rPr lang="en-US" sz="2000" dirty="0"/>
              <a:t>- </a:t>
            </a:r>
            <a:r>
              <a:rPr lang="en-US" sz="2000" dirty="0" smtClean="0"/>
              <a:t>   off </a:t>
            </a:r>
            <a:r>
              <a:rPr lang="en-US" sz="2000" dirty="0"/>
              <a:t>energy </a:t>
            </a:r>
            <a:r>
              <a:rPr lang="en-US" sz="2000" dirty="0" smtClean="0"/>
              <a:t>particles</a:t>
            </a:r>
            <a:endParaRPr lang="en-US" sz="2000" dirty="0"/>
          </a:p>
          <a:p>
            <a:r>
              <a:rPr lang="en-US" sz="2000" dirty="0"/>
              <a:t>- </a:t>
            </a:r>
            <a:r>
              <a:rPr lang="en-US" sz="2000" dirty="0" smtClean="0"/>
              <a:t>   many </a:t>
            </a:r>
            <a:r>
              <a:rPr lang="en-US" sz="2000" dirty="0"/>
              <a:t>other reasons…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00415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Operation of a Collider Ring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41664" y="1348610"/>
            <a:ext cx="5516254" cy="49552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Luminosity Operation for Operators:</a:t>
            </a:r>
          </a:p>
          <a:p>
            <a:endParaRPr lang="en-US" sz="2400" b="1" dirty="0" smtClean="0"/>
          </a:p>
          <a:p>
            <a:endParaRPr lang="en-US" sz="2000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sz="2000" dirty="0" smtClean="0"/>
              <a:t>One or two fills per day</a:t>
            </a:r>
          </a:p>
          <a:p>
            <a:endParaRPr lang="en-US" sz="2000" dirty="0" smtClean="0"/>
          </a:p>
          <a:p>
            <a:r>
              <a:rPr lang="en-US" sz="2000" dirty="0" smtClean="0"/>
              <a:t>Constant </a:t>
            </a:r>
            <a:r>
              <a:rPr lang="en-US" sz="2000" dirty="0" smtClean="0"/>
              <a:t>attention required</a:t>
            </a:r>
          </a:p>
          <a:p>
            <a:r>
              <a:rPr lang="en-US" sz="2000" dirty="0"/>
              <a:t> </a:t>
            </a:r>
            <a:r>
              <a:rPr lang="en-US" sz="2000" dirty="0" smtClean="0"/>
              <a:t>           Quick </a:t>
            </a:r>
            <a:r>
              <a:rPr lang="en-US" sz="2000" dirty="0"/>
              <a:t>learning curve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      </a:t>
            </a:r>
            <a:r>
              <a:rPr lang="en-US" sz="2000" dirty="0" smtClean="0"/>
              <a:t> Shifts are never boring</a:t>
            </a:r>
            <a:endParaRPr lang="en-US" sz="2000" dirty="0" smtClean="0"/>
          </a:p>
          <a:p>
            <a:r>
              <a:rPr lang="en-US" sz="2000" dirty="0"/>
              <a:t> </a:t>
            </a:r>
            <a:r>
              <a:rPr lang="en-US" sz="2000" dirty="0" smtClean="0"/>
              <a:t>           </a:t>
            </a:r>
            <a:endParaRPr lang="en-US" sz="2000" dirty="0"/>
          </a:p>
        </p:txBody>
      </p:sp>
      <p:sp>
        <p:nvSpPr>
          <p:cNvPr id="7" name="Right Arrow 6"/>
          <p:cNvSpPr/>
          <p:nvPr/>
        </p:nvSpPr>
        <p:spPr bwMode="auto">
          <a:xfrm>
            <a:off x="1311874" y="5342346"/>
            <a:ext cx="382984" cy="18970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ight Arrow 7"/>
          <p:cNvSpPr/>
          <p:nvPr/>
        </p:nvSpPr>
        <p:spPr bwMode="auto">
          <a:xfrm>
            <a:off x="1315412" y="5654241"/>
            <a:ext cx="382984" cy="189702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1625929" y="1032256"/>
            <a:ext cx="2965219" cy="4730955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474016" y="1681200"/>
            <a:ext cx="3231975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 smtClean="0"/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bad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betatron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tunes, 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   coupling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,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chromaticity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-    bad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collimator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positions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-   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huge beam </a:t>
            </a:r>
            <a:r>
              <a:rPr lang="en-US" sz="2000" dirty="0" err="1" smtClean="0">
                <a:solidFill>
                  <a:schemeClr val="bg1">
                    <a:lumMod val="50000"/>
                  </a:schemeClr>
                </a:solidFill>
              </a:rPr>
              <a:t>emittance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side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bunches (particles </a:t>
            </a:r>
            <a:endParaRPr lang="en-US" sz="2000" dirty="0" smtClean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   in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next </a:t>
            </a:r>
            <a:r>
              <a:rPr lang="en-US" sz="2000" dirty="0" err="1">
                <a:solidFill>
                  <a:schemeClr val="bg1">
                    <a:lumMod val="50000"/>
                  </a:schemeClr>
                </a:solidFill>
              </a:rPr>
              <a:t>rf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 buckets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)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  coasting beam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-    bad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orbit</a:t>
            </a:r>
          </a:p>
          <a:p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-    synchrotron radiation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  off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energy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particles</a:t>
            </a:r>
            <a:endParaRPr lang="en-US" sz="2000" dirty="0">
              <a:solidFill>
                <a:schemeClr val="bg1">
                  <a:lumMod val="50000"/>
                </a:schemeClr>
              </a:solidFill>
            </a:endParaRPr>
          </a:p>
          <a:p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- </a:t>
            </a:r>
            <a:r>
              <a:rPr lang="en-US" sz="2000" dirty="0" smtClean="0">
                <a:solidFill>
                  <a:schemeClr val="bg1">
                    <a:lumMod val="50000"/>
                  </a:schemeClr>
                </a:solidFill>
              </a:rPr>
              <a:t>   many </a:t>
            </a:r>
            <a:r>
              <a:rPr lang="en-US" sz="2000" dirty="0">
                <a:solidFill>
                  <a:schemeClr val="bg1">
                    <a:lumMod val="50000"/>
                  </a:schemeClr>
                </a:solidFill>
              </a:rPr>
              <a:t>other reasons…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419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PPT-Vorlage_en">
  <a:themeElements>
    <a:clrScheme name="2_DESY_Vortrag_3-1 14">
      <a:dk1>
        <a:srgbClr val="000000"/>
      </a:dk1>
      <a:lt1>
        <a:srgbClr val="FFFFFF"/>
      </a:lt1>
      <a:dk2>
        <a:srgbClr val="FFFFFF"/>
      </a:dk2>
      <a:lt2>
        <a:srgbClr val="808080"/>
      </a:lt2>
      <a:accent1>
        <a:srgbClr val="00A5EB"/>
      </a:accent1>
      <a:accent2>
        <a:srgbClr val="F28E00"/>
      </a:accent2>
      <a:accent3>
        <a:srgbClr val="FFFFFF"/>
      </a:accent3>
      <a:accent4>
        <a:srgbClr val="000000"/>
      </a:accent4>
      <a:accent5>
        <a:srgbClr val="AACFF3"/>
      </a:accent5>
      <a:accent6>
        <a:srgbClr val="DB8000"/>
      </a:accent6>
      <a:hlink>
        <a:srgbClr val="00A5EB"/>
      </a:hlink>
      <a:folHlink>
        <a:srgbClr val="808080"/>
      </a:folHlink>
    </a:clrScheme>
    <a:fontScheme name="2_DESY_Vortrag_3-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DESY_Vortrag_3-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DESY_Vortrag_3-1 13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DESY_Vortrag_3-1 14">
        <a:dk1>
          <a:srgbClr val="000000"/>
        </a:dk1>
        <a:lt1>
          <a:srgbClr val="FFFFFF"/>
        </a:lt1>
        <a:dk2>
          <a:srgbClr val="FFFFFF"/>
        </a:dk2>
        <a:lt2>
          <a:srgbClr val="808080"/>
        </a:lt2>
        <a:accent1>
          <a:srgbClr val="00A5EB"/>
        </a:accent1>
        <a:accent2>
          <a:srgbClr val="F28E00"/>
        </a:accent2>
        <a:accent3>
          <a:srgbClr val="FFFFFF"/>
        </a:accent3>
        <a:accent4>
          <a:srgbClr val="000000"/>
        </a:accent4>
        <a:accent5>
          <a:srgbClr val="AACFF3"/>
        </a:accent5>
        <a:accent6>
          <a:srgbClr val="DB8000"/>
        </a:accent6>
        <a:hlink>
          <a:srgbClr val="00A5EB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PPT-Vorlage_en</Template>
  <TotalTime>0</TotalTime>
  <Words>1073</Words>
  <Application>Microsoft Office PowerPoint</Application>
  <PresentationFormat>On-screen Show (4:3)</PresentationFormat>
  <Paragraphs>445</Paragraphs>
  <Slides>20</Slides>
  <Notes>19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PPT-Vorlage_en</vt:lpstr>
      <vt:lpstr>DESY: From High Energy Physics to Synchrotron Radiation</vt:lpstr>
      <vt:lpstr>PowerPoint Presentation</vt:lpstr>
      <vt:lpstr>Content</vt:lpstr>
      <vt:lpstr>The History of DESY</vt:lpstr>
      <vt:lpstr>The History of DESY</vt:lpstr>
      <vt:lpstr>Operation of a Collider Ring</vt:lpstr>
      <vt:lpstr>Operation of a Collider Ring</vt:lpstr>
      <vt:lpstr>Operation of a Collider Ring</vt:lpstr>
      <vt:lpstr>Operation of a Collider Ring</vt:lpstr>
      <vt:lpstr>Operation of a Ring Light Source</vt:lpstr>
      <vt:lpstr>Operation of a Ring Light Source</vt:lpstr>
      <vt:lpstr>Operation of a SASE FEL</vt:lpstr>
      <vt:lpstr>Operation of a SASE FEL</vt:lpstr>
      <vt:lpstr>Relations to the Users</vt:lpstr>
      <vt:lpstr>Relations to the Users</vt:lpstr>
      <vt:lpstr>Operator Satisfaction</vt:lpstr>
      <vt:lpstr>Changes for the Operators</vt:lpstr>
      <vt:lpstr>Changes for the Operators</vt:lpstr>
      <vt:lpstr>Conclusion</vt:lpstr>
      <vt:lpstr>Conclusion</vt:lpstr>
    </vt:vector>
  </TitlesOfParts>
  <Company>DESY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Radiation damage of tunnel components</dc:title>
  <dc:creator>Bieler, Michael</dc:creator>
  <cp:lastModifiedBy>Bieler, Michael</cp:lastModifiedBy>
  <cp:revision>107</cp:revision>
  <dcterms:created xsi:type="dcterms:W3CDTF">2012-01-23T13:11:37Z</dcterms:created>
  <dcterms:modified xsi:type="dcterms:W3CDTF">2012-08-03T14:34:11Z</dcterms:modified>
</cp:coreProperties>
</file>