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68" r:id="rId4"/>
    <p:sldId id="261" r:id="rId5"/>
    <p:sldId id="260" r:id="rId6"/>
    <p:sldId id="265" r:id="rId7"/>
    <p:sldId id="264" r:id="rId8"/>
    <p:sldId id="271" r:id="rId9"/>
    <p:sldId id="270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37C29-CE49-443F-9451-DD17BEF95765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1DEAF-0CE5-45D0-B670-0ED51D8C8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6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CERN’s Proton Synchrotron complex operation teams and diagnostics applications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40080"/>
            <a:ext cx="6400800" cy="1600200"/>
          </a:xfrm>
        </p:spPr>
        <p:txBody>
          <a:bodyPr/>
          <a:lstStyle/>
          <a:p>
            <a:pPr algn="ctr"/>
            <a:r>
              <a:rPr lang="en-US" dirty="0" smtClean="0"/>
              <a:t>Marc Delrieux, CERN, BE/OP/PS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124200"/>
            <a:ext cx="9144000" cy="2819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CERN’s Proton Synchrotron (PS) complex</a:t>
            </a:r>
          </a:p>
          <a:p>
            <a:pPr lvl="1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How are we involved?</a:t>
            </a:r>
          </a:p>
          <a:p>
            <a:pPr lvl="1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Review of some diagnostics applications</a:t>
            </a:r>
          </a:p>
          <a:p>
            <a:pPr lvl="2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 examples of 3 possible scenarios for operations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62200" y="6050280"/>
            <a:ext cx="6781800" cy="73152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on Accelerator Operations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GB" sz="2400" b="1" dirty="0"/>
              <a:t>SLAC National Accelerator </a:t>
            </a:r>
            <a:r>
              <a:rPr lang="en-GB" sz="2400" b="1" dirty="0" smtClean="0"/>
              <a:t>Laboratory</a:t>
            </a:r>
            <a:endParaRPr lang="en-GB" sz="24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050280"/>
            <a:ext cx="2209800" cy="73152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Diagnostics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07/08/2012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 general CERN-(too)-generic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LHC</a:t>
            </a:r>
            <a:r>
              <a:rPr lang="en-US" dirty="0" smtClean="0"/>
              <a:t> is so different from our </a:t>
            </a:r>
            <a:r>
              <a:rPr lang="en-US" b="1" dirty="0" smtClean="0">
                <a:solidFill>
                  <a:srgbClr val="00B0F0"/>
                </a:solidFill>
              </a:rPr>
              <a:t>small pulsed </a:t>
            </a:r>
            <a:r>
              <a:rPr lang="en-US" dirty="0" smtClean="0"/>
              <a:t>accelerators!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Development for LHC is the priority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 many </a:t>
            </a:r>
            <a:r>
              <a:rPr lang="en-US" b="1" dirty="0" smtClean="0">
                <a:solidFill>
                  <a:srgbClr val="00B0F0"/>
                </a:solidFill>
              </a:rPr>
              <a:t>different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beams</a:t>
            </a:r>
            <a:r>
              <a:rPr lang="en-US" b="1" dirty="0" smtClean="0"/>
              <a:t> </a:t>
            </a:r>
            <a:r>
              <a:rPr lang="en-US" dirty="0" smtClean="0"/>
              <a:t>= so many </a:t>
            </a:r>
            <a:r>
              <a:rPr lang="en-US" b="1" dirty="0" smtClean="0">
                <a:solidFill>
                  <a:srgbClr val="00B0F0"/>
                </a:solidFill>
              </a:rPr>
              <a:t>different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settings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Exotic processes </a:t>
            </a:r>
            <a:r>
              <a:rPr lang="en-US" dirty="0" smtClean="0"/>
              <a:t>and manipulations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Wire scanners, tune and chromaticity measurements…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7772400" cy="715962"/>
          </a:xfrm>
          <a:prstGeom prst="rect">
            <a:avLst/>
          </a:prstGeom>
        </p:spPr>
        <p:txBody>
          <a:bodyPr bIns="9144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6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nd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scenario: adapt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your needs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elogbook/eLogbook/attach_reader?attach_id=1268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19601"/>
            <a:ext cx="3302970" cy="2438400"/>
          </a:xfrm>
          <a:prstGeom prst="rect">
            <a:avLst/>
          </a:prstGeom>
          <a:noFill/>
        </p:spPr>
      </p:pic>
      <p:pic>
        <p:nvPicPr>
          <p:cNvPr id="1026" name="Picture 2" descr="http://elogbook/eLogbook/attach_reader?attach_id=127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59" y="4419603"/>
            <a:ext cx="2483693" cy="24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Specific, dedicated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RF gymnastics</a:t>
            </a:r>
            <a:endParaRPr lang="en-US" b="1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Bunch </a:t>
            </a:r>
            <a:r>
              <a:rPr lang="en-US" dirty="0" smtClean="0"/>
              <a:t>shape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Working point control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Combined-functions magnets </a:t>
            </a:r>
          </a:p>
          <a:p>
            <a:pPr lvl="2">
              <a:buNone/>
            </a:pPr>
            <a:r>
              <a:rPr lang="en-US" dirty="0" smtClean="0"/>
              <a:t>+ additional windings </a:t>
            </a:r>
          </a:p>
          <a:p>
            <a:pPr lvl="2">
              <a:buNone/>
            </a:pPr>
            <a:r>
              <a:rPr lang="en-US" dirty="0" smtClean="0"/>
              <a:t>+ low-energy quadrupoles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Pulsed accelerators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Samplers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1"/>
                </a:solidFill>
              </a:rPr>
              <a:t>Requires heavy maintenance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 any case, you have to use </a:t>
            </a:r>
            <a:r>
              <a:rPr lang="en-US" b="1" dirty="0" smtClean="0">
                <a:solidFill>
                  <a:srgbClr val="00B0F0"/>
                </a:solidFill>
              </a:rPr>
              <a:t>controls tools </a:t>
            </a:r>
            <a:r>
              <a:rPr lang="en-US" dirty="0" smtClean="0"/>
              <a:t>and follow their </a:t>
            </a:r>
            <a:r>
              <a:rPr lang="en-US" b="1" dirty="0" smtClean="0">
                <a:solidFill>
                  <a:srgbClr val="00B0F0"/>
                </a:solidFill>
              </a:rPr>
              <a:t>standards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7772400" cy="715962"/>
          </a:xfrm>
          <a:prstGeom prst="rect">
            <a:avLst/>
          </a:prstGeom>
        </p:spPr>
        <p:txBody>
          <a:bodyPr bIns="91440" anchor="t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sz="3600" baseline="30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rd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scenario: do it yourself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://elogbook/eLogbook/attach_reader?attach_id=1268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172" y="2286000"/>
            <a:ext cx="3051828" cy="2895600"/>
          </a:xfrm>
          <a:prstGeom prst="rect">
            <a:avLst/>
          </a:prstGeom>
          <a:noFill/>
        </p:spPr>
      </p:pic>
      <p:pic>
        <p:nvPicPr>
          <p:cNvPr id="3074" name="Picture 2" descr="http://elogbook/eLogbook/attach_reader?attach_id=12684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837" y="0"/>
            <a:ext cx="3988163" cy="2209800"/>
          </a:xfrm>
          <a:prstGeom prst="rect">
            <a:avLst/>
          </a:prstGeom>
          <a:noFill/>
        </p:spPr>
      </p:pic>
      <p:pic>
        <p:nvPicPr>
          <p:cNvPr id="1028" name="Picture 4" descr="http://elogbook/eLogbook/attach_reader?attach_id=1272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581400"/>
            <a:ext cx="1803846" cy="169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If you have a dedicated controls/applications group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Try to get </a:t>
            </a:r>
            <a:r>
              <a:rPr lang="en-US" b="1" dirty="0" smtClean="0">
                <a:solidFill>
                  <a:srgbClr val="00B0F0"/>
                </a:solidFill>
              </a:rPr>
              <a:t>involved</a:t>
            </a:r>
            <a:r>
              <a:rPr lang="en-US" dirty="0" smtClean="0"/>
              <a:t> as early as possible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Write </a:t>
            </a:r>
            <a:r>
              <a:rPr lang="en-US" b="1" dirty="0" smtClean="0">
                <a:solidFill>
                  <a:srgbClr val="00B0F0"/>
                </a:solidFill>
              </a:rPr>
              <a:t>specifications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Find </a:t>
            </a:r>
            <a:r>
              <a:rPr lang="en-US" b="1" dirty="0" smtClean="0">
                <a:solidFill>
                  <a:srgbClr val="00B0F0"/>
                </a:solidFill>
              </a:rPr>
              <a:t>compromises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Make sure developers do what </a:t>
            </a:r>
            <a:r>
              <a:rPr lang="en-US" b="1" dirty="0" smtClean="0">
                <a:solidFill>
                  <a:srgbClr val="00B0F0"/>
                </a:solidFill>
              </a:rPr>
              <a:t>YOU</a:t>
            </a:r>
            <a:r>
              <a:rPr lang="en-US" dirty="0" smtClean="0"/>
              <a:t> want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Ask a </a:t>
            </a:r>
            <a:r>
              <a:rPr lang="en-US" b="1" dirty="0" smtClean="0">
                <a:solidFill>
                  <a:srgbClr val="00B0F0"/>
                </a:solidFill>
              </a:rPr>
              <a:t>piquet service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for applications </a:t>
            </a:r>
            <a:r>
              <a:rPr lang="en-US" b="1" dirty="0" smtClean="0">
                <a:solidFill>
                  <a:srgbClr val="00B0F0"/>
                </a:solidFill>
              </a:rPr>
              <a:t>YOU</a:t>
            </a:r>
            <a:r>
              <a:rPr lang="en-US" dirty="0" smtClean="0"/>
              <a:t> consider critical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Make sure you have efficient </a:t>
            </a:r>
            <a:r>
              <a:rPr lang="en-US" b="1" dirty="0" smtClean="0">
                <a:solidFill>
                  <a:srgbClr val="00B0F0"/>
                </a:solidFill>
              </a:rPr>
              <a:t>issues reporting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tools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If some operators are able to code (and no one gets offended)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Either </a:t>
            </a:r>
            <a:r>
              <a:rPr lang="en-US" b="1" dirty="0" smtClean="0">
                <a:solidFill>
                  <a:srgbClr val="00B0F0"/>
                </a:solidFill>
              </a:rPr>
              <a:t>adapt</a:t>
            </a:r>
            <a:r>
              <a:rPr lang="en-US" dirty="0" smtClean="0"/>
              <a:t> existing applications to your needs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 do 100% of the work…but OP can’t provide the same </a:t>
            </a:r>
            <a:r>
              <a:rPr lang="en-US" b="1" dirty="0" smtClean="0">
                <a:solidFill>
                  <a:srgbClr val="00B0F0"/>
                </a:solidFill>
              </a:rPr>
              <a:t>infrastructure</a:t>
            </a:r>
            <a:r>
              <a:rPr lang="en-US" dirty="0" smtClean="0"/>
              <a:t> as a dedicated group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Thank you for your attention</a:t>
            </a:r>
            <a:r>
              <a:rPr lang="en-US" smtClean="0">
                <a:solidFill>
                  <a:schemeClr val="accent1"/>
                </a:solidFill>
              </a:rPr>
              <a:t>, and…how </a:t>
            </a:r>
            <a:r>
              <a:rPr lang="en-US" dirty="0" smtClean="0">
                <a:solidFill>
                  <a:schemeClr val="accent1"/>
                </a:solidFill>
              </a:rPr>
              <a:t>do you get what you want?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7772400" cy="715962"/>
          </a:xfrm>
          <a:prstGeom prst="rect">
            <a:avLst/>
          </a:prstGeom>
        </p:spPr>
        <p:txBody>
          <a:bodyPr bIns="91440" anchor="t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CERN’s </a:t>
            </a:r>
            <a:r>
              <a:rPr lang="en-US" sz="3600" dirty="0" err="1" smtClean="0"/>
              <a:t>Protron</a:t>
            </a:r>
            <a:r>
              <a:rPr lang="en-US" sz="3600" dirty="0" smtClean="0"/>
              <a:t> Synchrotron complex (1/4)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44" name="Picture 4" descr="http://www.symmetrymagazine.org/breaking/wp-content/uploads/2010/11/cernaccelera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67910"/>
            <a:ext cx="7543800" cy="5290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971800" y="3886200"/>
            <a:ext cx="4267200" cy="1447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CERN’s PS complex (2/4)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Linac</a:t>
            </a:r>
            <a:r>
              <a:rPr lang="en-US" dirty="0" smtClean="0">
                <a:solidFill>
                  <a:schemeClr val="accent1"/>
                </a:solidFill>
              </a:rPr>
              <a:t> 2, 1978-?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Protons source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Radio-frequency quadrupole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 </a:t>
            </a:r>
            <a:r>
              <a:rPr lang="en-US" dirty="0" err="1" smtClean="0"/>
              <a:t>buncher</a:t>
            </a:r>
            <a:r>
              <a:rPr lang="en-US" dirty="0" smtClean="0"/>
              <a:t> cavities (and 1 debuncher)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 Alvarez drift tubes tanks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Bringing </a:t>
            </a:r>
            <a:r>
              <a:rPr lang="en-US" b="1" dirty="0" smtClean="0">
                <a:solidFill>
                  <a:srgbClr val="00B0F0"/>
                </a:solidFill>
              </a:rPr>
              <a:t>protons</a:t>
            </a:r>
            <a:r>
              <a:rPr lang="en-US" dirty="0" smtClean="0"/>
              <a:t> to a kinetic energy of </a:t>
            </a:r>
            <a:r>
              <a:rPr lang="en-US" b="1" dirty="0" smtClean="0">
                <a:solidFill>
                  <a:srgbClr val="00B0F0"/>
                </a:solidFill>
              </a:rPr>
              <a:t>50 </a:t>
            </a:r>
            <a:r>
              <a:rPr lang="en-US" b="1" dirty="0" err="1" smtClean="0">
                <a:solidFill>
                  <a:srgbClr val="00B0F0"/>
                </a:solidFill>
              </a:rPr>
              <a:t>MeV</a:t>
            </a:r>
            <a:r>
              <a:rPr lang="en-US" dirty="0" smtClean="0"/>
              <a:t>, with a beam current up to </a:t>
            </a:r>
            <a:r>
              <a:rPr lang="en-US" b="1" dirty="0" smtClean="0">
                <a:solidFill>
                  <a:srgbClr val="00B0F0"/>
                </a:solidFill>
              </a:rPr>
              <a:t>180 </a:t>
            </a:r>
            <a:r>
              <a:rPr lang="en-US" b="1" dirty="0" err="1" smtClean="0">
                <a:solidFill>
                  <a:srgbClr val="00B0F0"/>
                </a:solidFill>
              </a:rPr>
              <a:t>mA</a:t>
            </a:r>
            <a:r>
              <a:rPr lang="en-US" dirty="0" smtClean="0"/>
              <a:t>, each </a:t>
            </a:r>
            <a:r>
              <a:rPr lang="en-US" b="1" dirty="0" smtClean="0">
                <a:solidFill>
                  <a:srgbClr val="00B0F0"/>
                </a:solidFill>
              </a:rPr>
              <a:t>1.2 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mediastream.cern.ch/MediaArchive/Photo/Public/2008/0804060/0804060_05/0804060_05-A4-at-144-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3654" y="4493660"/>
            <a:ext cx="3150346" cy="2364340"/>
          </a:xfrm>
          <a:prstGeom prst="rect">
            <a:avLst/>
          </a:prstGeom>
          <a:noFill/>
        </p:spPr>
      </p:pic>
      <p:pic>
        <p:nvPicPr>
          <p:cNvPr id="1028" name="Picture 4" descr="https://mediastream.cern.ch/MediaArchive/Photo/Public/2010/1005113/1005113_02/1005113_02-A4-at-144-d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344" y="0"/>
            <a:ext cx="4235656" cy="2819400"/>
          </a:xfrm>
          <a:prstGeom prst="rect">
            <a:avLst/>
          </a:prstGeom>
          <a:noFill/>
        </p:spPr>
      </p:pic>
      <p:pic>
        <p:nvPicPr>
          <p:cNvPr id="21506" name="Picture 2" descr="http://cdsweb.cern.ch/record/917902/files/7704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800600"/>
            <a:ext cx="308811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CERN’s PS complex (3/4)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PS booster, 1972-?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4 superimposed synchrotrons </a:t>
            </a:r>
            <a:r>
              <a:rPr lang="en-US" dirty="0" smtClean="0"/>
              <a:t>of 157 m circumference, injecting a certain quantity of </a:t>
            </a:r>
            <a:r>
              <a:rPr lang="en-US" dirty="0" err="1" smtClean="0"/>
              <a:t>Linac</a:t>
            </a:r>
            <a:r>
              <a:rPr lang="en-US" dirty="0" smtClean="0"/>
              <a:t> 2’s pulses via a  </a:t>
            </a:r>
            <a:r>
              <a:rPr lang="en-US" b="1" dirty="0" smtClean="0">
                <a:solidFill>
                  <a:srgbClr val="00B0F0"/>
                </a:solidFill>
              </a:rPr>
              <a:t>multi-turns injection </a:t>
            </a:r>
            <a:r>
              <a:rPr lang="en-US" dirty="0" smtClean="0"/>
              <a:t>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Captures 0, 1 or 2 bunches per ring, hence providing up to </a:t>
            </a:r>
            <a:r>
              <a:rPr lang="en-US" b="1" dirty="0" smtClean="0">
                <a:solidFill>
                  <a:srgbClr val="00B0F0"/>
                </a:solidFill>
              </a:rPr>
              <a:t>8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bunches</a:t>
            </a:r>
            <a:r>
              <a:rPr lang="en-US" dirty="0" smtClean="0"/>
              <a:t> to the PS each </a:t>
            </a:r>
            <a:r>
              <a:rPr lang="en-US" b="1" dirty="0" smtClean="0">
                <a:solidFill>
                  <a:srgbClr val="00B0F0"/>
                </a:solidFill>
              </a:rPr>
              <a:t>1.2 s</a:t>
            </a:r>
            <a:r>
              <a:rPr lang="en-US" dirty="0" smtClean="0"/>
              <a:t>, with a kinetic energy of </a:t>
            </a:r>
            <a:r>
              <a:rPr lang="en-US" b="1" dirty="0" smtClean="0">
                <a:solidFill>
                  <a:srgbClr val="00B0F0"/>
                </a:solidFill>
              </a:rPr>
              <a:t>1.4 </a:t>
            </a:r>
            <a:r>
              <a:rPr lang="en-US" b="1" dirty="0" err="1" smtClean="0">
                <a:solidFill>
                  <a:srgbClr val="00B0F0"/>
                </a:solidFill>
              </a:rPr>
              <a:t>GeV</a:t>
            </a:r>
            <a:endParaRPr lang="en-US" b="1" dirty="0" smtClean="0">
              <a:solidFill>
                <a:srgbClr val="00B0F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Wide intensity spread: </a:t>
            </a:r>
            <a:r>
              <a:rPr lang="en-US" b="1" dirty="0" smtClean="0">
                <a:solidFill>
                  <a:srgbClr val="00B0F0"/>
                </a:solidFill>
              </a:rPr>
              <a:t>5E09-4E13</a:t>
            </a:r>
            <a:r>
              <a:rPr lang="en-US" dirty="0" smtClean="0"/>
              <a:t> protons per cycle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 dedicated experimental area (ISOLDE), which consumes almost </a:t>
            </a:r>
            <a:r>
              <a:rPr lang="en-US" b="1" dirty="0" smtClean="0">
                <a:solidFill>
                  <a:srgbClr val="00B0F0"/>
                </a:solidFill>
              </a:rPr>
              <a:t>40%</a:t>
            </a:r>
            <a:r>
              <a:rPr lang="en-US" dirty="0" smtClean="0"/>
              <a:t> of produced cycles (and a huge quantity of protons!)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Space charge </a:t>
            </a:r>
            <a:r>
              <a:rPr lang="en-US" dirty="0" smtClean="0"/>
              <a:t>effects, tune shift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Critical for </a:t>
            </a:r>
            <a:r>
              <a:rPr lang="en-US" b="1" dirty="0" smtClean="0">
                <a:solidFill>
                  <a:srgbClr val="00B0F0"/>
                </a:solidFill>
              </a:rPr>
              <a:t>intensity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F0"/>
                </a:solidFill>
              </a:rPr>
              <a:t>transverse</a:t>
            </a:r>
            <a:r>
              <a:rPr lang="en-US" dirty="0" smtClean="0"/>
              <a:t> beam </a:t>
            </a:r>
          </a:p>
          <a:p>
            <a:pPr lvl="1">
              <a:buNone/>
            </a:pPr>
            <a:r>
              <a:rPr lang="en-US" dirty="0" smtClean="0"/>
              <a:t>	characteristics (hence LHC luminosity)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1" y="4512171"/>
            <a:ext cx="2286000" cy="234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CERN’s PS complex (4/4)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Proton Synchrotron, 1959-?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Has accelerated/decelerated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Protons/antiprotons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Electrons/positrons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Combined-function</a:t>
            </a:r>
            <a:r>
              <a:rPr lang="en-US" dirty="0" smtClean="0"/>
              <a:t> magnets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Very versatile Radio-Frequency system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accelerating cavities (3.3-10 MHz)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“gymnastics” cavities (20, 40, 80, 200 MHz).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Wide harmonics range (h7 to h420), </a:t>
            </a:r>
            <a:r>
              <a:rPr lang="en-US" b="1" dirty="0" smtClean="0">
                <a:solidFill>
                  <a:srgbClr val="00B0F0"/>
                </a:solidFill>
              </a:rPr>
              <a:t>numerous manipulations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bunch splitting, bunch merging, batch compression, batch expansion, bunch rotation…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Various </a:t>
            </a:r>
            <a:r>
              <a:rPr lang="en-US" b="1" dirty="0" smtClean="0">
                <a:solidFill>
                  <a:srgbClr val="00B0F0"/>
                </a:solidFill>
              </a:rPr>
              <a:t>extraction energies </a:t>
            </a:r>
            <a:r>
              <a:rPr lang="en-US" dirty="0" smtClean="0"/>
              <a:t>(up to 26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 operational beams cross </a:t>
            </a:r>
            <a:r>
              <a:rPr lang="en-US" b="1" dirty="0" smtClean="0">
                <a:solidFill>
                  <a:srgbClr val="00B0F0"/>
                </a:solidFill>
              </a:rPr>
              <a:t>transition</a:t>
            </a:r>
            <a:r>
              <a:rPr lang="en-US" dirty="0" smtClean="0"/>
              <a:t> (Transition energy 6.1 </a:t>
            </a:r>
            <a:r>
              <a:rPr lang="en-US" dirty="0" err="1" smtClean="0"/>
              <a:t>GeV</a:t>
            </a:r>
            <a:r>
              <a:rPr lang="en-US" dirty="0" smtClean="0"/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Fast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F0"/>
                </a:solidFill>
              </a:rPr>
              <a:t>slow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00B0F0"/>
                </a:solidFill>
              </a:rPr>
              <a:t>multi-turn</a:t>
            </a:r>
            <a:r>
              <a:rPr lang="en-US" dirty="0" smtClean="0"/>
              <a:t> extractions (5 turns continuous transfer…)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Critical for </a:t>
            </a:r>
            <a:r>
              <a:rPr lang="en-US" b="1" dirty="0" smtClean="0">
                <a:solidFill>
                  <a:srgbClr val="00B0F0"/>
                </a:solidFill>
              </a:rPr>
              <a:t>longitudinal</a:t>
            </a:r>
            <a:r>
              <a:rPr lang="en-US" dirty="0" smtClean="0"/>
              <a:t> beams characteristics.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Dedicated </a:t>
            </a:r>
            <a:r>
              <a:rPr lang="en-US" b="1" dirty="0" smtClean="0">
                <a:solidFill>
                  <a:srgbClr val="00B0F0"/>
                </a:solidFill>
              </a:rPr>
              <a:t>experimental areas </a:t>
            </a:r>
            <a:r>
              <a:rPr lang="en-US" dirty="0" smtClean="0"/>
              <a:t>(East Hall, </a:t>
            </a:r>
            <a:r>
              <a:rPr lang="en-US" dirty="0" err="1" smtClean="0"/>
              <a:t>nTOF</a:t>
            </a:r>
            <a:r>
              <a:rPr lang="en-US" dirty="0" smtClean="0"/>
              <a:t>), and other </a:t>
            </a:r>
            <a:r>
              <a:rPr lang="en-US" b="1" dirty="0" smtClean="0">
                <a:solidFill>
                  <a:srgbClr val="00B0F0"/>
                </a:solidFill>
              </a:rPr>
              <a:t>client machine </a:t>
            </a:r>
            <a:r>
              <a:rPr lang="en-US" dirty="0" smtClean="0"/>
              <a:t>(Antiproton Decelerator)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ions LHC injectors chain also involves Linac3 and LEIR (Low Energy Ion Ring) but these are not operated by PS teams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cdsweb.cern.ch/record/629146/files/9602029_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879" y="0"/>
            <a:ext cx="3319122" cy="2438400"/>
          </a:xfrm>
          <a:prstGeom prst="rect">
            <a:avLst/>
          </a:prstGeom>
          <a:noFill/>
        </p:spPr>
      </p:pic>
      <p:pic>
        <p:nvPicPr>
          <p:cNvPr id="19459" name="Picture 3" descr="C:\download\BunchSplittingAnimati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3780" y="2438400"/>
            <a:ext cx="1760220" cy="1600200"/>
          </a:xfrm>
          <a:prstGeom prst="rect">
            <a:avLst/>
          </a:prstGeom>
          <a:noFill/>
        </p:spPr>
      </p:pic>
      <p:pic>
        <p:nvPicPr>
          <p:cNvPr id="19461" name="Picture 5" descr="http://elogbook/eLogbook/attach_reader?attach_id=12718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908101" y="2514600"/>
            <a:ext cx="1483299" cy="152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are we involved in applications?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Since </a:t>
            </a:r>
            <a:r>
              <a:rPr lang="en-US" b="1" dirty="0" smtClean="0">
                <a:solidFill>
                  <a:srgbClr val="00B0F0"/>
                </a:solidFill>
              </a:rPr>
              <a:t>1959</a:t>
            </a:r>
            <a:r>
              <a:rPr lang="en-US" dirty="0" smtClean="0"/>
              <a:t>, some of our applications have slightly evolved…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Groups</a:t>
            </a:r>
            <a:r>
              <a:rPr lang="en-US" dirty="0" smtClean="0"/>
              <a:t> developing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Controls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Beam instrumentation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Operation</a:t>
            </a:r>
          </a:p>
          <a:p>
            <a:r>
              <a:rPr lang="en-US" dirty="0" smtClean="0"/>
              <a:t>Each shift leader is </a:t>
            </a:r>
            <a:r>
              <a:rPr lang="en-US" b="1" dirty="0" smtClean="0">
                <a:solidFill>
                  <a:srgbClr val="00B0F0"/>
                </a:solidFill>
              </a:rPr>
              <a:t>linkman</a:t>
            </a:r>
            <a:r>
              <a:rPr lang="en-US" dirty="0" smtClean="0"/>
              <a:t> for a certain topic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Analogue signals observation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Beam intensity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Longitudinal profile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Beam losses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Orbit measurements and corrections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Transverse profile measurements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Working point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Magnetic cycles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…and also: Controls system, power converters and magnets, beam documentation, Frequency domain measurements, Timing and sequencing, safety…</a:t>
            </a:r>
          </a:p>
          <a:p>
            <a:r>
              <a:rPr lang="en-US" dirty="0" smtClean="0"/>
              <a:t>A linkman’s </a:t>
            </a:r>
            <a:r>
              <a:rPr lang="en-US" b="1" dirty="0" smtClean="0">
                <a:solidFill>
                  <a:srgbClr val="00B0F0"/>
                </a:solidFill>
              </a:rPr>
              <a:t>tasks</a:t>
            </a:r>
            <a:r>
              <a:rPr lang="en-US" dirty="0" smtClean="0"/>
              <a:t>: write </a:t>
            </a:r>
            <a:r>
              <a:rPr lang="en-US" b="1" dirty="0" smtClean="0">
                <a:solidFill>
                  <a:srgbClr val="00B0F0"/>
                </a:solidFill>
              </a:rPr>
              <a:t>specifications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B0F0"/>
                </a:solidFill>
              </a:rPr>
              <a:t>test</a:t>
            </a:r>
            <a:r>
              <a:rPr lang="en-US" dirty="0" smtClean="0"/>
              <a:t> applications, </a:t>
            </a:r>
            <a:r>
              <a:rPr lang="en-US" b="1" dirty="0" smtClean="0">
                <a:solidFill>
                  <a:srgbClr val="00B0F0"/>
                </a:solidFill>
              </a:rPr>
              <a:t>report</a:t>
            </a:r>
            <a:r>
              <a:rPr lang="en-US" dirty="0" smtClean="0"/>
              <a:t> issues, follow-up, train fellow operators, ensure the applications </a:t>
            </a:r>
            <a:r>
              <a:rPr lang="en-US" b="1" dirty="0" smtClean="0">
                <a:solidFill>
                  <a:srgbClr val="00B0F0"/>
                </a:solidFill>
              </a:rPr>
              <a:t>fulfill</a:t>
            </a:r>
            <a:r>
              <a:rPr lang="en-US" dirty="0" smtClean="0"/>
              <a:t> expectations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B0F0"/>
                </a:solidFill>
              </a:rPr>
              <a:t>tool</a:t>
            </a:r>
            <a:r>
              <a:rPr lang="en-US" dirty="0" smtClean="0"/>
              <a:t> for follow-up: from our e-logbook, “report OP issues”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http://cdsweb.cern.ch/record/40091/files/61037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2514600" cy="2127739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2286474" cy="227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54" y="4724400"/>
            <a:ext cx="3011692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PS orbit (Beam Instrumentation)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40 pick-ups, up to 200 000 measurements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Trajectories (turn-by-turn, bunch-by-bunch),</a:t>
            </a:r>
          </a:p>
          <a:p>
            <a:pPr lvl="1">
              <a:buNone/>
            </a:pPr>
            <a:r>
              <a:rPr lang="en-US" dirty="0" smtClean="0"/>
              <a:t>orbits, mean radial position, phase space reconstruction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 input permanently necessary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Succession of harmonics for gates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Very good reaction and follow-up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Analog signals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&gt;1800 signals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 functionalities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Memory, survey…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Multi-triggering and analysis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Piquet service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15962"/>
          </a:xfrm>
        </p:spPr>
        <p:txBody>
          <a:bodyPr anchor="t">
            <a:no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(most frequent) scenario: let them do the job</a:t>
            </a:r>
            <a:endParaRPr lang="en-US" sz="3600" dirty="0"/>
          </a:p>
        </p:txBody>
      </p:sp>
      <p:pic>
        <p:nvPicPr>
          <p:cNvPr id="1026" name="Picture 2" descr="http://elogbook/eLogbook/attach_reader?attach_id=1265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098" y="533399"/>
            <a:ext cx="2628902" cy="228600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646" y="3154816"/>
            <a:ext cx="3183135" cy="27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715962"/>
          </a:xfrm>
        </p:spPr>
        <p:txBody>
          <a:bodyPr anchor="t">
            <a:no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(most frequent) scenario: let them do the job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Controls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Knobs </a:t>
            </a:r>
            <a:r>
              <a:rPr lang="en-US" dirty="0" smtClean="0"/>
              <a:t>and</a:t>
            </a:r>
            <a:r>
              <a:rPr lang="en-US" b="1" dirty="0" smtClean="0">
                <a:solidFill>
                  <a:srgbClr val="00B0F0"/>
                </a:solidFill>
              </a:rPr>
              <a:t> working </a:t>
            </a:r>
            <a:r>
              <a:rPr lang="en-US" b="1" dirty="0" smtClean="0">
                <a:solidFill>
                  <a:srgbClr val="00B0F0"/>
                </a:solidFill>
              </a:rPr>
              <a:t>sets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Analog functions </a:t>
            </a:r>
            <a:r>
              <a:rPr lang="en-US" dirty="0" smtClean="0"/>
              <a:t>editor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OP </a:t>
            </a:r>
            <a:r>
              <a:rPr lang="en-US" dirty="0" smtClean="0"/>
              <a:t>requirements</a:t>
            </a:r>
            <a:endParaRPr lang="en-US" b="1" dirty="0" smtClean="0">
              <a:solidFill>
                <a:srgbClr val="00B0F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Piquet service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accent1"/>
                </a:solidFill>
              </a:rPr>
              <a:t>Equipment groups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PS</a:t>
            </a:r>
            <a:r>
              <a:rPr lang="en-US" dirty="0" smtClean="0"/>
              <a:t> main </a:t>
            </a:r>
            <a:r>
              <a:rPr lang="en-US" b="1" dirty="0" smtClean="0">
                <a:solidFill>
                  <a:srgbClr val="00B0F0"/>
                </a:solidFill>
              </a:rPr>
              <a:t>power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supply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Specialists</a:t>
            </a:r>
            <a:r>
              <a:rPr lang="en-US" dirty="0" smtClean="0"/>
              <a:t> application and interface </a:t>
            </a:r>
          </a:p>
          <a:p>
            <a:pPr marL="365760" lvl="1" indent="0">
              <a:buNone/>
            </a:pPr>
            <a:r>
              <a:rPr lang="en-US" dirty="0"/>
              <a:t>b</a:t>
            </a:r>
            <a:r>
              <a:rPr lang="en-US" dirty="0" smtClean="0"/>
              <a:t>ut adapted following OP requirements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http://elogbook/eLogbook/attach_reader?attach_id=1273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429000" cy="35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logbook/eLogbook/attach_reader?attach_id=12723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78" y="4343400"/>
            <a:ext cx="314632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logbook/eLogbook/attach_reader?attach_id=12733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1484601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logbook/eLogbook/attach_reader?attach_id=12733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31661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715962"/>
          </a:xfrm>
        </p:spPr>
        <p:txBody>
          <a:bodyPr anchor="t">
            <a:no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(most frequent) scenario: let them do the job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" y="1447800"/>
            <a:ext cx="86106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Fixed displays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OP requirements </a:t>
            </a:r>
            <a:r>
              <a:rPr lang="en-US" dirty="0" smtClean="0"/>
              <a:t>to help fast diagnostics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Intensities, magnetic cycles, destinations, particles types…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Alarms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Adapt an </a:t>
            </a:r>
            <a:r>
              <a:rPr lang="en-US" b="1" dirty="0" smtClean="0">
                <a:solidFill>
                  <a:srgbClr val="00B0F0"/>
                </a:solidFill>
              </a:rPr>
              <a:t>already existing </a:t>
            </a:r>
            <a:r>
              <a:rPr lang="en-US" dirty="0" smtClean="0"/>
              <a:t>program to PS complex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Integrate </a:t>
            </a:r>
            <a:r>
              <a:rPr lang="en-US" b="1" dirty="0" smtClean="0">
                <a:solidFill>
                  <a:srgbClr val="00B0F0"/>
                </a:solidFill>
              </a:rPr>
              <a:t>commands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Integrate </a:t>
            </a:r>
            <a:r>
              <a:rPr lang="en-US" b="1" dirty="0" smtClean="0">
                <a:solidFill>
                  <a:srgbClr val="00B0F0"/>
                </a:solidFill>
              </a:rPr>
              <a:t>frontends</a:t>
            </a:r>
            <a:r>
              <a:rPr lang="en-US" dirty="0" smtClean="0"/>
              <a:t> monitoring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http://elogbook/eLogbook/attach_reader?attach_id=1270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4800600"/>
            <a:ext cx="2607507" cy="2057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57897"/>
            <a:ext cx="4038600" cy="30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3031</TotalTime>
  <Words>832</Words>
  <Application>Microsoft Office PowerPoint</Application>
  <PresentationFormat>On-screen Show (4:3)</PresentationFormat>
  <Paragraphs>173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CERN’s Proton Synchrotron complex operation teams and diagnostics applications</vt:lpstr>
      <vt:lpstr>CERN’s Protron Synchrotron complex (1/4) </vt:lpstr>
      <vt:lpstr>CERN’s PS complex (2/4) </vt:lpstr>
      <vt:lpstr>CERN’s PS complex (3/4) </vt:lpstr>
      <vt:lpstr>CERN’s PS complex (4/4) </vt:lpstr>
      <vt:lpstr>How are we involved in applications? </vt:lpstr>
      <vt:lpstr>1st (most frequent) scenario: let them do the job</vt:lpstr>
      <vt:lpstr>1st (most frequent) scenario: let them do the job</vt:lpstr>
      <vt:lpstr>1st (most frequent) scenario: let them do the job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/>
  <cp:lastModifiedBy>Marc Delrieux</cp:lastModifiedBy>
  <cp:revision>191</cp:revision>
  <dcterms:created xsi:type="dcterms:W3CDTF">2006-08-16T00:00:00Z</dcterms:created>
  <dcterms:modified xsi:type="dcterms:W3CDTF">2012-08-01T12:19:05Z</dcterms:modified>
</cp:coreProperties>
</file>