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3"/>
  </p:notesMasterIdLst>
  <p:handoutMasterIdLst>
    <p:handoutMasterId r:id="rId44"/>
  </p:handoutMasterIdLst>
  <p:sldIdLst>
    <p:sldId id="269" r:id="rId2"/>
    <p:sldId id="264" r:id="rId3"/>
    <p:sldId id="274" r:id="rId4"/>
    <p:sldId id="277" r:id="rId5"/>
    <p:sldId id="265" r:id="rId6"/>
    <p:sldId id="279" r:id="rId7"/>
    <p:sldId id="308" r:id="rId8"/>
    <p:sldId id="276" r:id="rId9"/>
    <p:sldId id="286" r:id="rId10"/>
    <p:sldId id="287" r:id="rId11"/>
    <p:sldId id="288" r:id="rId12"/>
    <p:sldId id="289" r:id="rId13"/>
    <p:sldId id="294" r:id="rId14"/>
    <p:sldId id="298" r:id="rId15"/>
    <p:sldId id="299" r:id="rId16"/>
    <p:sldId id="300" r:id="rId17"/>
    <p:sldId id="302" r:id="rId18"/>
    <p:sldId id="303" r:id="rId19"/>
    <p:sldId id="311" r:id="rId20"/>
    <p:sldId id="304" r:id="rId21"/>
    <p:sldId id="305" r:id="rId22"/>
    <p:sldId id="293" r:id="rId23"/>
    <p:sldId id="315" r:id="rId24"/>
    <p:sldId id="306" r:id="rId25"/>
    <p:sldId id="307" r:id="rId26"/>
    <p:sldId id="290" r:id="rId27"/>
    <p:sldId id="291" r:id="rId28"/>
    <p:sldId id="267" r:id="rId29"/>
    <p:sldId id="275" r:id="rId30"/>
    <p:sldId id="292" r:id="rId31"/>
    <p:sldId id="280" r:id="rId32"/>
    <p:sldId id="283" r:id="rId33"/>
    <p:sldId id="284" r:id="rId34"/>
    <p:sldId id="316" r:id="rId35"/>
    <p:sldId id="314" r:id="rId36"/>
    <p:sldId id="313" r:id="rId37"/>
    <p:sldId id="282" r:id="rId38"/>
    <p:sldId id="285" r:id="rId39"/>
    <p:sldId id="297" r:id="rId40"/>
    <p:sldId id="312" r:id="rId41"/>
    <p:sldId id="309"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981E32"/>
    <a:srgbClr val="FFFFFF"/>
    <a:srgbClr val="C75B12"/>
    <a:srgbClr val="E17000"/>
    <a:srgbClr val="5B8F22"/>
    <a:srgbClr val="D2C295"/>
    <a:srgbClr val="A79E70"/>
    <a:srgbClr val="4D4F53"/>
    <a:srgbClr val="00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snapToObjects="1" showGuides="1">
      <p:cViewPr>
        <p:scale>
          <a:sx n="90" d="100"/>
          <a:sy n="90" d="100"/>
        </p:scale>
        <p:origin x="-276" y="-84"/>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8/8/2012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8/8/2012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E9BC4E5-2BC1-4F43-85DD-A1B8F74CB7EB}" type="slidenum">
              <a:rPr lang="en-US" smtClean="0"/>
              <a:pPr/>
              <a:t>28</a:t>
            </a:fld>
            <a:endParaRPr lang="en-US" dirty="0"/>
          </a:p>
        </p:txBody>
      </p:sp>
    </p:spTree>
    <p:extLst>
      <p:ext uri="{BB962C8B-B14F-4D97-AF65-F5344CB8AC3E}">
        <p14:creationId xmlns="" xmlns:p14="http://schemas.microsoft.com/office/powerpoint/2010/main" val="319946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Rectangle 15"/>
          <p:cNvSpPr/>
          <p:nvPr userDrawn="1"/>
        </p:nvSpPr>
        <p:spPr>
          <a:xfrm>
            <a:off x="0" y="0"/>
            <a:ext cx="9144000" cy="5833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00" y="0"/>
            <a:ext cx="9158400" cy="6868800"/>
          </a:xfrm>
          <a:prstGeom prst="rect">
            <a:avLst/>
          </a:prstGeom>
        </p:spPr>
      </p:pic>
      <p:pic>
        <p:nvPicPr>
          <p:cNvPr id="8" name="Picture 7"/>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868434" y="6196867"/>
            <a:ext cx="2275566" cy="661133"/>
          </a:xfrm>
          <a:prstGeom prst="rect">
            <a:avLst/>
          </a:prstGeom>
        </p:spPr>
      </p:pic>
      <p:pic>
        <p:nvPicPr>
          <p:cNvPr id="13" name="Picture 12"/>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44000" cy="5833872"/>
          </a:xfrm>
          <a:prstGeom prst="rect">
            <a:avLst/>
          </a:prstGeom>
        </p:spPr>
      </p:pic>
      <p:pic>
        <p:nvPicPr>
          <p:cNvPr id="9" name="Picture 8"/>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 FEL WOA 2012</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 FEL WOA 2012</a:t>
            </a:r>
            <a:endParaRPr lang="en-US" dirty="0"/>
          </a:p>
        </p:txBody>
      </p:sp>
    </p:spTree>
    <p:extLst>
      <p:ext uri="{BB962C8B-B14F-4D97-AF65-F5344CB8AC3E}">
        <p14:creationId xmlns=""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 FEL WOA 2012</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 FEL WOA 2012</a:t>
            </a:r>
            <a:endParaRPr lang="en-US" dirty="0"/>
          </a:p>
        </p:txBody>
      </p:sp>
    </p:spTree>
    <p:extLst>
      <p:ext uri="{BB962C8B-B14F-4D97-AF65-F5344CB8AC3E}">
        <p14:creationId xmlns=""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 FEL WOA 2012</a:t>
            </a:r>
            <a:endParaRPr lang="en-US" dirty="0"/>
          </a:p>
        </p:txBody>
      </p:sp>
    </p:spTree>
    <p:extLst>
      <p:ext uri="{BB962C8B-B14F-4D97-AF65-F5344CB8AC3E}">
        <p14:creationId xmlns=""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 xmlns:p14="http://schemas.microsoft.com/office/powerpoint/2010/main" val="127691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 FEL WOA 2012</a:t>
            </a:r>
            <a:endParaRPr lang="en-US" dirty="0"/>
          </a:p>
        </p:txBody>
      </p:sp>
    </p:spTree>
    <p:extLst>
      <p:ext uri="{BB962C8B-B14F-4D97-AF65-F5344CB8AC3E}">
        <p14:creationId xmlns=""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ssrl.slac.stanford.edu/lcls/internals/documents/prd/"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57213" y="1143000"/>
            <a:ext cx="8008937" cy="2246313"/>
          </a:xfrm>
        </p:spPr>
        <p:txBody>
          <a:bodyPr/>
          <a:lstStyle/>
          <a:p>
            <a:r>
              <a:rPr lang="en-US" dirty="0" smtClean="0"/>
              <a:t>Optimizing X-ray FEL performance for LCLS at SLAC</a:t>
            </a:r>
            <a:br>
              <a:rPr lang="en-US" dirty="0" smtClean="0"/>
            </a:br>
            <a:endParaRPr lang="en-CA" dirty="0"/>
          </a:p>
        </p:txBody>
      </p:sp>
      <p:sp>
        <p:nvSpPr>
          <p:cNvPr id="6" name="Subtitle 5"/>
          <p:cNvSpPr>
            <a:spLocks noGrp="1"/>
          </p:cNvSpPr>
          <p:nvPr>
            <p:ph type="subTitle" idx="1"/>
          </p:nvPr>
        </p:nvSpPr>
        <p:spPr/>
        <p:txBody>
          <a:bodyPr/>
          <a:lstStyle/>
          <a:p>
            <a:r>
              <a:rPr lang="en-CA" dirty="0" smtClean="0"/>
              <a:t>Sean </a:t>
            </a:r>
            <a:r>
              <a:rPr lang="en-CA" dirty="0" err="1" smtClean="0"/>
              <a:t>Kalsi</a:t>
            </a:r>
            <a:r>
              <a:rPr lang="en-CA" dirty="0" smtClean="0"/>
              <a:t> on behalf  of SLAC MCC operations group, WAO August 8, 2012 </a:t>
            </a:r>
            <a:endParaRPr lang="en-CA" dirty="0"/>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6" name="Title 5"/>
          <p:cNvSpPr>
            <a:spLocks noGrp="1"/>
          </p:cNvSpPr>
          <p:nvPr>
            <p:ph type="title"/>
          </p:nvPr>
        </p:nvSpPr>
        <p:spPr/>
        <p:txBody>
          <a:bodyPr/>
          <a:lstStyle/>
          <a:p>
            <a:r>
              <a:rPr lang="en-CA" dirty="0" smtClean="0"/>
              <a:t>Introduction to LCLS: Photon Transport</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pic>
        <p:nvPicPr>
          <p:cNvPr id="184" name="Picture 3"/>
          <p:cNvPicPr>
            <a:picLocks noChangeAspect="1" noChangeArrowheads="1"/>
          </p:cNvPicPr>
          <p:nvPr/>
        </p:nvPicPr>
        <p:blipFill>
          <a:blip r:embed="rId3"/>
          <a:srcRect/>
          <a:stretch>
            <a:fillRect/>
          </a:stretch>
        </p:blipFill>
        <p:spPr bwMode="auto">
          <a:xfrm>
            <a:off x="198282" y="1186934"/>
            <a:ext cx="8686800" cy="3781425"/>
          </a:xfrm>
          <a:prstGeom prst="rect">
            <a:avLst/>
          </a:prstGeom>
          <a:noFill/>
          <a:ln w="9525">
            <a:noFill/>
            <a:miter lim="800000"/>
            <a:headEnd/>
            <a:tailEnd/>
          </a:ln>
          <a:effectLst/>
        </p:spPr>
      </p:pic>
      <p:sp>
        <p:nvSpPr>
          <p:cNvPr id="7" name="Rectangle 6"/>
          <p:cNvSpPr/>
          <p:nvPr/>
        </p:nvSpPr>
        <p:spPr>
          <a:xfrm>
            <a:off x="228600" y="4968359"/>
            <a:ext cx="2954655" cy="1354217"/>
          </a:xfrm>
          <a:prstGeom prst="rect">
            <a:avLst/>
          </a:prstGeom>
        </p:spPr>
        <p:txBody>
          <a:bodyPr wrap="square">
            <a:spAutoFit/>
          </a:bodyPr>
          <a:lstStyle/>
          <a:p>
            <a:r>
              <a:rPr lang="en-US" sz="1600" dirty="0" smtClean="0"/>
              <a:t>Front End Enclosure(FEE):</a:t>
            </a:r>
          </a:p>
          <a:p>
            <a:r>
              <a:rPr lang="en-US" sz="1600" dirty="0" smtClean="0"/>
              <a:t>Gas Detectors, Slits,</a:t>
            </a:r>
          </a:p>
          <a:p>
            <a:r>
              <a:rPr lang="en-US" sz="1600" dirty="0" smtClean="0"/>
              <a:t>Attenuators, K-Mono,</a:t>
            </a:r>
          </a:p>
          <a:p>
            <a:r>
              <a:rPr lang="en-US" sz="1600" dirty="0" smtClean="0"/>
              <a:t>Direct Imager</a:t>
            </a:r>
          </a:p>
          <a:p>
            <a:endParaRPr lang="en-US" dirty="0" smtClean="0"/>
          </a:p>
        </p:txBody>
      </p:sp>
      <p:cxnSp>
        <p:nvCxnSpPr>
          <p:cNvPr id="10" name="Straight Arrow Connector 9"/>
          <p:cNvCxnSpPr/>
          <p:nvPr/>
        </p:nvCxnSpPr>
        <p:spPr>
          <a:xfrm flipV="1">
            <a:off x="762000" y="4343400"/>
            <a:ext cx="762000" cy="624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73655" y="4506693"/>
            <a:ext cx="609600" cy="307777"/>
          </a:xfrm>
          <a:prstGeom prst="rect">
            <a:avLst/>
          </a:prstGeom>
          <a:noFill/>
        </p:spPr>
        <p:txBody>
          <a:bodyPr wrap="square" rtlCol="0">
            <a:spAutoFit/>
          </a:bodyPr>
          <a:lstStyle/>
          <a:p>
            <a:r>
              <a:rPr lang="en-US" sz="1400" dirty="0" smtClean="0"/>
              <a:t>AMO</a:t>
            </a:r>
            <a:endParaRPr lang="en-US" sz="1400" dirty="0"/>
          </a:p>
        </p:txBody>
      </p:sp>
      <p:sp>
        <p:nvSpPr>
          <p:cNvPr id="12" name="TextBox 11"/>
          <p:cNvSpPr txBox="1"/>
          <p:nvPr/>
        </p:nvSpPr>
        <p:spPr>
          <a:xfrm>
            <a:off x="3429000" y="4506693"/>
            <a:ext cx="609600" cy="307777"/>
          </a:xfrm>
          <a:prstGeom prst="rect">
            <a:avLst/>
          </a:prstGeom>
          <a:noFill/>
        </p:spPr>
        <p:txBody>
          <a:bodyPr wrap="square" rtlCol="0">
            <a:spAutoFit/>
          </a:bodyPr>
          <a:lstStyle/>
          <a:p>
            <a:r>
              <a:rPr lang="en-US" sz="1400" dirty="0" smtClean="0"/>
              <a:t>SXR</a:t>
            </a:r>
            <a:endParaRPr lang="en-US" sz="1400" dirty="0"/>
          </a:p>
        </p:txBody>
      </p:sp>
      <p:sp>
        <p:nvSpPr>
          <p:cNvPr id="13" name="TextBox 12"/>
          <p:cNvSpPr txBox="1"/>
          <p:nvPr/>
        </p:nvSpPr>
        <p:spPr>
          <a:xfrm>
            <a:off x="4419600" y="4506693"/>
            <a:ext cx="609600" cy="307777"/>
          </a:xfrm>
          <a:prstGeom prst="rect">
            <a:avLst/>
          </a:prstGeom>
          <a:noFill/>
        </p:spPr>
        <p:txBody>
          <a:bodyPr wrap="square" rtlCol="0">
            <a:spAutoFit/>
          </a:bodyPr>
          <a:lstStyle/>
          <a:p>
            <a:r>
              <a:rPr lang="en-US" sz="1400" dirty="0" smtClean="0"/>
              <a:t>XPP</a:t>
            </a:r>
            <a:endParaRPr lang="en-US" sz="1400" dirty="0"/>
          </a:p>
        </p:txBody>
      </p:sp>
      <p:sp>
        <p:nvSpPr>
          <p:cNvPr id="14" name="TextBox 13"/>
          <p:cNvSpPr txBox="1"/>
          <p:nvPr/>
        </p:nvSpPr>
        <p:spPr>
          <a:xfrm>
            <a:off x="6629400" y="4506693"/>
            <a:ext cx="609600" cy="307777"/>
          </a:xfrm>
          <a:prstGeom prst="rect">
            <a:avLst/>
          </a:prstGeom>
          <a:noFill/>
        </p:spPr>
        <p:txBody>
          <a:bodyPr wrap="square" rtlCol="0">
            <a:spAutoFit/>
          </a:bodyPr>
          <a:lstStyle/>
          <a:p>
            <a:r>
              <a:rPr lang="en-US" sz="1400" dirty="0" smtClean="0"/>
              <a:t>XCS</a:t>
            </a:r>
            <a:endParaRPr lang="en-US" sz="1400" dirty="0"/>
          </a:p>
        </p:txBody>
      </p:sp>
      <p:sp>
        <p:nvSpPr>
          <p:cNvPr id="15" name="TextBox 14"/>
          <p:cNvSpPr txBox="1"/>
          <p:nvPr/>
        </p:nvSpPr>
        <p:spPr>
          <a:xfrm>
            <a:off x="7543800" y="4506693"/>
            <a:ext cx="609600" cy="307777"/>
          </a:xfrm>
          <a:prstGeom prst="rect">
            <a:avLst/>
          </a:prstGeom>
          <a:noFill/>
        </p:spPr>
        <p:txBody>
          <a:bodyPr wrap="square" rtlCol="0">
            <a:spAutoFit/>
          </a:bodyPr>
          <a:lstStyle/>
          <a:p>
            <a:r>
              <a:rPr lang="en-US" sz="1400" dirty="0" smtClean="0"/>
              <a:t>CXI</a:t>
            </a:r>
            <a:endParaRPr lang="en-US" sz="1400" dirty="0"/>
          </a:p>
        </p:txBody>
      </p:sp>
      <p:sp>
        <p:nvSpPr>
          <p:cNvPr id="16" name="TextBox 15"/>
          <p:cNvSpPr txBox="1"/>
          <p:nvPr/>
        </p:nvSpPr>
        <p:spPr>
          <a:xfrm>
            <a:off x="8275482" y="4660582"/>
            <a:ext cx="609600" cy="307777"/>
          </a:xfrm>
          <a:prstGeom prst="rect">
            <a:avLst/>
          </a:prstGeom>
          <a:noFill/>
        </p:spPr>
        <p:txBody>
          <a:bodyPr wrap="square" rtlCol="0">
            <a:spAutoFit/>
          </a:bodyPr>
          <a:lstStyle/>
          <a:p>
            <a:r>
              <a:rPr lang="en-US" sz="1400" dirty="0" smtClean="0"/>
              <a:t>MEC</a:t>
            </a:r>
            <a:endParaRPr lang="en-US" sz="1400" dirty="0"/>
          </a:p>
        </p:txBody>
      </p:sp>
      <p:sp>
        <p:nvSpPr>
          <p:cNvPr id="17" name="Footer Placeholder 5"/>
          <p:cNvSpPr txBox="1">
            <a:spLocks/>
          </p:cNvSpPr>
          <p:nvPr/>
        </p:nvSpPr>
        <p:spPr>
          <a:xfrm>
            <a:off x="8823960" y="3703320"/>
            <a:ext cx="423046" cy="3143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6</a:t>
            </a:r>
            <a:endParaRPr kumimoji="0" lang="en-US" sz="13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2971800" y="5105400"/>
            <a:ext cx="3581400" cy="830997"/>
          </a:xfrm>
          <a:prstGeom prst="rect">
            <a:avLst/>
          </a:prstGeom>
        </p:spPr>
        <p:txBody>
          <a:bodyPr wrap="square">
            <a:spAutoFit/>
          </a:bodyPr>
          <a:lstStyle/>
          <a:p>
            <a:r>
              <a:rPr lang="en-US" sz="1600" dirty="0" smtClean="0"/>
              <a:t>Near Experimental Hall Hutches:</a:t>
            </a:r>
          </a:p>
          <a:p>
            <a:r>
              <a:rPr lang="en-US" sz="1600" dirty="0" smtClean="0"/>
              <a:t> AMO &amp; SXR (Soft X-Rays)</a:t>
            </a:r>
          </a:p>
          <a:p>
            <a:r>
              <a:rPr lang="en-US" sz="1600" dirty="0" smtClean="0"/>
              <a:t>XPP (Hard X-Rays)</a:t>
            </a:r>
          </a:p>
        </p:txBody>
      </p:sp>
      <p:cxnSp>
        <p:nvCxnSpPr>
          <p:cNvPr id="20" name="Straight Arrow Connector 19"/>
          <p:cNvCxnSpPr/>
          <p:nvPr/>
        </p:nvCxnSpPr>
        <p:spPr>
          <a:xfrm flipH="1" flipV="1">
            <a:off x="3183255" y="4814470"/>
            <a:ext cx="550545" cy="290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38600" y="4814470"/>
            <a:ext cx="0" cy="290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2"/>
          </p:cNvCxnSpPr>
          <p:nvPr/>
        </p:nvCxnSpPr>
        <p:spPr>
          <a:xfrm flipV="1">
            <a:off x="4419600" y="4814470"/>
            <a:ext cx="304800" cy="290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867400" y="5484020"/>
            <a:ext cx="3352800" cy="584775"/>
          </a:xfrm>
          <a:prstGeom prst="rect">
            <a:avLst/>
          </a:prstGeom>
        </p:spPr>
        <p:txBody>
          <a:bodyPr wrap="square">
            <a:spAutoFit/>
          </a:bodyPr>
          <a:lstStyle/>
          <a:p>
            <a:r>
              <a:rPr lang="en-US" sz="1600" dirty="0" smtClean="0"/>
              <a:t>Far Experimental Hall Hutches:</a:t>
            </a:r>
          </a:p>
          <a:p>
            <a:r>
              <a:rPr lang="en-US" sz="1600" dirty="0" smtClean="0"/>
              <a:t>XCS, CXI &amp; MEC (Hard X-Rays)</a:t>
            </a:r>
          </a:p>
        </p:txBody>
      </p:sp>
      <p:cxnSp>
        <p:nvCxnSpPr>
          <p:cNvPr id="27" name="Straight Arrow Connector 26"/>
          <p:cNvCxnSpPr/>
          <p:nvPr/>
        </p:nvCxnSpPr>
        <p:spPr>
          <a:xfrm flipV="1">
            <a:off x="6629400" y="4814470"/>
            <a:ext cx="228600" cy="481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5" idx="2"/>
          </p:cNvCxnSpPr>
          <p:nvPr/>
        </p:nvCxnSpPr>
        <p:spPr>
          <a:xfrm flipV="1">
            <a:off x="7239000" y="4814470"/>
            <a:ext cx="609600" cy="481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153400" y="4968359"/>
            <a:ext cx="401992" cy="327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107055" y="6216134"/>
            <a:ext cx="3522345" cy="369332"/>
          </a:xfrm>
          <a:prstGeom prst="rect">
            <a:avLst/>
          </a:prstGeom>
          <a:noFill/>
        </p:spPr>
        <p:txBody>
          <a:bodyPr wrap="square" rtlCol="0">
            <a:spAutoFit/>
          </a:bodyPr>
          <a:lstStyle/>
          <a:p>
            <a:r>
              <a:rPr lang="en-US" dirty="0" smtClean="0">
                <a:solidFill>
                  <a:srgbClr val="FF0000"/>
                </a:solidFill>
              </a:rPr>
              <a:t>6 Total Experiment Sites </a:t>
            </a:r>
            <a:endParaRPr lang="en-US" dirty="0">
              <a:solidFill>
                <a:srgbClr val="FF0000"/>
              </a:solidFill>
            </a:endParaRPr>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 y="2"/>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Deliverable X-Ray Parameters</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6" name="Title 5"/>
          <p:cNvSpPr>
            <a:spLocks noGrp="1"/>
          </p:cNvSpPr>
          <p:nvPr>
            <p:ph type="title"/>
          </p:nvPr>
        </p:nvSpPr>
        <p:spPr/>
        <p:txBody>
          <a:bodyPr/>
          <a:lstStyle/>
          <a:p>
            <a:r>
              <a:rPr lang="en-CA" dirty="0" smtClean="0"/>
              <a:t>LCLS User Parameter Space</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7" name="Rectangle 6"/>
          <p:cNvSpPr/>
          <p:nvPr/>
        </p:nvSpPr>
        <p:spPr>
          <a:xfrm>
            <a:off x="685800" y="1600200"/>
            <a:ext cx="7315200" cy="4093428"/>
          </a:xfrm>
          <a:prstGeom prst="rect">
            <a:avLst/>
          </a:prstGeom>
        </p:spPr>
        <p:txBody>
          <a:bodyPr wrap="square">
            <a:spAutoFit/>
          </a:bodyPr>
          <a:lstStyle/>
          <a:p>
            <a:pPr>
              <a:buFont typeface="Arial" pitchFamily="34" charset="0"/>
              <a:buChar char="•"/>
            </a:pPr>
            <a:r>
              <a:rPr lang="en-US" sz="2000" dirty="0" smtClean="0"/>
              <a:t> </a:t>
            </a:r>
            <a:r>
              <a:rPr lang="en-US" sz="2400" dirty="0" smtClean="0"/>
              <a:t>Photon Energy</a:t>
            </a:r>
          </a:p>
          <a:p>
            <a:r>
              <a:rPr lang="en-US" sz="2400" dirty="0" smtClean="0"/>
              <a:t>       </a:t>
            </a:r>
            <a:r>
              <a:rPr lang="en-US" sz="2400" dirty="0" smtClean="0">
                <a:solidFill>
                  <a:srgbClr val="FF0000"/>
                </a:solidFill>
              </a:rPr>
              <a:t>480eV to 10.6keV</a:t>
            </a:r>
          </a:p>
          <a:p>
            <a:endParaRPr lang="en-US" sz="2400" dirty="0" smtClean="0">
              <a:solidFill>
                <a:srgbClr val="FF0000"/>
              </a:solidFill>
            </a:endParaRPr>
          </a:p>
          <a:p>
            <a:pPr>
              <a:buFont typeface="Arial" pitchFamily="34" charset="0"/>
              <a:buChar char="•"/>
            </a:pPr>
            <a:r>
              <a:rPr lang="en-US" sz="2400" dirty="0" smtClean="0"/>
              <a:t> Photon Pulse Length</a:t>
            </a:r>
          </a:p>
          <a:p>
            <a:r>
              <a:rPr lang="en-US" sz="2400" dirty="0" smtClean="0"/>
              <a:t>       </a:t>
            </a:r>
            <a:r>
              <a:rPr lang="en-US" sz="2400" dirty="0" smtClean="0">
                <a:solidFill>
                  <a:srgbClr val="FF0000"/>
                </a:solidFill>
              </a:rPr>
              <a:t>2 to 300+ </a:t>
            </a:r>
            <a:r>
              <a:rPr lang="en-US" sz="2400" dirty="0" err="1" smtClean="0">
                <a:solidFill>
                  <a:srgbClr val="FF0000"/>
                </a:solidFill>
              </a:rPr>
              <a:t>fs</a:t>
            </a:r>
            <a:endParaRPr lang="en-US" sz="2400" dirty="0" smtClean="0">
              <a:solidFill>
                <a:srgbClr val="FF0000"/>
              </a:solidFill>
            </a:endParaRPr>
          </a:p>
          <a:p>
            <a:endParaRPr lang="en-US" sz="2400" dirty="0" smtClean="0">
              <a:solidFill>
                <a:srgbClr val="FF0000"/>
              </a:solidFill>
            </a:endParaRPr>
          </a:p>
          <a:p>
            <a:pPr>
              <a:buFont typeface="Arial" pitchFamily="34" charset="0"/>
              <a:buChar char="•"/>
            </a:pPr>
            <a:r>
              <a:rPr lang="en-US" sz="2400" dirty="0" smtClean="0"/>
              <a:t> Energy Bandwidth</a:t>
            </a:r>
          </a:p>
          <a:p>
            <a:r>
              <a:rPr lang="en-US" sz="2000" dirty="0" smtClean="0"/>
              <a:t>     0.2% (narrow) or 2%(wide)</a:t>
            </a:r>
          </a:p>
          <a:p>
            <a:endParaRPr lang="en-US" sz="2400" dirty="0" smtClean="0"/>
          </a:p>
          <a:p>
            <a:pPr>
              <a:buFont typeface="Arial" pitchFamily="34" charset="0"/>
              <a:buChar char="•"/>
            </a:pPr>
            <a:r>
              <a:rPr lang="en-US" sz="2400" dirty="0" smtClean="0"/>
              <a:t>Normally 2+ Configuration Changes Per 24/hours. For now 1 user at a time, switch every 12 hours</a:t>
            </a:r>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Setting up the Machine</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6" name="Title 5"/>
          <p:cNvSpPr>
            <a:spLocks noGrp="1"/>
          </p:cNvSpPr>
          <p:nvPr>
            <p:ph type="title"/>
          </p:nvPr>
        </p:nvSpPr>
        <p:spPr/>
        <p:txBody>
          <a:bodyPr/>
          <a:lstStyle/>
          <a:p>
            <a:r>
              <a:rPr lang="en-CA" dirty="0" smtClean="0"/>
              <a:t>Setting up the Machine</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sp>
        <p:nvSpPr>
          <p:cNvPr id="8" name="TextBox 7"/>
          <p:cNvSpPr txBox="1"/>
          <p:nvPr/>
        </p:nvSpPr>
        <p:spPr>
          <a:xfrm>
            <a:off x="762000" y="2057400"/>
            <a:ext cx="7010400" cy="2616101"/>
          </a:xfrm>
          <a:prstGeom prst="rect">
            <a:avLst/>
          </a:prstGeom>
          <a:noFill/>
        </p:spPr>
        <p:txBody>
          <a:bodyPr wrap="square" rtlCol="0">
            <a:spAutoFit/>
          </a:bodyPr>
          <a:lstStyle/>
          <a:p>
            <a:r>
              <a:rPr lang="en-US" sz="2400" dirty="0" smtClean="0"/>
              <a:t>Keys to FEL Performance </a:t>
            </a:r>
          </a:p>
          <a:p>
            <a:endParaRPr lang="en-US" sz="2400" dirty="0" smtClean="0"/>
          </a:p>
          <a:p>
            <a:pPr>
              <a:buFont typeface="Arial" pitchFamily="34" charset="0"/>
              <a:buChar char="•"/>
            </a:pPr>
            <a:r>
              <a:rPr lang="en-US" sz="2000" dirty="0" smtClean="0"/>
              <a:t>       Lowest Electron Transverse Emittance</a:t>
            </a:r>
          </a:p>
          <a:p>
            <a:pPr>
              <a:buFont typeface="Arial" pitchFamily="34" charset="0"/>
              <a:buChar char="•"/>
            </a:pPr>
            <a:r>
              <a:rPr lang="en-US" sz="2000" dirty="0" smtClean="0"/>
              <a:t>       Optimal Electron Bunch Length</a:t>
            </a:r>
          </a:p>
          <a:p>
            <a:pPr>
              <a:buFont typeface="Arial" pitchFamily="34" charset="0"/>
              <a:buChar char="•"/>
            </a:pPr>
            <a:r>
              <a:rPr lang="en-US" sz="2000" dirty="0" smtClean="0"/>
              <a:t>       Slice Energy Spread Sufficient to Generate SASE</a:t>
            </a:r>
          </a:p>
          <a:p>
            <a:pPr>
              <a:buFont typeface="Arial" pitchFamily="34" charset="0"/>
              <a:buChar char="•"/>
            </a:pPr>
            <a:r>
              <a:rPr lang="en-US" sz="2000" dirty="0" smtClean="0"/>
              <a:t>       Optimal Undulator Configuration </a:t>
            </a:r>
          </a:p>
          <a:p>
            <a:r>
              <a:rPr lang="en-US" dirty="0" smtClean="0"/>
              <a:t>           </a:t>
            </a:r>
          </a:p>
          <a:p>
            <a:endParaRPr lang="en-US"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6" name="Title 5"/>
          <p:cNvSpPr>
            <a:spLocks noGrp="1"/>
          </p:cNvSpPr>
          <p:nvPr>
            <p:ph type="title"/>
          </p:nvPr>
        </p:nvSpPr>
        <p:spPr/>
        <p:txBody>
          <a:bodyPr/>
          <a:lstStyle/>
          <a:p>
            <a:r>
              <a:rPr lang="en-CA" dirty="0" smtClean="0"/>
              <a:t>Setting up the Injector</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TextBox 4"/>
          <p:cNvSpPr txBox="1"/>
          <p:nvPr/>
        </p:nvSpPr>
        <p:spPr>
          <a:xfrm>
            <a:off x="609600" y="1444823"/>
            <a:ext cx="6939578" cy="1846659"/>
          </a:xfrm>
          <a:prstGeom prst="rect">
            <a:avLst/>
          </a:prstGeom>
          <a:noFill/>
        </p:spPr>
        <p:txBody>
          <a:bodyPr wrap="square" rtlCol="0">
            <a:spAutoFit/>
          </a:bodyPr>
          <a:lstStyle/>
          <a:p>
            <a:r>
              <a:rPr lang="en-US" sz="2000" dirty="0" smtClean="0"/>
              <a:t>Starting point for good emittance is quality of beam off the cathode</a:t>
            </a:r>
          </a:p>
          <a:p>
            <a:endParaRPr lang="en-US" sz="2000" dirty="0" smtClean="0"/>
          </a:p>
          <a:p>
            <a:pPr>
              <a:buFont typeface="Arial" pitchFamily="34" charset="0"/>
              <a:buChar char="•"/>
            </a:pPr>
            <a:r>
              <a:rPr lang="en-US" dirty="0" smtClean="0"/>
              <a:t> </a:t>
            </a:r>
            <a:r>
              <a:rPr lang="en-US" sz="1600" dirty="0" smtClean="0"/>
              <a:t>UV</a:t>
            </a:r>
            <a:r>
              <a:rPr lang="en-US" dirty="0" smtClean="0"/>
              <a:t> </a:t>
            </a:r>
            <a:r>
              <a:rPr lang="en-US" sz="1600" dirty="0" smtClean="0"/>
              <a:t>Drive</a:t>
            </a:r>
            <a:r>
              <a:rPr lang="en-US" dirty="0" smtClean="0"/>
              <a:t> </a:t>
            </a:r>
            <a:r>
              <a:rPr lang="en-US" sz="1600" dirty="0" smtClean="0"/>
              <a:t>Laser Transverse and Temporal Quality</a:t>
            </a:r>
          </a:p>
          <a:p>
            <a:pPr>
              <a:buFont typeface="Arial" pitchFamily="34" charset="0"/>
              <a:buChar char="•"/>
            </a:pPr>
            <a:r>
              <a:rPr lang="en-US" sz="1600" dirty="0" smtClean="0"/>
              <a:t> Scan Cathode to find optimal QE and Emittance spot</a:t>
            </a:r>
          </a:p>
          <a:p>
            <a:endParaRPr lang="en-US" sz="2000" dirty="0"/>
          </a:p>
        </p:txBody>
      </p:sp>
      <p:pic>
        <p:nvPicPr>
          <p:cNvPr id="7" name="Picture 6" descr="goodvcc.png"/>
          <p:cNvPicPr>
            <a:picLocks noChangeAspect="1"/>
          </p:cNvPicPr>
          <p:nvPr/>
        </p:nvPicPr>
        <p:blipFill>
          <a:blip r:embed="rId3"/>
          <a:stretch>
            <a:fillRect/>
          </a:stretch>
        </p:blipFill>
        <p:spPr>
          <a:xfrm>
            <a:off x="609600" y="3383815"/>
            <a:ext cx="3048000" cy="2498055"/>
          </a:xfrm>
          <a:prstGeom prst="rect">
            <a:avLst/>
          </a:prstGeom>
        </p:spPr>
      </p:pic>
      <p:pic>
        <p:nvPicPr>
          <p:cNvPr id="8" name="Picture 7" descr="xrosscorr.png"/>
          <p:cNvPicPr>
            <a:picLocks noChangeAspect="1"/>
          </p:cNvPicPr>
          <p:nvPr/>
        </p:nvPicPr>
        <p:blipFill>
          <a:blip r:embed="rId4"/>
          <a:stretch>
            <a:fillRect/>
          </a:stretch>
        </p:blipFill>
        <p:spPr>
          <a:xfrm>
            <a:off x="4267201" y="3383815"/>
            <a:ext cx="3222932" cy="2438218"/>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6" name="Title 5"/>
          <p:cNvSpPr>
            <a:spLocks noGrp="1"/>
          </p:cNvSpPr>
          <p:nvPr>
            <p:ph type="title"/>
          </p:nvPr>
        </p:nvSpPr>
        <p:spPr/>
        <p:txBody>
          <a:bodyPr/>
          <a:lstStyle/>
          <a:p>
            <a:r>
              <a:rPr lang="en-CA" dirty="0" smtClean="0"/>
              <a:t>Setting up the Injector</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685800" y="1828800"/>
            <a:ext cx="7620000" cy="1323439"/>
          </a:xfrm>
          <a:prstGeom prst="rect">
            <a:avLst/>
          </a:prstGeom>
        </p:spPr>
        <p:txBody>
          <a:bodyPr wrap="square">
            <a:spAutoFit/>
          </a:bodyPr>
          <a:lstStyle/>
          <a:p>
            <a:pPr>
              <a:buFont typeface="Arial" pitchFamily="34" charset="0"/>
              <a:buChar char="•"/>
            </a:pPr>
            <a:r>
              <a:rPr lang="en-US" sz="2000" dirty="0" smtClean="0"/>
              <a:t> Use injector optics to tune for best transverse emittance</a:t>
            </a:r>
          </a:p>
          <a:p>
            <a:r>
              <a:rPr lang="en-US" sz="2000" dirty="0" smtClean="0"/>
              <a:t>     </a:t>
            </a:r>
            <a:r>
              <a:rPr lang="en-US" sz="1600" dirty="0" smtClean="0"/>
              <a:t>OTR Screens and Wire Scanners for beam size measurements</a:t>
            </a:r>
          </a:p>
          <a:p>
            <a:pPr>
              <a:buFont typeface="Arial" pitchFamily="34" charset="0"/>
              <a:buChar char="•"/>
            </a:pPr>
            <a:r>
              <a:rPr lang="en-US" sz="2000" dirty="0" smtClean="0"/>
              <a:t> Can also examine slice emittance in X plane</a:t>
            </a:r>
          </a:p>
          <a:p>
            <a:r>
              <a:rPr lang="en-US" sz="2000" dirty="0" smtClean="0"/>
              <a:t>     </a:t>
            </a:r>
            <a:r>
              <a:rPr lang="en-US" sz="1600" dirty="0" smtClean="0"/>
              <a:t>Clue about temporal quality of laser</a:t>
            </a:r>
          </a:p>
        </p:txBody>
      </p:sp>
      <p:pic>
        <p:nvPicPr>
          <p:cNvPr id="7" name="Picture 6" descr="injemit.png"/>
          <p:cNvPicPr>
            <a:picLocks noChangeAspect="1"/>
          </p:cNvPicPr>
          <p:nvPr/>
        </p:nvPicPr>
        <p:blipFill>
          <a:blip r:embed="rId3"/>
          <a:stretch>
            <a:fillRect/>
          </a:stretch>
        </p:blipFill>
        <p:spPr>
          <a:xfrm>
            <a:off x="1066800" y="3429000"/>
            <a:ext cx="2971800" cy="2659152"/>
          </a:xfrm>
          <a:prstGeom prst="rect">
            <a:avLst/>
          </a:prstGeom>
        </p:spPr>
      </p:pic>
      <p:pic>
        <p:nvPicPr>
          <p:cNvPr id="8" name="Picture 7" descr="sliceemit.png"/>
          <p:cNvPicPr>
            <a:picLocks noChangeAspect="1"/>
          </p:cNvPicPr>
          <p:nvPr/>
        </p:nvPicPr>
        <p:blipFill>
          <a:blip r:embed="rId4"/>
          <a:stretch>
            <a:fillRect/>
          </a:stretch>
        </p:blipFill>
        <p:spPr>
          <a:xfrm>
            <a:off x="4876800" y="3225456"/>
            <a:ext cx="3200400" cy="2862696"/>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6" name="Title 5"/>
          <p:cNvSpPr>
            <a:spLocks noGrp="1"/>
          </p:cNvSpPr>
          <p:nvPr>
            <p:ph type="title"/>
          </p:nvPr>
        </p:nvSpPr>
        <p:spPr/>
        <p:txBody>
          <a:bodyPr/>
          <a:lstStyle/>
          <a:p>
            <a:r>
              <a:rPr lang="en-CA" dirty="0" smtClean="0"/>
              <a:t>Setting up the Linac</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0"/>
            <a:ext cx="7707928" cy="3046988"/>
          </a:xfrm>
          <a:prstGeom prst="rect">
            <a:avLst/>
          </a:prstGeom>
        </p:spPr>
        <p:txBody>
          <a:bodyPr wrap="square">
            <a:spAutoFit/>
          </a:bodyPr>
          <a:lstStyle/>
          <a:p>
            <a:r>
              <a:rPr lang="en-US" sz="2000" dirty="0" smtClean="0"/>
              <a:t>Goal: Preserve Injector Emittance</a:t>
            </a:r>
          </a:p>
          <a:p>
            <a:endParaRPr lang="en-US" sz="2000" dirty="0" smtClean="0"/>
          </a:p>
          <a:p>
            <a:pPr>
              <a:buFont typeface="Arial" pitchFamily="34" charset="0"/>
              <a:buChar char="•"/>
            </a:pPr>
            <a:r>
              <a:rPr lang="en-US" sz="1600" dirty="0" smtClean="0"/>
              <a:t> Emittance Measurement Points(wires):  After  1</a:t>
            </a:r>
            <a:r>
              <a:rPr lang="en-US" sz="1600" baseline="30000" dirty="0" smtClean="0"/>
              <a:t>st </a:t>
            </a:r>
            <a:r>
              <a:rPr lang="en-US" sz="1600" dirty="0" smtClean="0"/>
              <a:t>and 2</a:t>
            </a:r>
            <a:r>
              <a:rPr lang="en-US" sz="1600" baseline="30000" dirty="0" smtClean="0"/>
              <a:t>nd</a:t>
            </a:r>
            <a:r>
              <a:rPr lang="en-US" sz="1600" dirty="0" smtClean="0"/>
              <a:t> bunch compressor , then upstream of Undulator</a:t>
            </a:r>
          </a:p>
          <a:p>
            <a:pPr>
              <a:buFont typeface="Arial" pitchFamily="34" charset="0"/>
              <a:buChar char="•"/>
            </a:pPr>
            <a:r>
              <a:rPr lang="en-US" sz="1600" dirty="0" smtClean="0"/>
              <a:t> Steer to Flat Orbit in Linac and Linac to Undulator Region</a:t>
            </a:r>
          </a:p>
          <a:p>
            <a:pPr>
              <a:buFont typeface="Arial" pitchFamily="34" charset="0"/>
              <a:buChar char="•"/>
            </a:pPr>
            <a:r>
              <a:rPr lang="en-US" sz="1600" dirty="0" smtClean="0"/>
              <a:t> Beta and Dispersion Match</a:t>
            </a:r>
          </a:p>
          <a:p>
            <a:pPr>
              <a:buFont typeface="Arial" pitchFamily="34" charset="0"/>
              <a:buChar char="•"/>
            </a:pPr>
            <a:endParaRPr lang="en-US" sz="1600" dirty="0" smtClean="0"/>
          </a:p>
          <a:p>
            <a:pPr>
              <a:buFont typeface="Arial" pitchFamily="34" charset="0"/>
              <a:buChar char="•"/>
            </a:pPr>
            <a:endParaRPr lang="en-US" sz="1600" dirty="0" smtClean="0"/>
          </a:p>
          <a:p>
            <a:endParaRPr lang="en-US" sz="1600" dirty="0" smtClean="0"/>
          </a:p>
          <a:p>
            <a:endParaRPr lang="en-US" sz="2000" dirty="0" smtClean="0"/>
          </a:p>
          <a:p>
            <a:endParaRPr lang="en-US" sz="2000" dirty="0"/>
          </a:p>
        </p:txBody>
      </p:sp>
      <p:pic>
        <p:nvPicPr>
          <p:cNvPr id="7" name="Picture 6" descr="betamatch.png"/>
          <p:cNvPicPr>
            <a:picLocks noChangeAspect="1"/>
          </p:cNvPicPr>
          <p:nvPr/>
        </p:nvPicPr>
        <p:blipFill>
          <a:blip r:embed="rId3" cstate="print"/>
          <a:stretch>
            <a:fillRect/>
          </a:stretch>
        </p:blipFill>
        <p:spPr>
          <a:xfrm>
            <a:off x="5029200" y="3097057"/>
            <a:ext cx="2971800" cy="2916948"/>
          </a:xfrm>
          <a:prstGeom prst="rect">
            <a:avLst/>
          </a:prstGeom>
        </p:spPr>
      </p:pic>
      <p:pic>
        <p:nvPicPr>
          <p:cNvPr id="8" name="Picture 7" descr="emitgui.png"/>
          <p:cNvPicPr>
            <a:picLocks noChangeAspect="1"/>
          </p:cNvPicPr>
          <p:nvPr/>
        </p:nvPicPr>
        <p:blipFill>
          <a:blip r:embed="rId4" cstate="print"/>
          <a:stretch>
            <a:fillRect/>
          </a:stretch>
        </p:blipFill>
        <p:spPr>
          <a:xfrm>
            <a:off x="838200" y="3352800"/>
            <a:ext cx="3352800" cy="2661205"/>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6" name="Title 5"/>
          <p:cNvSpPr>
            <a:spLocks noGrp="1"/>
          </p:cNvSpPr>
          <p:nvPr>
            <p:ph type="title"/>
          </p:nvPr>
        </p:nvSpPr>
        <p:spPr/>
        <p:txBody>
          <a:bodyPr/>
          <a:lstStyle/>
          <a:p>
            <a:r>
              <a:rPr lang="en-CA" dirty="0" smtClean="0"/>
              <a:t>Setting up the Undulator</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847464" y="1371600"/>
            <a:ext cx="7707928" cy="2739211"/>
          </a:xfrm>
          <a:prstGeom prst="rect">
            <a:avLst/>
          </a:prstGeom>
        </p:spPr>
        <p:txBody>
          <a:bodyPr wrap="square">
            <a:spAutoFit/>
          </a:bodyPr>
          <a:lstStyle/>
          <a:p>
            <a:r>
              <a:rPr lang="en-US" sz="2000" dirty="0" smtClean="0"/>
              <a:t>Goal: Keep the Electrons aligned with the X-Rays</a:t>
            </a:r>
          </a:p>
          <a:p>
            <a:endParaRPr lang="en-US" sz="1600" dirty="0" smtClean="0"/>
          </a:p>
          <a:p>
            <a:pPr>
              <a:buFont typeface="Arial" pitchFamily="34" charset="0"/>
              <a:buChar char="•"/>
            </a:pPr>
            <a:r>
              <a:rPr lang="en-US" sz="1600" dirty="0" smtClean="0"/>
              <a:t> Beam Based Alignment at 4 energies to find flattest trajectory</a:t>
            </a:r>
          </a:p>
          <a:p>
            <a:r>
              <a:rPr lang="en-US" sz="1600" dirty="0" smtClean="0"/>
              <a:t>      Uses all 33 Undulator BPM’s and Undulator Quads</a:t>
            </a:r>
          </a:p>
          <a:p>
            <a:r>
              <a:rPr lang="en-US" sz="1600" dirty="0" smtClean="0"/>
              <a:t>      Offsets in RF BPM’s drift due to electronics issues </a:t>
            </a:r>
          </a:p>
          <a:p>
            <a:endParaRPr lang="en-US" sz="1600" dirty="0" smtClean="0"/>
          </a:p>
          <a:p>
            <a:pPr>
              <a:buFont typeface="Arial" pitchFamily="34" charset="0"/>
              <a:buChar char="•"/>
            </a:pPr>
            <a:endParaRPr lang="en-US" sz="1600" dirty="0" smtClean="0"/>
          </a:p>
          <a:p>
            <a:endParaRPr lang="en-US" sz="1600" dirty="0" smtClean="0"/>
          </a:p>
          <a:p>
            <a:endParaRPr lang="en-US" sz="2000" dirty="0" smtClean="0"/>
          </a:p>
          <a:p>
            <a:endParaRPr lang="en-US" sz="2000" dirty="0"/>
          </a:p>
        </p:txBody>
      </p:sp>
      <p:pic>
        <p:nvPicPr>
          <p:cNvPr id="7" name="Picture 6" descr="bba1.png"/>
          <p:cNvPicPr>
            <a:picLocks noChangeAspect="1"/>
          </p:cNvPicPr>
          <p:nvPr/>
        </p:nvPicPr>
        <p:blipFill>
          <a:blip r:embed="rId3"/>
          <a:stretch>
            <a:fillRect/>
          </a:stretch>
        </p:blipFill>
        <p:spPr>
          <a:xfrm>
            <a:off x="4946494" y="2819400"/>
            <a:ext cx="3938588" cy="3172904"/>
          </a:xfrm>
          <a:prstGeom prst="rect">
            <a:avLst/>
          </a:prstGeom>
        </p:spPr>
      </p:pic>
      <p:pic>
        <p:nvPicPr>
          <p:cNvPr id="8" name="Picture 7" descr="bba2.png"/>
          <p:cNvPicPr>
            <a:picLocks noChangeAspect="1"/>
          </p:cNvPicPr>
          <p:nvPr/>
        </p:nvPicPr>
        <p:blipFill>
          <a:blip r:embed="rId4"/>
          <a:stretch>
            <a:fillRect/>
          </a:stretch>
        </p:blipFill>
        <p:spPr>
          <a:xfrm>
            <a:off x="615081" y="2819400"/>
            <a:ext cx="3956919" cy="3191770"/>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6" name="Title 5"/>
          <p:cNvSpPr>
            <a:spLocks noGrp="1"/>
          </p:cNvSpPr>
          <p:nvPr>
            <p:ph type="title"/>
          </p:nvPr>
        </p:nvSpPr>
        <p:spPr/>
        <p:txBody>
          <a:bodyPr/>
          <a:lstStyle/>
          <a:p>
            <a:r>
              <a:rPr lang="en-CA" dirty="0" smtClean="0"/>
              <a:t>Setting up the Undulator</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0"/>
            <a:ext cx="7707928" cy="1200329"/>
          </a:xfrm>
          <a:prstGeom prst="rect">
            <a:avLst/>
          </a:prstGeom>
        </p:spPr>
        <p:txBody>
          <a:bodyPr wrap="square">
            <a:spAutoFit/>
          </a:bodyPr>
          <a:lstStyle/>
          <a:p>
            <a:pPr>
              <a:buFont typeface="Arial" pitchFamily="34" charset="0"/>
              <a:buChar char="•"/>
            </a:pPr>
            <a:endParaRPr lang="en-US" sz="1600" dirty="0" smtClean="0"/>
          </a:p>
          <a:p>
            <a:endParaRPr lang="en-US" sz="1600" dirty="0" smtClean="0"/>
          </a:p>
          <a:p>
            <a:endParaRPr lang="en-US" sz="2000" dirty="0" smtClean="0"/>
          </a:p>
          <a:p>
            <a:endParaRPr lang="en-US" sz="2000" dirty="0"/>
          </a:p>
        </p:txBody>
      </p:sp>
      <p:sp>
        <p:nvSpPr>
          <p:cNvPr id="7" name="Rectangle 6"/>
          <p:cNvSpPr/>
          <p:nvPr/>
        </p:nvSpPr>
        <p:spPr>
          <a:xfrm>
            <a:off x="762000" y="1648599"/>
            <a:ext cx="7391400" cy="707886"/>
          </a:xfrm>
          <a:prstGeom prst="rect">
            <a:avLst/>
          </a:prstGeom>
        </p:spPr>
        <p:txBody>
          <a:bodyPr wrap="square">
            <a:spAutoFit/>
          </a:bodyPr>
          <a:lstStyle/>
          <a:p>
            <a:pPr>
              <a:buNone/>
            </a:pPr>
            <a:r>
              <a:rPr lang="en-US" sz="2000" dirty="0" smtClean="0"/>
              <a:t>Undulator Translation Stage: Moves Horizontally to vary magnetic field value in each </a:t>
            </a:r>
            <a:r>
              <a:rPr lang="en-US" sz="2000" dirty="0" smtClean="0"/>
              <a:t>segment(use for Taper)</a:t>
            </a:r>
            <a:endParaRPr lang="en-US" sz="2000" dirty="0" smtClean="0"/>
          </a:p>
        </p:txBody>
      </p:sp>
      <p:pic>
        <p:nvPicPr>
          <p:cNvPr id="8" name="Picture 7" descr="UNdSlice.jpg"/>
          <p:cNvPicPr>
            <a:picLocks noChangeAspect="1"/>
          </p:cNvPicPr>
          <p:nvPr/>
        </p:nvPicPr>
        <p:blipFill>
          <a:blip r:embed="rId3"/>
          <a:stretch>
            <a:fillRect/>
          </a:stretch>
        </p:blipFill>
        <p:spPr>
          <a:xfrm>
            <a:off x="2667000" y="2895600"/>
            <a:ext cx="3231593" cy="3200400"/>
          </a:xfrm>
          <a:prstGeom prst="rect">
            <a:avLst/>
          </a:prstGeom>
        </p:spPr>
      </p:pic>
      <p:cxnSp>
        <p:nvCxnSpPr>
          <p:cNvPr id="12" name="Straight Arrow Connector 11"/>
          <p:cNvCxnSpPr/>
          <p:nvPr/>
        </p:nvCxnSpPr>
        <p:spPr>
          <a:xfrm flipV="1">
            <a:off x="1600200" y="4572000"/>
            <a:ext cx="2438400" cy="228600"/>
          </a:xfrm>
          <a:prstGeom prst="straightConnector1">
            <a:avLst/>
          </a:prstGeom>
          <a:ln w="412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5472" y="4572000"/>
            <a:ext cx="1371600" cy="646331"/>
          </a:xfrm>
          <a:prstGeom prst="rect">
            <a:avLst/>
          </a:prstGeom>
          <a:noFill/>
        </p:spPr>
        <p:txBody>
          <a:bodyPr wrap="square" rtlCol="0">
            <a:spAutoFit/>
          </a:bodyPr>
          <a:lstStyle/>
          <a:p>
            <a:r>
              <a:rPr lang="en-US" dirty="0" smtClean="0"/>
              <a:t>Beam Entrance </a:t>
            </a:r>
            <a:endParaRPr lang="en-US" dirty="0"/>
          </a:p>
        </p:txBody>
      </p:sp>
      <p:sp>
        <p:nvSpPr>
          <p:cNvPr id="22" name="TextBox 21"/>
          <p:cNvSpPr txBox="1"/>
          <p:nvPr/>
        </p:nvSpPr>
        <p:spPr>
          <a:xfrm>
            <a:off x="6248400" y="2895600"/>
            <a:ext cx="2636682" cy="2308324"/>
          </a:xfrm>
          <a:prstGeom prst="rect">
            <a:avLst/>
          </a:prstGeom>
          <a:noFill/>
        </p:spPr>
        <p:txBody>
          <a:bodyPr wrap="square" rtlCol="0">
            <a:spAutoFit/>
          </a:bodyPr>
          <a:lstStyle/>
          <a:p>
            <a:r>
              <a:rPr lang="en-US" dirty="0" smtClean="0"/>
              <a:t>Pole Faces are tilted slightly</a:t>
            </a:r>
          </a:p>
          <a:p>
            <a:endParaRPr lang="en-US" dirty="0" smtClean="0"/>
          </a:p>
          <a:p>
            <a:endParaRPr lang="en-US" dirty="0" smtClean="0"/>
          </a:p>
          <a:p>
            <a:endParaRPr lang="en-US" dirty="0" smtClean="0"/>
          </a:p>
          <a:p>
            <a:r>
              <a:rPr lang="en-US" dirty="0" smtClean="0"/>
              <a:t>Field varies(K value)</a:t>
            </a:r>
          </a:p>
          <a:p>
            <a:r>
              <a:rPr lang="en-US" dirty="0" smtClean="0"/>
              <a:t>Horizontally in position along pole face</a:t>
            </a:r>
            <a:endParaRPr lang="en-US" dirty="0"/>
          </a:p>
        </p:txBody>
      </p:sp>
      <p:cxnSp>
        <p:nvCxnSpPr>
          <p:cNvPr id="27" name="Straight Connector 26"/>
          <p:cNvCxnSpPr/>
          <p:nvPr/>
        </p:nvCxnSpPr>
        <p:spPr>
          <a:xfrm flipV="1">
            <a:off x="6553200" y="3619500"/>
            <a:ext cx="1828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53200" y="4000500"/>
            <a:ext cx="1828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467600" y="3848100"/>
            <a:ext cx="152400"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2</a:t>
            </a:fld>
            <a:endParaRPr lang="en-US" dirty="0"/>
          </a:p>
        </p:txBody>
      </p:sp>
      <p:sp>
        <p:nvSpPr>
          <p:cNvPr id="29" name="Title 28"/>
          <p:cNvSpPr>
            <a:spLocks noGrp="1"/>
          </p:cNvSpPr>
          <p:nvPr>
            <p:ph type="title"/>
          </p:nvPr>
        </p:nvSpPr>
        <p:spPr/>
        <p:txBody>
          <a:bodyPr/>
          <a:lstStyle/>
          <a:p>
            <a:r>
              <a:rPr lang="en-CA" dirty="0" smtClean="0"/>
              <a:t>Outline</a:t>
            </a:r>
            <a:endParaRPr lang="en-CA" dirty="0"/>
          </a:p>
        </p:txBody>
      </p:sp>
      <p:sp>
        <p:nvSpPr>
          <p:cNvPr id="6" name="Footer Placeholder 5"/>
          <p:cNvSpPr>
            <a:spLocks noGrp="1"/>
          </p:cNvSpPr>
          <p:nvPr>
            <p:ph type="ftr" sz="quarter" idx="13"/>
          </p:nvPr>
        </p:nvSpPr>
        <p:spPr/>
        <p:txBody>
          <a:bodyPr/>
          <a:lstStyle/>
          <a:p>
            <a:r>
              <a:rPr lang="en-US" smtClean="0"/>
              <a:t>LCLS FEL WOA 2012</a:t>
            </a:r>
            <a:endParaRPr lang="en-US" dirty="0"/>
          </a:p>
        </p:txBody>
      </p:sp>
      <p:sp>
        <p:nvSpPr>
          <p:cNvPr id="30" name="Content Placeholder 29"/>
          <p:cNvSpPr>
            <a:spLocks noGrp="1"/>
          </p:cNvSpPr>
          <p:nvPr>
            <p:ph sz="quarter" idx="14"/>
          </p:nvPr>
        </p:nvSpPr>
        <p:spPr/>
        <p:txBody>
          <a:bodyPr/>
          <a:lstStyle/>
          <a:p>
            <a:pPr lvl="1"/>
            <a:endParaRPr lang="en-US" dirty="0" smtClean="0"/>
          </a:p>
          <a:p>
            <a:endParaRPr lang="en-US" dirty="0" smtClean="0"/>
          </a:p>
          <a:p>
            <a:endParaRPr lang="en-CA" dirty="0" smtClean="0"/>
          </a:p>
          <a:p>
            <a:pPr lvl="1">
              <a:buNone/>
            </a:pPr>
            <a:endParaRPr lang="en-US" dirty="0"/>
          </a:p>
        </p:txBody>
      </p:sp>
      <p:sp>
        <p:nvSpPr>
          <p:cNvPr id="8" name="Rectangle 7"/>
          <p:cNvSpPr/>
          <p:nvPr/>
        </p:nvSpPr>
        <p:spPr>
          <a:xfrm>
            <a:off x="445472" y="1524000"/>
            <a:ext cx="7631728" cy="2554545"/>
          </a:xfrm>
          <a:prstGeom prst="rect">
            <a:avLst/>
          </a:prstGeom>
        </p:spPr>
        <p:txBody>
          <a:bodyPr wrap="square">
            <a:spAutoFit/>
          </a:bodyPr>
          <a:lstStyle/>
          <a:p>
            <a:pPr>
              <a:buFont typeface="Arial" pitchFamily="34" charset="0"/>
              <a:buChar char="•"/>
            </a:pPr>
            <a:r>
              <a:rPr lang="en-US" sz="2000" dirty="0" smtClean="0"/>
              <a:t> Free Electron Lasers</a:t>
            </a:r>
          </a:p>
          <a:p>
            <a:pPr>
              <a:buFont typeface="Arial" pitchFamily="34" charset="0"/>
              <a:buChar char="•"/>
            </a:pPr>
            <a:r>
              <a:rPr lang="en-US" sz="2000" dirty="0" smtClean="0"/>
              <a:t> LCLS Overview</a:t>
            </a:r>
          </a:p>
          <a:p>
            <a:pPr>
              <a:buFont typeface="Arial" pitchFamily="34" charset="0"/>
              <a:buChar char="•"/>
            </a:pPr>
            <a:r>
              <a:rPr lang="en-US" sz="2000" dirty="0" smtClean="0"/>
              <a:t> Deliverable X-Ray Parameters</a:t>
            </a:r>
          </a:p>
          <a:p>
            <a:pPr>
              <a:buFont typeface="Arial" pitchFamily="34" charset="0"/>
              <a:buChar char="•"/>
            </a:pPr>
            <a:r>
              <a:rPr lang="en-US" sz="2000" dirty="0" smtClean="0"/>
              <a:t> Setting Up the Machine</a:t>
            </a:r>
          </a:p>
          <a:p>
            <a:pPr>
              <a:buFont typeface="Arial" pitchFamily="34" charset="0"/>
              <a:buChar char="•"/>
            </a:pPr>
            <a:r>
              <a:rPr lang="en-US" sz="2000" dirty="0" smtClean="0"/>
              <a:t> Tuning Methods</a:t>
            </a:r>
          </a:p>
          <a:p>
            <a:pPr>
              <a:buFont typeface="Arial" pitchFamily="34" charset="0"/>
              <a:buChar char="•"/>
            </a:pPr>
            <a:r>
              <a:rPr lang="en-US" sz="2000" dirty="0" smtClean="0"/>
              <a:t> FEL Performance</a:t>
            </a:r>
          </a:p>
          <a:p>
            <a:pPr>
              <a:buFont typeface="Arial" pitchFamily="34" charset="0"/>
              <a:buChar char="•"/>
            </a:pPr>
            <a:r>
              <a:rPr lang="en-US" sz="2000" dirty="0" smtClean="0"/>
              <a:t> References</a:t>
            </a:r>
          </a:p>
          <a:p>
            <a:pPr>
              <a:buFont typeface="Arial" pitchFamily="34" charset="0"/>
              <a:buChar char="•"/>
            </a:pPr>
            <a:r>
              <a:rPr lang="en-US" sz="2000" dirty="0" smtClean="0"/>
              <a:t> Supplemental Information</a:t>
            </a:r>
            <a:endParaRPr lang="en-US" sz="2000" dirty="0"/>
          </a:p>
        </p:txBody>
      </p:sp>
    </p:spTree>
    <p:extLst>
      <p:ext uri="{BB962C8B-B14F-4D97-AF65-F5344CB8AC3E}">
        <p14:creationId xmlns="" xmlns:p14="http://schemas.microsoft.com/office/powerpoint/2010/main" val="3641245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ofttaper.png"/>
          <p:cNvPicPr>
            <a:picLocks noChangeAspect="1"/>
          </p:cNvPicPr>
          <p:nvPr/>
        </p:nvPicPr>
        <p:blipFill>
          <a:blip r:embed="rId3"/>
          <a:stretch>
            <a:fillRect/>
          </a:stretch>
        </p:blipFill>
        <p:spPr>
          <a:xfrm>
            <a:off x="2133601" y="2571929"/>
            <a:ext cx="4533899" cy="3746765"/>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6" name="Title 5"/>
          <p:cNvSpPr>
            <a:spLocks noGrp="1"/>
          </p:cNvSpPr>
          <p:nvPr>
            <p:ph type="title"/>
          </p:nvPr>
        </p:nvSpPr>
        <p:spPr/>
        <p:txBody>
          <a:bodyPr/>
          <a:lstStyle/>
          <a:p>
            <a:r>
              <a:rPr lang="en-CA" dirty="0" smtClean="0"/>
              <a:t>Setting up the Undulator</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0"/>
            <a:ext cx="7707928" cy="1200329"/>
          </a:xfrm>
          <a:prstGeom prst="rect">
            <a:avLst/>
          </a:prstGeom>
        </p:spPr>
        <p:txBody>
          <a:bodyPr wrap="square">
            <a:spAutoFit/>
          </a:bodyPr>
          <a:lstStyle/>
          <a:p>
            <a:pPr>
              <a:buFont typeface="Arial" pitchFamily="34" charset="0"/>
              <a:buChar char="•"/>
            </a:pPr>
            <a:endParaRPr lang="en-US" sz="1600" dirty="0" smtClean="0"/>
          </a:p>
          <a:p>
            <a:endParaRPr lang="en-US" sz="1600" dirty="0" smtClean="0"/>
          </a:p>
          <a:p>
            <a:endParaRPr lang="en-US" sz="2000" dirty="0" smtClean="0"/>
          </a:p>
          <a:p>
            <a:endParaRPr lang="en-US" sz="2000" dirty="0"/>
          </a:p>
        </p:txBody>
      </p:sp>
      <p:sp>
        <p:nvSpPr>
          <p:cNvPr id="7" name="Rectangle 6"/>
          <p:cNvSpPr/>
          <p:nvPr/>
        </p:nvSpPr>
        <p:spPr>
          <a:xfrm>
            <a:off x="762000" y="1648599"/>
            <a:ext cx="7391400" cy="707886"/>
          </a:xfrm>
          <a:prstGeom prst="rect">
            <a:avLst/>
          </a:prstGeom>
        </p:spPr>
        <p:txBody>
          <a:bodyPr wrap="square">
            <a:spAutoFit/>
          </a:bodyPr>
          <a:lstStyle/>
          <a:p>
            <a:pPr>
              <a:buNone/>
            </a:pPr>
            <a:r>
              <a:rPr lang="en-US" sz="2000" dirty="0" smtClean="0"/>
              <a:t>Undulator Taper: Needed to match Undulator Field to electron bunch that is losing Energy to FEL creation</a:t>
            </a:r>
          </a:p>
        </p:txBody>
      </p:sp>
      <p:sp>
        <p:nvSpPr>
          <p:cNvPr id="11" name="TextBox 10"/>
          <p:cNvSpPr txBox="1"/>
          <p:nvPr/>
        </p:nvSpPr>
        <p:spPr>
          <a:xfrm>
            <a:off x="304800" y="4262735"/>
            <a:ext cx="1828800" cy="923330"/>
          </a:xfrm>
          <a:prstGeom prst="rect">
            <a:avLst/>
          </a:prstGeom>
          <a:noFill/>
        </p:spPr>
        <p:txBody>
          <a:bodyPr wrap="square" rtlCol="0">
            <a:spAutoFit/>
          </a:bodyPr>
          <a:lstStyle/>
          <a:p>
            <a:r>
              <a:rPr lang="en-US" dirty="0" smtClean="0"/>
              <a:t>Linear Taper in Exponential  Gain Section</a:t>
            </a:r>
            <a:endParaRPr lang="en-US" dirty="0"/>
          </a:p>
        </p:txBody>
      </p:sp>
      <p:cxnSp>
        <p:nvCxnSpPr>
          <p:cNvPr id="13" name="Straight Arrow Connector 12"/>
          <p:cNvCxnSpPr/>
          <p:nvPr/>
        </p:nvCxnSpPr>
        <p:spPr>
          <a:xfrm flipV="1">
            <a:off x="1905000" y="3733800"/>
            <a:ext cx="1676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37350" y="3115270"/>
            <a:ext cx="1828800" cy="2062103"/>
          </a:xfrm>
          <a:prstGeom prst="rect">
            <a:avLst/>
          </a:prstGeom>
          <a:noFill/>
        </p:spPr>
        <p:txBody>
          <a:bodyPr wrap="square" rtlCol="0">
            <a:spAutoFit/>
          </a:bodyPr>
          <a:lstStyle/>
          <a:p>
            <a:r>
              <a:rPr lang="en-US" sz="1600" dirty="0" smtClean="0"/>
              <a:t>Quadratic taper in post saturation regime</a:t>
            </a:r>
          </a:p>
          <a:p>
            <a:endParaRPr lang="en-US" sz="1600" dirty="0" smtClean="0"/>
          </a:p>
          <a:p>
            <a:r>
              <a:rPr lang="en-US" sz="1600" dirty="0" smtClean="0"/>
              <a:t>Helps maintain resonance condition after saturation</a:t>
            </a:r>
            <a:endParaRPr lang="en-US" sz="1600" dirty="0"/>
          </a:p>
        </p:txBody>
      </p:sp>
      <p:cxnSp>
        <p:nvCxnSpPr>
          <p:cNvPr id="16" name="Straight Arrow Connector 15"/>
          <p:cNvCxnSpPr/>
          <p:nvPr/>
        </p:nvCxnSpPr>
        <p:spPr>
          <a:xfrm flipH="1">
            <a:off x="5029200" y="3581400"/>
            <a:ext cx="1638300" cy="681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6" name="Title 5"/>
          <p:cNvSpPr>
            <a:spLocks noGrp="1"/>
          </p:cNvSpPr>
          <p:nvPr>
            <p:ph type="title"/>
          </p:nvPr>
        </p:nvSpPr>
        <p:spPr/>
        <p:txBody>
          <a:bodyPr/>
          <a:lstStyle/>
          <a:p>
            <a:r>
              <a:rPr lang="en-CA" dirty="0" smtClean="0"/>
              <a:t>Measuring the FEL Intensity</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7" name="Rectangle 6"/>
          <p:cNvSpPr/>
          <p:nvPr/>
        </p:nvSpPr>
        <p:spPr>
          <a:xfrm>
            <a:off x="451822" y="1674674"/>
            <a:ext cx="8103570" cy="1754326"/>
          </a:xfrm>
          <a:prstGeom prst="rect">
            <a:avLst/>
          </a:prstGeom>
        </p:spPr>
        <p:txBody>
          <a:bodyPr wrap="square">
            <a:spAutoFit/>
          </a:bodyPr>
          <a:lstStyle/>
          <a:p>
            <a:pPr>
              <a:buFont typeface="Arial" pitchFamily="34" charset="0"/>
              <a:buChar char="•"/>
            </a:pPr>
            <a:r>
              <a:rPr lang="en-US" dirty="0" smtClean="0"/>
              <a:t> Start by measuring Energy Loss of Electron Bunch across Undulator </a:t>
            </a:r>
          </a:p>
          <a:p>
            <a:r>
              <a:rPr lang="en-US" dirty="0" smtClean="0"/>
              <a:t>     </a:t>
            </a:r>
            <a:r>
              <a:rPr lang="en-US" sz="1600" dirty="0" smtClean="0"/>
              <a:t>Suppress FEL by kicking with first corrector in the Undulator</a:t>
            </a:r>
            <a:endParaRPr lang="en-US" dirty="0" smtClean="0"/>
          </a:p>
          <a:p>
            <a:pPr>
              <a:buFont typeface="Arial" pitchFamily="34" charset="0"/>
              <a:buChar char="•"/>
            </a:pPr>
            <a:r>
              <a:rPr lang="en-US" dirty="0" smtClean="0"/>
              <a:t> Then Calibrate the Gas Detectors measuring the FEL pulse</a:t>
            </a:r>
          </a:p>
          <a:p>
            <a:r>
              <a:rPr lang="en-US" dirty="0" smtClean="0"/>
              <a:t>     </a:t>
            </a:r>
            <a:r>
              <a:rPr lang="en-US" sz="1600" dirty="0" smtClean="0"/>
              <a:t>FEL interacts with GAS emitting photons picked up by PMT’s(minimally invasive) </a:t>
            </a:r>
            <a:endParaRPr lang="en-US" dirty="0" smtClean="0"/>
          </a:p>
          <a:p>
            <a:pPr>
              <a:buFont typeface="Arial" pitchFamily="34" charset="0"/>
              <a:buChar char="•"/>
            </a:pPr>
            <a:r>
              <a:rPr lang="en-US" dirty="0" smtClean="0"/>
              <a:t> Use FEE Gas Detector display for real time Pulse Energy Information, and Tuning</a:t>
            </a:r>
            <a:endParaRPr lang="en-US" dirty="0"/>
          </a:p>
        </p:txBody>
      </p:sp>
      <p:pic>
        <p:nvPicPr>
          <p:cNvPr id="10" name="Picture 9" descr="gasdet.png"/>
          <p:cNvPicPr>
            <a:picLocks noChangeAspect="1"/>
          </p:cNvPicPr>
          <p:nvPr/>
        </p:nvPicPr>
        <p:blipFill>
          <a:blip r:embed="rId3" cstate="print"/>
          <a:stretch>
            <a:fillRect/>
          </a:stretch>
        </p:blipFill>
        <p:spPr>
          <a:xfrm>
            <a:off x="990600" y="3810000"/>
            <a:ext cx="4960749" cy="1752600"/>
          </a:xfrm>
          <a:prstGeom prst="rect">
            <a:avLst/>
          </a:prstGeom>
        </p:spPr>
      </p:pic>
      <p:pic>
        <p:nvPicPr>
          <p:cNvPr id="8" name="Picture 7" descr="elossgui.png"/>
          <p:cNvPicPr>
            <a:picLocks noChangeAspect="1"/>
          </p:cNvPicPr>
          <p:nvPr/>
        </p:nvPicPr>
        <p:blipFill>
          <a:blip r:embed="rId4" cstate="print"/>
          <a:stretch>
            <a:fillRect/>
          </a:stretch>
        </p:blipFill>
        <p:spPr>
          <a:xfrm>
            <a:off x="4572000" y="3429000"/>
            <a:ext cx="3508086" cy="2991943"/>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 y="2"/>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Tuning Methods</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6" name="Title 5"/>
          <p:cNvSpPr>
            <a:spLocks noGrp="1"/>
          </p:cNvSpPr>
          <p:nvPr>
            <p:ph type="title"/>
          </p:nvPr>
        </p:nvSpPr>
        <p:spPr/>
        <p:txBody>
          <a:bodyPr/>
          <a:lstStyle/>
          <a:p>
            <a:r>
              <a:rPr lang="en-CA" dirty="0" smtClean="0"/>
              <a:t>Tuning Methods</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0"/>
            <a:ext cx="7707928" cy="1446550"/>
          </a:xfrm>
          <a:prstGeom prst="rect">
            <a:avLst/>
          </a:prstGeom>
        </p:spPr>
        <p:txBody>
          <a:bodyPr wrap="square">
            <a:spAutoFit/>
          </a:bodyPr>
          <a:lstStyle/>
          <a:p>
            <a:endParaRPr lang="en-US" sz="1600" dirty="0" smtClean="0"/>
          </a:p>
          <a:p>
            <a:pPr>
              <a:buFont typeface="Arial" pitchFamily="34" charset="0"/>
              <a:buChar char="•"/>
            </a:pPr>
            <a:endParaRPr lang="en-US" sz="1600" dirty="0" smtClean="0"/>
          </a:p>
          <a:p>
            <a:endParaRPr lang="en-US" sz="1600" dirty="0" smtClean="0"/>
          </a:p>
          <a:p>
            <a:endParaRPr lang="en-US" sz="2000" dirty="0" smtClean="0"/>
          </a:p>
          <a:p>
            <a:endParaRPr lang="en-US" sz="2000" dirty="0"/>
          </a:p>
        </p:txBody>
      </p:sp>
      <p:sp>
        <p:nvSpPr>
          <p:cNvPr id="7" name="Rectangle 6"/>
          <p:cNvSpPr/>
          <p:nvPr/>
        </p:nvSpPr>
        <p:spPr>
          <a:xfrm>
            <a:off x="445472" y="1397675"/>
            <a:ext cx="7022128" cy="369332"/>
          </a:xfrm>
          <a:prstGeom prst="rect">
            <a:avLst/>
          </a:prstGeom>
        </p:spPr>
        <p:txBody>
          <a:bodyPr wrap="square">
            <a:spAutoFit/>
          </a:bodyPr>
          <a:lstStyle/>
          <a:p>
            <a:pPr>
              <a:buNone/>
            </a:pPr>
            <a:r>
              <a:rPr lang="en-US" dirty="0" smtClean="0"/>
              <a:t> </a:t>
            </a:r>
            <a:endParaRPr lang="en-US" sz="1600" dirty="0" smtClean="0"/>
          </a:p>
        </p:txBody>
      </p:sp>
      <p:sp>
        <p:nvSpPr>
          <p:cNvPr id="8" name="Rectangle 7"/>
          <p:cNvSpPr/>
          <p:nvPr/>
        </p:nvSpPr>
        <p:spPr>
          <a:xfrm>
            <a:off x="718036" y="2362200"/>
            <a:ext cx="7707928" cy="2616101"/>
          </a:xfrm>
          <a:prstGeom prst="rect">
            <a:avLst/>
          </a:prstGeom>
        </p:spPr>
        <p:txBody>
          <a:bodyPr wrap="square">
            <a:spAutoFit/>
          </a:bodyPr>
          <a:lstStyle/>
          <a:p>
            <a:endParaRPr lang="en-US" sz="1600" dirty="0" smtClean="0"/>
          </a:p>
          <a:p>
            <a:r>
              <a:rPr lang="en-US" sz="2800" dirty="0" smtClean="0"/>
              <a:t>Capability for Minimally Invasive Tuning</a:t>
            </a:r>
          </a:p>
          <a:p>
            <a:endParaRPr lang="en-US" sz="2400" dirty="0" smtClean="0"/>
          </a:p>
          <a:p>
            <a:pPr>
              <a:buFont typeface="Arial" pitchFamily="34" charset="0"/>
              <a:buChar char="•"/>
            </a:pPr>
            <a:r>
              <a:rPr lang="en-US" sz="2400" dirty="0" smtClean="0"/>
              <a:t>   Many experiments can handle tuning while beam is delivered</a:t>
            </a:r>
          </a:p>
          <a:p>
            <a:pPr>
              <a:buFont typeface="Arial" pitchFamily="34" charset="0"/>
              <a:buChar char="•"/>
            </a:pPr>
            <a:r>
              <a:rPr lang="en-US" sz="2400" dirty="0" smtClean="0"/>
              <a:t>   Most gains are made in FEL </a:t>
            </a:r>
            <a:r>
              <a:rPr lang="en-US" sz="2400" dirty="0" smtClean="0"/>
              <a:t>pulse energy </a:t>
            </a:r>
            <a:r>
              <a:rPr lang="en-US" sz="2400" dirty="0" smtClean="0"/>
              <a:t>in this mode</a:t>
            </a:r>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6" name="Title 5"/>
          <p:cNvSpPr>
            <a:spLocks noGrp="1"/>
          </p:cNvSpPr>
          <p:nvPr>
            <p:ph type="title"/>
          </p:nvPr>
        </p:nvSpPr>
        <p:spPr/>
        <p:txBody>
          <a:bodyPr/>
          <a:lstStyle/>
          <a:p>
            <a:r>
              <a:rPr lang="en-CA" dirty="0" smtClean="0"/>
              <a:t>Tuning Methods</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0"/>
            <a:ext cx="7707928" cy="6186309"/>
          </a:xfrm>
          <a:prstGeom prst="rect">
            <a:avLst/>
          </a:prstGeom>
        </p:spPr>
        <p:txBody>
          <a:bodyPr wrap="square">
            <a:spAutoFit/>
          </a:bodyPr>
          <a:lstStyle/>
          <a:p>
            <a:r>
              <a:rPr lang="en-US" sz="2200" dirty="0" smtClean="0"/>
              <a:t>Often Design Quad settings do not produce Best FEL</a:t>
            </a:r>
          </a:p>
          <a:p>
            <a:endParaRPr lang="en-US" sz="1600" dirty="0" smtClean="0"/>
          </a:p>
          <a:p>
            <a:pPr>
              <a:buFont typeface="Arial" pitchFamily="34" charset="0"/>
              <a:buChar char="•"/>
            </a:pPr>
            <a:r>
              <a:rPr lang="en-US" sz="1600" dirty="0" smtClean="0"/>
              <a:t>   Start by setting up to design lattice, but sometimes we can double the FEL by</a:t>
            </a:r>
          </a:p>
          <a:p>
            <a:r>
              <a:rPr lang="en-US" sz="1600" dirty="0" smtClean="0"/>
              <a:t>    going off design</a:t>
            </a:r>
          </a:p>
          <a:p>
            <a:pPr>
              <a:buFont typeface="Arial" pitchFamily="34" charset="0"/>
              <a:buChar char="•"/>
            </a:pPr>
            <a:r>
              <a:rPr lang="en-US" sz="1600" dirty="0" smtClean="0"/>
              <a:t>   Use Beta and Dispersion Matching Quads to tune</a:t>
            </a:r>
          </a:p>
          <a:p>
            <a:pPr>
              <a:buNone/>
            </a:pPr>
            <a:r>
              <a:rPr lang="en-US" sz="1600" dirty="0" smtClean="0"/>
              <a:t>       Drawback: Reproducibility </a:t>
            </a:r>
          </a:p>
          <a:p>
            <a:pPr>
              <a:buNone/>
            </a:pPr>
            <a:endParaRPr lang="en-US" sz="1600" dirty="0" smtClean="0"/>
          </a:p>
          <a:p>
            <a:r>
              <a:rPr lang="en-US" sz="2200" dirty="0" smtClean="0"/>
              <a:t>Laser Profile Steering</a:t>
            </a:r>
          </a:p>
          <a:p>
            <a:endParaRPr lang="en-US" sz="1600" dirty="0" smtClean="0"/>
          </a:p>
          <a:p>
            <a:pPr>
              <a:buFont typeface="Arial" pitchFamily="34" charset="0"/>
              <a:buChar char="•"/>
            </a:pPr>
            <a:r>
              <a:rPr lang="en-US" sz="1600" dirty="0" smtClean="0"/>
              <a:t>   Start with uniform transverse profile, altering the profile will change bunch </a:t>
            </a:r>
          </a:p>
          <a:p>
            <a:pPr>
              <a:buNone/>
            </a:pPr>
            <a:r>
              <a:rPr lang="en-US" sz="1600" dirty="0" smtClean="0"/>
              <a:t>    profile off  of the Cathode </a:t>
            </a:r>
          </a:p>
          <a:p>
            <a:pPr>
              <a:buNone/>
            </a:pPr>
            <a:endParaRPr lang="en-US" sz="1600" dirty="0" smtClean="0"/>
          </a:p>
          <a:p>
            <a:r>
              <a:rPr lang="en-US" sz="2200" dirty="0" smtClean="0"/>
              <a:t>Undulator Taper Tweaks</a:t>
            </a:r>
          </a:p>
          <a:p>
            <a:endParaRPr lang="en-US" sz="1600" dirty="0" smtClean="0"/>
          </a:p>
          <a:p>
            <a:pPr>
              <a:buFont typeface="Arial" pitchFamily="34" charset="0"/>
              <a:buChar char="•"/>
            </a:pPr>
            <a:r>
              <a:rPr lang="en-US" sz="1600" dirty="0" smtClean="0"/>
              <a:t>   The better you can match the energy loss profile the more FEL you can produce       </a:t>
            </a:r>
          </a:p>
          <a:p>
            <a:pPr>
              <a:buFont typeface="Arial" pitchFamily="34" charset="0"/>
              <a:buChar char="•"/>
            </a:pPr>
            <a:r>
              <a:rPr lang="en-US" sz="1600" dirty="0" smtClean="0"/>
              <a:t>   Has a dependence on </a:t>
            </a:r>
            <a:r>
              <a:rPr lang="en-US" sz="1600" dirty="0" smtClean="0"/>
              <a:t>charge</a:t>
            </a:r>
            <a:r>
              <a:rPr lang="en-US" sz="1600" dirty="0" smtClean="0"/>
              <a:t>,  energy, and bunch length</a:t>
            </a:r>
            <a:endParaRPr lang="en-US" sz="1600" dirty="0" smtClean="0"/>
          </a:p>
          <a:p>
            <a:pPr>
              <a:buNone/>
            </a:pPr>
            <a:endParaRPr lang="en-US" sz="2200" dirty="0" smtClean="0"/>
          </a:p>
          <a:p>
            <a:endParaRPr lang="en-US" sz="1600" dirty="0" smtClean="0"/>
          </a:p>
          <a:p>
            <a:pPr>
              <a:buFont typeface="Arial" pitchFamily="34" charset="0"/>
              <a:buChar char="•"/>
            </a:pPr>
            <a:endParaRPr lang="en-US" sz="1600" dirty="0" smtClean="0"/>
          </a:p>
          <a:p>
            <a:endParaRPr lang="en-US" sz="1600" dirty="0" smtClean="0"/>
          </a:p>
          <a:p>
            <a:endParaRPr lang="en-US" sz="2000" dirty="0" smtClean="0"/>
          </a:p>
          <a:p>
            <a:endParaRPr lang="en-US" sz="2000"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6" name="Title 5"/>
          <p:cNvSpPr>
            <a:spLocks noGrp="1"/>
          </p:cNvSpPr>
          <p:nvPr>
            <p:ph type="title"/>
          </p:nvPr>
        </p:nvSpPr>
        <p:spPr/>
        <p:txBody>
          <a:bodyPr/>
          <a:lstStyle/>
          <a:p>
            <a:r>
              <a:rPr lang="en-CA" dirty="0" smtClean="0"/>
              <a:t>Tuning Methods</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0"/>
            <a:ext cx="7707928" cy="1446550"/>
          </a:xfrm>
          <a:prstGeom prst="rect">
            <a:avLst/>
          </a:prstGeom>
        </p:spPr>
        <p:txBody>
          <a:bodyPr wrap="square">
            <a:spAutoFit/>
          </a:bodyPr>
          <a:lstStyle/>
          <a:p>
            <a:endParaRPr lang="en-US" sz="1600" dirty="0" smtClean="0"/>
          </a:p>
          <a:p>
            <a:pPr>
              <a:buFont typeface="Arial" pitchFamily="34" charset="0"/>
              <a:buChar char="•"/>
            </a:pPr>
            <a:endParaRPr lang="en-US" sz="1600" dirty="0" smtClean="0"/>
          </a:p>
          <a:p>
            <a:endParaRPr lang="en-US" sz="1600" dirty="0" smtClean="0"/>
          </a:p>
          <a:p>
            <a:endParaRPr lang="en-US" sz="2000" dirty="0" smtClean="0"/>
          </a:p>
          <a:p>
            <a:endParaRPr lang="en-US" sz="2000" dirty="0"/>
          </a:p>
        </p:txBody>
      </p:sp>
      <p:sp>
        <p:nvSpPr>
          <p:cNvPr id="7" name="Rectangle 6"/>
          <p:cNvSpPr/>
          <p:nvPr/>
        </p:nvSpPr>
        <p:spPr>
          <a:xfrm>
            <a:off x="445472" y="1397675"/>
            <a:ext cx="7022128" cy="369332"/>
          </a:xfrm>
          <a:prstGeom prst="rect">
            <a:avLst/>
          </a:prstGeom>
        </p:spPr>
        <p:txBody>
          <a:bodyPr wrap="square">
            <a:spAutoFit/>
          </a:bodyPr>
          <a:lstStyle/>
          <a:p>
            <a:pPr>
              <a:buNone/>
            </a:pPr>
            <a:r>
              <a:rPr lang="en-US" dirty="0" smtClean="0"/>
              <a:t> </a:t>
            </a:r>
            <a:endParaRPr lang="en-US" sz="1600" dirty="0" smtClean="0"/>
          </a:p>
        </p:txBody>
      </p:sp>
      <p:sp>
        <p:nvSpPr>
          <p:cNvPr id="8" name="Rectangle 7"/>
          <p:cNvSpPr/>
          <p:nvPr/>
        </p:nvSpPr>
        <p:spPr>
          <a:xfrm>
            <a:off x="451822" y="1397675"/>
            <a:ext cx="7707928" cy="3231654"/>
          </a:xfrm>
          <a:prstGeom prst="rect">
            <a:avLst/>
          </a:prstGeom>
        </p:spPr>
        <p:txBody>
          <a:bodyPr wrap="square">
            <a:spAutoFit/>
          </a:bodyPr>
          <a:lstStyle/>
          <a:p>
            <a:r>
              <a:rPr lang="en-US" sz="2200" dirty="0" smtClean="0"/>
              <a:t>Pulse Length in BC1 and BC2</a:t>
            </a:r>
          </a:p>
          <a:p>
            <a:endParaRPr lang="en-US" sz="1600" dirty="0" smtClean="0"/>
          </a:p>
          <a:p>
            <a:pPr>
              <a:buFont typeface="Arial" pitchFamily="34" charset="0"/>
              <a:buChar char="•"/>
            </a:pPr>
            <a:r>
              <a:rPr lang="en-US" sz="1600" dirty="0" smtClean="0"/>
              <a:t>   Can optimize directly on </a:t>
            </a:r>
            <a:r>
              <a:rPr lang="en-US" sz="1600" dirty="0" smtClean="0"/>
              <a:t>FEL Pulse Energy</a:t>
            </a:r>
            <a:endParaRPr lang="en-US" sz="1600" dirty="0" smtClean="0"/>
          </a:p>
          <a:p>
            <a:pPr>
              <a:buNone/>
            </a:pPr>
            <a:r>
              <a:rPr lang="en-US" sz="1600" dirty="0" smtClean="0"/>
              <a:t>         Difficulties:</a:t>
            </a:r>
          </a:p>
          <a:p>
            <a:pPr>
              <a:buNone/>
            </a:pPr>
            <a:r>
              <a:rPr lang="en-US" sz="1600" dirty="0" smtClean="0"/>
              <a:t>            More Compression leads to more Energy Spread, which leads to more Jitter</a:t>
            </a:r>
          </a:p>
          <a:p>
            <a:pPr>
              <a:buNone/>
            </a:pPr>
            <a:r>
              <a:rPr lang="en-US" sz="1600" dirty="0" smtClean="0"/>
              <a:t>            Pulse lengths of ~10 </a:t>
            </a:r>
            <a:r>
              <a:rPr lang="en-US" sz="1600" dirty="0" err="1" smtClean="0"/>
              <a:t>fs</a:t>
            </a:r>
            <a:r>
              <a:rPr lang="en-US" sz="1600" dirty="0" smtClean="0"/>
              <a:t> require lower charge which means less FEL power</a:t>
            </a:r>
          </a:p>
          <a:p>
            <a:pPr>
              <a:buNone/>
            </a:pPr>
            <a:endParaRPr lang="en-US" sz="1600" dirty="0" smtClean="0"/>
          </a:p>
          <a:p>
            <a:r>
              <a:rPr lang="en-US" sz="2200" dirty="0" smtClean="0"/>
              <a:t>Closed Bumps in Early Linac Orbit</a:t>
            </a:r>
          </a:p>
          <a:p>
            <a:endParaRPr lang="en-US" sz="1600" dirty="0" smtClean="0"/>
          </a:p>
          <a:p>
            <a:pPr>
              <a:buFont typeface="Arial" pitchFamily="34" charset="0"/>
              <a:buChar char="•"/>
            </a:pPr>
            <a:r>
              <a:rPr lang="en-US" sz="1600" dirty="0" smtClean="0"/>
              <a:t>   Possible transverse wake field effects in the early part of Linac</a:t>
            </a:r>
          </a:p>
          <a:p>
            <a:pPr>
              <a:buFont typeface="Arial" pitchFamily="34" charset="0"/>
              <a:buChar char="•"/>
            </a:pPr>
            <a:r>
              <a:rPr lang="en-US" sz="1600" dirty="0" smtClean="0"/>
              <a:t>   Can use feedback </a:t>
            </a:r>
            <a:r>
              <a:rPr lang="en-US" sz="1600" dirty="0" err="1" smtClean="0"/>
              <a:t>setpoints</a:t>
            </a:r>
            <a:r>
              <a:rPr lang="en-US" sz="1600" dirty="0" smtClean="0"/>
              <a:t> or closed orbit bumps to compensate</a:t>
            </a:r>
          </a:p>
          <a:p>
            <a:endParaRPr lang="en-US" sz="1600" dirty="0" smtClean="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 y="2"/>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FEL Performance</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6" name="Title 5"/>
          <p:cNvSpPr>
            <a:spLocks noGrp="1"/>
          </p:cNvSpPr>
          <p:nvPr>
            <p:ph type="title"/>
          </p:nvPr>
        </p:nvSpPr>
        <p:spPr/>
        <p:txBody>
          <a:bodyPr/>
          <a:lstStyle/>
          <a:p>
            <a:r>
              <a:rPr lang="en-CA" dirty="0" smtClean="0"/>
              <a:t>FEL Pulse Energy vs. FEL Photon Energy</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pic>
        <p:nvPicPr>
          <p:cNvPr id="8" name="Picture 7" descr="elossdataall.png"/>
          <p:cNvPicPr>
            <a:picLocks noChangeAspect="1"/>
          </p:cNvPicPr>
          <p:nvPr/>
        </p:nvPicPr>
        <p:blipFill>
          <a:blip r:embed="rId3" cstate="print"/>
          <a:stretch>
            <a:fillRect/>
          </a:stretch>
        </p:blipFill>
        <p:spPr>
          <a:xfrm>
            <a:off x="1371600" y="1371600"/>
            <a:ext cx="6001280" cy="4614049"/>
          </a:xfrm>
          <a:prstGeom prst="rect">
            <a:avLst/>
          </a:prstGeom>
        </p:spPr>
      </p:pic>
      <p:sp>
        <p:nvSpPr>
          <p:cNvPr id="10" name="Footer Placeholder 5"/>
          <p:cNvSpPr txBox="1">
            <a:spLocks/>
          </p:cNvSpPr>
          <p:nvPr/>
        </p:nvSpPr>
        <p:spPr>
          <a:xfrm>
            <a:off x="7080736" y="4343400"/>
            <a:ext cx="2063264" cy="9144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Note: Gaps around 3 and 5.5keV are</a:t>
            </a:r>
            <a:r>
              <a:rPr kumimoji="0" lang="en-US" sz="1100" b="0" i="0" u="none" strike="noStrike" kern="1200" cap="none" spc="0" normalizeH="0" noProof="0" dirty="0" smtClean="0">
                <a:ln>
                  <a:noFill/>
                </a:ln>
                <a:solidFill>
                  <a:schemeClr val="tx1"/>
                </a:solidFill>
                <a:effectLst/>
                <a:uLnTx/>
                <a:uFillTx/>
                <a:latin typeface="+mn-lt"/>
                <a:ea typeface="+mn-ea"/>
                <a:cs typeface="+mn-cs"/>
              </a:rPr>
              <a:t> due to lack of statistics</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9" name="Title 8"/>
          <p:cNvSpPr>
            <a:spLocks noGrp="1"/>
          </p:cNvSpPr>
          <p:nvPr>
            <p:ph type="title"/>
          </p:nvPr>
        </p:nvSpPr>
        <p:spPr/>
        <p:txBody>
          <a:bodyPr/>
          <a:lstStyle/>
          <a:p>
            <a:r>
              <a:rPr lang="en-CA" dirty="0" smtClean="0"/>
              <a:t>Sources of Information and Figures</a:t>
            </a:r>
            <a:endParaRPr lang="en-CA" dirty="0"/>
          </a:p>
        </p:txBody>
      </p:sp>
      <p:sp>
        <p:nvSpPr>
          <p:cNvPr id="10" name="Content Placeholder 9"/>
          <p:cNvSpPr>
            <a:spLocks noGrp="1"/>
          </p:cNvSpPr>
          <p:nvPr>
            <p:ph sz="quarter" idx="16"/>
          </p:nvPr>
        </p:nvSpPr>
        <p:spPr>
          <a:xfrm>
            <a:off x="445472" y="1243584"/>
            <a:ext cx="8098192" cy="4700016"/>
          </a:xfrm>
        </p:spPr>
        <p:txBody>
          <a:bodyPr/>
          <a:lstStyle/>
          <a:p>
            <a:r>
              <a:rPr lang="en-US" sz="1400" b="1" dirty="0" smtClean="0"/>
              <a:t>LCLS Physics:</a:t>
            </a:r>
          </a:p>
          <a:p>
            <a:pPr marL="457200" indent="-457200"/>
            <a:r>
              <a:rPr lang="en-US" sz="1400" dirty="0" smtClean="0"/>
              <a:t>A. </a:t>
            </a:r>
            <a:r>
              <a:rPr lang="en-US" sz="1400" dirty="0" err="1" smtClean="0"/>
              <a:t>Brachmann</a:t>
            </a:r>
            <a:r>
              <a:rPr lang="en-US" sz="1400" dirty="0" smtClean="0"/>
              <a:t>, W. </a:t>
            </a:r>
            <a:r>
              <a:rPr lang="en-US" sz="1400" dirty="0" err="1" smtClean="0"/>
              <a:t>Colocho</a:t>
            </a:r>
            <a:r>
              <a:rPr lang="en-US" sz="1400" dirty="0" smtClean="0"/>
              <a:t>, F. J. Decker, D. Dowell, P. Emma, J. Frisch, Z. Huang, R. Iverson,</a:t>
            </a:r>
          </a:p>
          <a:p>
            <a:pPr marL="457200" indent="-457200"/>
            <a:r>
              <a:rPr lang="en-US" sz="1400" dirty="0" smtClean="0"/>
              <a:t>H. </a:t>
            </a:r>
            <a:r>
              <a:rPr lang="en-US" sz="1400" dirty="0" err="1" smtClean="0"/>
              <a:t>Loos</a:t>
            </a:r>
            <a:r>
              <a:rPr lang="en-US" sz="1400" dirty="0" smtClean="0"/>
              <a:t>, H.D. </a:t>
            </a:r>
            <a:r>
              <a:rPr lang="en-US" sz="1400" dirty="0" err="1" smtClean="0"/>
              <a:t>Nuhn</a:t>
            </a:r>
            <a:r>
              <a:rPr lang="en-US" sz="1400" dirty="0" smtClean="0"/>
              <a:t>, J. Turner, J. Welch, J. Wu, F. Zhou</a:t>
            </a:r>
          </a:p>
          <a:p>
            <a:pPr marL="457200" indent="-457200"/>
            <a:endParaRPr lang="en-US" sz="1400" dirty="0" smtClean="0"/>
          </a:p>
          <a:p>
            <a:r>
              <a:rPr lang="en-US" sz="1400" b="1" dirty="0" smtClean="0"/>
              <a:t>LCLS Control System and Diagnostic GUI’s</a:t>
            </a:r>
          </a:p>
          <a:p>
            <a:r>
              <a:rPr lang="en-US" sz="1400" dirty="0" smtClean="0"/>
              <a:t>D. Fairley, J. Frisch, N. </a:t>
            </a:r>
            <a:r>
              <a:rPr lang="en-US" sz="1400" dirty="0" err="1" smtClean="0"/>
              <a:t>Lipkowitz</a:t>
            </a:r>
            <a:r>
              <a:rPr lang="en-US" sz="1400" dirty="0" smtClean="0"/>
              <a:t>, H. </a:t>
            </a:r>
            <a:r>
              <a:rPr lang="en-US" sz="1400" dirty="0" err="1" smtClean="0"/>
              <a:t>Loos</a:t>
            </a:r>
            <a:r>
              <a:rPr lang="en-US" sz="1400" dirty="0" smtClean="0"/>
              <a:t>, L. </a:t>
            </a:r>
            <a:r>
              <a:rPr lang="en-US" sz="1400" dirty="0" err="1" smtClean="0"/>
              <a:t>Piccoli</a:t>
            </a:r>
            <a:r>
              <a:rPr lang="en-US" sz="1400" dirty="0" smtClean="0"/>
              <a:t>, M. </a:t>
            </a:r>
            <a:r>
              <a:rPr lang="en-US" sz="1400" dirty="0" err="1" smtClean="0"/>
              <a:t>Zelazny</a:t>
            </a:r>
            <a:endParaRPr lang="en-US" sz="1400" dirty="0" smtClean="0"/>
          </a:p>
          <a:p>
            <a:endParaRPr lang="en-US" sz="1400" dirty="0" smtClean="0"/>
          </a:p>
          <a:p>
            <a:r>
              <a:rPr lang="en-US" sz="1400" b="1" dirty="0" smtClean="0"/>
              <a:t>MCC Operations Group: </a:t>
            </a:r>
          </a:p>
          <a:p>
            <a:r>
              <a:rPr lang="en-US" sz="1400" dirty="0" smtClean="0"/>
              <a:t>S. </a:t>
            </a:r>
            <a:r>
              <a:rPr lang="en-US" sz="1400" dirty="0" err="1" smtClean="0"/>
              <a:t>Alverson</a:t>
            </a:r>
            <a:r>
              <a:rPr lang="en-US" sz="1400" dirty="0" smtClean="0"/>
              <a:t>, L. </a:t>
            </a:r>
            <a:r>
              <a:rPr lang="en-US" sz="1400" dirty="0" err="1" smtClean="0"/>
              <a:t>Alsberg</a:t>
            </a:r>
            <a:r>
              <a:rPr lang="en-US" sz="1400" dirty="0" smtClean="0"/>
              <a:t>, T. </a:t>
            </a:r>
            <a:r>
              <a:rPr lang="en-US" sz="1400" dirty="0" err="1" smtClean="0"/>
              <a:t>Birnbaum</a:t>
            </a:r>
            <a:r>
              <a:rPr lang="en-US" sz="1400" dirty="0" smtClean="0"/>
              <a:t>, C. </a:t>
            </a:r>
            <a:r>
              <a:rPr lang="en-US" sz="1400" dirty="0" err="1" smtClean="0"/>
              <a:t>Blanchette</a:t>
            </a:r>
            <a:r>
              <a:rPr lang="en-US" sz="1400" dirty="0" smtClean="0"/>
              <a:t>, A. Egger, M. Gibbs, R. Gold, A. Hammond, C. </a:t>
            </a:r>
            <a:r>
              <a:rPr lang="en-US" sz="1400" dirty="0" err="1" smtClean="0"/>
              <a:t>Hollosi</a:t>
            </a:r>
            <a:r>
              <a:rPr lang="en-US" sz="1400" dirty="0" smtClean="0"/>
              <a:t>, S. </a:t>
            </a:r>
            <a:r>
              <a:rPr lang="en-US" sz="1400" dirty="0" err="1" smtClean="0"/>
              <a:t>Kalsi</a:t>
            </a:r>
            <a:r>
              <a:rPr lang="en-US" sz="1400" dirty="0" smtClean="0"/>
              <a:t>, C. Melton, L. </a:t>
            </a:r>
            <a:r>
              <a:rPr lang="en-US" sz="1400" dirty="0" err="1" smtClean="0"/>
              <a:t>Otts</a:t>
            </a:r>
            <a:r>
              <a:rPr lang="en-US" sz="1400" dirty="0" smtClean="0"/>
              <a:t>, B. </a:t>
            </a:r>
            <a:r>
              <a:rPr lang="en-US" sz="1400" dirty="0" err="1" smtClean="0"/>
              <a:t>Ripman</a:t>
            </a:r>
            <a:r>
              <a:rPr lang="en-US" sz="1400" dirty="0" smtClean="0"/>
              <a:t>, B. Sampson, D. </a:t>
            </a:r>
            <a:r>
              <a:rPr lang="en-US" sz="1400" dirty="0" err="1" smtClean="0"/>
              <a:t>Sanzone</a:t>
            </a:r>
            <a:r>
              <a:rPr lang="en-US" sz="1400" dirty="0" smtClean="0"/>
              <a:t>, A. Saunders, P. </a:t>
            </a:r>
            <a:r>
              <a:rPr lang="en-US" sz="1400" dirty="0" err="1" smtClean="0"/>
              <a:t>Schuh</a:t>
            </a:r>
            <a:r>
              <a:rPr lang="en-US" sz="1400" dirty="0" smtClean="0"/>
              <a:t>, H. Smith, T. </a:t>
            </a:r>
            <a:r>
              <a:rPr lang="en-US" sz="1400" dirty="0" err="1" smtClean="0"/>
              <a:t>Sommer</a:t>
            </a:r>
            <a:r>
              <a:rPr lang="en-US" sz="1400" dirty="0" smtClean="0"/>
              <a:t>, M. </a:t>
            </a:r>
            <a:r>
              <a:rPr lang="en-US" sz="1400" dirty="0" err="1" smtClean="0"/>
              <a:t>Stanek</a:t>
            </a:r>
            <a:r>
              <a:rPr lang="en-US" sz="1400" dirty="0" smtClean="0"/>
              <a:t>, E. </a:t>
            </a:r>
            <a:r>
              <a:rPr lang="en-US" sz="1400" dirty="0" err="1" smtClean="0"/>
              <a:t>Tse</a:t>
            </a:r>
            <a:r>
              <a:rPr lang="en-US" sz="1400" dirty="0" smtClean="0"/>
              <a:t>, J. Warren</a:t>
            </a:r>
          </a:p>
          <a:p>
            <a:endParaRPr lang="en-US" sz="1400" dirty="0" smtClean="0"/>
          </a:p>
          <a:p>
            <a:endParaRPr lang="en-US" sz="1400" dirty="0" smtClean="0"/>
          </a:p>
          <a:p>
            <a:endParaRPr lang="en-US" sz="1400" dirty="0" smtClean="0"/>
          </a:p>
          <a:p>
            <a:endParaRPr lang="en-US" sz="1400" dirty="0" smtClean="0"/>
          </a:p>
          <a:p>
            <a:endParaRPr lang="en-US" sz="2800" dirty="0" smtClean="0"/>
          </a:p>
          <a:p>
            <a:pPr lvl="1">
              <a:buNone/>
            </a:pPr>
            <a:endParaRPr lang="en-CA" dirty="0" smtClean="0"/>
          </a:p>
        </p:txBody>
      </p:sp>
      <p:sp>
        <p:nvSpPr>
          <p:cNvPr id="8" name="Footer Placeholder 5"/>
          <p:cNvSpPr>
            <a:spLocks noGrp="1"/>
          </p:cNvSpPr>
          <p:nvPr>
            <p:ph type="ftr" sz="quarter" idx="13"/>
          </p:nvPr>
        </p:nvSpPr>
        <p:spPr/>
        <p:txBody>
          <a:bodyPr/>
          <a:lstStyle/>
          <a:p>
            <a:r>
              <a:rPr lang="en-US" dirty="0" smtClean="0"/>
              <a:t>LCLS FEL WOA 2012</a:t>
            </a:r>
            <a:endParaRPr lang="en-US" dirty="0"/>
          </a:p>
        </p:txBody>
      </p:sp>
    </p:spTree>
    <p:extLst>
      <p:ext uri="{BB962C8B-B14F-4D97-AF65-F5344CB8AC3E}">
        <p14:creationId xmlns="" xmlns:p14="http://schemas.microsoft.com/office/powerpoint/2010/main" val="2642535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sz="quarter" idx="16"/>
          </p:nvPr>
        </p:nvSpPr>
        <p:spPr>
          <a:xfrm>
            <a:off x="457200" y="1243584"/>
            <a:ext cx="8108950" cy="5157216"/>
          </a:xfrm>
        </p:spPr>
        <p:txBody>
          <a:bodyPr>
            <a:normAutofit/>
          </a:bodyPr>
          <a:lstStyle/>
          <a:p>
            <a:r>
              <a:rPr lang="en-US" sz="1400" dirty="0" smtClean="0"/>
              <a:t>1.) LCLS </a:t>
            </a:r>
            <a:r>
              <a:rPr lang="en-US" sz="1400" dirty="0" err="1" smtClean="0"/>
              <a:t>Undulator</a:t>
            </a:r>
            <a:r>
              <a:rPr lang="en-US" sz="1400" dirty="0" smtClean="0"/>
              <a:t> PRD 1.4-001-r4, H. D. </a:t>
            </a:r>
            <a:r>
              <a:rPr lang="en-US" sz="1400" dirty="0" err="1" smtClean="0"/>
              <a:t>Nuhn</a:t>
            </a:r>
            <a:r>
              <a:rPr lang="en-US" sz="1400" dirty="0" smtClean="0"/>
              <a:t> et al. 5/2008</a:t>
            </a:r>
          </a:p>
          <a:p>
            <a:r>
              <a:rPr lang="en-US" sz="1400" dirty="0" smtClean="0"/>
              <a:t>2.) Tapered </a:t>
            </a:r>
            <a:r>
              <a:rPr lang="en-US" sz="1400" dirty="0" err="1" smtClean="0"/>
              <a:t>Undulators</a:t>
            </a:r>
            <a:r>
              <a:rPr lang="en-US" sz="1400" dirty="0" smtClean="0"/>
              <a:t> for SASE FEL’s, W. </a:t>
            </a:r>
            <a:r>
              <a:rPr lang="en-US" sz="1400" dirty="0" err="1" smtClean="0"/>
              <a:t>Fawley</a:t>
            </a:r>
            <a:r>
              <a:rPr lang="en-US" sz="1400" dirty="0" smtClean="0"/>
              <a:t>, Z. Huang et al. 9/2001</a:t>
            </a:r>
          </a:p>
          <a:p>
            <a:r>
              <a:rPr lang="en-US" sz="1400" dirty="0" smtClean="0"/>
              <a:t>3.) Measurements of the LCLS laser heater and its impact on the</a:t>
            </a:r>
          </a:p>
          <a:p>
            <a:r>
              <a:rPr lang="en-US" sz="1400" dirty="0" smtClean="0"/>
              <a:t>x-ray FEL performance, Z. Huang et al. SLAC-PUB-13854, 2009</a:t>
            </a:r>
          </a:p>
          <a:p>
            <a:r>
              <a:rPr lang="en-US" sz="1400" dirty="0" smtClean="0"/>
              <a:t>4.) X-Band RF Harmonic Compensation for Linear Bunch Compression in the LCLS, P. Emma, 11/2001</a:t>
            </a:r>
          </a:p>
          <a:p>
            <a:r>
              <a:rPr lang="en-US" sz="1400" dirty="0" smtClean="0"/>
              <a:t>5.) Link for LCLS Area Physics Requirement Documents:</a:t>
            </a:r>
          </a:p>
          <a:p>
            <a:r>
              <a:rPr lang="en-US" sz="1400" dirty="0" smtClean="0">
                <a:hlinkClick r:id="rId2"/>
              </a:rPr>
              <a:t>http://www-ssrl.slac.stanford.edu/lcls/internals/documents/prd/</a:t>
            </a:r>
            <a:endParaRPr lang="en-US" sz="1400" dirty="0" smtClean="0"/>
          </a:p>
          <a:p>
            <a:r>
              <a:rPr lang="en-US" sz="1400" dirty="0" smtClean="0"/>
              <a:t>6.) A Review of X-ray Free-Electron Laser Theory, Z Huang, K. Kim, ANL-AAI-PUB-2007-002,December 2006</a:t>
            </a:r>
          </a:p>
          <a:p>
            <a:r>
              <a:rPr lang="en-US" sz="1400" dirty="0" smtClean="0"/>
              <a:t>7.) FEL SPECTRAL MEASUREMENTS AT LCLS, J. Welch et al. Proceedings of FEL2011, Shanghai, China</a:t>
            </a:r>
          </a:p>
          <a:p>
            <a:endParaRPr lang="en-US" dirty="0"/>
          </a:p>
        </p:txBody>
      </p:sp>
      <p:sp>
        <p:nvSpPr>
          <p:cNvPr id="6" name="Footer Placeholder 5"/>
          <p:cNvSpPr>
            <a:spLocks noGrp="1"/>
          </p:cNvSpPr>
          <p:nvPr>
            <p:ph type="ftr" sz="quarter" idx="13"/>
          </p:nvPr>
        </p:nvSpPr>
        <p:spPr/>
        <p:txBody>
          <a:bodyPr/>
          <a:lstStyle/>
          <a:p>
            <a:r>
              <a:rPr lang="en-US" dirty="0" smtClean="0"/>
              <a:t>LCLS FEL WOA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Free Electron Lasers</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END, Thanks!</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3600" dirty="0" smtClean="0"/>
              <a:t>Supplemental Information</a:t>
            </a:r>
            <a:r>
              <a:rPr lang="en-CA" sz="1600" dirty="0" smtClean="0"/>
              <a:t/>
            </a:r>
            <a:br>
              <a:rPr lang="en-CA" sz="1600" dirty="0" smtClean="0"/>
            </a:br>
            <a:endParaRPr lang="en-CA" sz="1600" dirty="0"/>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dirty="0"/>
          </a:p>
        </p:txBody>
      </p:sp>
      <p:sp>
        <p:nvSpPr>
          <p:cNvPr id="6" name="Title 5"/>
          <p:cNvSpPr>
            <a:spLocks noGrp="1"/>
          </p:cNvSpPr>
          <p:nvPr>
            <p:ph type="title"/>
          </p:nvPr>
        </p:nvSpPr>
        <p:spPr/>
        <p:txBody>
          <a:bodyPr/>
          <a:lstStyle/>
          <a:p>
            <a:r>
              <a:rPr lang="en-US" dirty="0" smtClean="0"/>
              <a:t>Bunch Compression at SLAC</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762000" y="1447800"/>
            <a:ext cx="7543800" cy="1754326"/>
          </a:xfrm>
          <a:prstGeom prst="rect">
            <a:avLst/>
          </a:prstGeom>
        </p:spPr>
        <p:txBody>
          <a:bodyPr wrap="square">
            <a:spAutoFit/>
          </a:bodyPr>
          <a:lstStyle/>
          <a:p>
            <a:r>
              <a:rPr lang="en-US" b="1" dirty="0" smtClean="0">
                <a:solidFill>
                  <a:sysClr val="windowText" lastClr="000000"/>
                </a:solidFill>
              </a:rPr>
              <a:t>Setting</a:t>
            </a:r>
            <a:r>
              <a:rPr lang="en-US" dirty="0" smtClean="0">
                <a:solidFill>
                  <a:sysClr val="windowText" lastClr="000000"/>
                </a:solidFill>
              </a:rPr>
              <a:t> </a:t>
            </a:r>
            <a:r>
              <a:rPr lang="en-US" b="1" dirty="0" smtClean="0">
                <a:solidFill>
                  <a:sysClr val="windowText" lastClr="000000"/>
                </a:solidFill>
              </a:rPr>
              <a:t>Chirp</a:t>
            </a:r>
            <a:r>
              <a:rPr lang="en-US" dirty="0" smtClean="0">
                <a:solidFill>
                  <a:sysClr val="windowText" lastClr="000000"/>
                </a:solidFill>
              </a:rPr>
              <a:t>(to create compression in a Chicane) </a:t>
            </a:r>
          </a:p>
          <a:p>
            <a:endParaRPr lang="en-US" dirty="0" smtClean="0">
              <a:solidFill>
                <a:sysClr val="windowText" lastClr="000000"/>
              </a:solidFill>
            </a:endParaRPr>
          </a:p>
          <a:p>
            <a:r>
              <a:rPr lang="en-US" dirty="0" smtClean="0">
                <a:solidFill>
                  <a:sysClr val="windowText" lastClr="000000"/>
                </a:solidFill>
              </a:rPr>
              <a:t>The head of the bunch needs lower energy than the tail. So RF phase is shifted </a:t>
            </a:r>
            <a:r>
              <a:rPr lang="en-US" dirty="0" smtClean="0">
                <a:solidFill>
                  <a:srgbClr val="FF0000"/>
                </a:solidFill>
              </a:rPr>
              <a:t>negative. </a:t>
            </a:r>
            <a:r>
              <a:rPr lang="en-US" dirty="0" smtClean="0">
                <a:solidFill>
                  <a:sysClr val="windowText" lastClr="000000"/>
                </a:solidFill>
              </a:rPr>
              <a:t>This will cause the head to take a longer path(effectively slow down), and the tail to take a shorter path(effectively speed up) through the chicane, leading to longitudinal compression.</a:t>
            </a:r>
          </a:p>
        </p:txBody>
      </p:sp>
      <p:pic>
        <p:nvPicPr>
          <p:cNvPr id="7" name="Picture 6" descr="Rfphasebeam.bmp"/>
          <p:cNvPicPr>
            <a:picLocks noChangeAspect="1"/>
          </p:cNvPicPr>
          <p:nvPr/>
        </p:nvPicPr>
        <p:blipFill>
          <a:blip r:embed="rId3" cstate="print"/>
          <a:stretch>
            <a:fillRect/>
          </a:stretch>
        </p:blipFill>
        <p:spPr>
          <a:xfrm>
            <a:off x="2317687" y="3273856"/>
            <a:ext cx="4508626" cy="1502875"/>
          </a:xfrm>
          <a:prstGeom prst="rect">
            <a:avLst/>
          </a:prstGeom>
        </p:spPr>
      </p:pic>
      <p:sp>
        <p:nvSpPr>
          <p:cNvPr id="8" name="Rectangle 7"/>
          <p:cNvSpPr/>
          <p:nvPr/>
        </p:nvSpPr>
        <p:spPr>
          <a:xfrm>
            <a:off x="1975164" y="4776731"/>
            <a:ext cx="1690735" cy="646331"/>
          </a:xfrm>
          <a:prstGeom prst="rect">
            <a:avLst/>
          </a:prstGeom>
        </p:spPr>
        <p:txBody>
          <a:bodyPr wrap="square">
            <a:spAutoFit/>
          </a:bodyPr>
          <a:lstStyle/>
          <a:p>
            <a:r>
              <a:rPr lang="en-US" sz="1200" b="1" dirty="0" smtClean="0">
                <a:solidFill>
                  <a:sysClr val="windowText" lastClr="000000"/>
                </a:solidFill>
                <a:latin typeface="+mj-lt"/>
              </a:rPr>
              <a:t>Fig 1: </a:t>
            </a:r>
            <a:r>
              <a:rPr lang="en-US" sz="1200" dirty="0" smtClean="0">
                <a:solidFill>
                  <a:sysClr val="windowText" lastClr="000000"/>
                </a:solidFill>
                <a:latin typeface="+mj-lt"/>
              </a:rPr>
              <a:t>Beam in center of  DLWG;  RF phase = 0 Deg.</a:t>
            </a:r>
            <a:endParaRPr lang="en-US" sz="1200" b="1" dirty="0" smtClean="0">
              <a:solidFill>
                <a:sysClr val="windowText" lastClr="000000"/>
              </a:solidFill>
              <a:latin typeface="+mj-lt"/>
            </a:endParaRPr>
          </a:p>
        </p:txBody>
      </p:sp>
      <p:sp>
        <p:nvSpPr>
          <p:cNvPr id="10" name="Rectangle 9"/>
          <p:cNvSpPr/>
          <p:nvPr/>
        </p:nvSpPr>
        <p:spPr>
          <a:xfrm>
            <a:off x="3651564" y="4776731"/>
            <a:ext cx="1753354" cy="646331"/>
          </a:xfrm>
          <a:prstGeom prst="rect">
            <a:avLst/>
          </a:prstGeom>
        </p:spPr>
        <p:txBody>
          <a:bodyPr wrap="square">
            <a:spAutoFit/>
          </a:bodyPr>
          <a:lstStyle/>
          <a:p>
            <a:r>
              <a:rPr lang="en-US" sz="1200" b="1" dirty="0" smtClean="0">
                <a:solidFill>
                  <a:sysClr val="windowText" lastClr="000000"/>
                </a:solidFill>
                <a:latin typeface="+mj-lt"/>
              </a:rPr>
              <a:t>Fig 2: </a:t>
            </a:r>
            <a:r>
              <a:rPr lang="en-US" sz="1200" dirty="0" smtClean="0">
                <a:solidFill>
                  <a:sysClr val="windowText" lastClr="000000"/>
                </a:solidFill>
                <a:latin typeface="+mj-lt"/>
              </a:rPr>
              <a:t>Beam in center of  DLWG; RF phase = -20Deg.</a:t>
            </a:r>
            <a:endParaRPr lang="en-US" sz="1200" b="1" dirty="0" smtClean="0">
              <a:solidFill>
                <a:sysClr val="windowText" lastClr="000000"/>
              </a:solidFill>
              <a:latin typeface="+mj-lt"/>
            </a:endParaRPr>
          </a:p>
        </p:txBody>
      </p:sp>
      <p:sp>
        <p:nvSpPr>
          <p:cNvPr id="11" name="Rectangle 10"/>
          <p:cNvSpPr/>
          <p:nvPr/>
        </p:nvSpPr>
        <p:spPr>
          <a:xfrm>
            <a:off x="5404164" y="4776731"/>
            <a:ext cx="1753354" cy="646331"/>
          </a:xfrm>
          <a:prstGeom prst="rect">
            <a:avLst/>
          </a:prstGeom>
        </p:spPr>
        <p:txBody>
          <a:bodyPr wrap="square">
            <a:spAutoFit/>
          </a:bodyPr>
          <a:lstStyle/>
          <a:p>
            <a:r>
              <a:rPr lang="en-US" sz="1200" b="1" dirty="0" smtClean="0">
                <a:solidFill>
                  <a:sysClr val="windowText" lastClr="000000"/>
                </a:solidFill>
                <a:latin typeface="+mj-lt"/>
              </a:rPr>
              <a:t>Fig 3: </a:t>
            </a:r>
            <a:r>
              <a:rPr lang="en-US" sz="1200" dirty="0" smtClean="0">
                <a:solidFill>
                  <a:sysClr val="windowText" lastClr="000000"/>
                </a:solidFill>
                <a:latin typeface="+mj-lt"/>
              </a:rPr>
              <a:t>Beam in center of  DLWG;  RF phase = +20 Deg.</a:t>
            </a:r>
          </a:p>
        </p:txBody>
      </p:sp>
      <p:sp>
        <p:nvSpPr>
          <p:cNvPr id="12" name="Rectangle 11"/>
          <p:cNvSpPr/>
          <p:nvPr/>
        </p:nvSpPr>
        <p:spPr>
          <a:xfrm>
            <a:off x="2317687" y="5423062"/>
            <a:ext cx="6324600" cy="1015663"/>
          </a:xfrm>
          <a:prstGeom prst="rect">
            <a:avLst/>
          </a:prstGeom>
        </p:spPr>
        <p:txBody>
          <a:bodyPr wrap="square">
            <a:spAutoFit/>
          </a:bodyPr>
          <a:lstStyle/>
          <a:p>
            <a:r>
              <a:rPr lang="en-US" sz="1200" dirty="0" smtClean="0">
                <a:solidFill>
                  <a:sysClr val="windowText" lastClr="000000"/>
                </a:solidFill>
                <a:latin typeface="+mj-lt"/>
              </a:rPr>
              <a:t>Blue line represents arrival of Bunch in center DLWG. Pulse approximates RF distribution in cavity at bunch arrival time. </a:t>
            </a:r>
          </a:p>
          <a:p>
            <a:endParaRPr lang="en-US" sz="1200" b="1" dirty="0" smtClean="0">
              <a:solidFill>
                <a:sysClr val="windowText" lastClr="000000"/>
              </a:solidFill>
              <a:latin typeface="+mj-lt"/>
            </a:endParaRPr>
          </a:p>
          <a:p>
            <a:r>
              <a:rPr lang="en-US" sz="1200" b="1" dirty="0" smtClean="0">
                <a:solidFill>
                  <a:sysClr val="windowText" lastClr="000000"/>
                </a:solidFill>
                <a:latin typeface="+mj-lt"/>
              </a:rPr>
              <a:t>Note: </a:t>
            </a:r>
            <a:r>
              <a:rPr lang="en-US" sz="1200" dirty="0" smtClean="0">
                <a:solidFill>
                  <a:sysClr val="windowText" lastClr="000000"/>
                </a:solidFill>
                <a:latin typeface="+mj-lt"/>
              </a:rPr>
              <a:t>Beam arrival time in the DLWG does not change(always on blue line when RF is pulsed). The RF phase can shift to align the beam on various parts of the RF pulse.</a:t>
            </a:r>
            <a:endParaRPr lang="en-US" sz="1200" b="1" dirty="0" smtClean="0">
              <a:solidFill>
                <a:sysClr val="windowText" lastClr="000000"/>
              </a:solidFill>
              <a:latin typeface="+mj-lt"/>
            </a:endParaRPr>
          </a:p>
        </p:txBody>
      </p:sp>
      <p:sp>
        <p:nvSpPr>
          <p:cNvPr id="13" name="Rectangle 12"/>
          <p:cNvSpPr/>
          <p:nvPr/>
        </p:nvSpPr>
        <p:spPr>
          <a:xfrm>
            <a:off x="930243" y="3491894"/>
            <a:ext cx="1252396" cy="461665"/>
          </a:xfrm>
          <a:prstGeom prst="rect">
            <a:avLst/>
          </a:prstGeom>
        </p:spPr>
        <p:txBody>
          <a:bodyPr wrap="square">
            <a:spAutoFit/>
          </a:bodyPr>
          <a:lstStyle/>
          <a:p>
            <a:r>
              <a:rPr lang="en-US" sz="1200" dirty="0" smtClean="0">
                <a:solidFill>
                  <a:sysClr val="windowText" lastClr="000000"/>
                </a:solidFill>
              </a:rPr>
              <a:t>Horizontal is RF Pulse  </a:t>
            </a:r>
          </a:p>
        </p:txBody>
      </p:sp>
      <p:sp>
        <p:nvSpPr>
          <p:cNvPr id="14" name="Rectangle 13"/>
          <p:cNvSpPr/>
          <p:nvPr/>
        </p:nvSpPr>
        <p:spPr>
          <a:xfrm>
            <a:off x="930243" y="4025294"/>
            <a:ext cx="1315016" cy="646331"/>
          </a:xfrm>
          <a:prstGeom prst="rect">
            <a:avLst/>
          </a:prstGeom>
        </p:spPr>
        <p:txBody>
          <a:bodyPr wrap="square">
            <a:spAutoFit/>
          </a:bodyPr>
          <a:lstStyle/>
          <a:p>
            <a:r>
              <a:rPr lang="en-US" sz="1200" dirty="0" smtClean="0">
                <a:solidFill>
                  <a:sysClr val="windowText" lastClr="000000"/>
                </a:solidFill>
              </a:rPr>
              <a:t>Vertical is Z position in DLWG </a:t>
            </a:r>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dirty="0"/>
          </a:p>
        </p:txBody>
      </p:sp>
      <p:sp>
        <p:nvSpPr>
          <p:cNvPr id="6" name="Title 5"/>
          <p:cNvSpPr>
            <a:spLocks noGrp="1"/>
          </p:cNvSpPr>
          <p:nvPr>
            <p:ph type="title"/>
          </p:nvPr>
        </p:nvSpPr>
        <p:spPr/>
        <p:txBody>
          <a:bodyPr/>
          <a:lstStyle/>
          <a:p>
            <a:r>
              <a:rPr lang="en-US" dirty="0" smtClean="0"/>
              <a:t>X-Band Chirp at SLAC</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pic>
        <p:nvPicPr>
          <p:cNvPr id="5" name="Picture 4" descr="xbandon.png"/>
          <p:cNvPicPr>
            <a:picLocks noChangeAspect="1"/>
          </p:cNvPicPr>
          <p:nvPr/>
        </p:nvPicPr>
        <p:blipFill>
          <a:blip r:embed="rId3" cstate="print"/>
          <a:stretch>
            <a:fillRect/>
          </a:stretch>
        </p:blipFill>
        <p:spPr>
          <a:xfrm>
            <a:off x="6858379" y="2334399"/>
            <a:ext cx="2026703" cy="3276600"/>
          </a:xfrm>
          <a:prstGeom prst="rect">
            <a:avLst/>
          </a:prstGeom>
        </p:spPr>
      </p:pic>
      <p:pic>
        <p:nvPicPr>
          <p:cNvPr id="7" name="Picture 6" descr="xbandoff.png"/>
          <p:cNvPicPr>
            <a:picLocks noChangeAspect="1"/>
          </p:cNvPicPr>
          <p:nvPr/>
        </p:nvPicPr>
        <p:blipFill>
          <a:blip r:embed="rId4" cstate="print"/>
          <a:stretch>
            <a:fillRect/>
          </a:stretch>
        </p:blipFill>
        <p:spPr>
          <a:xfrm>
            <a:off x="4755476" y="2334399"/>
            <a:ext cx="2095844" cy="3276600"/>
          </a:xfrm>
          <a:prstGeom prst="rect">
            <a:avLst/>
          </a:prstGeom>
        </p:spPr>
      </p:pic>
      <p:sp>
        <p:nvSpPr>
          <p:cNvPr id="8" name="Rectangle 7"/>
          <p:cNvSpPr/>
          <p:nvPr/>
        </p:nvSpPr>
        <p:spPr>
          <a:xfrm>
            <a:off x="4831676" y="1953399"/>
            <a:ext cx="1579215" cy="276999"/>
          </a:xfrm>
          <a:prstGeom prst="rect">
            <a:avLst/>
          </a:prstGeom>
        </p:spPr>
        <p:txBody>
          <a:bodyPr wrap="none">
            <a:spAutoFit/>
          </a:bodyPr>
          <a:lstStyle/>
          <a:p>
            <a:r>
              <a:rPr lang="en-US" sz="1200" dirty="0" smtClean="0">
                <a:latin typeface="+mj-lt"/>
              </a:rPr>
              <a:t>X-Band OFF: After BC1</a:t>
            </a:r>
            <a:endParaRPr lang="en-US" sz="1200" dirty="0">
              <a:latin typeface="+mj-lt"/>
            </a:endParaRPr>
          </a:p>
        </p:txBody>
      </p:sp>
      <p:sp>
        <p:nvSpPr>
          <p:cNvPr id="10" name="Rectangle 9"/>
          <p:cNvSpPr/>
          <p:nvPr/>
        </p:nvSpPr>
        <p:spPr>
          <a:xfrm>
            <a:off x="7010779" y="1953399"/>
            <a:ext cx="1537537" cy="276999"/>
          </a:xfrm>
          <a:prstGeom prst="rect">
            <a:avLst/>
          </a:prstGeom>
        </p:spPr>
        <p:txBody>
          <a:bodyPr wrap="none">
            <a:spAutoFit/>
          </a:bodyPr>
          <a:lstStyle/>
          <a:p>
            <a:r>
              <a:rPr lang="en-US" sz="1200" dirty="0" smtClean="0">
                <a:latin typeface="+mj-lt"/>
              </a:rPr>
              <a:t>X-Band ON: After BC1</a:t>
            </a:r>
            <a:endParaRPr lang="en-US" sz="1200" dirty="0">
              <a:latin typeface="+mj-lt"/>
            </a:endParaRPr>
          </a:p>
        </p:txBody>
      </p:sp>
      <p:sp>
        <p:nvSpPr>
          <p:cNvPr id="11" name="TextBox 10"/>
          <p:cNvSpPr txBox="1"/>
          <p:nvPr/>
        </p:nvSpPr>
        <p:spPr>
          <a:xfrm>
            <a:off x="76579" y="1737211"/>
            <a:ext cx="5105400" cy="584775"/>
          </a:xfrm>
          <a:prstGeom prst="rect">
            <a:avLst/>
          </a:prstGeom>
          <a:noFill/>
        </p:spPr>
        <p:txBody>
          <a:bodyPr wrap="square" rtlCol="0">
            <a:spAutoFit/>
          </a:bodyPr>
          <a:lstStyle/>
          <a:p>
            <a:pPr>
              <a:buFont typeface="Arial" pitchFamily="34" charset="0"/>
              <a:buChar char="•"/>
            </a:pPr>
            <a:r>
              <a:rPr lang="en-US" sz="1600" dirty="0" smtClean="0">
                <a:latin typeface="+mj-lt"/>
              </a:rPr>
              <a:t> S-Band DLWG RF at 2.856GHz</a:t>
            </a:r>
          </a:p>
          <a:p>
            <a:pPr>
              <a:buFont typeface="Arial" pitchFamily="34" charset="0"/>
              <a:buChar char="•"/>
            </a:pPr>
            <a:r>
              <a:rPr lang="en-US" sz="1600" dirty="0" smtClean="0">
                <a:latin typeface="+mj-lt"/>
              </a:rPr>
              <a:t> Use X-Band(</a:t>
            </a:r>
            <a:r>
              <a:rPr lang="en-US" sz="1600" dirty="0" smtClean="0"/>
              <a:t>11.424GHz)</a:t>
            </a:r>
            <a:r>
              <a:rPr lang="en-US" sz="1600" dirty="0" smtClean="0">
                <a:latin typeface="+mj-lt"/>
              </a:rPr>
              <a:t> for more uniform Chirp</a:t>
            </a:r>
            <a:endParaRPr lang="en-US" sz="1600" dirty="0">
              <a:latin typeface="+mj-lt"/>
            </a:endParaRPr>
          </a:p>
        </p:txBody>
      </p:sp>
      <p:pic>
        <p:nvPicPr>
          <p:cNvPr id="12" name="Picture 11" descr="chirpdiag.png"/>
          <p:cNvPicPr>
            <a:picLocks noChangeAspect="1"/>
          </p:cNvPicPr>
          <p:nvPr/>
        </p:nvPicPr>
        <p:blipFill>
          <a:blip r:embed="rId5" cstate="print"/>
          <a:stretch>
            <a:fillRect/>
          </a:stretch>
        </p:blipFill>
        <p:spPr>
          <a:xfrm>
            <a:off x="76579" y="2867799"/>
            <a:ext cx="4540792" cy="3048000"/>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dirty="0"/>
          </a:p>
        </p:txBody>
      </p:sp>
      <p:sp>
        <p:nvSpPr>
          <p:cNvPr id="6" name="Title 5"/>
          <p:cNvSpPr>
            <a:spLocks noGrp="1"/>
          </p:cNvSpPr>
          <p:nvPr>
            <p:ph type="title"/>
          </p:nvPr>
        </p:nvSpPr>
        <p:spPr/>
        <p:txBody>
          <a:bodyPr/>
          <a:lstStyle/>
          <a:p>
            <a:r>
              <a:rPr lang="en-CA" dirty="0" smtClean="0"/>
              <a:t>Bunch Length Optimization</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445472" y="1371601"/>
            <a:ext cx="7707928" cy="2062103"/>
          </a:xfrm>
          <a:prstGeom prst="rect">
            <a:avLst/>
          </a:prstGeom>
        </p:spPr>
        <p:txBody>
          <a:bodyPr wrap="square">
            <a:spAutoFit/>
          </a:bodyPr>
          <a:lstStyle/>
          <a:p>
            <a:r>
              <a:rPr lang="en-US" sz="2000" dirty="0" smtClean="0"/>
              <a:t>Choosing Bunch Length </a:t>
            </a:r>
          </a:p>
          <a:p>
            <a:endParaRPr lang="en-US" sz="2000" dirty="0" smtClean="0"/>
          </a:p>
          <a:p>
            <a:pPr>
              <a:buFont typeface="Arial" pitchFamily="34" charset="0"/>
              <a:buChar char="•"/>
            </a:pPr>
            <a:r>
              <a:rPr lang="en-US" sz="1600" dirty="0" smtClean="0"/>
              <a:t> Optimize on FEL Pulse Energy, Stability or Bandwidth</a:t>
            </a:r>
          </a:p>
          <a:p>
            <a:pPr>
              <a:buFont typeface="Arial" pitchFamily="34" charset="0"/>
              <a:buChar char="•"/>
            </a:pPr>
            <a:endParaRPr lang="en-US" sz="1600" dirty="0" smtClean="0"/>
          </a:p>
          <a:p>
            <a:endParaRPr lang="en-US" sz="1600" dirty="0" smtClean="0"/>
          </a:p>
          <a:p>
            <a:endParaRPr lang="en-US" sz="2000" dirty="0" smtClean="0"/>
          </a:p>
          <a:p>
            <a:endParaRPr lang="en-US" sz="2000" dirty="0"/>
          </a:p>
        </p:txBody>
      </p:sp>
      <p:pic>
        <p:nvPicPr>
          <p:cNvPr id="10" name="Picture 9" descr="chirpscan.png"/>
          <p:cNvPicPr>
            <a:picLocks noChangeAspect="1"/>
          </p:cNvPicPr>
          <p:nvPr/>
        </p:nvPicPr>
        <p:blipFill>
          <a:blip r:embed="rId3"/>
          <a:stretch>
            <a:fillRect/>
          </a:stretch>
        </p:blipFill>
        <p:spPr>
          <a:xfrm>
            <a:off x="4073879" y="2518224"/>
            <a:ext cx="4481513" cy="3800027"/>
          </a:xfrm>
          <a:prstGeom prst="rect">
            <a:avLst/>
          </a:prstGeom>
        </p:spPr>
      </p:pic>
      <p:sp>
        <p:nvSpPr>
          <p:cNvPr id="11" name="TextBox 10"/>
          <p:cNvSpPr txBox="1"/>
          <p:nvPr/>
        </p:nvSpPr>
        <p:spPr>
          <a:xfrm>
            <a:off x="451822" y="2971800"/>
            <a:ext cx="2977178" cy="1815882"/>
          </a:xfrm>
          <a:prstGeom prst="rect">
            <a:avLst/>
          </a:prstGeom>
          <a:noFill/>
        </p:spPr>
        <p:txBody>
          <a:bodyPr wrap="square" rtlCol="0">
            <a:spAutoFit/>
          </a:bodyPr>
          <a:lstStyle/>
          <a:p>
            <a:r>
              <a:rPr lang="en-US" sz="1600" dirty="0" smtClean="0"/>
              <a:t>Blue: Bunch Length( A)</a:t>
            </a:r>
          </a:p>
          <a:p>
            <a:r>
              <a:rPr lang="en-US" sz="1600" dirty="0" smtClean="0"/>
              <a:t>Green: FEL Pulse Energy(</a:t>
            </a:r>
            <a:r>
              <a:rPr lang="en-US" sz="1600" dirty="0" err="1" smtClean="0"/>
              <a:t>arb</a:t>
            </a:r>
            <a:r>
              <a:rPr lang="en-US" sz="1600" dirty="0" smtClean="0"/>
              <a:t>)</a:t>
            </a:r>
          </a:p>
          <a:p>
            <a:r>
              <a:rPr lang="en-US" sz="1600" dirty="0" smtClean="0"/>
              <a:t>X-Axis: Klystron Chirp</a:t>
            </a:r>
          </a:p>
          <a:p>
            <a:endParaRPr lang="en-US" sz="1600" dirty="0" smtClean="0"/>
          </a:p>
          <a:p>
            <a:endParaRPr lang="en-US" sz="1600" dirty="0" smtClean="0"/>
          </a:p>
          <a:p>
            <a:r>
              <a:rPr lang="en-US" sz="1600" dirty="0" smtClean="0"/>
              <a:t>FEL Goes to Zero at Max Compression</a:t>
            </a:r>
            <a:endParaRPr lang="en-US" sz="1600"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35</a:t>
            </a:fld>
            <a:endParaRPr lang="en-US" dirty="0"/>
          </a:p>
        </p:txBody>
      </p:sp>
      <p:sp>
        <p:nvSpPr>
          <p:cNvPr id="6" name="Title 5"/>
          <p:cNvSpPr>
            <a:spLocks noGrp="1"/>
          </p:cNvSpPr>
          <p:nvPr>
            <p:ph type="title"/>
          </p:nvPr>
        </p:nvSpPr>
        <p:spPr/>
        <p:txBody>
          <a:bodyPr/>
          <a:lstStyle/>
          <a:p>
            <a:r>
              <a:rPr lang="en-CA" dirty="0" smtClean="0"/>
              <a:t>Injector Laser Heater</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762000" y="1524000"/>
            <a:ext cx="7543800" cy="1815882"/>
          </a:xfrm>
          <a:prstGeom prst="rect">
            <a:avLst/>
          </a:prstGeom>
        </p:spPr>
        <p:txBody>
          <a:bodyPr wrap="square">
            <a:spAutoFit/>
          </a:bodyPr>
          <a:lstStyle/>
          <a:p>
            <a:pPr>
              <a:buFont typeface="Arial" pitchFamily="34" charset="0"/>
              <a:buChar char="•"/>
            </a:pPr>
            <a:r>
              <a:rPr lang="en-US" sz="1600" dirty="0" smtClean="0"/>
              <a:t>Use IR Laser “Heater” to blow up and randomize initial slice energy spread</a:t>
            </a:r>
          </a:p>
          <a:p>
            <a:pPr>
              <a:buFont typeface="Arial" pitchFamily="34" charset="0"/>
              <a:buChar char="•"/>
            </a:pPr>
            <a:endParaRPr lang="en-US" sz="1600" dirty="0" smtClean="0"/>
          </a:p>
          <a:p>
            <a:pPr>
              <a:buFont typeface="Arial" pitchFamily="34" charset="0"/>
              <a:buChar char="•"/>
            </a:pPr>
            <a:r>
              <a:rPr lang="en-US" sz="1600" dirty="0" smtClean="0"/>
              <a:t>Optimize to eliminate Micro-Bunching induced from Bend Magnets in Compressors which will suppress SASE effect</a:t>
            </a:r>
          </a:p>
          <a:p>
            <a:pPr>
              <a:buFont typeface="Arial" pitchFamily="34" charset="0"/>
              <a:buChar char="•"/>
            </a:pPr>
            <a:endParaRPr lang="en-US" sz="1600" dirty="0" smtClean="0"/>
          </a:p>
          <a:p>
            <a:pPr>
              <a:buFont typeface="Arial" pitchFamily="34" charset="0"/>
              <a:buChar char="•"/>
            </a:pPr>
            <a:r>
              <a:rPr lang="en-US" sz="1600" dirty="0" smtClean="0"/>
              <a:t> Setup: Use Transverse Cavity to streak Beam in Y Plane, then send beam in X-Dispersive region to observe uniform slice energy spread increase</a:t>
            </a:r>
            <a:endParaRPr lang="en-US" sz="1600" dirty="0"/>
          </a:p>
        </p:txBody>
      </p:sp>
      <p:pic>
        <p:nvPicPr>
          <p:cNvPr id="7" name="Picture 6" descr="heat1.png"/>
          <p:cNvPicPr>
            <a:picLocks noChangeAspect="1"/>
          </p:cNvPicPr>
          <p:nvPr/>
        </p:nvPicPr>
        <p:blipFill>
          <a:blip r:embed="rId3" cstate="print"/>
          <a:stretch>
            <a:fillRect/>
          </a:stretch>
        </p:blipFill>
        <p:spPr>
          <a:xfrm>
            <a:off x="990600" y="3608748"/>
            <a:ext cx="3200400" cy="2709067"/>
          </a:xfrm>
          <a:prstGeom prst="rect">
            <a:avLst/>
          </a:prstGeom>
        </p:spPr>
      </p:pic>
      <p:pic>
        <p:nvPicPr>
          <p:cNvPr id="8" name="Picture 7" descr="heat2.png"/>
          <p:cNvPicPr>
            <a:picLocks noChangeAspect="1"/>
          </p:cNvPicPr>
          <p:nvPr/>
        </p:nvPicPr>
        <p:blipFill>
          <a:blip r:embed="rId4" cstate="print"/>
          <a:stretch>
            <a:fillRect/>
          </a:stretch>
        </p:blipFill>
        <p:spPr>
          <a:xfrm>
            <a:off x="4419600" y="3608748"/>
            <a:ext cx="3204898" cy="2709503"/>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36</a:t>
            </a:fld>
            <a:endParaRPr lang="en-US" dirty="0"/>
          </a:p>
        </p:txBody>
      </p:sp>
      <p:sp>
        <p:nvSpPr>
          <p:cNvPr id="6" name="Title 5"/>
          <p:cNvSpPr>
            <a:spLocks noGrp="1"/>
          </p:cNvSpPr>
          <p:nvPr>
            <p:ph type="title"/>
          </p:nvPr>
        </p:nvSpPr>
        <p:spPr/>
        <p:txBody>
          <a:bodyPr/>
          <a:lstStyle/>
          <a:p>
            <a:r>
              <a:rPr lang="en-CA" dirty="0" smtClean="0"/>
              <a:t>Introduction to LCLS: Undulator Transport</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8" name="Rectangle 2"/>
          <p:cNvSpPr>
            <a:spLocks noChangeArrowheads="1"/>
          </p:cNvSpPr>
          <p:nvPr/>
        </p:nvSpPr>
        <p:spPr bwMode="auto">
          <a:xfrm rot="1800000">
            <a:off x="4491292" y="4994198"/>
            <a:ext cx="228600" cy="26987"/>
          </a:xfrm>
          <a:prstGeom prst="rect">
            <a:avLst/>
          </a:prstGeom>
          <a:gradFill rotWithShape="1">
            <a:gsLst>
              <a:gs pos="0">
                <a:schemeClr val="bg1"/>
              </a:gs>
              <a:gs pos="100000">
                <a:schemeClr val="bg1">
                  <a:gamma/>
                  <a:shade val="26275"/>
                  <a:invGamma/>
                </a:schemeClr>
              </a:gs>
            </a:gsLst>
            <a:lin ang="5400000" scaled="1"/>
          </a:gradFill>
          <a:ln w="9525">
            <a:solidFill>
              <a:schemeClr val="tx1"/>
            </a:solidFill>
            <a:prstDash val="sysDot"/>
            <a:miter lim="800000"/>
            <a:headEnd/>
            <a:tailEnd/>
          </a:ln>
          <a:effectLst/>
        </p:spPr>
        <p:txBody>
          <a:bodyPr wrap="none" anchor="ctr"/>
          <a:lstStyle/>
          <a:p>
            <a:endParaRPr lang="en-US"/>
          </a:p>
        </p:txBody>
      </p:sp>
      <p:sp>
        <p:nvSpPr>
          <p:cNvPr id="10" name="Rectangle 3"/>
          <p:cNvSpPr>
            <a:spLocks noChangeArrowheads="1"/>
          </p:cNvSpPr>
          <p:nvPr/>
        </p:nvSpPr>
        <p:spPr bwMode="auto">
          <a:xfrm>
            <a:off x="3080005" y="4938635"/>
            <a:ext cx="1600200"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1" name="Rectangle 4"/>
          <p:cNvSpPr>
            <a:spLocks noChangeArrowheads="1"/>
          </p:cNvSpPr>
          <p:nvPr/>
        </p:nvSpPr>
        <p:spPr bwMode="auto">
          <a:xfrm rot="960000">
            <a:off x="2757742" y="4892598"/>
            <a:ext cx="182563" cy="26987"/>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2" name="Rectangle 5"/>
          <p:cNvSpPr>
            <a:spLocks noChangeArrowheads="1"/>
          </p:cNvSpPr>
          <p:nvPr/>
        </p:nvSpPr>
        <p:spPr bwMode="auto">
          <a:xfrm rot="480000">
            <a:off x="2643442" y="4852910"/>
            <a:ext cx="1095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0" name="Rectangle 11"/>
          <p:cNvSpPr>
            <a:spLocks noChangeArrowheads="1"/>
          </p:cNvSpPr>
          <p:nvPr/>
        </p:nvSpPr>
        <p:spPr bwMode="auto">
          <a:xfrm>
            <a:off x="1722692" y="4844973"/>
            <a:ext cx="914400"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3" name="Rectangle 14"/>
          <p:cNvSpPr>
            <a:spLocks noChangeArrowheads="1"/>
          </p:cNvSpPr>
          <p:nvPr/>
        </p:nvSpPr>
        <p:spPr bwMode="auto">
          <a:xfrm rot="19476898" flipH="1">
            <a:off x="1933830" y="4713210"/>
            <a:ext cx="320675"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8" name="Text Box 19"/>
          <p:cNvSpPr txBox="1">
            <a:spLocks noChangeArrowheads="1"/>
          </p:cNvSpPr>
          <p:nvPr/>
        </p:nvSpPr>
        <p:spPr bwMode="auto">
          <a:xfrm>
            <a:off x="1510223" y="5091035"/>
            <a:ext cx="1063113"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BSY</a:t>
            </a:r>
          </a:p>
          <a:p>
            <a:pPr algn="ctr">
              <a:lnSpc>
                <a:spcPct val="90000"/>
              </a:lnSpc>
            </a:pPr>
            <a:r>
              <a:rPr lang="en-US" sz="1600" dirty="0" smtClean="0">
                <a:solidFill>
                  <a:srgbClr val="008000"/>
                </a:solidFill>
                <a:effectLst>
                  <a:outerShdw blurRad="38100" dist="38100" dir="2700000" algn="tl">
                    <a:srgbClr val="C0C0C0"/>
                  </a:outerShdw>
                </a:effectLst>
              </a:rPr>
              <a:t>3-15 </a:t>
            </a:r>
            <a:r>
              <a:rPr lang="en-US" sz="1600" dirty="0" err="1">
                <a:solidFill>
                  <a:srgbClr val="008000"/>
                </a:solidFill>
                <a:effectLst>
                  <a:outerShdw blurRad="38100" dist="38100" dir="2700000" algn="tl">
                    <a:srgbClr val="C0C0C0"/>
                  </a:outerShdw>
                </a:effectLst>
              </a:rPr>
              <a:t>GeV</a:t>
            </a:r>
            <a:endParaRPr lang="en-US" sz="1600" dirty="0">
              <a:solidFill>
                <a:srgbClr val="008000"/>
              </a:solidFill>
              <a:effectLst>
                <a:outerShdw blurRad="38100" dist="38100" dir="2700000" algn="tl">
                  <a:srgbClr val="C0C0C0"/>
                </a:outerShdw>
              </a:effectLst>
            </a:endParaRPr>
          </a:p>
        </p:txBody>
      </p:sp>
      <p:grpSp>
        <p:nvGrpSpPr>
          <p:cNvPr id="3" name="Group 21"/>
          <p:cNvGrpSpPr>
            <a:grpSpLocks/>
          </p:cNvGrpSpPr>
          <p:nvPr/>
        </p:nvGrpSpPr>
        <p:grpSpPr bwMode="auto">
          <a:xfrm>
            <a:off x="2125917" y="4398885"/>
            <a:ext cx="114300" cy="412750"/>
            <a:chOff x="5628" y="3264"/>
            <a:chExt cx="84" cy="336"/>
          </a:xfrm>
        </p:grpSpPr>
        <p:sp>
          <p:nvSpPr>
            <p:cNvPr id="31" name="AutoShape 22"/>
            <p:cNvSpPr>
              <a:spLocks noChangeArrowheads="1"/>
            </p:cNvSpPr>
            <p:nvPr/>
          </p:nvSpPr>
          <p:spPr bwMode="auto">
            <a:xfrm rot="5400000">
              <a:off x="5502" y="3390"/>
              <a:ext cx="336" cy="84"/>
            </a:xfrm>
            <a:prstGeom prst="parallelogram">
              <a:avLst>
                <a:gd name="adj" fmla="val 100000"/>
              </a:avLst>
            </a:prstGeom>
            <a:solidFill>
              <a:srgbClr val="0000FF"/>
            </a:solidFill>
            <a:ln w="12700" algn="ctr">
              <a:solidFill>
                <a:schemeClr val="tx1"/>
              </a:solidFill>
              <a:miter lim="800000"/>
              <a:headEnd/>
              <a:tailEnd type="none" w="lg" len="lg"/>
            </a:ln>
            <a:effectLst/>
          </p:spPr>
          <p:txBody>
            <a:bodyPr wrap="none" anchor="ctr"/>
            <a:lstStyle/>
            <a:p>
              <a:endParaRPr lang="en-US"/>
            </a:p>
          </p:txBody>
        </p:sp>
        <p:sp>
          <p:nvSpPr>
            <p:cNvPr id="32" name="Oval 23"/>
            <p:cNvSpPr>
              <a:spLocks noChangeArrowheads="1"/>
            </p:cNvSpPr>
            <p:nvPr/>
          </p:nvSpPr>
          <p:spPr bwMode="auto">
            <a:xfrm>
              <a:off x="5652" y="3340"/>
              <a:ext cx="35" cy="192"/>
            </a:xfrm>
            <a:prstGeom prst="ellipse">
              <a:avLst/>
            </a:prstGeom>
            <a:solidFill>
              <a:srgbClr val="FFFF00"/>
            </a:solidFill>
            <a:ln w="19050" algn="ctr">
              <a:noFill/>
              <a:round/>
              <a:headEnd/>
              <a:tailEnd type="none" w="lg" len="lg"/>
            </a:ln>
            <a:effectLst/>
          </p:spPr>
          <p:txBody>
            <a:bodyPr wrap="none" anchor="ctr"/>
            <a:lstStyle/>
            <a:p>
              <a:endParaRPr lang="en-US"/>
            </a:p>
          </p:txBody>
        </p:sp>
        <p:sp>
          <p:nvSpPr>
            <p:cNvPr id="33" name="Oval 24"/>
            <p:cNvSpPr>
              <a:spLocks noChangeArrowheads="1"/>
            </p:cNvSpPr>
            <p:nvPr/>
          </p:nvSpPr>
          <p:spPr bwMode="auto">
            <a:xfrm>
              <a:off x="5659" y="3388"/>
              <a:ext cx="17" cy="92"/>
            </a:xfrm>
            <a:prstGeom prst="ellipse">
              <a:avLst/>
            </a:prstGeom>
            <a:solidFill>
              <a:srgbClr val="FF0000"/>
            </a:solidFill>
            <a:ln w="19050" algn="ctr">
              <a:noFill/>
              <a:round/>
              <a:headEnd/>
              <a:tailEnd type="none" w="lg" len="lg"/>
            </a:ln>
            <a:effectLst/>
          </p:spPr>
          <p:txBody>
            <a:bodyPr wrap="none" anchor="ctr"/>
            <a:lstStyle/>
            <a:p>
              <a:endParaRPr lang="en-US"/>
            </a:p>
          </p:txBody>
        </p:sp>
      </p:grpSp>
      <p:sp>
        <p:nvSpPr>
          <p:cNvPr id="34" name="Rectangle 25"/>
          <p:cNvSpPr>
            <a:spLocks noChangeArrowheads="1"/>
          </p:cNvSpPr>
          <p:nvPr/>
        </p:nvSpPr>
        <p:spPr bwMode="auto">
          <a:xfrm>
            <a:off x="1860805" y="4771948"/>
            <a:ext cx="128587" cy="176212"/>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84" name="Rectangle 77"/>
          <p:cNvSpPr>
            <a:spLocks noChangeArrowheads="1"/>
          </p:cNvSpPr>
          <p:nvPr/>
        </p:nvSpPr>
        <p:spPr bwMode="auto">
          <a:xfrm>
            <a:off x="1432180" y="4800523"/>
            <a:ext cx="36512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116" name="Rectangle 109"/>
          <p:cNvSpPr>
            <a:spLocks noChangeArrowheads="1"/>
          </p:cNvSpPr>
          <p:nvPr/>
        </p:nvSpPr>
        <p:spPr bwMode="auto">
          <a:xfrm>
            <a:off x="2613280" y="4767185"/>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7" name="Rectangle 110"/>
          <p:cNvSpPr>
            <a:spLocks noChangeArrowheads="1"/>
          </p:cNvSpPr>
          <p:nvPr/>
        </p:nvSpPr>
        <p:spPr bwMode="auto">
          <a:xfrm rot="16200000">
            <a:off x="2062417" y="4757661"/>
            <a:ext cx="731837" cy="201612"/>
          </a:xfrm>
          <a:prstGeom prst="rect">
            <a:avLst/>
          </a:prstGeom>
          <a:solidFill>
            <a:srgbClr val="996633"/>
          </a:solidFill>
          <a:ln w="9525">
            <a:solidFill>
              <a:schemeClr val="tx1"/>
            </a:solidFill>
            <a:miter lim="800000"/>
            <a:headEnd/>
            <a:tailEnd/>
          </a:ln>
          <a:effectLst/>
        </p:spPr>
        <p:txBody>
          <a:bodyPr wrap="none" tIns="0" anchor="ctr"/>
          <a:lstStyle/>
          <a:p>
            <a:pPr algn="ctr"/>
            <a:r>
              <a:rPr lang="en-US" sz="1400" dirty="0">
                <a:solidFill>
                  <a:schemeClr val="bg1"/>
                </a:solidFill>
                <a:effectLst>
                  <a:outerShdw blurRad="38100" dist="38100" dir="2700000" algn="tl">
                    <a:srgbClr val="000000"/>
                  </a:outerShdw>
                </a:effectLst>
                <a:latin typeface="Symbol" pitchFamily="18" charset="2"/>
              </a:rPr>
              <a:t>m</a:t>
            </a:r>
            <a:r>
              <a:rPr lang="en-US" sz="1400" dirty="0">
                <a:solidFill>
                  <a:schemeClr val="bg1"/>
                </a:solidFill>
                <a:effectLst>
                  <a:outerShdw blurRad="38100" dist="38100" dir="2700000" algn="tl">
                    <a:srgbClr val="000000"/>
                  </a:outerShdw>
                </a:effectLst>
              </a:rPr>
              <a:t>  wall</a:t>
            </a:r>
          </a:p>
        </p:txBody>
      </p:sp>
      <p:sp>
        <p:nvSpPr>
          <p:cNvPr id="120" name="Rectangle 113"/>
          <p:cNvSpPr>
            <a:spLocks noChangeArrowheads="1"/>
          </p:cNvSpPr>
          <p:nvPr/>
        </p:nvSpPr>
        <p:spPr bwMode="auto">
          <a:xfrm>
            <a:off x="2729167" y="4789410"/>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1" name="Rectangle 114"/>
          <p:cNvSpPr>
            <a:spLocks noChangeArrowheads="1"/>
          </p:cNvSpPr>
          <p:nvPr/>
        </p:nvSpPr>
        <p:spPr bwMode="auto">
          <a:xfrm rot="480000">
            <a:off x="2948242" y="4932285"/>
            <a:ext cx="1095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22" name="Rectangle 115"/>
          <p:cNvSpPr>
            <a:spLocks noChangeArrowheads="1"/>
          </p:cNvSpPr>
          <p:nvPr/>
        </p:nvSpPr>
        <p:spPr bwMode="auto">
          <a:xfrm>
            <a:off x="2924430" y="4846560"/>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3" name="Rectangle 116"/>
          <p:cNvSpPr>
            <a:spLocks noChangeArrowheads="1"/>
          </p:cNvSpPr>
          <p:nvPr/>
        </p:nvSpPr>
        <p:spPr bwMode="auto">
          <a:xfrm>
            <a:off x="3040317" y="4868785"/>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4" name="Text Box 117"/>
          <p:cNvSpPr txBox="1">
            <a:spLocks noChangeArrowheads="1"/>
          </p:cNvSpPr>
          <p:nvPr/>
        </p:nvSpPr>
        <p:spPr bwMode="auto">
          <a:xfrm>
            <a:off x="2564014" y="5091035"/>
            <a:ext cx="555730"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smtClean="0">
                <a:solidFill>
                  <a:srgbClr val="0000FF"/>
                </a:solidFill>
                <a:effectLst>
                  <a:outerShdw blurRad="38100" dist="38100" dir="2700000" algn="tl">
                    <a:srgbClr val="C0C0C0"/>
                  </a:outerShdw>
                </a:effectLst>
              </a:rPr>
              <a:t>LTU</a:t>
            </a:r>
            <a:endParaRPr lang="en-US" sz="1600" dirty="0">
              <a:solidFill>
                <a:srgbClr val="0000FF"/>
              </a:solidFill>
              <a:effectLst>
                <a:outerShdw blurRad="38100" dist="38100" dir="2700000" algn="tl">
                  <a:srgbClr val="C0C0C0"/>
                </a:outerShdw>
              </a:effectLst>
            </a:endParaRPr>
          </a:p>
          <a:p>
            <a:pPr algn="ctr">
              <a:lnSpc>
                <a:spcPct val="90000"/>
              </a:lnSpc>
            </a:pPr>
            <a:endParaRPr lang="en-US" sz="1600" dirty="0">
              <a:solidFill>
                <a:srgbClr val="008000"/>
              </a:solidFill>
              <a:effectLst>
                <a:outerShdw blurRad="38100" dist="38100" dir="2700000" algn="tl">
                  <a:srgbClr val="C0C0C0"/>
                </a:outerShdw>
              </a:effectLst>
            </a:endParaRPr>
          </a:p>
        </p:txBody>
      </p:sp>
      <p:sp>
        <p:nvSpPr>
          <p:cNvPr id="126" name="Rectangle 119"/>
          <p:cNvSpPr>
            <a:spLocks noChangeArrowheads="1"/>
          </p:cNvSpPr>
          <p:nvPr/>
        </p:nvSpPr>
        <p:spPr bwMode="auto">
          <a:xfrm>
            <a:off x="3713417" y="4891010"/>
            <a:ext cx="609600" cy="117475"/>
          </a:xfrm>
          <a:prstGeom prst="rect">
            <a:avLst/>
          </a:prstGeom>
          <a:gradFill rotWithShape="1">
            <a:gsLst>
              <a:gs pos="0">
                <a:srgbClr val="DBB7FF"/>
              </a:gs>
              <a:gs pos="100000">
                <a:srgbClr val="DBB7FF">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127" name="Text Box 120"/>
          <p:cNvSpPr txBox="1">
            <a:spLocks noChangeArrowheads="1"/>
          </p:cNvSpPr>
          <p:nvPr/>
        </p:nvSpPr>
        <p:spPr bwMode="auto">
          <a:xfrm>
            <a:off x="3510217" y="5091035"/>
            <a:ext cx="1030288" cy="533400"/>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undulator</a:t>
            </a:r>
          </a:p>
          <a:p>
            <a:pPr algn="ctr">
              <a:lnSpc>
                <a:spcPct val="90000"/>
              </a:lnSpc>
            </a:pPr>
            <a:endParaRPr lang="en-US" sz="1600" dirty="0">
              <a:solidFill>
                <a:srgbClr val="008000"/>
              </a:solidFill>
              <a:effectLst>
                <a:outerShdw blurRad="38100" dist="38100" dir="2700000" algn="tl">
                  <a:srgbClr val="C0C0C0"/>
                </a:outerShdw>
              </a:effectLst>
            </a:endParaRPr>
          </a:p>
        </p:txBody>
      </p:sp>
      <p:sp>
        <p:nvSpPr>
          <p:cNvPr id="128" name="Oval 123"/>
          <p:cNvSpPr>
            <a:spLocks noChangeAspect="1" noChangeArrowheads="1"/>
          </p:cNvSpPr>
          <p:nvPr/>
        </p:nvSpPr>
        <p:spPr bwMode="auto">
          <a:xfrm>
            <a:off x="3187955" y="4925935"/>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29" name="Oval 124"/>
          <p:cNvSpPr>
            <a:spLocks noChangeAspect="1" noChangeArrowheads="1"/>
          </p:cNvSpPr>
          <p:nvPr/>
        </p:nvSpPr>
        <p:spPr bwMode="auto">
          <a:xfrm>
            <a:off x="3299080" y="4925935"/>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0" name="Oval 125"/>
          <p:cNvSpPr>
            <a:spLocks noChangeAspect="1" noChangeArrowheads="1"/>
          </p:cNvSpPr>
          <p:nvPr/>
        </p:nvSpPr>
        <p:spPr bwMode="auto">
          <a:xfrm>
            <a:off x="3411792" y="4925935"/>
            <a:ext cx="55563"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1" name="Oval 126"/>
          <p:cNvSpPr>
            <a:spLocks noChangeAspect="1" noChangeArrowheads="1"/>
          </p:cNvSpPr>
          <p:nvPr/>
        </p:nvSpPr>
        <p:spPr bwMode="auto">
          <a:xfrm>
            <a:off x="3514980" y="4924348"/>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2" name="Text Box 127"/>
          <p:cNvSpPr txBox="1">
            <a:spLocks noChangeArrowheads="1"/>
          </p:cNvSpPr>
          <p:nvPr/>
        </p:nvSpPr>
        <p:spPr bwMode="auto">
          <a:xfrm>
            <a:off x="2405317" y="3795635"/>
            <a:ext cx="1423988" cy="754063"/>
          </a:xfrm>
          <a:prstGeom prst="rect">
            <a:avLst/>
          </a:prstGeom>
          <a:noFill/>
          <a:ln w="19050" algn="ctr">
            <a:noFill/>
            <a:miter lim="800000"/>
            <a:headEnd/>
            <a:tailEnd type="none" w="lg" len="lg"/>
          </a:ln>
          <a:effectLst/>
        </p:spPr>
        <p:txBody>
          <a:bodyPr>
            <a:spAutoFit/>
          </a:bodyPr>
          <a:lstStyle/>
          <a:p>
            <a:pPr algn="ctr">
              <a:lnSpc>
                <a:spcPct val="90000"/>
              </a:lnSpc>
            </a:pPr>
            <a:r>
              <a:rPr lang="en-US" sz="1600" dirty="0">
                <a:effectLst>
                  <a:outerShdw blurRad="38100" dist="38100" dir="2700000" algn="tl">
                    <a:srgbClr val="C0C0C0"/>
                  </a:outerShdw>
                </a:effectLst>
              </a:rPr>
              <a:t>4 wire</a:t>
            </a:r>
          </a:p>
          <a:p>
            <a:pPr algn="ctr">
              <a:lnSpc>
                <a:spcPct val="90000"/>
              </a:lnSpc>
            </a:pPr>
            <a:r>
              <a:rPr lang="en-US" sz="1600" dirty="0">
                <a:effectLst>
                  <a:outerShdw blurRad="38100" dist="38100" dir="2700000" algn="tl">
                    <a:srgbClr val="C0C0C0"/>
                  </a:outerShdw>
                </a:effectLst>
              </a:rPr>
              <a:t>scanners</a:t>
            </a:r>
          </a:p>
          <a:p>
            <a:pPr algn="ctr">
              <a:lnSpc>
                <a:spcPct val="90000"/>
              </a:lnSpc>
            </a:pPr>
            <a:r>
              <a:rPr lang="en-US" sz="1600" dirty="0">
                <a:effectLst>
                  <a:outerShdw blurRad="38100" dist="38100" dir="2700000" algn="tl">
                    <a:srgbClr val="C0C0C0"/>
                  </a:outerShdw>
                </a:effectLst>
              </a:rPr>
              <a:t>+ 6 </a:t>
            </a:r>
            <a:r>
              <a:rPr lang="en-US" sz="1600" dirty="0" err="1">
                <a:effectLst>
                  <a:outerShdw blurRad="38100" dist="38100" dir="2700000" algn="tl">
                    <a:srgbClr val="C0C0C0"/>
                  </a:outerShdw>
                </a:effectLst>
              </a:rPr>
              <a:t>coll’s</a:t>
            </a:r>
            <a:endParaRPr lang="en-US" sz="1600" dirty="0">
              <a:effectLst>
                <a:outerShdw blurRad="38100" dist="38100" dir="2700000" algn="tl">
                  <a:srgbClr val="C0C0C0"/>
                </a:outerShdw>
              </a:effectLst>
            </a:endParaRPr>
          </a:p>
        </p:txBody>
      </p:sp>
      <p:sp>
        <p:nvSpPr>
          <p:cNvPr id="133" name="AutoShape 128"/>
          <p:cNvSpPr>
            <a:spLocks/>
          </p:cNvSpPr>
          <p:nvPr/>
        </p:nvSpPr>
        <p:spPr bwMode="auto">
          <a:xfrm rot="16200000">
            <a:off x="3041111" y="4180604"/>
            <a:ext cx="141287" cy="822325"/>
          </a:xfrm>
          <a:prstGeom prst="rightBrace">
            <a:avLst>
              <a:gd name="adj1" fmla="val 48502"/>
              <a:gd name="adj2" fmla="val 50000"/>
            </a:avLst>
          </a:prstGeom>
          <a:noFill/>
          <a:ln w="12700">
            <a:solidFill>
              <a:schemeClr val="bg2"/>
            </a:solidFill>
            <a:round/>
            <a:headEnd/>
            <a:tailEnd/>
          </a:ln>
          <a:effectLst/>
        </p:spPr>
        <p:txBody>
          <a:bodyPr wrap="none" anchor="ctr"/>
          <a:lstStyle/>
          <a:p>
            <a:endParaRPr lang="en-US"/>
          </a:p>
        </p:txBody>
      </p:sp>
      <p:sp>
        <p:nvSpPr>
          <p:cNvPr id="134" name="Oval 129"/>
          <p:cNvSpPr>
            <a:spLocks noChangeAspect="1" noChangeArrowheads="1"/>
          </p:cNvSpPr>
          <p:nvPr/>
        </p:nvSpPr>
        <p:spPr bwMode="auto">
          <a:xfrm>
            <a:off x="2979992" y="4919585"/>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5" name="Oval 130"/>
          <p:cNvSpPr>
            <a:spLocks noChangeAspect="1" noChangeArrowheads="1"/>
          </p:cNvSpPr>
          <p:nvPr/>
        </p:nvSpPr>
        <p:spPr bwMode="auto">
          <a:xfrm>
            <a:off x="3351467" y="4925935"/>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6" name="Rectangle 132"/>
          <p:cNvSpPr>
            <a:spLocks noChangeArrowheads="1"/>
          </p:cNvSpPr>
          <p:nvPr/>
        </p:nvSpPr>
        <p:spPr bwMode="auto">
          <a:xfrm>
            <a:off x="2686305" y="4710035"/>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7" name="Rectangle 133"/>
          <p:cNvSpPr>
            <a:spLocks noChangeArrowheads="1"/>
          </p:cNvSpPr>
          <p:nvPr/>
        </p:nvSpPr>
        <p:spPr bwMode="auto">
          <a:xfrm>
            <a:off x="2687892" y="4938635"/>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8" name="Rectangle 134"/>
          <p:cNvSpPr>
            <a:spLocks noChangeArrowheads="1"/>
          </p:cNvSpPr>
          <p:nvPr/>
        </p:nvSpPr>
        <p:spPr bwMode="auto">
          <a:xfrm>
            <a:off x="2997455" y="4786235"/>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9" name="Rectangle 135"/>
          <p:cNvSpPr>
            <a:spLocks noChangeArrowheads="1"/>
          </p:cNvSpPr>
          <p:nvPr/>
        </p:nvSpPr>
        <p:spPr bwMode="auto">
          <a:xfrm>
            <a:off x="2999042" y="5014835"/>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0" name="Rectangle 136"/>
          <p:cNvSpPr>
            <a:spLocks noChangeArrowheads="1"/>
          </p:cNvSpPr>
          <p:nvPr/>
        </p:nvSpPr>
        <p:spPr bwMode="auto">
          <a:xfrm>
            <a:off x="3516567" y="4786235"/>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1" name="Rectangle 137"/>
          <p:cNvSpPr>
            <a:spLocks noChangeArrowheads="1"/>
          </p:cNvSpPr>
          <p:nvPr/>
        </p:nvSpPr>
        <p:spPr bwMode="auto">
          <a:xfrm>
            <a:off x="3518155" y="5014835"/>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2" name="Rectangle 138"/>
          <p:cNvSpPr>
            <a:spLocks noChangeArrowheads="1"/>
          </p:cNvSpPr>
          <p:nvPr/>
        </p:nvSpPr>
        <p:spPr bwMode="auto">
          <a:xfrm>
            <a:off x="3410205" y="4786235"/>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3" name="Rectangle 139"/>
          <p:cNvSpPr>
            <a:spLocks noChangeArrowheads="1"/>
          </p:cNvSpPr>
          <p:nvPr/>
        </p:nvSpPr>
        <p:spPr bwMode="auto">
          <a:xfrm>
            <a:off x="3411792" y="5014835"/>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4" name="Rectangle 140"/>
          <p:cNvSpPr>
            <a:spLocks noChangeArrowheads="1"/>
          </p:cNvSpPr>
          <p:nvPr/>
        </p:nvSpPr>
        <p:spPr bwMode="auto">
          <a:xfrm>
            <a:off x="3294317" y="4786235"/>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5" name="Rectangle 141"/>
          <p:cNvSpPr>
            <a:spLocks noChangeArrowheads="1"/>
          </p:cNvSpPr>
          <p:nvPr/>
        </p:nvSpPr>
        <p:spPr bwMode="auto">
          <a:xfrm>
            <a:off x="3295905" y="5014835"/>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6" name="Rectangle 142"/>
          <p:cNvSpPr>
            <a:spLocks noChangeArrowheads="1"/>
          </p:cNvSpPr>
          <p:nvPr/>
        </p:nvSpPr>
        <p:spPr bwMode="auto">
          <a:xfrm>
            <a:off x="3187955" y="4786235"/>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7" name="Rectangle 143"/>
          <p:cNvSpPr>
            <a:spLocks noChangeArrowheads="1"/>
          </p:cNvSpPr>
          <p:nvPr/>
        </p:nvSpPr>
        <p:spPr bwMode="auto">
          <a:xfrm>
            <a:off x="3189542" y="5014835"/>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8" name="Rectangle 144"/>
          <p:cNvSpPr>
            <a:spLocks noChangeArrowheads="1"/>
          </p:cNvSpPr>
          <p:nvPr/>
        </p:nvSpPr>
        <p:spPr bwMode="auto">
          <a:xfrm>
            <a:off x="4184905" y="4317923"/>
            <a:ext cx="1372492" cy="584775"/>
          </a:xfrm>
          <a:prstGeom prst="rect">
            <a:avLst/>
          </a:prstGeom>
          <a:noFill/>
          <a:ln w="9525">
            <a:noFill/>
            <a:miter lim="800000"/>
            <a:headEnd/>
            <a:tailEnd/>
          </a:ln>
          <a:effectLst/>
        </p:spPr>
        <p:txBody>
          <a:bodyPr wrap="none">
            <a:spAutoFit/>
          </a:bodyPr>
          <a:lstStyle/>
          <a:p>
            <a:r>
              <a:rPr lang="en-US" sz="1600" dirty="0">
                <a:solidFill>
                  <a:srgbClr val="0000FF"/>
                </a:solidFill>
                <a:effectLst>
                  <a:outerShdw blurRad="38100" dist="38100" dir="2700000" algn="tl">
                    <a:srgbClr val="C0C0C0"/>
                  </a:outerShdw>
                </a:effectLst>
              </a:rPr>
              <a:t>vert</a:t>
            </a:r>
            <a:r>
              <a:rPr lang="en-US" sz="1600" dirty="0" smtClean="0">
                <a:solidFill>
                  <a:srgbClr val="0000FF"/>
                </a:solidFill>
                <a:effectLst>
                  <a:outerShdw blurRad="38100" dist="38100" dir="2700000" algn="tl">
                    <a:srgbClr val="C0C0C0"/>
                  </a:outerShdw>
                </a:effectLst>
              </a:rPr>
              <a:t>. electron</a:t>
            </a:r>
          </a:p>
          <a:p>
            <a:r>
              <a:rPr lang="en-US" sz="1600" dirty="0" smtClean="0">
                <a:solidFill>
                  <a:srgbClr val="0000FF"/>
                </a:solidFill>
                <a:effectLst>
                  <a:outerShdw blurRad="38100" dist="38100" dir="2700000" algn="tl">
                    <a:srgbClr val="C0C0C0"/>
                  </a:outerShdw>
                </a:effectLst>
              </a:rPr>
              <a:t> beam</a:t>
            </a:r>
            <a:r>
              <a:rPr lang="en-US" sz="1600" dirty="0">
                <a:solidFill>
                  <a:srgbClr val="0000FF"/>
                </a:solidFill>
                <a:effectLst>
                  <a:outerShdw blurRad="38100" dist="38100" dir="2700000" algn="tl">
                    <a:srgbClr val="C0C0C0"/>
                  </a:outerShdw>
                </a:effectLst>
              </a:rPr>
              <a:t> </a:t>
            </a:r>
            <a:r>
              <a:rPr lang="en-US" sz="1600" dirty="0" smtClean="0">
                <a:solidFill>
                  <a:srgbClr val="0000FF"/>
                </a:solidFill>
                <a:effectLst>
                  <a:outerShdw blurRad="38100" dist="38100" dir="2700000" algn="tl">
                    <a:srgbClr val="C0C0C0"/>
                  </a:outerShdw>
                </a:effectLst>
              </a:rPr>
              <a:t>dump</a:t>
            </a:r>
            <a:endParaRPr lang="en-US" sz="1600" dirty="0">
              <a:solidFill>
                <a:srgbClr val="0000FF"/>
              </a:solidFill>
              <a:effectLst>
                <a:outerShdw blurRad="38100" dist="38100" dir="2700000" algn="tl">
                  <a:srgbClr val="C0C0C0"/>
                </a:outerShdw>
              </a:effectLst>
            </a:endParaRPr>
          </a:p>
        </p:txBody>
      </p:sp>
      <p:sp>
        <p:nvSpPr>
          <p:cNvPr id="149" name="AutoShape 145"/>
          <p:cNvSpPr>
            <a:spLocks noChangeArrowheads="1"/>
          </p:cNvSpPr>
          <p:nvPr/>
        </p:nvSpPr>
        <p:spPr bwMode="auto">
          <a:xfrm rot="960000">
            <a:off x="2816480" y="4862435"/>
            <a:ext cx="76200" cy="76200"/>
          </a:xfrm>
          <a:prstGeom prst="triangle">
            <a:avLst>
              <a:gd name="adj" fmla="val 50000"/>
            </a:avLst>
          </a:prstGeom>
          <a:solidFill>
            <a:srgbClr val="33CC33"/>
          </a:solidFill>
          <a:ln w="9525">
            <a:solidFill>
              <a:schemeClr val="tx1"/>
            </a:solidFill>
            <a:miter lim="800000"/>
            <a:headEnd/>
            <a:tailEnd/>
          </a:ln>
          <a:effectLst/>
        </p:spPr>
        <p:txBody>
          <a:bodyPr wrap="none" anchor="ctr"/>
          <a:lstStyle/>
          <a:p>
            <a:pPr algn="ctr"/>
            <a:endParaRPr lang="en-US">
              <a:solidFill>
                <a:srgbClr val="33CC33"/>
              </a:solidFill>
            </a:endParaRPr>
          </a:p>
        </p:txBody>
      </p:sp>
      <p:sp>
        <p:nvSpPr>
          <p:cNvPr id="162" name="Rectangle 122"/>
          <p:cNvSpPr>
            <a:spLocks noChangeArrowheads="1"/>
          </p:cNvSpPr>
          <p:nvPr/>
        </p:nvSpPr>
        <p:spPr bwMode="auto">
          <a:xfrm rot="1800000">
            <a:off x="4673855" y="5038648"/>
            <a:ext cx="76200" cy="76200"/>
          </a:xfrm>
          <a:prstGeom prst="rect">
            <a:avLst/>
          </a:prstGeom>
          <a:solidFill>
            <a:srgbClr val="996633"/>
          </a:solidFill>
          <a:ln w="9525">
            <a:solidFill>
              <a:schemeClr val="tx1"/>
            </a:solidFill>
            <a:miter lim="800000"/>
            <a:headEnd/>
            <a:tailEnd/>
          </a:ln>
          <a:effectLst/>
        </p:spPr>
        <p:txBody>
          <a:bodyPr wrap="none" anchor="ctr"/>
          <a:lstStyle/>
          <a:p>
            <a:pPr algn="ctr"/>
            <a:endParaRPr lang="en-US">
              <a:solidFill>
                <a:srgbClr val="996633"/>
              </a:solidFill>
            </a:endParaRPr>
          </a:p>
        </p:txBody>
      </p:sp>
      <p:sp>
        <p:nvSpPr>
          <p:cNvPr id="163" name="Oval 131"/>
          <p:cNvSpPr>
            <a:spLocks noChangeAspect="1" noChangeArrowheads="1"/>
          </p:cNvSpPr>
          <p:nvPr/>
        </p:nvSpPr>
        <p:spPr bwMode="auto">
          <a:xfrm>
            <a:off x="4604005" y="4995785"/>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4" name="Rectangle 121"/>
          <p:cNvSpPr>
            <a:spLocks noChangeArrowheads="1"/>
          </p:cNvSpPr>
          <p:nvPr/>
        </p:nvSpPr>
        <p:spPr bwMode="auto">
          <a:xfrm>
            <a:off x="4465892" y="4867198"/>
            <a:ext cx="57150" cy="174625"/>
          </a:xfrm>
          <a:prstGeom prst="rect">
            <a:avLst/>
          </a:prstGeom>
          <a:solidFill>
            <a:srgbClr val="00CC00"/>
          </a:solidFill>
          <a:ln w="9525">
            <a:solidFill>
              <a:schemeClr val="tx1"/>
            </a:solidFill>
            <a:miter lim="800000"/>
            <a:headEnd/>
            <a:tailEnd/>
          </a:ln>
          <a:effectLst/>
        </p:spPr>
        <p:txBody>
          <a:bodyPr wrap="none" anchor="ctr"/>
          <a:lstStyle/>
          <a:p>
            <a:pPr algn="ctr"/>
            <a:endParaRPr lang="en-US">
              <a:solidFill>
                <a:schemeClr val="hlink"/>
              </a:solidFill>
            </a:endParaRPr>
          </a:p>
        </p:txBody>
      </p:sp>
      <p:sp>
        <p:nvSpPr>
          <p:cNvPr id="165" name="Oval 156"/>
          <p:cNvSpPr>
            <a:spLocks noChangeAspect="1" noChangeArrowheads="1"/>
          </p:cNvSpPr>
          <p:nvPr/>
        </p:nvSpPr>
        <p:spPr bwMode="auto">
          <a:xfrm>
            <a:off x="4662742" y="4919585"/>
            <a:ext cx="55563"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6" name="Rectangle 157"/>
          <p:cNvSpPr>
            <a:spLocks noChangeArrowheads="1"/>
          </p:cNvSpPr>
          <p:nvPr/>
        </p:nvSpPr>
        <p:spPr bwMode="auto">
          <a:xfrm>
            <a:off x="3634042" y="4922760"/>
            <a:ext cx="55563" cy="63500"/>
          </a:xfrm>
          <a:prstGeom prst="rect">
            <a:avLst/>
          </a:prstGeom>
          <a:solidFill>
            <a:srgbClr val="66FFFF"/>
          </a:solidFill>
          <a:ln w="9525">
            <a:solidFill>
              <a:schemeClr val="tx1"/>
            </a:solidFill>
            <a:miter lim="800000"/>
            <a:headEnd/>
            <a:tailEnd/>
          </a:ln>
          <a:effectLst/>
        </p:spPr>
        <p:txBody>
          <a:bodyPr wrap="none" anchor="ctr"/>
          <a:lstStyle/>
          <a:p>
            <a:endParaRPr lang="en-US"/>
          </a:p>
        </p:txBody>
      </p:sp>
      <p:sp>
        <p:nvSpPr>
          <p:cNvPr id="167" name="Line 158"/>
          <p:cNvSpPr>
            <a:spLocks noChangeShapeType="1"/>
          </p:cNvSpPr>
          <p:nvPr/>
        </p:nvSpPr>
        <p:spPr bwMode="auto">
          <a:xfrm>
            <a:off x="3656267" y="4771948"/>
            <a:ext cx="0" cy="136525"/>
          </a:xfrm>
          <a:prstGeom prst="line">
            <a:avLst/>
          </a:prstGeom>
          <a:noFill/>
          <a:ln w="12700">
            <a:solidFill>
              <a:schemeClr val="bg2"/>
            </a:solidFill>
            <a:round/>
            <a:headEnd/>
            <a:tailEnd type="arrow" w="sm" len="sm"/>
          </a:ln>
          <a:effectLst/>
        </p:spPr>
        <p:txBody>
          <a:bodyPr wrap="none" anchor="ctr"/>
          <a:lstStyle/>
          <a:p>
            <a:endParaRPr lang="en-US"/>
          </a:p>
        </p:txBody>
      </p:sp>
      <p:sp>
        <p:nvSpPr>
          <p:cNvPr id="168" name="Text Box 159"/>
          <p:cNvSpPr txBox="1">
            <a:spLocks noChangeArrowheads="1"/>
          </p:cNvSpPr>
          <p:nvPr/>
        </p:nvSpPr>
        <p:spPr bwMode="auto">
          <a:xfrm>
            <a:off x="3503867" y="4548110"/>
            <a:ext cx="774700" cy="284163"/>
          </a:xfrm>
          <a:prstGeom prst="rect">
            <a:avLst/>
          </a:prstGeom>
          <a:noFill/>
          <a:ln w="19050" algn="ctr">
            <a:noFill/>
            <a:miter lim="800000"/>
            <a:headEnd/>
            <a:tailEnd type="none" w="lg" len="lg"/>
          </a:ln>
          <a:effectLst/>
        </p:spPr>
        <p:txBody>
          <a:bodyPr wrap="none">
            <a:spAutoFit/>
          </a:bodyPr>
          <a:lstStyle/>
          <a:p>
            <a:pPr>
              <a:lnSpc>
                <a:spcPct val="90000"/>
              </a:lnSpc>
            </a:pPr>
            <a:r>
              <a:rPr lang="en-US" sz="1400" dirty="0">
                <a:effectLst>
                  <a:outerShdw blurRad="38100" dist="38100" dir="2700000" algn="tl">
                    <a:srgbClr val="C0C0C0"/>
                  </a:outerShdw>
                </a:effectLst>
              </a:rPr>
              <a:t>stopper</a:t>
            </a:r>
          </a:p>
        </p:txBody>
      </p:sp>
      <p:cxnSp>
        <p:nvCxnSpPr>
          <p:cNvPr id="186" name="Straight Arrow Connector 185"/>
          <p:cNvCxnSpPr/>
          <p:nvPr/>
        </p:nvCxnSpPr>
        <p:spPr>
          <a:xfrm>
            <a:off x="2103437" y="18288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45472" y="1828800"/>
            <a:ext cx="7860328" cy="1200329"/>
          </a:xfrm>
          <a:prstGeom prst="rect">
            <a:avLst/>
          </a:prstGeom>
        </p:spPr>
        <p:txBody>
          <a:bodyPr wrap="square">
            <a:spAutoFit/>
          </a:bodyPr>
          <a:lstStyle/>
          <a:p>
            <a:pPr>
              <a:buFont typeface="Arial" pitchFamily="34" charset="0"/>
              <a:buChar char="•"/>
            </a:pPr>
            <a:r>
              <a:rPr lang="en-US" dirty="0" smtClean="0"/>
              <a:t> Undulator Hall(100M)</a:t>
            </a:r>
          </a:p>
          <a:p>
            <a:pPr>
              <a:buFont typeface="Arial" pitchFamily="34" charset="0"/>
              <a:buChar char="•"/>
            </a:pPr>
            <a:r>
              <a:rPr lang="en-US" dirty="0" smtClean="0"/>
              <a:t> 33 total Segments, each containing fixed  magnets</a:t>
            </a:r>
          </a:p>
          <a:p>
            <a:pPr>
              <a:buFont typeface="Arial" pitchFamily="34" charset="0"/>
              <a:buChar char="•"/>
            </a:pPr>
            <a:r>
              <a:rPr lang="en-US" dirty="0" smtClean="0"/>
              <a:t>  6.8mm Vertical Gap, Bend in Horizontal Plane</a:t>
            </a:r>
          </a:p>
          <a:p>
            <a:pPr>
              <a:buFont typeface="Arial" pitchFamily="34" charset="0"/>
              <a:buChar char="•"/>
            </a:pPr>
            <a:r>
              <a:rPr lang="en-US" dirty="0" smtClean="0"/>
              <a:t>   ~100 3cm periods per segment</a:t>
            </a:r>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37</a:t>
            </a:fld>
            <a:endParaRPr lang="en-US" dirty="0"/>
          </a:p>
        </p:txBody>
      </p:sp>
      <p:sp>
        <p:nvSpPr>
          <p:cNvPr id="6" name="Title 5"/>
          <p:cNvSpPr>
            <a:spLocks noGrp="1"/>
          </p:cNvSpPr>
          <p:nvPr>
            <p:ph type="title"/>
          </p:nvPr>
        </p:nvSpPr>
        <p:spPr/>
        <p:txBody>
          <a:bodyPr/>
          <a:lstStyle/>
          <a:p>
            <a:r>
              <a:rPr lang="en-US" dirty="0" smtClean="0"/>
              <a:t>Soft X-Ray Operation</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5" name="Rectangle 4"/>
          <p:cNvSpPr/>
          <p:nvPr/>
        </p:nvSpPr>
        <p:spPr>
          <a:xfrm>
            <a:off x="609600" y="1752600"/>
            <a:ext cx="7315200" cy="2739211"/>
          </a:xfrm>
          <a:prstGeom prst="rect">
            <a:avLst/>
          </a:prstGeom>
        </p:spPr>
        <p:txBody>
          <a:bodyPr wrap="square">
            <a:spAutoFit/>
          </a:bodyPr>
          <a:lstStyle/>
          <a:p>
            <a:pPr>
              <a:buFont typeface="Arial" pitchFamily="34" charset="0"/>
              <a:buChar char="•"/>
            </a:pPr>
            <a:r>
              <a:rPr lang="en-US" sz="2200" dirty="0" smtClean="0"/>
              <a:t> Soft X-Rays for LCLS &lt; 2keV</a:t>
            </a:r>
          </a:p>
          <a:p>
            <a:pPr>
              <a:buFont typeface="Arial" pitchFamily="34" charset="0"/>
              <a:buChar char="•"/>
            </a:pPr>
            <a:r>
              <a:rPr lang="en-US" sz="2200" dirty="0" smtClean="0"/>
              <a:t> Emittance Requirements less demanding</a:t>
            </a:r>
          </a:p>
          <a:p>
            <a:pPr>
              <a:buFont typeface="Arial" pitchFamily="34" charset="0"/>
              <a:buChar char="•"/>
            </a:pPr>
            <a:r>
              <a:rPr lang="en-US" sz="2200" dirty="0" smtClean="0"/>
              <a:t> Optimal FEL at Longer Pulse Lengths</a:t>
            </a:r>
          </a:p>
          <a:p>
            <a:pPr>
              <a:buFont typeface="Arial" pitchFamily="34" charset="0"/>
              <a:buChar char="•"/>
            </a:pPr>
            <a:r>
              <a:rPr lang="en-US" sz="2200" dirty="0" smtClean="0"/>
              <a:t> Shorter Gain Length</a:t>
            </a:r>
          </a:p>
          <a:p>
            <a:pPr>
              <a:buFont typeface="Arial" pitchFamily="34" charset="0"/>
              <a:buChar char="•"/>
            </a:pPr>
            <a:r>
              <a:rPr lang="en-US" sz="2200" dirty="0" smtClean="0"/>
              <a:t> Laser Heater has stronger effect</a:t>
            </a:r>
          </a:p>
          <a:p>
            <a:pPr>
              <a:buFont typeface="Arial" pitchFamily="34" charset="0"/>
              <a:buChar char="•"/>
            </a:pPr>
            <a:r>
              <a:rPr lang="en-US" sz="2200" dirty="0" smtClean="0"/>
              <a:t> Energy Jitter in Linac is a problem at shorter pulse lengths</a:t>
            </a:r>
          </a:p>
          <a:p>
            <a:endParaRPr lang="en-US"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38</a:t>
            </a:fld>
            <a:endParaRPr lang="en-US" dirty="0"/>
          </a:p>
        </p:txBody>
      </p:sp>
      <p:sp>
        <p:nvSpPr>
          <p:cNvPr id="6" name="Title 5"/>
          <p:cNvSpPr>
            <a:spLocks noGrp="1"/>
          </p:cNvSpPr>
          <p:nvPr>
            <p:ph type="title"/>
          </p:nvPr>
        </p:nvSpPr>
        <p:spPr/>
        <p:txBody>
          <a:bodyPr/>
          <a:lstStyle/>
          <a:p>
            <a:r>
              <a:rPr lang="en-US" dirty="0" smtClean="0"/>
              <a:t>Feedback Displays</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sp>
        <p:nvSpPr>
          <p:cNvPr id="10" name="Rectangle 9"/>
          <p:cNvSpPr/>
          <p:nvPr/>
        </p:nvSpPr>
        <p:spPr>
          <a:xfrm>
            <a:off x="609600" y="1295400"/>
            <a:ext cx="3505200" cy="1107996"/>
          </a:xfrm>
          <a:prstGeom prst="rect">
            <a:avLst/>
          </a:prstGeom>
        </p:spPr>
        <p:txBody>
          <a:bodyPr wrap="square">
            <a:spAutoFit/>
          </a:bodyPr>
          <a:lstStyle/>
          <a:p>
            <a:pPr algn="ctr">
              <a:buNone/>
            </a:pPr>
            <a:r>
              <a:rPr lang="en-US" sz="2400" dirty="0" smtClean="0">
                <a:latin typeface="+mj-lt"/>
              </a:rPr>
              <a:t>Longitudinal Feedbacks</a:t>
            </a:r>
          </a:p>
          <a:p>
            <a:pPr algn="ctr">
              <a:buNone/>
            </a:pPr>
            <a:r>
              <a:rPr lang="en-US" sz="1400" dirty="0" err="1" smtClean="0">
                <a:latin typeface="+mj-lt"/>
              </a:rPr>
              <a:t>Matlab</a:t>
            </a:r>
            <a:r>
              <a:rPr lang="en-US" sz="1400" dirty="0" smtClean="0">
                <a:latin typeface="+mj-lt"/>
              </a:rPr>
              <a:t> Based, ~5Hz</a:t>
            </a:r>
          </a:p>
          <a:p>
            <a:pPr algn="ctr">
              <a:buNone/>
            </a:pPr>
            <a:r>
              <a:rPr lang="en-US" sz="1400" dirty="0" smtClean="0">
                <a:latin typeface="+mj-lt"/>
              </a:rPr>
              <a:t>Energy </a:t>
            </a:r>
            <a:r>
              <a:rPr lang="en-US" sz="1400" dirty="0" err="1" smtClean="0">
                <a:latin typeface="+mj-lt"/>
              </a:rPr>
              <a:t>Setpoints</a:t>
            </a:r>
            <a:endParaRPr lang="en-US" sz="1400" dirty="0" smtClean="0">
              <a:latin typeface="+mj-lt"/>
            </a:endParaRPr>
          </a:p>
          <a:p>
            <a:pPr algn="ctr">
              <a:buNone/>
            </a:pPr>
            <a:r>
              <a:rPr lang="en-US" sz="1400" dirty="0" smtClean="0">
                <a:latin typeface="+mj-lt"/>
              </a:rPr>
              <a:t>Pulse Length Control</a:t>
            </a:r>
          </a:p>
        </p:txBody>
      </p:sp>
      <p:sp>
        <p:nvSpPr>
          <p:cNvPr id="13" name="Rectangle 12"/>
          <p:cNvSpPr/>
          <p:nvPr/>
        </p:nvSpPr>
        <p:spPr>
          <a:xfrm>
            <a:off x="5029200" y="1295400"/>
            <a:ext cx="3276600" cy="1107996"/>
          </a:xfrm>
          <a:prstGeom prst="rect">
            <a:avLst/>
          </a:prstGeom>
        </p:spPr>
        <p:txBody>
          <a:bodyPr wrap="square">
            <a:spAutoFit/>
          </a:bodyPr>
          <a:lstStyle/>
          <a:p>
            <a:pPr algn="ctr">
              <a:buNone/>
            </a:pPr>
            <a:r>
              <a:rPr lang="en-US" sz="2400" dirty="0" smtClean="0">
                <a:latin typeface="+mj-lt"/>
              </a:rPr>
              <a:t>Transverse Feedbacks</a:t>
            </a:r>
          </a:p>
          <a:p>
            <a:pPr algn="ctr">
              <a:buNone/>
            </a:pPr>
            <a:r>
              <a:rPr lang="en-US" sz="1400" dirty="0" smtClean="0">
                <a:latin typeface="+mj-lt"/>
              </a:rPr>
              <a:t>EPICS Based, up to 120Hz</a:t>
            </a:r>
          </a:p>
          <a:p>
            <a:pPr algn="ctr">
              <a:buNone/>
            </a:pPr>
            <a:r>
              <a:rPr lang="en-US" sz="1400" dirty="0" smtClean="0">
                <a:latin typeface="+mj-lt"/>
              </a:rPr>
              <a:t>Ex: Injector Launch,</a:t>
            </a:r>
          </a:p>
          <a:p>
            <a:pPr algn="ctr">
              <a:buNone/>
            </a:pPr>
            <a:r>
              <a:rPr lang="en-US" sz="1400" dirty="0" smtClean="0">
                <a:latin typeface="+mj-lt"/>
              </a:rPr>
              <a:t>Launch into Undulator</a:t>
            </a:r>
          </a:p>
        </p:txBody>
      </p:sp>
      <p:pic>
        <p:nvPicPr>
          <p:cNvPr id="15" name="Picture 14" descr="6x6fbck.png"/>
          <p:cNvPicPr>
            <a:picLocks noChangeAspect="1"/>
          </p:cNvPicPr>
          <p:nvPr/>
        </p:nvPicPr>
        <p:blipFill>
          <a:blip r:embed="rId3" cstate="print"/>
          <a:stretch>
            <a:fillRect/>
          </a:stretch>
        </p:blipFill>
        <p:spPr>
          <a:xfrm>
            <a:off x="457200" y="2438400"/>
            <a:ext cx="3733800" cy="3879622"/>
          </a:xfrm>
          <a:prstGeom prst="rect">
            <a:avLst/>
          </a:prstGeom>
        </p:spPr>
      </p:pic>
      <p:pic>
        <p:nvPicPr>
          <p:cNvPr id="16" name="Picture 15" descr="transfeedback.png"/>
          <p:cNvPicPr>
            <a:picLocks noChangeAspect="1"/>
          </p:cNvPicPr>
          <p:nvPr/>
        </p:nvPicPr>
        <p:blipFill>
          <a:blip r:embed="rId4" cstate="print"/>
          <a:stretch>
            <a:fillRect/>
          </a:stretch>
        </p:blipFill>
        <p:spPr>
          <a:xfrm>
            <a:off x="4648200" y="2438400"/>
            <a:ext cx="4060265" cy="3886200"/>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39</a:t>
            </a:fld>
            <a:endParaRPr lang="en-US" dirty="0"/>
          </a:p>
        </p:txBody>
      </p:sp>
      <p:sp>
        <p:nvSpPr>
          <p:cNvPr id="6" name="Title 5"/>
          <p:cNvSpPr>
            <a:spLocks noGrp="1"/>
          </p:cNvSpPr>
          <p:nvPr>
            <p:ph type="title"/>
          </p:nvPr>
        </p:nvSpPr>
        <p:spPr/>
        <p:txBody>
          <a:bodyPr/>
          <a:lstStyle/>
          <a:p>
            <a:r>
              <a:rPr lang="en-US" dirty="0" smtClean="0"/>
              <a:t>Feedback Locations</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sp>
        <p:nvSpPr>
          <p:cNvPr id="11" name="Rectangle 2"/>
          <p:cNvSpPr>
            <a:spLocks noChangeArrowheads="1"/>
          </p:cNvSpPr>
          <p:nvPr/>
        </p:nvSpPr>
        <p:spPr bwMode="auto">
          <a:xfrm rot="1800000">
            <a:off x="8899524" y="3711032"/>
            <a:ext cx="228600" cy="26987"/>
          </a:xfrm>
          <a:prstGeom prst="rect">
            <a:avLst/>
          </a:prstGeom>
          <a:gradFill rotWithShape="1">
            <a:gsLst>
              <a:gs pos="0">
                <a:schemeClr val="bg1"/>
              </a:gs>
              <a:gs pos="100000">
                <a:schemeClr val="bg1">
                  <a:gamma/>
                  <a:shade val="26275"/>
                  <a:invGamma/>
                </a:schemeClr>
              </a:gs>
            </a:gsLst>
            <a:lin ang="5400000" scaled="1"/>
          </a:gradFill>
          <a:ln w="9525">
            <a:solidFill>
              <a:schemeClr val="tx1"/>
            </a:solidFill>
            <a:prstDash val="sysDot"/>
            <a:miter lim="800000"/>
            <a:headEnd/>
            <a:tailEnd/>
          </a:ln>
          <a:effectLst/>
        </p:spPr>
        <p:txBody>
          <a:bodyPr wrap="none" anchor="ctr"/>
          <a:lstStyle/>
          <a:p>
            <a:endParaRPr lang="en-US"/>
          </a:p>
        </p:txBody>
      </p:sp>
      <p:sp>
        <p:nvSpPr>
          <p:cNvPr id="12" name="Rectangle 3"/>
          <p:cNvSpPr>
            <a:spLocks noChangeArrowheads="1"/>
          </p:cNvSpPr>
          <p:nvPr/>
        </p:nvSpPr>
        <p:spPr bwMode="auto">
          <a:xfrm>
            <a:off x="7488237" y="3655469"/>
            <a:ext cx="1600200"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rot="960000">
            <a:off x="7165974" y="3609432"/>
            <a:ext cx="182563" cy="26987"/>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7" name="Rectangle 5"/>
          <p:cNvSpPr>
            <a:spLocks noChangeArrowheads="1"/>
          </p:cNvSpPr>
          <p:nvPr/>
        </p:nvSpPr>
        <p:spPr bwMode="auto">
          <a:xfrm rot="480000">
            <a:off x="7051674" y="3569744"/>
            <a:ext cx="1095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8" name="Rectangle 6"/>
          <p:cNvSpPr>
            <a:spLocks noChangeArrowheads="1"/>
          </p:cNvSpPr>
          <p:nvPr/>
        </p:nvSpPr>
        <p:spPr bwMode="auto">
          <a:xfrm>
            <a:off x="180974" y="3547519"/>
            <a:ext cx="1096963" cy="30163"/>
          </a:xfrm>
          <a:prstGeom prst="rect">
            <a:avLst/>
          </a:prstGeom>
          <a:gradFill rotWithShape="1">
            <a:gsLst>
              <a:gs pos="0">
                <a:schemeClr val="bg1"/>
              </a:gs>
              <a:gs pos="100000">
                <a:schemeClr val="bg1">
                  <a:gamma/>
                  <a:shade val="66275"/>
                  <a:invGamma/>
                </a:schemeClr>
              </a:gs>
            </a:gsLst>
            <a:lin ang="5400000" scaled="1"/>
          </a:gradFill>
          <a:ln w="9525">
            <a:solidFill>
              <a:srgbClr val="5F5F5F"/>
            </a:solidFill>
            <a:prstDash val="lgDash"/>
            <a:miter lim="800000"/>
            <a:headEnd/>
            <a:tailEnd/>
          </a:ln>
          <a:effectLst/>
        </p:spPr>
        <p:txBody>
          <a:bodyPr wrap="none" anchor="ctr"/>
          <a:lstStyle/>
          <a:p>
            <a:endParaRPr lang="en-US"/>
          </a:p>
        </p:txBody>
      </p:sp>
      <p:sp>
        <p:nvSpPr>
          <p:cNvPr id="19" name="Rectangle 7"/>
          <p:cNvSpPr>
            <a:spLocks noChangeArrowheads="1"/>
          </p:cNvSpPr>
          <p:nvPr/>
        </p:nvSpPr>
        <p:spPr bwMode="auto">
          <a:xfrm rot="18000000">
            <a:off x="268286" y="3014120"/>
            <a:ext cx="182563"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0" name="Rectangle 8"/>
          <p:cNvSpPr>
            <a:spLocks noChangeArrowheads="1"/>
          </p:cNvSpPr>
          <p:nvPr/>
        </p:nvSpPr>
        <p:spPr bwMode="auto">
          <a:xfrm rot="2100000">
            <a:off x="649287" y="3442744"/>
            <a:ext cx="917575" cy="28575"/>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1" name="Rectangle 9"/>
          <p:cNvSpPr>
            <a:spLocks noChangeArrowheads="1"/>
          </p:cNvSpPr>
          <p:nvPr/>
        </p:nvSpPr>
        <p:spPr bwMode="auto">
          <a:xfrm>
            <a:off x="4598987" y="3561807"/>
            <a:ext cx="30638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2" name="Rectangle 10"/>
          <p:cNvSpPr>
            <a:spLocks noChangeArrowheads="1"/>
          </p:cNvSpPr>
          <p:nvPr/>
        </p:nvSpPr>
        <p:spPr bwMode="auto">
          <a:xfrm>
            <a:off x="4727574" y="3561807"/>
            <a:ext cx="306388"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3" name="Rectangle 11"/>
          <p:cNvSpPr>
            <a:spLocks noChangeArrowheads="1"/>
          </p:cNvSpPr>
          <p:nvPr/>
        </p:nvSpPr>
        <p:spPr bwMode="auto">
          <a:xfrm>
            <a:off x="6130924" y="3561807"/>
            <a:ext cx="914400"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4" name="Rectangle 12"/>
          <p:cNvSpPr>
            <a:spLocks noChangeArrowheads="1"/>
          </p:cNvSpPr>
          <p:nvPr/>
        </p:nvSpPr>
        <p:spPr bwMode="auto">
          <a:xfrm>
            <a:off x="1755774" y="3561807"/>
            <a:ext cx="306388"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5" name="Rectangle 13"/>
          <p:cNvSpPr>
            <a:spLocks noChangeArrowheads="1"/>
          </p:cNvSpPr>
          <p:nvPr/>
        </p:nvSpPr>
        <p:spPr bwMode="auto">
          <a:xfrm>
            <a:off x="2462212" y="3568157"/>
            <a:ext cx="50323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6" name="Rectangle 14"/>
          <p:cNvSpPr>
            <a:spLocks noChangeArrowheads="1"/>
          </p:cNvSpPr>
          <p:nvPr/>
        </p:nvSpPr>
        <p:spPr bwMode="auto">
          <a:xfrm rot="19476898" flipH="1">
            <a:off x="6342062" y="3430044"/>
            <a:ext cx="320675"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7" name="Rectangle 15"/>
          <p:cNvSpPr>
            <a:spLocks noChangeArrowheads="1"/>
          </p:cNvSpPr>
          <p:nvPr/>
        </p:nvSpPr>
        <p:spPr bwMode="auto">
          <a:xfrm>
            <a:off x="3522662" y="3571332"/>
            <a:ext cx="30638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8" name="Rectangle 16"/>
          <p:cNvSpPr>
            <a:spLocks noChangeArrowheads="1"/>
          </p:cNvSpPr>
          <p:nvPr/>
        </p:nvSpPr>
        <p:spPr bwMode="auto">
          <a:xfrm>
            <a:off x="3313112" y="3523707"/>
            <a:ext cx="457200"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29" name="Rectangle 17"/>
          <p:cNvSpPr>
            <a:spLocks noChangeArrowheads="1"/>
          </p:cNvSpPr>
          <p:nvPr/>
        </p:nvSpPr>
        <p:spPr bwMode="auto">
          <a:xfrm>
            <a:off x="4806949" y="3499894"/>
            <a:ext cx="174625" cy="155575"/>
          </a:xfrm>
          <a:prstGeom prst="rect">
            <a:avLst/>
          </a:prstGeom>
          <a:gradFill rotWithShape="1">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anchor="ctr"/>
          <a:lstStyle/>
          <a:p>
            <a:pPr algn="ctr"/>
            <a:endParaRPr lang="en-US">
              <a:solidFill>
                <a:srgbClr val="FFCC00"/>
              </a:solidFill>
            </a:endParaRPr>
          </a:p>
        </p:txBody>
      </p:sp>
      <p:sp>
        <p:nvSpPr>
          <p:cNvPr id="30" name="Text Box 18"/>
          <p:cNvSpPr txBox="1">
            <a:spLocks noChangeArrowheads="1"/>
          </p:cNvSpPr>
          <p:nvPr/>
        </p:nvSpPr>
        <p:spPr bwMode="auto">
          <a:xfrm>
            <a:off x="3663257" y="3807869"/>
            <a:ext cx="766557"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BC2</a:t>
            </a:r>
          </a:p>
          <a:p>
            <a:pPr algn="ctr">
              <a:lnSpc>
                <a:spcPct val="90000"/>
              </a:lnSpc>
            </a:pPr>
            <a:r>
              <a:rPr lang="en-US" sz="1600" dirty="0" smtClean="0">
                <a:solidFill>
                  <a:srgbClr val="008000"/>
                </a:solidFill>
                <a:effectLst>
                  <a:outerShdw blurRad="38100" dist="38100" dir="2700000" algn="tl">
                    <a:srgbClr val="C0C0C0"/>
                  </a:outerShdw>
                </a:effectLst>
              </a:rPr>
              <a:t>5 </a:t>
            </a:r>
            <a:r>
              <a:rPr lang="en-US" sz="1600" dirty="0" err="1">
                <a:solidFill>
                  <a:srgbClr val="008000"/>
                </a:solidFill>
                <a:effectLst>
                  <a:outerShdw blurRad="38100" dist="38100" dir="2700000" algn="tl">
                    <a:srgbClr val="C0C0C0"/>
                  </a:outerShdw>
                </a:effectLst>
              </a:rPr>
              <a:t>GeV</a:t>
            </a:r>
            <a:endParaRPr lang="en-US" sz="1600" dirty="0">
              <a:solidFill>
                <a:srgbClr val="008000"/>
              </a:solidFill>
              <a:effectLst>
                <a:outerShdw blurRad="38100" dist="38100" dir="2700000" algn="tl">
                  <a:srgbClr val="C0C0C0"/>
                </a:outerShdw>
              </a:effectLst>
            </a:endParaRPr>
          </a:p>
        </p:txBody>
      </p:sp>
      <p:sp>
        <p:nvSpPr>
          <p:cNvPr id="31" name="Text Box 19"/>
          <p:cNvSpPr txBox="1">
            <a:spLocks noChangeArrowheads="1"/>
          </p:cNvSpPr>
          <p:nvPr/>
        </p:nvSpPr>
        <p:spPr bwMode="auto">
          <a:xfrm>
            <a:off x="6152493" y="3807869"/>
            <a:ext cx="595035"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BSY</a:t>
            </a:r>
          </a:p>
          <a:p>
            <a:pPr algn="ctr">
              <a:lnSpc>
                <a:spcPct val="90000"/>
              </a:lnSpc>
            </a:pPr>
            <a:endParaRPr lang="en-US" sz="1600" dirty="0">
              <a:solidFill>
                <a:srgbClr val="008000"/>
              </a:solidFill>
              <a:effectLst>
                <a:outerShdw blurRad="38100" dist="38100" dir="2700000" algn="tl">
                  <a:srgbClr val="C0C0C0"/>
                </a:outerShdw>
              </a:effectLst>
            </a:endParaRPr>
          </a:p>
        </p:txBody>
      </p:sp>
      <p:grpSp>
        <p:nvGrpSpPr>
          <p:cNvPr id="33" name="Group 21"/>
          <p:cNvGrpSpPr>
            <a:grpSpLocks/>
          </p:cNvGrpSpPr>
          <p:nvPr/>
        </p:nvGrpSpPr>
        <p:grpSpPr bwMode="auto">
          <a:xfrm>
            <a:off x="6534149" y="3115719"/>
            <a:ext cx="114300" cy="412750"/>
            <a:chOff x="5628" y="3264"/>
            <a:chExt cx="84" cy="336"/>
          </a:xfrm>
        </p:grpSpPr>
        <p:sp>
          <p:nvSpPr>
            <p:cNvPr id="34" name="AutoShape 22"/>
            <p:cNvSpPr>
              <a:spLocks noChangeArrowheads="1"/>
            </p:cNvSpPr>
            <p:nvPr/>
          </p:nvSpPr>
          <p:spPr bwMode="auto">
            <a:xfrm rot="5400000">
              <a:off x="5502" y="3390"/>
              <a:ext cx="336" cy="84"/>
            </a:xfrm>
            <a:prstGeom prst="parallelogram">
              <a:avLst>
                <a:gd name="adj" fmla="val 100000"/>
              </a:avLst>
            </a:prstGeom>
            <a:solidFill>
              <a:srgbClr val="0000FF"/>
            </a:solidFill>
            <a:ln w="12700" algn="ctr">
              <a:solidFill>
                <a:schemeClr val="tx1"/>
              </a:solidFill>
              <a:miter lim="800000"/>
              <a:headEnd/>
              <a:tailEnd type="none" w="lg" len="lg"/>
            </a:ln>
            <a:effectLst/>
          </p:spPr>
          <p:txBody>
            <a:bodyPr wrap="none" anchor="ctr"/>
            <a:lstStyle/>
            <a:p>
              <a:endParaRPr lang="en-US"/>
            </a:p>
          </p:txBody>
        </p:sp>
        <p:sp>
          <p:nvSpPr>
            <p:cNvPr id="35" name="Oval 23"/>
            <p:cNvSpPr>
              <a:spLocks noChangeArrowheads="1"/>
            </p:cNvSpPr>
            <p:nvPr/>
          </p:nvSpPr>
          <p:spPr bwMode="auto">
            <a:xfrm>
              <a:off x="5652" y="3340"/>
              <a:ext cx="35" cy="192"/>
            </a:xfrm>
            <a:prstGeom prst="ellipse">
              <a:avLst/>
            </a:prstGeom>
            <a:solidFill>
              <a:srgbClr val="FFFF00"/>
            </a:solidFill>
            <a:ln w="19050" algn="ctr">
              <a:noFill/>
              <a:round/>
              <a:headEnd/>
              <a:tailEnd type="none" w="lg" len="lg"/>
            </a:ln>
            <a:effectLst/>
          </p:spPr>
          <p:txBody>
            <a:bodyPr wrap="none" anchor="ctr"/>
            <a:lstStyle/>
            <a:p>
              <a:endParaRPr lang="en-US"/>
            </a:p>
          </p:txBody>
        </p:sp>
        <p:sp>
          <p:nvSpPr>
            <p:cNvPr id="36" name="Oval 24"/>
            <p:cNvSpPr>
              <a:spLocks noChangeArrowheads="1"/>
            </p:cNvSpPr>
            <p:nvPr/>
          </p:nvSpPr>
          <p:spPr bwMode="auto">
            <a:xfrm>
              <a:off x="5659" y="3388"/>
              <a:ext cx="17" cy="92"/>
            </a:xfrm>
            <a:prstGeom prst="ellipse">
              <a:avLst/>
            </a:prstGeom>
            <a:solidFill>
              <a:srgbClr val="FF0000"/>
            </a:solidFill>
            <a:ln w="19050" algn="ctr">
              <a:noFill/>
              <a:round/>
              <a:headEnd/>
              <a:tailEnd type="none" w="lg" len="lg"/>
            </a:ln>
            <a:effectLst/>
          </p:spPr>
          <p:txBody>
            <a:bodyPr wrap="none" anchor="ctr"/>
            <a:lstStyle/>
            <a:p>
              <a:endParaRPr lang="en-US"/>
            </a:p>
          </p:txBody>
        </p:sp>
      </p:grpSp>
      <p:sp>
        <p:nvSpPr>
          <p:cNvPr id="37" name="Rectangle 25"/>
          <p:cNvSpPr>
            <a:spLocks noChangeArrowheads="1"/>
          </p:cNvSpPr>
          <p:nvPr/>
        </p:nvSpPr>
        <p:spPr bwMode="auto">
          <a:xfrm>
            <a:off x="6269037" y="3488782"/>
            <a:ext cx="128587" cy="176212"/>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38" name="Text Box 26"/>
          <p:cNvSpPr txBox="1">
            <a:spLocks noChangeArrowheads="1"/>
          </p:cNvSpPr>
          <p:nvPr/>
        </p:nvSpPr>
        <p:spPr bwMode="auto">
          <a:xfrm>
            <a:off x="1756310" y="3807869"/>
            <a:ext cx="1005404"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BC1</a:t>
            </a:r>
          </a:p>
          <a:p>
            <a:pPr algn="ctr">
              <a:lnSpc>
                <a:spcPct val="90000"/>
              </a:lnSpc>
            </a:pPr>
            <a:r>
              <a:rPr lang="en-US" sz="1600" dirty="0" smtClean="0">
                <a:solidFill>
                  <a:srgbClr val="008000"/>
                </a:solidFill>
                <a:effectLst>
                  <a:outerShdw blurRad="38100" dist="38100" dir="2700000" algn="tl">
                    <a:srgbClr val="C0C0C0"/>
                  </a:outerShdw>
                </a:effectLst>
              </a:rPr>
              <a:t>220 </a:t>
            </a:r>
            <a:r>
              <a:rPr lang="en-US" sz="1600" dirty="0" err="1">
                <a:solidFill>
                  <a:srgbClr val="008000"/>
                </a:solidFill>
                <a:effectLst>
                  <a:outerShdw blurRad="38100" dist="38100" dir="2700000" algn="tl">
                    <a:srgbClr val="C0C0C0"/>
                  </a:outerShdw>
                </a:effectLst>
              </a:rPr>
              <a:t>MeV</a:t>
            </a:r>
            <a:endParaRPr lang="en-US" sz="1600" dirty="0">
              <a:solidFill>
                <a:srgbClr val="008000"/>
              </a:solidFill>
              <a:effectLst>
                <a:outerShdw blurRad="38100" dist="38100" dir="2700000" algn="tl">
                  <a:srgbClr val="C0C0C0"/>
                </a:outerShdw>
              </a:effectLst>
            </a:endParaRPr>
          </a:p>
        </p:txBody>
      </p:sp>
      <p:sp>
        <p:nvSpPr>
          <p:cNvPr id="39" name="Text Box 27"/>
          <p:cNvSpPr txBox="1">
            <a:spLocks noChangeArrowheads="1"/>
          </p:cNvSpPr>
          <p:nvPr/>
        </p:nvSpPr>
        <p:spPr bwMode="auto">
          <a:xfrm>
            <a:off x="1417637" y="3228432"/>
            <a:ext cx="544512" cy="336550"/>
          </a:xfrm>
          <a:prstGeom prst="rect">
            <a:avLst/>
          </a:prstGeom>
          <a:noFill/>
          <a:ln w="19050" algn="ctr">
            <a:noFill/>
            <a:miter lim="800000"/>
            <a:headEnd/>
            <a:tailEnd type="none" w="lg" len="lg"/>
          </a:ln>
          <a:effectLst/>
        </p:spPr>
        <p:txBody>
          <a:bodyPr wrap="none">
            <a:spAutoFit/>
          </a:bodyPr>
          <a:lstStyle/>
          <a:p>
            <a:pPr algn="ctr"/>
            <a:r>
              <a:rPr lang="en-US" sz="1600" dirty="0">
                <a:solidFill>
                  <a:srgbClr val="0000FF"/>
                </a:solidFill>
                <a:effectLst>
                  <a:outerShdw blurRad="38100" dist="38100" dir="2700000" algn="tl">
                    <a:srgbClr val="C0C0C0"/>
                  </a:outerShdw>
                </a:effectLst>
              </a:rPr>
              <a:t>L1S</a:t>
            </a:r>
          </a:p>
        </p:txBody>
      </p:sp>
      <p:sp>
        <p:nvSpPr>
          <p:cNvPr id="41" name="Rectangle 29"/>
          <p:cNvSpPr>
            <a:spLocks noChangeArrowheads="1"/>
          </p:cNvSpPr>
          <p:nvPr/>
        </p:nvSpPr>
        <p:spPr bwMode="auto">
          <a:xfrm>
            <a:off x="1935162" y="3522119"/>
            <a:ext cx="84137" cy="115888"/>
          </a:xfrm>
          <a:prstGeom prst="rect">
            <a:avLst/>
          </a:prstGeom>
          <a:gradFill rotWithShape="1">
            <a:gsLst>
              <a:gs pos="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42" name="Text Box 30"/>
          <p:cNvSpPr txBox="1">
            <a:spLocks noChangeArrowheads="1"/>
          </p:cNvSpPr>
          <p:nvPr/>
        </p:nvSpPr>
        <p:spPr bwMode="auto">
          <a:xfrm>
            <a:off x="1701799" y="2709319"/>
            <a:ext cx="544513" cy="336550"/>
          </a:xfrm>
          <a:prstGeom prst="rect">
            <a:avLst/>
          </a:prstGeom>
          <a:noFill/>
          <a:ln w="19050" algn="ctr">
            <a:noFill/>
            <a:miter lim="800000"/>
            <a:headEnd/>
            <a:tailEnd type="none" w="lg" len="lg"/>
          </a:ln>
          <a:effectLst/>
        </p:spPr>
        <p:txBody>
          <a:bodyPr wrap="none">
            <a:spAutoFit/>
          </a:bodyPr>
          <a:lstStyle/>
          <a:p>
            <a:pPr algn="ctr"/>
            <a:r>
              <a:rPr lang="en-US" sz="1600" dirty="0" smtClean="0">
                <a:solidFill>
                  <a:srgbClr val="0000FF"/>
                </a:solidFill>
                <a:effectLst>
                  <a:outerShdw blurRad="38100" dist="38100" dir="2700000" algn="tl">
                    <a:srgbClr val="C0C0C0"/>
                  </a:outerShdw>
                </a:effectLst>
              </a:rPr>
              <a:t>L1X</a:t>
            </a:r>
            <a:endParaRPr lang="en-US" sz="1600" dirty="0">
              <a:solidFill>
                <a:srgbClr val="0000FF"/>
              </a:solidFill>
              <a:effectLst>
                <a:outerShdw blurRad="38100" dist="38100" dir="2700000" algn="tl">
                  <a:srgbClr val="C0C0C0"/>
                </a:outerShdw>
              </a:effectLst>
            </a:endParaRPr>
          </a:p>
        </p:txBody>
      </p:sp>
      <p:sp>
        <p:nvSpPr>
          <p:cNvPr id="43" name="Line 31"/>
          <p:cNvSpPr>
            <a:spLocks noChangeShapeType="1"/>
          </p:cNvSpPr>
          <p:nvPr/>
        </p:nvSpPr>
        <p:spPr bwMode="auto">
          <a:xfrm>
            <a:off x="1976437" y="3045869"/>
            <a:ext cx="3175" cy="439738"/>
          </a:xfrm>
          <a:prstGeom prst="line">
            <a:avLst/>
          </a:prstGeom>
          <a:noFill/>
          <a:ln w="12700">
            <a:solidFill>
              <a:schemeClr val="bg2"/>
            </a:solidFill>
            <a:round/>
            <a:headEnd/>
            <a:tailEnd type="arrow" w="sm" len="sm"/>
          </a:ln>
          <a:effectLst/>
        </p:spPr>
        <p:txBody>
          <a:bodyPr wrap="none" anchor="ctr"/>
          <a:lstStyle/>
          <a:p>
            <a:endParaRPr lang="en-US"/>
          </a:p>
        </p:txBody>
      </p:sp>
      <p:sp>
        <p:nvSpPr>
          <p:cNvPr id="46" name="Text Box 34"/>
          <p:cNvSpPr txBox="1">
            <a:spLocks noChangeArrowheads="1"/>
          </p:cNvSpPr>
          <p:nvPr/>
        </p:nvSpPr>
        <p:spPr bwMode="auto">
          <a:xfrm>
            <a:off x="2859087" y="3633244"/>
            <a:ext cx="893762" cy="287338"/>
          </a:xfrm>
          <a:prstGeom prst="rect">
            <a:avLst/>
          </a:prstGeom>
          <a:noFill/>
          <a:ln w="19050" algn="ctr">
            <a:noFill/>
            <a:miter lim="800000"/>
            <a:headEnd/>
            <a:tailEnd type="none" w="lg" len="lg"/>
          </a:ln>
          <a:effectLst/>
        </p:spPr>
        <p:txBody>
          <a:bodyPr wrap="none">
            <a:spAutoFit/>
          </a:bodyPr>
          <a:lstStyle/>
          <a:p>
            <a:pPr algn="ctr">
              <a:lnSpc>
                <a:spcPct val="80000"/>
              </a:lnSpc>
            </a:pPr>
            <a:r>
              <a:rPr lang="en-US" sz="1600">
                <a:solidFill>
                  <a:srgbClr val="0000FF"/>
                </a:solidFill>
                <a:effectLst>
                  <a:outerShdw blurRad="38100" dist="38100" dir="2700000" algn="tl">
                    <a:srgbClr val="C0C0C0"/>
                  </a:outerShdw>
                </a:effectLst>
              </a:rPr>
              <a:t>L2-linac</a:t>
            </a:r>
            <a:endParaRPr lang="en-US" sz="1600" i="1">
              <a:solidFill>
                <a:srgbClr val="0000FF"/>
              </a:solidFill>
              <a:effectLst>
                <a:outerShdw blurRad="38100" dist="38100" dir="2700000" algn="tl">
                  <a:srgbClr val="C0C0C0"/>
                </a:outerShdw>
              </a:effectLst>
            </a:endParaRPr>
          </a:p>
        </p:txBody>
      </p:sp>
      <p:sp>
        <p:nvSpPr>
          <p:cNvPr id="47" name="Text Box 35"/>
          <p:cNvSpPr txBox="1">
            <a:spLocks noChangeArrowheads="1"/>
          </p:cNvSpPr>
          <p:nvPr/>
        </p:nvSpPr>
        <p:spPr bwMode="auto">
          <a:xfrm>
            <a:off x="5278437" y="3825332"/>
            <a:ext cx="893762" cy="287337"/>
          </a:xfrm>
          <a:prstGeom prst="rect">
            <a:avLst/>
          </a:prstGeom>
          <a:noFill/>
          <a:ln w="19050" algn="ctr">
            <a:noFill/>
            <a:miter lim="800000"/>
            <a:headEnd/>
            <a:tailEnd type="none" w="lg" len="lg"/>
          </a:ln>
          <a:effectLst/>
        </p:spPr>
        <p:txBody>
          <a:bodyPr wrap="none">
            <a:spAutoFit/>
          </a:bodyPr>
          <a:lstStyle/>
          <a:p>
            <a:pPr algn="ctr">
              <a:lnSpc>
                <a:spcPct val="80000"/>
              </a:lnSpc>
            </a:pPr>
            <a:r>
              <a:rPr lang="en-US" sz="1600">
                <a:solidFill>
                  <a:srgbClr val="0000FF"/>
                </a:solidFill>
                <a:effectLst>
                  <a:outerShdw blurRad="38100" dist="38100" dir="2700000" algn="tl">
                    <a:srgbClr val="C0C0C0"/>
                  </a:outerShdw>
                </a:effectLst>
              </a:rPr>
              <a:t>L3-linac</a:t>
            </a:r>
            <a:endParaRPr lang="en-US" sz="1600" i="1">
              <a:solidFill>
                <a:srgbClr val="0000FF"/>
              </a:solidFill>
              <a:effectLst>
                <a:outerShdw blurRad="38100" dist="38100" dir="2700000" algn="tl">
                  <a:srgbClr val="C0C0C0"/>
                </a:outerShdw>
              </a:effectLst>
            </a:endParaRPr>
          </a:p>
        </p:txBody>
      </p:sp>
      <p:sp>
        <p:nvSpPr>
          <p:cNvPr id="48" name="Rectangle 36"/>
          <p:cNvSpPr>
            <a:spLocks noChangeArrowheads="1"/>
          </p:cNvSpPr>
          <p:nvPr/>
        </p:nvSpPr>
        <p:spPr bwMode="auto">
          <a:xfrm>
            <a:off x="4271962" y="3571332"/>
            <a:ext cx="304800"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49" name="Rectangle 37"/>
          <p:cNvSpPr>
            <a:spLocks noChangeArrowheads="1"/>
          </p:cNvSpPr>
          <p:nvPr/>
        </p:nvSpPr>
        <p:spPr bwMode="auto">
          <a:xfrm>
            <a:off x="4424362" y="3523707"/>
            <a:ext cx="36512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50" name="Rectangle 39"/>
          <p:cNvSpPr>
            <a:spLocks noChangeArrowheads="1"/>
          </p:cNvSpPr>
          <p:nvPr/>
        </p:nvSpPr>
        <p:spPr bwMode="auto">
          <a:xfrm>
            <a:off x="2220912" y="3534819"/>
            <a:ext cx="87312"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1" name="Rectangle 40"/>
          <p:cNvSpPr>
            <a:spLocks noChangeArrowheads="1"/>
          </p:cNvSpPr>
          <p:nvPr/>
        </p:nvSpPr>
        <p:spPr bwMode="auto">
          <a:xfrm rot="480000">
            <a:off x="2305049" y="3544344"/>
            <a:ext cx="144463"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2" name="Rectangle 41"/>
          <p:cNvSpPr>
            <a:spLocks noChangeArrowheads="1"/>
          </p:cNvSpPr>
          <p:nvPr/>
        </p:nvSpPr>
        <p:spPr bwMode="auto">
          <a:xfrm rot="21120000" flipH="1">
            <a:off x="2081212" y="3544344"/>
            <a:ext cx="139700"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3" name="Rectangle 42"/>
          <p:cNvSpPr>
            <a:spLocks noChangeArrowheads="1"/>
          </p:cNvSpPr>
          <p:nvPr/>
        </p:nvSpPr>
        <p:spPr bwMode="auto">
          <a:xfrm>
            <a:off x="2054224" y="3507832"/>
            <a:ext cx="49213"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4" name="Rectangle 43"/>
          <p:cNvSpPr>
            <a:spLocks noChangeArrowheads="1"/>
          </p:cNvSpPr>
          <p:nvPr/>
        </p:nvSpPr>
        <p:spPr bwMode="auto">
          <a:xfrm>
            <a:off x="2190749" y="3463382"/>
            <a:ext cx="47625"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5" name="Rectangle 44"/>
          <p:cNvSpPr>
            <a:spLocks noChangeArrowheads="1"/>
          </p:cNvSpPr>
          <p:nvPr/>
        </p:nvSpPr>
        <p:spPr bwMode="auto">
          <a:xfrm>
            <a:off x="2284412" y="3463382"/>
            <a:ext cx="47625"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6" name="Rectangle 45"/>
          <p:cNvSpPr>
            <a:spLocks noChangeArrowheads="1"/>
          </p:cNvSpPr>
          <p:nvPr/>
        </p:nvSpPr>
        <p:spPr bwMode="auto">
          <a:xfrm>
            <a:off x="2424112" y="3507832"/>
            <a:ext cx="47625"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7" name="Rectangle 46"/>
          <p:cNvSpPr>
            <a:spLocks noChangeArrowheads="1"/>
          </p:cNvSpPr>
          <p:nvPr/>
        </p:nvSpPr>
        <p:spPr bwMode="auto">
          <a:xfrm>
            <a:off x="4013199" y="3503069"/>
            <a:ext cx="82550"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8" name="Rectangle 47"/>
          <p:cNvSpPr>
            <a:spLocks noChangeArrowheads="1"/>
          </p:cNvSpPr>
          <p:nvPr/>
        </p:nvSpPr>
        <p:spPr bwMode="auto">
          <a:xfrm rot="480000">
            <a:off x="4117974" y="3534819"/>
            <a:ext cx="136525"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9" name="Rectangle 48"/>
          <p:cNvSpPr>
            <a:spLocks noChangeArrowheads="1"/>
          </p:cNvSpPr>
          <p:nvPr/>
        </p:nvSpPr>
        <p:spPr bwMode="auto">
          <a:xfrm rot="21120000" flipH="1">
            <a:off x="3860799" y="3534819"/>
            <a:ext cx="1349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0" name="Rectangle 49"/>
          <p:cNvSpPr>
            <a:spLocks noChangeArrowheads="1"/>
          </p:cNvSpPr>
          <p:nvPr/>
        </p:nvSpPr>
        <p:spPr bwMode="auto">
          <a:xfrm>
            <a:off x="3806824" y="3498307"/>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1" name="Rectangle 50"/>
          <p:cNvSpPr>
            <a:spLocks noChangeArrowheads="1"/>
          </p:cNvSpPr>
          <p:nvPr/>
        </p:nvSpPr>
        <p:spPr bwMode="auto">
          <a:xfrm>
            <a:off x="3975099" y="3436394"/>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2" name="Rectangle 51"/>
          <p:cNvSpPr>
            <a:spLocks noChangeArrowheads="1"/>
          </p:cNvSpPr>
          <p:nvPr/>
        </p:nvSpPr>
        <p:spPr bwMode="auto">
          <a:xfrm>
            <a:off x="4076699" y="3436394"/>
            <a:ext cx="58738"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3" name="Rectangle 52"/>
          <p:cNvSpPr>
            <a:spLocks noChangeArrowheads="1"/>
          </p:cNvSpPr>
          <p:nvPr/>
        </p:nvSpPr>
        <p:spPr bwMode="auto">
          <a:xfrm>
            <a:off x="4241799" y="3498307"/>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4" name="Rectangle 53"/>
          <p:cNvSpPr>
            <a:spLocks noChangeArrowheads="1"/>
          </p:cNvSpPr>
          <p:nvPr/>
        </p:nvSpPr>
        <p:spPr bwMode="auto">
          <a:xfrm>
            <a:off x="1338262" y="3558632"/>
            <a:ext cx="30638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5" name="Rectangle 54"/>
          <p:cNvSpPr>
            <a:spLocks noChangeArrowheads="1"/>
          </p:cNvSpPr>
          <p:nvPr/>
        </p:nvSpPr>
        <p:spPr bwMode="auto">
          <a:xfrm>
            <a:off x="1447799" y="3522119"/>
            <a:ext cx="457200" cy="115888"/>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66" name="Rectangle 55"/>
          <p:cNvSpPr>
            <a:spLocks noChangeArrowheads="1"/>
          </p:cNvSpPr>
          <p:nvPr/>
        </p:nvSpPr>
        <p:spPr bwMode="auto">
          <a:xfrm rot="2100000">
            <a:off x="222249" y="3017294"/>
            <a:ext cx="547688" cy="28575"/>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7" name="Rectangle 56"/>
          <p:cNvSpPr>
            <a:spLocks noChangeArrowheads="1"/>
          </p:cNvSpPr>
          <p:nvPr/>
        </p:nvSpPr>
        <p:spPr bwMode="auto">
          <a:xfrm rot="1020000">
            <a:off x="1179512" y="3522119"/>
            <a:ext cx="150812"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8" name="Rectangle 57"/>
          <p:cNvSpPr>
            <a:spLocks noChangeArrowheads="1"/>
          </p:cNvSpPr>
          <p:nvPr/>
        </p:nvSpPr>
        <p:spPr bwMode="auto">
          <a:xfrm rot="540000">
            <a:off x="1330324" y="3496719"/>
            <a:ext cx="46038" cy="128588"/>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9" name="Rectangle 58"/>
          <p:cNvSpPr>
            <a:spLocks noChangeArrowheads="1"/>
          </p:cNvSpPr>
          <p:nvPr/>
        </p:nvSpPr>
        <p:spPr bwMode="auto">
          <a:xfrm rot="1560000">
            <a:off x="1168399" y="3447507"/>
            <a:ext cx="46038" cy="128587"/>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70" name="Rectangle 59"/>
          <p:cNvSpPr>
            <a:spLocks noChangeArrowheads="1"/>
          </p:cNvSpPr>
          <p:nvPr/>
        </p:nvSpPr>
        <p:spPr bwMode="auto">
          <a:xfrm rot="2100000">
            <a:off x="427037" y="3004594"/>
            <a:ext cx="239712" cy="112713"/>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71" name="Rectangle 60"/>
          <p:cNvSpPr>
            <a:spLocks noChangeArrowheads="1"/>
          </p:cNvSpPr>
          <p:nvPr/>
        </p:nvSpPr>
        <p:spPr bwMode="auto">
          <a:xfrm rot="2100000">
            <a:off x="241299" y="2831557"/>
            <a:ext cx="103188" cy="115887"/>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72" name="Text Box 61"/>
          <p:cNvSpPr txBox="1">
            <a:spLocks noChangeArrowheads="1"/>
          </p:cNvSpPr>
          <p:nvPr/>
        </p:nvSpPr>
        <p:spPr bwMode="auto">
          <a:xfrm>
            <a:off x="768349" y="3807869"/>
            <a:ext cx="996950" cy="533400"/>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DL1</a:t>
            </a:r>
          </a:p>
          <a:p>
            <a:pPr algn="ctr">
              <a:lnSpc>
                <a:spcPct val="90000"/>
              </a:lnSpc>
            </a:pPr>
            <a:r>
              <a:rPr lang="en-US" sz="1600" dirty="0">
                <a:solidFill>
                  <a:srgbClr val="008000"/>
                </a:solidFill>
                <a:effectLst>
                  <a:outerShdw blurRad="38100" dist="38100" dir="2700000" algn="tl">
                    <a:srgbClr val="C0C0C0"/>
                  </a:outerShdw>
                </a:effectLst>
              </a:rPr>
              <a:t>135 </a:t>
            </a:r>
            <a:r>
              <a:rPr lang="en-US" sz="1600" dirty="0" err="1">
                <a:solidFill>
                  <a:srgbClr val="008000"/>
                </a:solidFill>
                <a:effectLst>
                  <a:outerShdw blurRad="38100" dist="38100" dir="2700000" algn="tl">
                    <a:srgbClr val="C0C0C0"/>
                  </a:outerShdw>
                </a:effectLst>
              </a:rPr>
              <a:t>MeV</a:t>
            </a:r>
            <a:endParaRPr lang="en-US" sz="1600" dirty="0">
              <a:solidFill>
                <a:srgbClr val="008000"/>
              </a:solidFill>
              <a:effectLst>
                <a:outerShdw blurRad="38100" dist="38100" dir="2700000" algn="tl">
                  <a:srgbClr val="C0C0C0"/>
                </a:outerShdw>
              </a:effectLst>
            </a:endParaRPr>
          </a:p>
        </p:txBody>
      </p:sp>
      <p:sp>
        <p:nvSpPr>
          <p:cNvPr id="75" name="Oval 66"/>
          <p:cNvSpPr>
            <a:spLocks noChangeAspect="1" noChangeArrowheads="1"/>
          </p:cNvSpPr>
          <p:nvPr/>
        </p:nvSpPr>
        <p:spPr bwMode="auto">
          <a:xfrm>
            <a:off x="4362449" y="3553869"/>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76" name="Rectangle 67"/>
          <p:cNvSpPr>
            <a:spLocks noChangeArrowheads="1"/>
          </p:cNvSpPr>
          <p:nvPr/>
        </p:nvSpPr>
        <p:spPr bwMode="auto">
          <a:xfrm>
            <a:off x="2855912" y="3522119"/>
            <a:ext cx="457200"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77" name="Rectangle 68"/>
          <p:cNvSpPr>
            <a:spLocks noChangeArrowheads="1"/>
          </p:cNvSpPr>
          <p:nvPr/>
        </p:nvSpPr>
        <p:spPr bwMode="auto">
          <a:xfrm rot="2100000">
            <a:off x="915987" y="3277644"/>
            <a:ext cx="92075" cy="155575"/>
          </a:xfrm>
          <a:prstGeom prst="rect">
            <a:avLst/>
          </a:prstGeom>
          <a:gradFill rotWithShape="1">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anchor="ctr"/>
          <a:lstStyle/>
          <a:p>
            <a:pPr algn="ctr"/>
            <a:endParaRPr lang="en-US">
              <a:solidFill>
                <a:srgbClr val="FFCC00"/>
              </a:solidFill>
            </a:endParaRPr>
          </a:p>
        </p:txBody>
      </p:sp>
      <p:sp>
        <p:nvSpPr>
          <p:cNvPr id="83" name="Rectangle 75"/>
          <p:cNvSpPr>
            <a:spLocks noChangeArrowheads="1"/>
          </p:cNvSpPr>
          <p:nvPr/>
        </p:nvSpPr>
        <p:spPr bwMode="auto">
          <a:xfrm>
            <a:off x="5002212" y="3518944"/>
            <a:ext cx="457200"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4" name="Rectangle 76"/>
          <p:cNvSpPr>
            <a:spLocks noChangeArrowheads="1"/>
          </p:cNvSpPr>
          <p:nvPr/>
        </p:nvSpPr>
        <p:spPr bwMode="auto">
          <a:xfrm>
            <a:off x="5286374" y="3517357"/>
            <a:ext cx="62547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5" name="Rectangle 77"/>
          <p:cNvSpPr>
            <a:spLocks noChangeArrowheads="1"/>
          </p:cNvSpPr>
          <p:nvPr/>
        </p:nvSpPr>
        <p:spPr bwMode="auto">
          <a:xfrm>
            <a:off x="5840412" y="3517357"/>
            <a:ext cx="36512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6" name="Oval 78"/>
          <p:cNvSpPr>
            <a:spLocks noChangeAspect="1" noChangeArrowheads="1"/>
          </p:cNvSpPr>
          <p:nvPr/>
        </p:nvSpPr>
        <p:spPr bwMode="auto">
          <a:xfrm>
            <a:off x="5067299" y="3553869"/>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89" name="Rectangle 81"/>
          <p:cNvSpPr>
            <a:spLocks noChangeArrowheads="1"/>
          </p:cNvSpPr>
          <p:nvPr/>
        </p:nvSpPr>
        <p:spPr bwMode="auto">
          <a:xfrm>
            <a:off x="1493837" y="3731669"/>
            <a:ext cx="182562"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90" name="Rectangle 82"/>
          <p:cNvSpPr>
            <a:spLocks noChangeArrowheads="1"/>
          </p:cNvSpPr>
          <p:nvPr/>
        </p:nvSpPr>
        <p:spPr bwMode="auto">
          <a:xfrm>
            <a:off x="1474787" y="3671344"/>
            <a:ext cx="88900" cy="1365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91" name="Rectangle 83"/>
          <p:cNvSpPr>
            <a:spLocks noChangeArrowheads="1"/>
          </p:cNvSpPr>
          <p:nvPr/>
        </p:nvSpPr>
        <p:spPr bwMode="auto">
          <a:xfrm rot="20700000">
            <a:off x="376237" y="2922044"/>
            <a:ext cx="55562" cy="9207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92" name="Oval 84"/>
          <p:cNvSpPr>
            <a:spLocks noChangeAspect="1" noChangeArrowheads="1"/>
          </p:cNvSpPr>
          <p:nvPr/>
        </p:nvSpPr>
        <p:spPr bwMode="auto">
          <a:xfrm>
            <a:off x="1643062" y="3717382"/>
            <a:ext cx="55562" cy="55562"/>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3" name="Oval 85"/>
          <p:cNvSpPr>
            <a:spLocks noChangeAspect="1" noChangeArrowheads="1"/>
          </p:cNvSpPr>
          <p:nvPr/>
        </p:nvSpPr>
        <p:spPr bwMode="auto">
          <a:xfrm>
            <a:off x="290512" y="3068094"/>
            <a:ext cx="55562"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4" name="Oval 86"/>
          <p:cNvSpPr>
            <a:spLocks noChangeAspect="1" noChangeArrowheads="1"/>
          </p:cNvSpPr>
          <p:nvPr/>
        </p:nvSpPr>
        <p:spPr bwMode="auto">
          <a:xfrm>
            <a:off x="1400174" y="3658644"/>
            <a:ext cx="55563"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5" name="Oval 87"/>
          <p:cNvSpPr>
            <a:spLocks noChangeAspect="1" noChangeArrowheads="1"/>
          </p:cNvSpPr>
          <p:nvPr/>
        </p:nvSpPr>
        <p:spPr bwMode="auto">
          <a:xfrm>
            <a:off x="1062037" y="3414169"/>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6" name="Oval 88"/>
          <p:cNvSpPr>
            <a:spLocks noChangeAspect="1" noChangeArrowheads="1"/>
          </p:cNvSpPr>
          <p:nvPr/>
        </p:nvSpPr>
        <p:spPr bwMode="auto">
          <a:xfrm>
            <a:off x="311149" y="2885532"/>
            <a:ext cx="55563" cy="55562"/>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7" name="Oval 89"/>
          <p:cNvSpPr>
            <a:spLocks noChangeAspect="1" noChangeArrowheads="1"/>
          </p:cNvSpPr>
          <p:nvPr/>
        </p:nvSpPr>
        <p:spPr bwMode="auto">
          <a:xfrm>
            <a:off x="401637" y="2955382"/>
            <a:ext cx="55562" cy="55562"/>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8" name="Oval 90"/>
          <p:cNvSpPr>
            <a:spLocks noChangeAspect="1" noChangeArrowheads="1"/>
          </p:cNvSpPr>
          <p:nvPr/>
        </p:nvSpPr>
        <p:spPr bwMode="auto">
          <a:xfrm>
            <a:off x="5319712" y="354751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9" name="Oval 91"/>
          <p:cNvSpPr>
            <a:spLocks noChangeAspect="1" noChangeArrowheads="1"/>
          </p:cNvSpPr>
          <p:nvPr/>
        </p:nvSpPr>
        <p:spPr bwMode="auto">
          <a:xfrm>
            <a:off x="5418137" y="354751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00" name="Oval 92"/>
          <p:cNvSpPr>
            <a:spLocks noChangeAspect="1" noChangeArrowheads="1"/>
          </p:cNvSpPr>
          <p:nvPr/>
        </p:nvSpPr>
        <p:spPr bwMode="auto">
          <a:xfrm>
            <a:off x="5516562" y="354751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01" name="Oval 93"/>
          <p:cNvSpPr>
            <a:spLocks noChangeAspect="1" noChangeArrowheads="1"/>
          </p:cNvSpPr>
          <p:nvPr/>
        </p:nvSpPr>
        <p:spPr bwMode="auto">
          <a:xfrm>
            <a:off x="5619749" y="3545932"/>
            <a:ext cx="55563"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06" name="Rectangle 98"/>
          <p:cNvSpPr>
            <a:spLocks noChangeArrowheads="1"/>
          </p:cNvSpPr>
          <p:nvPr/>
        </p:nvSpPr>
        <p:spPr bwMode="auto">
          <a:xfrm>
            <a:off x="2784474" y="3549107"/>
            <a:ext cx="55563" cy="63500"/>
          </a:xfrm>
          <a:prstGeom prst="rect">
            <a:avLst/>
          </a:prstGeom>
          <a:solidFill>
            <a:srgbClr val="66FFFF"/>
          </a:solidFill>
          <a:ln w="9525">
            <a:solidFill>
              <a:schemeClr val="tx1"/>
            </a:solidFill>
            <a:miter lim="800000"/>
            <a:headEnd/>
            <a:tailEnd/>
          </a:ln>
          <a:effectLst/>
        </p:spPr>
        <p:txBody>
          <a:bodyPr wrap="none" anchor="ctr"/>
          <a:lstStyle/>
          <a:p>
            <a:endParaRPr lang="en-US"/>
          </a:p>
        </p:txBody>
      </p:sp>
      <p:sp>
        <p:nvSpPr>
          <p:cNvPr id="109" name="Rectangle 101"/>
          <p:cNvSpPr>
            <a:spLocks noChangeAspect="1" noChangeArrowheads="1"/>
          </p:cNvSpPr>
          <p:nvPr/>
        </p:nvSpPr>
        <p:spPr bwMode="auto">
          <a:xfrm rot="2100000">
            <a:off x="658812" y="3112544"/>
            <a:ext cx="26987" cy="68263"/>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0" name="Rectangle 102"/>
          <p:cNvSpPr>
            <a:spLocks noChangeAspect="1" noChangeArrowheads="1"/>
          </p:cNvSpPr>
          <p:nvPr/>
        </p:nvSpPr>
        <p:spPr bwMode="auto">
          <a:xfrm rot="2100000">
            <a:off x="695324" y="3131594"/>
            <a:ext cx="26988" cy="68263"/>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1" name="Rectangle 103"/>
          <p:cNvSpPr>
            <a:spLocks noChangeAspect="1" noChangeArrowheads="1"/>
          </p:cNvSpPr>
          <p:nvPr/>
        </p:nvSpPr>
        <p:spPr bwMode="auto">
          <a:xfrm rot="2100000">
            <a:off x="793749" y="3203032"/>
            <a:ext cx="26988" cy="68262"/>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2" name="Rectangle 104"/>
          <p:cNvSpPr>
            <a:spLocks noChangeAspect="1" noChangeArrowheads="1"/>
          </p:cNvSpPr>
          <p:nvPr/>
        </p:nvSpPr>
        <p:spPr bwMode="auto">
          <a:xfrm rot="2100000">
            <a:off x="822324" y="3233194"/>
            <a:ext cx="26988" cy="68263"/>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3" name="Line 105"/>
          <p:cNvSpPr>
            <a:spLocks noChangeShapeType="1"/>
          </p:cNvSpPr>
          <p:nvPr/>
        </p:nvSpPr>
        <p:spPr bwMode="auto">
          <a:xfrm flipV="1">
            <a:off x="655637" y="3223669"/>
            <a:ext cx="88900" cy="133350"/>
          </a:xfrm>
          <a:prstGeom prst="line">
            <a:avLst/>
          </a:prstGeom>
          <a:noFill/>
          <a:ln w="12700">
            <a:solidFill>
              <a:schemeClr val="bg2"/>
            </a:solidFill>
            <a:round/>
            <a:headEnd/>
            <a:tailEnd type="arrow" w="sm" len="sm"/>
          </a:ln>
          <a:effectLst/>
        </p:spPr>
        <p:txBody>
          <a:bodyPr wrap="none" anchor="ctr"/>
          <a:lstStyle/>
          <a:p>
            <a:endParaRPr lang="en-US"/>
          </a:p>
        </p:txBody>
      </p:sp>
      <p:sp>
        <p:nvSpPr>
          <p:cNvPr id="115" name="Oval 107"/>
          <p:cNvSpPr>
            <a:spLocks noChangeAspect="1" noChangeArrowheads="1"/>
          </p:cNvSpPr>
          <p:nvPr/>
        </p:nvSpPr>
        <p:spPr bwMode="auto">
          <a:xfrm>
            <a:off x="2236787" y="3515769"/>
            <a:ext cx="57150"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16" name="Oval 108"/>
          <p:cNvSpPr>
            <a:spLocks noChangeAspect="1" noChangeArrowheads="1"/>
          </p:cNvSpPr>
          <p:nvPr/>
        </p:nvSpPr>
        <p:spPr bwMode="auto">
          <a:xfrm>
            <a:off x="4029074" y="3496719"/>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17" name="Rectangle 109"/>
          <p:cNvSpPr>
            <a:spLocks noChangeArrowheads="1"/>
          </p:cNvSpPr>
          <p:nvPr/>
        </p:nvSpPr>
        <p:spPr bwMode="auto">
          <a:xfrm>
            <a:off x="7021512" y="3484019"/>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8" name="Rectangle 110"/>
          <p:cNvSpPr>
            <a:spLocks noChangeArrowheads="1"/>
          </p:cNvSpPr>
          <p:nvPr/>
        </p:nvSpPr>
        <p:spPr bwMode="auto">
          <a:xfrm rot="16200000">
            <a:off x="6470649" y="3474495"/>
            <a:ext cx="731837" cy="201612"/>
          </a:xfrm>
          <a:prstGeom prst="rect">
            <a:avLst/>
          </a:prstGeom>
          <a:solidFill>
            <a:srgbClr val="996633"/>
          </a:solidFill>
          <a:ln w="9525">
            <a:solidFill>
              <a:schemeClr val="tx1"/>
            </a:solidFill>
            <a:miter lim="800000"/>
            <a:headEnd/>
            <a:tailEnd/>
          </a:ln>
          <a:effectLst/>
        </p:spPr>
        <p:txBody>
          <a:bodyPr wrap="none" tIns="0" anchor="ctr"/>
          <a:lstStyle/>
          <a:p>
            <a:pPr algn="ctr"/>
            <a:r>
              <a:rPr lang="en-US" sz="1400">
                <a:solidFill>
                  <a:schemeClr val="bg1"/>
                </a:solidFill>
                <a:effectLst>
                  <a:outerShdw blurRad="38100" dist="38100" dir="2700000" algn="tl">
                    <a:srgbClr val="000000"/>
                  </a:outerShdw>
                </a:effectLst>
                <a:latin typeface="Symbol" pitchFamily="18" charset="2"/>
              </a:rPr>
              <a:t>m</a:t>
            </a:r>
            <a:r>
              <a:rPr lang="en-US" sz="1400">
                <a:solidFill>
                  <a:schemeClr val="bg1"/>
                </a:solidFill>
                <a:effectLst>
                  <a:outerShdw blurRad="38100" dist="38100" dir="2700000" algn="tl">
                    <a:srgbClr val="000000"/>
                  </a:outerShdw>
                </a:effectLst>
              </a:rPr>
              <a:t>  wall</a:t>
            </a:r>
          </a:p>
        </p:txBody>
      </p:sp>
      <p:sp>
        <p:nvSpPr>
          <p:cNvPr id="121" name="Rectangle 113"/>
          <p:cNvSpPr>
            <a:spLocks noChangeArrowheads="1"/>
          </p:cNvSpPr>
          <p:nvPr/>
        </p:nvSpPr>
        <p:spPr bwMode="auto">
          <a:xfrm>
            <a:off x="7137399" y="3506244"/>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2" name="Rectangle 114"/>
          <p:cNvSpPr>
            <a:spLocks noChangeArrowheads="1"/>
          </p:cNvSpPr>
          <p:nvPr/>
        </p:nvSpPr>
        <p:spPr bwMode="auto">
          <a:xfrm rot="480000">
            <a:off x="7356474" y="3649119"/>
            <a:ext cx="1095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23" name="Rectangle 115"/>
          <p:cNvSpPr>
            <a:spLocks noChangeArrowheads="1"/>
          </p:cNvSpPr>
          <p:nvPr/>
        </p:nvSpPr>
        <p:spPr bwMode="auto">
          <a:xfrm>
            <a:off x="7332662" y="3563394"/>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4" name="Rectangle 116"/>
          <p:cNvSpPr>
            <a:spLocks noChangeArrowheads="1"/>
          </p:cNvSpPr>
          <p:nvPr/>
        </p:nvSpPr>
        <p:spPr bwMode="auto">
          <a:xfrm>
            <a:off x="7448549" y="3585619"/>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5" name="Text Box 117"/>
          <p:cNvSpPr txBox="1">
            <a:spLocks noChangeArrowheads="1"/>
          </p:cNvSpPr>
          <p:nvPr/>
        </p:nvSpPr>
        <p:spPr bwMode="auto">
          <a:xfrm>
            <a:off x="6970226" y="3807869"/>
            <a:ext cx="559769"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DL2</a:t>
            </a:r>
          </a:p>
          <a:p>
            <a:pPr algn="ctr">
              <a:lnSpc>
                <a:spcPct val="90000"/>
              </a:lnSpc>
            </a:pPr>
            <a:endParaRPr lang="en-US" sz="1600" dirty="0">
              <a:solidFill>
                <a:srgbClr val="008000"/>
              </a:solidFill>
              <a:effectLst>
                <a:outerShdw blurRad="38100" dist="38100" dir="2700000" algn="tl">
                  <a:srgbClr val="C0C0C0"/>
                </a:outerShdw>
              </a:effectLst>
            </a:endParaRPr>
          </a:p>
        </p:txBody>
      </p:sp>
      <p:sp>
        <p:nvSpPr>
          <p:cNvPr id="127" name="Rectangle 119"/>
          <p:cNvSpPr>
            <a:spLocks noChangeArrowheads="1"/>
          </p:cNvSpPr>
          <p:nvPr/>
        </p:nvSpPr>
        <p:spPr bwMode="auto">
          <a:xfrm>
            <a:off x="8121649" y="3607844"/>
            <a:ext cx="609600" cy="117475"/>
          </a:xfrm>
          <a:prstGeom prst="rect">
            <a:avLst/>
          </a:prstGeom>
          <a:gradFill rotWithShape="1">
            <a:gsLst>
              <a:gs pos="0">
                <a:srgbClr val="DBB7FF"/>
              </a:gs>
              <a:gs pos="100000">
                <a:srgbClr val="DBB7FF">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128" name="Text Box 120"/>
          <p:cNvSpPr txBox="1">
            <a:spLocks noChangeArrowheads="1"/>
          </p:cNvSpPr>
          <p:nvPr/>
        </p:nvSpPr>
        <p:spPr bwMode="auto">
          <a:xfrm>
            <a:off x="7918449" y="3807869"/>
            <a:ext cx="1030288" cy="533400"/>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undulator</a:t>
            </a:r>
          </a:p>
          <a:p>
            <a:pPr algn="ctr">
              <a:lnSpc>
                <a:spcPct val="90000"/>
              </a:lnSpc>
            </a:pPr>
            <a:endParaRPr lang="en-US" sz="1600" dirty="0">
              <a:solidFill>
                <a:srgbClr val="008000"/>
              </a:solidFill>
              <a:effectLst>
                <a:outerShdw blurRad="38100" dist="38100" dir="2700000" algn="tl">
                  <a:srgbClr val="C0C0C0"/>
                </a:outerShdw>
              </a:effectLst>
            </a:endParaRPr>
          </a:p>
        </p:txBody>
      </p:sp>
      <p:sp>
        <p:nvSpPr>
          <p:cNvPr id="129" name="Oval 123"/>
          <p:cNvSpPr>
            <a:spLocks noChangeAspect="1" noChangeArrowheads="1"/>
          </p:cNvSpPr>
          <p:nvPr/>
        </p:nvSpPr>
        <p:spPr bwMode="auto">
          <a:xfrm>
            <a:off x="7596187" y="364276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0" name="Oval 124"/>
          <p:cNvSpPr>
            <a:spLocks noChangeAspect="1" noChangeArrowheads="1"/>
          </p:cNvSpPr>
          <p:nvPr/>
        </p:nvSpPr>
        <p:spPr bwMode="auto">
          <a:xfrm>
            <a:off x="7707312" y="364276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1" name="Oval 125"/>
          <p:cNvSpPr>
            <a:spLocks noChangeAspect="1" noChangeArrowheads="1"/>
          </p:cNvSpPr>
          <p:nvPr/>
        </p:nvSpPr>
        <p:spPr bwMode="auto">
          <a:xfrm>
            <a:off x="7820024" y="3642769"/>
            <a:ext cx="55563"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2" name="Oval 126"/>
          <p:cNvSpPr>
            <a:spLocks noChangeAspect="1" noChangeArrowheads="1"/>
          </p:cNvSpPr>
          <p:nvPr/>
        </p:nvSpPr>
        <p:spPr bwMode="auto">
          <a:xfrm>
            <a:off x="7923212" y="3641182"/>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5" name="Oval 129"/>
          <p:cNvSpPr>
            <a:spLocks noChangeAspect="1" noChangeArrowheads="1"/>
          </p:cNvSpPr>
          <p:nvPr/>
        </p:nvSpPr>
        <p:spPr bwMode="auto">
          <a:xfrm>
            <a:off x="7388224" y="3636419"/>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6" name="Oval 130"/>
          <p:cNvSpPr>
            <a:spLocks noChangeAspect="1" noChangeArrowheads="1"/>
          </p:cNvSpPr>
          <p:nvPr/>
        </p:nvSpPr>
        <p:spPr bwMode="auto">
          <a:xfrm>
            <a:off x="7759699" y="3642769"/>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7" name="Rectangle 132"/>
          <p:cNvSpPr>
            <a:spLocks noChangeArrowheads="1"/>
          </p:cNvSpPr>
          <p:nvPr/>
        </p:nvSpPr>
        <p:spPr bwMode="auto">
          <a:xfrm>
            <a:off x="7094537" y="342686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8" name="Rectangle 133"/>
          <p:cNvSpPr>
            <a:spLocks noChangeArrowheads="1"/>
          </p:cNvSpPr>
          <p:nvPr/>
        </p:nvSpPr>
        <p:spPr bwMode="auto">
          <a:xfrm>
            <a:off x="7096124" y="365546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9" name="Rectangle 134"/>
          <p:cNvSpPr>
            <a:spLocks noChangeArrowheads="1"/>
          </p:cNvSpPr>
          <p:nvPr/>
        </p:nvSpPr>
        <p:spPr bwMode="auto">
          <a:xfrm>
            <a:off x="7405687" y="350306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0" name="Rectangle 135"/>
          <p:cNvSpPr>
            <a:spLocks noChangeArrowheads="1"/>
          </p:cNvSpPr>
          <p:nvPr/>
        </p:nvSpPr>
        <p:spPr bwMode="auto">
          <a:xfrm>
            <a:off x="7407274" y="373166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1" name="Rectangle 136"/>
          <p:cNvSpPr>
            <a:spLocks noChangeArrowheads="1"/>
          </p:cNvSpPr>
          <p:nvPr/>
        </p:nvSpPr>
        <p:spPr bwMode="auto">
          <a:xfrm>
            <a:off x="7924799" y="3503069"/>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2" name="Rectangle 137"/>
          <p:cNvSpPr>
            <a:spLocks noChangeArrowheads="1"/>
          </p:cNvSpPr>
          <p:nvPr/>
        </p:nvSpPr>
        <p:spPr bwMode="auto">
          <a:xfrm>
            <a:off x="7926387" y="3731669"/>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3" name="Rectangle 138"/>
          <p:cNvSpPr>
            <a:spLocks noChangeArrowheads="1"/>
          </p:cNvSpPr>
          <p:nvPr/>
        </p:nvSpPr>
        <p:spPr bwMode="auto">
          <a:xfrm>
            <a:off x="7818437" y="350306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4" name="Rectangle 139"/>
          <p:cNvSpPr>
            <a:spLocks noChangeArrowheads="1"/>
          </p:cNvSpPr>
          <p:nvPr/>
        </p:nvSpPr>
        <p:spPr bwMode="auto">
          <a:xfrm>
            <a:off x="7820024" y="373166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5" name="Rectangle 140"/>
          <p:cNvSpPr>
            <a:spLocks noChangeArrowheads="1"/>
          </p:cNvSpPr>
          <p:nvPr/>
        </p:nvSpPr>
        <p:spPr bwMode="auto">
          <a:xfrm>
            <a:off x="7702549" y="3503069"/>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6" name="Rectangle 141"/>
          <p:cNvSpPr>
            <a:spLocks noChangeArrowheads="1"/>
          </p:cNvSpPr>
          <p:nvPr/>
        </p:nvSpPr>
        <p:spPr bwMode="auto">
          <a:xfrm>
            <a:off x="7704137" y="3731669"/>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7" name="Rectangle 142"/>
          <p:cNvSpPr>
            <a:spLocks noChangeArrowheads="1"/>
          </p:cNvSpPr>
          <p:nvPr/>
        </p:nvSpPr>
        <p:spPr bwMode="auto">
          <a:xfrm>
            <a:off x="7596187" y="350306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8" name="Rectangle 143"/>
          <p:cNvSpPr>
            <a:spLocks noChangeArrowheads="1"/>
          </p:cNvSpPr>
          <p:nvPr/>
        </p:nvSpPr>
        <p:spPr bwMode="auto">
          <a:xfrm>
            <a:off x="7597774" y="373166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9" name="Rectangle 144"/>
          <p:cNvSpPr>
            <a:spLocks noChangeArrowheads="1"/>
          </p:cNvSpPr>
          <p:nvPr/>
        </p:nvSpPr>
        <p:spPr bwMode="auto">
          <a:xfrm>
            <a:off x="8593137" y="3034757"/>
            <a:ext cx="692150" cy="581025"/>
          </a:xfrm>
          <a:prstGeom prst="rect">
            <a:avLst/>
          </a:prstGeom>
          <a:noFill/>
          <a:ln w="9525">
            <a:noFill/>
            <a:miter lim="800000"/>
            <a:headEnd/>
            <a:tailEnd/>
          </a:ln>
          <a:effectLst/>
        </p:spPr>
        <p:txBody>
          <a:bodyPr wrap="none">
            <a:spAutoFit/>
          </a:bodyPr>
          <a:lstStyle/>
          <a:p>
            <a:r>
              <a:rPr lang="en-US" sz="1600">
                <a:solidFill>
                  <a:srgbClr val="0000FF"/>
                </a:solidFill>
                <a:effectLst>
                  <a:outerShdw blurRad="38100" dist="38100" dir="2700000" algn="tl">
                    <a:srgbClr val="C0C0C0"/>
                  </a:outerShdw>
                </a:effectLst>
              </a:rPr>
              <a:t>vert.</a:t>
            </a:r>
          </a:p>
          <a:p>
            <a:r>
              <a:rPr lang="en-US" sz="1600">
                <a:solidFill>
                  <a:srgbClr val="0000FF"/>
                </a:solidFill>
                <a:effectLst>
                  <a:outerShdw blurRad="38100" dist="38100" dir="2700000" algn="tl">
                    <a:srgbClr val="C0C0C0"/>
                  </a:outerShdw>
                </a:effectLst>
              </a:rPr>
              <a:t>dump</a:t>
            </a:r>
          </a:p>
        </p:txBody>
      </p:sp>
      <p:sp>
        <p:nvSpPr>
          <p:cNvPr id="150" name="AutoShape 145"/>
          <p:cNvSpPr>
            <a:spLocks noChangeArrowheads="1"/>
          </p:cNvSpPr>
          <p:nvPr/>
        </p:nvSpPr>
        <p:spPr bwMode="auto">
          <a:xfrm rot="960000">
            <a:off x="7224712" y="3579269"/>
            <a:ext cx="76200" cy="76200"/>
          </a:xfrm>
          <a:prstGeom prst="triangle">
            <a:avLst>
              <a:gd name="adj" fmla="val 50000"/>
            </a:avLst>
          </a:prstGeom>
          <a:solidFill>
            <a:srgbClr val="33CC33"/>
          </a:solidFill>
          <a:ln w="9525">
            <a:solidFill>
              <a:schemeClr val="tx1"/>
            </a:solidFill>
            <a:miter lim="800000"/>
            <a:headEnd/>
            <a:tailEnd/>
          </a:ln>
          <a:effectLst/>
        </p:spPr>
        <p:txBody>
          <a:bodyPr wrap="none" anchor="ctr"/>
          <a:lstStyle/>
          <a:p>
            <a:pPr algn="ctr"/>
            <a:endParaRPr lang="en-US">
              <a:solidFill>
                <a:srgbClr val="33CC33"/>
              </a:solidFill>
            </a:endParaRPr>
          </a:p>
        </p:txBody>
      </p:sp>
      <p:sp>
        <p:nvSpPr>
          <p:cNvPr id="152" name="Oval 147"/>
          <p:cNvSpPr>
            <a:spLocks noChangeAspect="1" noChangeArrowheads="1"/>
          </p:cNvSpPr>
          <p:nvPr/>
        </p:nvSpPr>
        <p:spPr bwMode="auto">
          <a:xfrm>
            <a:off x="706437" y="3158582"/>
            <a:ext cx="55562" cy="55562"/>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3" name="Oval 148"/>
          <p:cNvSpPr>
            <a:spLocks noChangeAspect="1" noChangeArrowheads="1"/>
          </p:cNvSpPr>
          <p:nvPr/>
        </p:nvSpPr>
        <p:spPr bwMode="auto">
          <a:xfrm>
            <a:off x="757237" y="3195094"/>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4" name="Oval 149"/>
          <p:cNvSpPr>
            <a:spLocks noChangeAspect="1" noChangeArrowheads="1"/>
          </p:cNvSpPr>
          <p:nvPr/>
        </p:nvSpPr>
        <p:spPr bwMode="auto">
          <a:xfrm>
            <a:off x="2705099" y="3552282"/>
            <a:ext cx="55563"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5" name="Oval 150"/>
          <p:cNvSpPr>
            <a:spLocks noChangeAspect="1" noChangeArrowheads="1"/>
          </p:cNvSpPr>
          <p:nvPr/>
        </p:nvSpPr>
        <p:spPr bwMode="auto">
          <a:xfrm>
            <a:off x="2522537" y="3552282"/>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6" name="Oval 151"/>
          <p:cNvSpPr>
            <a:spLocks noChangeAspect="1" noChangeArrowheads="1"/>
          </p:cNvSpPr>
          <p:nvPr/>
        </p:nvSpPr>
        <p:spPr bwMode="auto">
          <a:xfrm>
            <a:off x="2603499" y="3550694"/>
            <a:ext cx="55563"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7" name="Oval 38"/>
          <p:cNvSpPr>
            <a:spLocks noChangeAspect="1" noChangeArrowheads="1"/>
          </p:cNvSpPr>
          <p:nvPr/>
        </p:nvSpPr>
        <p:spPr bwMode="auto">
          <a:xfrm>
            <a:off x="2633662" y="3552282"/>
            <a:ext cx="57150" cy="55562"/>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8" name="Oval 152"/>
          <p:cNvSpPr>
            <a:spLocks noChangeAspect="1" noChangeArrowheads="1"/>
          </p:cNvSpPr>
          <p:nvPr/>
        </p:nvSpPr>
        <p:spPr bwMode="auto">
          <a:xfrm>
            <a:off x="1109662" y="344591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9" name="Oval 153"/>
          <p:cNvSpPr>
            <a:spLocks noChangeAspect="1" noChangeArrowheads="1"/>
          </p:cNvSpPr>
          <p:nvPr/>
        </p:nvSpPr>
        <p:spPr bwMode="auto">
          <a:xfrm>
            <a:off x="1008062" y="3374482"/>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0" name="Oval 154"/>
          <p:cNvSpPr>
            <a:spLocks noChangeAspect="1" noChangeArrowheads="1"/>
          </p:cNvSpPr>
          <p:nvPr/>
        </p:nvSpPr>
        <p:spPr bwMode="auto">
          <a:xfrm>
            <a:off x="522287" y="3036344"/>
            <a:ext cx="55562"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1" name="Oval 155"/>
          <p:cNvSpPr>
            <a:spLocks noChangeAspect="1" noChangeArrowheads="1"/>
          </p:cNvSpPr>
          <p:nvPr/>
        </p:nvSpPr>
        <p:spPr bwMode="auto">
          <a:xfrm>
            <a:off x="1262062" y="3522119"/>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2" name="Oval 65"/>
          <p:cNvSpPr>
            <a:spLocks noChangeAspect="1" noChangeArrowheads="1"/>
          </p:cNvSpPr>
          <p:nvPr/>
        </p:nvSpPr>
        <p:spPr bwMode="auto">
          <a:xfrm>
            <a:off x="1223962" y="3511007"/>
            <a:ext cx="55562" cy="55562"/>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3" name="Rectangle 122"/>
          <p:cNvSpPr>
            <a:spLocks noChangeArrowheads="1"/>
          </p:cNvSpPr>
          <p:nvPr/>
        </p:nvSpPr>
        <p:spPr bwMode="auto">
          <a:xfrm rot="1800000">
            <a:off x="9082087" y="3755482"/>
            <a:ext cx="76200" cy="76200"/>
          </a:xfrm>
          <a:prstGeom prst="rect">
            <a:avLst/>
          </a:prstGeom>
          <a:solidFill>
            <a:srgbClr val="996633"/>
          </a:solidFill>
          <a:ln w="9525">
            <a:solidFill>
              <a:schemeClr val="tx1"/>
            </a:solidFill>
            <a:miter lim="800000"/>
            <a:headEnd/>
            <a:tailEnd/>
          </a:ln>
          <a:effectLst/>
        </p:spPr>
        <p:txBody>
          <a:bodyPr wrap="none" anchor="ctr"/>
          <a:lstStyle/>
          <a:p>
            <a:pPr algn="ctr"/>
            <a:endParaRPr lang="en-US">
              <a:solidFill>
                <a:srgbClr val="996633"/>
              </a:solidFill>
            </a:endParaRPr>
          </a:p>
        </p:txBody>
      </p:sp>
      <p:sp>
        <p:nvSpPr>
          <p:cNvPr id="164" name="Oval 131"/>
          <p:cNvSpPr>
            <a:spLocks noChangeAspect="1" noChangeArrowheads="1"/>
          </p:cNvSpPr>
          <p:nvPr/>
        </p:nvSpPr>
        <p:spPr bwMode="auto">
          <a:xfrm>
            <a:off x="9012237" y="3712619"/>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5" name="Rectangle 121"/>
          <p:cNvSpPr>
            <a:spLocks noChangeArrowheads="1"/>
          </p:cNvSpPr>
          <p:nvPr/>
        </p:nvSpPr>
        <p:spPr bwMode="auto">
          <a:xfrm>
            <a:off x="8874124" y="3584032"/>
            <a:ext cx="57150" cy="174625"/>
          </a:xfrm>
          <a:prstGeom prst="rect">
            <a:avLst/>
          </a:prstGeom>
          <a:solidFill>
            <a:srgbClr val="00CC00"/>
          </a:solidFill>
          <a:ln w="9525">
            <a:solidFill>
              <a:schemeClr val="tx1"/>
            </a:solidFill>
            <a:miter lim="800000"/>
            <a:headEnd/>
            <a:tailEnd/>
          </a:ln>
          <a:effectLst/>
        </p:spPr>
        <p:txBody>
          <a:bodyPr wrap="none" anchor="ctr"/>
          <a:lstStyle/>
          <a:p>
            <a:pPr algn="ctr"/>
            <a:endParaRPr lang="en-US">
              <a:solidFill>
                <a:schemeClr val="hlink"/>
              </a:solidFill>
            </a:endParaRPr>
          </a:p>
        </p:txBody>
      </p:sp>
      <p:sp>
        <p:nvSpPr>
          <p:cNvPr id="166" name="Oval 156"/>
          <p:cNvSpPr>
            <a:spLocks noChangeAspect="1" noChangeArrowheads="1"/>
          </p:cNvSpPr>
          <p:nvPr/>
        </p:nvSpPr>
        <p:spPr bwMode="auto">
          <a:xfrm>
            <a:off x="9070974" y="3636419"/>
            <a:ext cx="55563"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7" name="Rectangle 157"/>
          <p:cNvSpPr>
            <a:spLocks noChangeArrowheads="1"/>
          </p:cNvSpPr>
          <p:nvPr/>
        </p:nvSpPr>
        <p:spPr bwMode="auto">
          <a:xfrm>
            <a:off x="8042274" y="3639594"/>
            <a:ext cx="55563" cy="63500"/>
          </a:xfrm>
          <a:prstGeom prst="rect">
            <a:avLst/>
          </a:prstGeom>
          <a:solidFill>
            <a:srgbClr val="66FFFF"/>
          </a:solidFill>
          <a:ln w="9525">
            <a:solidFill>
              <a:schemeClr val="tx1"/>
            </a:solidFill>
            <a:miter lim="800000"/>
            <a:headEnd/>
            <a:tailEnd/>
          </a:ln>
          <a:effectLst/>
        </p:spPr>
        <p:txBody>
          <a:bodyPr wrap="none" anchor="ctr"/>
          <a:lstStyle/>
          <a:p>
            <a:endParaRPr lang="en-US"/>
          </a:p>
        </p:txBody>
      </p:sp>
      <p:sp>
        <p:nvSpPr>
          <p:cNvPr id="168" name="Line 158"/>
          <p:cNvSpPr>
            <a:spLocks noChangeShapeType="1"/>
          </p:cNvSpPr>
          <p:nvPr/>
        </p:nvSpPr>
        <p:spPr bwMode="auto">
          <a:xfrm>
            <a:off x="8064499" y="3488782"/>
            <a:ext cx="0" cy="136525"/>
          </a:xfrm>
          <a:prstGeom prst="line">
            <a:avLst/>
          </a:prstGeom>
          <a:noFill/>
          <a:ln w="12700">
            <a:solidFill>
              <a:schemeClr val="bg2"/>
            </a:solidFill>
            <a:round/>
            <a:headEnd/>
            <a:tailEnd type="arrow" w="sm" len="sm"/>
          </a:ln>
          <a:effectLst/>
        </p:spPr>
        <p:txBody>
          <a:bodyPr wrap="none" anchor="ctr"/>
          <a:lstStyle/>
          <a:p>
            <a:endParaRPr lang="en-US"/>
          </a:p>
        </p:txBody>
      </p:sp>
      <p:sp>
        <p:nvSpPr>
          <p:cNvPr id="170" name="Rectangle 160"/>
          <p:cNvSpPr>
            <a:spLocks noChangeArrowheads="1"/>
          </p:cNvSpPr>
          <p:nvPr/>
        </p:nvSpPr>
        <p:spPr bwMode="auto">
          <a:xfrm>
            <a:off x="5688012" y="3693569"/>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1" name="Rectangle 161"/>
          <p:cNvSpPr>
            <a:spLocks noChangeArrowheads="1"/>
          </p:cNvSpPr>
          <p:nvPr/>
        </p:nvSpPr>
        <p:spPr bwMode="auto">
          <a:xfrm>
            <a:off x="5834062" y="3693569"/>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2" name="Rectangle 162"/>
          <p:cNvSpPr>
            <a:spLocks noChangeArrowheads="1"/>
          </p:cNvSpPr>
          <p:nvPr/>
        </p:nvSpPr>
        <p:spPr bwMode="auto">
          <a:xfrm>
            <a:off x="5980112" y="3693569"/>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3" name="Rectangle 163"/>
          <p:cNvSpPr>
            <a:spLocks noChangeArrowheads="1"/>
          </p:cNvSpPr>
          <p:nvPr/>
        </p:nvSpPr>
        <p:spPr bwMode="auto">
          <a:xfrm>
            <a:off x="6129337" y="3693569"/>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4" name="Rectangle 164"/>
          <p:cNvSpPr>
            <a:spLocks noChangeArrowheads="1"/>
          </p:cNvSpPr>
          <p:nvPr/>
        </p:nvSpPr>
        <p:spPr bwMode="auto">
          <a:xfrm>
            <a:off x="5759449" y="369356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5" name="Rectangle 165"/>
          <p:cNvSpPr>
            <a:spLocks noChangeArrowheads="1"/>
          </p:cNvSpPr>
          <p:nvPr/>
        </p:nvSpPr>
        <p:spPr bwMode="auto">
          <a:xfrm>
            <a:off x="5907087" y="369356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6" name="Rectangle 166"/>
          <p:cNvSpPr>
            <a:spLocks noChangeArrowheads="1"/>
          </p:cNvSpPr>
          <p:nvPr/>
        </p:nvSpPr>
        <p:spPr bwMode="auto">
          <a:xfrm>
            <a:off x="6054724" y="369356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7" name="Rectangle 167"/>
          <p:cNvSpPr>
            <a:spLocks noChangeArrowheads="1"/>
          </p:cNvSpPr>
          <p:nvPr/>
        </p:nvSpPr>
        <p:spPr bwMode="auto">
          <a:xfrm>
            <a:off x="5689599" y="3369719"/>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8" name="Rectangle 168"/>
          <p:cNvSpPr>
            <a:spLocks noChangeArrowheads="1"/>
          </p:cNvSpPr>
          <p:nvPr/>
        </p:nvSpPr>
        <p:spPr bwMode="auto">
          <a:xfrm>
            <a:off x="5835649" y="3369719"/>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9" name="Rectangle 169"/>
          <p:cNvSpPr>
            <a:spLocks noChangeArrowheads="1"/>
          </p:cNvSpPr>
          <p:nvPr/>
        </p:nvSpPr>
        <p:spPr bwMode="auto">
          <a:xfrm>
            <a:off x="5981699" y="3369719"/>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80" name="Rectangle 170"/>
          <p:cNvSpPr>
            <a:spLocks noChangeArrowheads="1"/>
          </p:cNvSpPr>
          <p:nvPr/>
        </p:nvSpPr>
        <p:spPr bwMode="auto">
          <a:xfrm>
            <a:off x="6130924" y="3369719"/>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81" name="Rectangle 171"/>
          <p:cNvSpPr>
            <a:spLocks noChangeArrowheads="1"/>
          </p:cNvSpPr>
          <p:nvPr/>
        </p:nvSpPr>
        <p:spPr bwMode="auto">
          <a:xfrm>
            <a:off x="5761037" y="336971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2" name="Rectangle 172"/>
          <p:cNvSpPr>
            <a:spLocks noChangeArrowheads="1"/>
          </p:cNvSpPr>
          <p:nvPr/>
        </p:nvSpPr>
        <p:spPr bwMode="auto">
          <a:xfrm>
            <a:off x="5908674" y="3369719"/>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3" name="Rectangle 173"/>
          <p:cNvSpPr>
            <a:spLocks noChangeArrowheads="1"/>
          </p:cNvSpPr>
          <p:nvPr/>
        </p:nvSpPr>
        <p:spPr bwMode="auto">
          <a:xfrm>
            <a:off x="6056312" y="3369719"/>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5" name="Text Box 63"/>
          <p:cNvSpPr txBox="1">
            <a:spLocks noChangeArrowheads="1"/>
          </p:cNvSpPr>
          <p:nvPr/>
        </p:nvSpPr>
        <p:spPr bwMode="auto">
          <a:xfrm>
            <a:off x="-8811" y="2473888"/>
            <a:ext cx="639919" cy="338554"/>
          </a:xfrm>
          <a:prstGeom prst="rect">
            <a:avLst/>
          </a:prstGeom>
          <a:noFill/>
          <a:ln w="19050" algn="ctr">
            <a:noFill/>
            <a:miter lim="800000"/>
            <a:headEnd/>
            <a:tailEnd type="none" w="lg" len="lg"/>
          </a:ln>
          <a:effectLst/>
        </p:spPr>
        <p:txBody>
          <a:bodyPr wrap="none">
            <a:spAutoFit/>
          </a:bodyPr>
          <a:lstStyle/>
          <a:p>
            <a:pPr algn="ctr"/>
            <a:r>
              <a:rPr lang="en-US" sz="1600" dirty="0" smtClean="0">
                <a:solidFill>
                  <a:srgbClr val="0000FF"/>
                </a:solidFill>
                <a:effectLst>
                  <a:outerShdw blurRad="38100" dist="38100" dir="2700000" algn="tl">
                    <a:srgbClr val="C0C0C0"/>
                  </a:outerShdw>
                </a:effectLst>
              </a:rPr>
              <a:t>GUN</a:t>
            </a:r>
            <a:endParaRPr lang="en-US" sz="1600" dirty="0">
              <a:solidFill>
                <a:srgbClr val="0000FF"/>
              </a:solidFill>
              <a:effectLst>
                <a:outerShdw blurRad="38100" dist="38100" dir="2700000" algn="tl">
                  <a:srgbClr val="C0C0C0"/>
                </a:outerShdw>
              </a:effectLst>
            </a:endParaRPr>
          </a:p>
        </p:txBody>
      </p:sp>
      <p:sp>
        <p:nvSpPr>
          <p:cNvPr id="186" name="TextBox 185"/>
          <p:cNvSpPr txBox="1"/>
          <p:nvPr/>
        </p:nvSpPr>
        <p:spPr>
          <a:xfrm>
            <a:off x="631108" y="4876800"/>
            <a:ext cx="4647329" cy="646331"/>
          </a:xfrm>
          <a:prstGeom prst="rect">
            <a:avLst/>
          </a:prstGeom>
          <a:noFill/>
        </p:spPr>
        <p:txBody>
          <a:bodyPr wrap="square" rtlCol="0">
            <a:spAutoFit/>
          </a:bodyPr>
          <a:lstStyle/>
          <a:p>
            <a:r>
              <a:rPr lang="en-US" dirty="0" smtClean="0"/>
              <a:t>TFB - Transverse Feedback in region</a:t>
            </a:r>
          </a:p>
          <a:p>
            <a:r>
              <a:rPr lang="en-US" dirty="0" smtClean="0"/>
              <a:t>LFB – Longitudinal Feedback in region</a:t>
            </a:r>
            <a:endParaRPr lang="en-US" dirty="0"/>
          </a:p>
        </p:txBody>
      </p:sp>
      <p:sp>
        <p:nvSpPr>
          <p:cNvPr id="187" name="TextBox 186"/>
          <p:cNvSpPr txBox="1"/>
          <p:nvPr/>
        </p:nvSpPr>
        <p:spPr>
          <a:xfrm>
            <a:off x="6172199" y="3974068"/>
            <a:ext cx="731837" cy="369332"/>
          </a:xfrm>
          <a:prstGeom prst="rect">
            <a:avLst/>
          </a:prstGeom>
          <a:noFill/>
        </p:spPr>
        <p:txBody>
          <a:bodyPr wrap="square" rtlCol="0">
            <a:spAutoFit/>
          </a:bodyPr>
          <a:lstStyle/>
          <a:p>
            <a:r>
              <a:rPr lang="en-US" dirty="0" smtClean="0"/>
              <a:t>TFB</a:t>
            </a:r>
            <a:endParaRPr lang="en-US" dirty="0"/>
          </a:p>
        </p:txBody>
      </p:sp>
      <p:sp>
        <p:nvSpPr>
          <p:cNvPr id="188" name="TextBox 187"/>
          <p:cNvSpPr txBox="1"/>
          <p:nvPr/>
        </p:nvSpPr>
        <p:spPr>
          <a:xfrm>
            <a:off x="6981568" y="3039003"/>
            <a:ext cx="817306" cy="369332"/>
          </a:xfrm>
          <a:prstGeom prst="rect">
            <a:avLst/>
          </a:prstGeom>
          <a:noFill/>
        </p:spPr>
        <p:txBody>
          <a:bodyPr wrap="square" rtlCol="0">
            <a:spAutoFit/>
          </a:bodyPr>
          <a:lstStyle/>
          <a:p>
            <a:r>
              <a:rPr lang="en-US" dirty="0" smtClean="0"/>
              <a:t>LFB</a:t>
            </a:r>
            <a:endParaRPr lang="en-US" dirty="0"/>
          </a:p>
        </p:txBody>
      </p:sp>
      <p:sp>
        <p:nvSpPr>
          <p:cNvPr id="189" name="TextBox 188"/>
          <p:cNvSpPr txBox="1"/>
          <p:nvPr/>
        </p:nvSpPr>
        <p:spPr>
          <a:xfrm>
            <a:off x="7467357" y="3155024"/>
            <a:ext cx="731837" cy="369332"/>
          </a:xfrm>
          <a:prstGeom prst="rect">
            <a:avLst/>
          </a:prstGeom>
          <a:noFill/>
        </p:spPr>
        <p:txBody>
          <a:bodyPr wrap="square" rtlCol="0">
            <a:spAutoFit/>
          </a:bodyPr>
          <a:lstStyle/>
          <a:p>
            <a:r>
              <a:rPr lang="en-US" dirty="0" smtClean="0"/>
              <a:t>TFB</a:t>
            </a:r>
            <a:endParaRPr lang="en-US" dirty="0"/>
          </a:p>
        </p:txBody>
      </p:sp>
      <p:sp>
        <p:nvSpPr>
          <p:cNvPr id="190" name="TextBox 189"/>
          <p:cNvSpPr txBox="1"/>
          <p:nvPr/>
        </p:nvSpPr>
        <p:spPr>
          <a:xfrm>
            <a:off x="2859087" y="3847557"/>
            <a:ext cx="731837" cy="369332"/>
          </a:xfrm>
          <a:prstGeom prst="rect">
            <a:avLst/>
          </a:prstGeom>
          <a:noFill/>
        </p:spPr>
        <p:txBody>
          <a:bodyPr wrap="square" rtlCol="0">
            <a:spAutoFit/>
          </a:bodyPr>
          <a:lstStyle/>
          <a:p>
            <a:r>
              <a:rPr lang="en-US" dirty="0" smtClean="0"/>
              <a:t>TFB</a:t>
            </a:r>
            <a:endParaRPr lang="en-US" dirty="0"/>
          </a:p>
        </p:txBody>
      </p:sp>
      <p:sp>
        <p:nvSpPr>
          <p:cNvPr id="191" name="TextBox 190"/>
          <p:cNvSpPr txBox="1"/>
          <p:nvPr/>
        </p:nvSpPr>
        <p:spPr>
          <a:xfrm>
            <a:off x="5440362" y="3974068"/>
            <a:ext cx="731837" cy="369332"/>
          </a:xfrm>
          <a:prstGeom prst="rect">
            <a:avLst/>
          </a:prstGeom>
          <a:noFill/>
        </p:spPr>
        <p:txBody>
          <a:bodyPr wrap="square" rtlCol="0">
            <a:spAutoFit/>
          </a:bodyPr>
          <a:lstStyle/>
          <a:p>
            <a:r>
              <a:rPr lang="en-US" dirty="0" smtClean="0"/>
              <a:t>TFB</a:t>
            </a:r>
            <a:endParaRPr lang="en-US" dirty="0"/>
          </a:p>
        </p:txBody>
      </p:sp>
      <p:sp>
        <p:nvSpPr>
          <p:cNvPr id="192" name="TextBox 191"/>
          <p:cNvSpPr txBox="1"/>
          <p:nvPr/>
        </p:nvSpPr>
        <p:spPr>
          <a:xfrm>
            <a:off x="8042274" y="3200356"/>
            <a:ext cx="731837" cy="369332"/>
          </a:xfrm>
          <a:prstGeom prst="rect">
            <a:avLst/>
          </a:prstGeom>
          <a:noFill/>
        </p:spPr>
        <p:txBody>
          <a:bodyPr wrap="square" rtlCol="0">
            <a:spAutoFit/>
          </a:bodyPr>
          <a:lstStyle/>
          <a:p>
            <a:r>
              <a:rPr lang="en-US" dirty="0" smtClean="0"/>
              <a:t>TFB</a:t>
            </a:r>
            <a:endParaRPr lang="en-US" dirty="0"/>
          </a:p>
        </p:txBody>
      </p:sp>
      <p:sp>
        <p:nvSpPr>
          <p:cNvPr id="193" name="TextBox 192"/>
          <p:cNvSpPr txBox="1"/>
          <p:nvPr/>
        </p:nvSpPr>
        <p:spPr>
          <a:xfrm>
            <a:off x="805187" y="2997708"/>
            <a:ext cx="731837" cy="369332"/>
          </a:xfrm>
          <a:prstGeom prst="rect">
            <a:avLst/>
          </a:prstGeom>
          <a:noFill/>
        </p:spPr>
        <p:txBody>
          <a:bodyPr wrap="square" rtlCol="0">
            <a:spAutoFit/>
          </a:bodyPr>
          <a:lstStyle/>
          <a:p>
            <a:r>
              <a:rPr lang="en-US" dirty="0" smtClean="0"/>
              <a:t>TFB</a:t>
            </a:r>
            <a:endParaRPr lang="en-US" dirty="0"/>
          </a:p>
        </p:txBody>
      </p:sp>
      <p:sp>
        <p:nvSpPr>
          <p:cNvPr id="194" name="TextBox 193"/>
          <p:cNvSpPr txBox="1"/>
          <p:nvPr/>
        </p:nvSpPr>
        <p:spPr>
          <a:xfrm>
            <a:off x="446560" y="2709319"/>
            <a:ext cx="731837" cy="369332"/>
          </a:xfrm>
          <a:prstGeom prst="rect">
            <a:avLst/>
          </a:prstGeom>
          <a:noFill/>
        </p:spPr>
        <p:txBody>
          <a:bodyPr wrap="square" rtlCol="0">
            <a:spAutoFit/>
          </a:bodyPr>
          <a:lstStyle/>
          <a:p>
            <a:r>
              <a:rPr lang="en-US" dirty="0" smtClean="0"/>
              <a:t>TFB</a:t>
            </a:r>
            <a:endParaRPr lang="en-US" dirty="0"/>
          </a:p>
        </p:txBody>
      </p:sp>
      <p:sp>
        <p:nvSpPr>
          <p:cNvPr id="195" name="TextBox 194"/>
          <p:cNvSpPr txBox="1"/>
          <p:nvPr/>
        </p:nvSpPr>
        <p:spPr>
          <a:xfrm>
            <a:off x="3726784" y="3088196"/>
            <a:ext cx="817306" cy="369332"/>
          </a:xfrm>
          <a:prstGeom prst="rect">
            <a:avLst/>
          </a:prstGeom>
          <a:noFill/>
        </p:spPr>
        <p:txBody>
          <a:bodyPr wrap="square" rtlCol="0">
            <a:spAutoFit/>
          </a:bodyPr>
          <a:lstStyle/>
          <a:p>
            <a:r>
              <a:rPr lang="en-US" dirty="0" smtClean="0"/>
              <a:t>LFB</a:t>
            </a:r>
            <a:endParaRPr lang="en-US" dirty="0"/>
          </a:p>
        </p:txBody>
      </p:sp>
      <p:sp>
        <p:nvSpPr>
          <p:cNvPr id="196" name="TextBox 195"/>
          <p:cNvSpPr txBox="1"/>
          <p:nvPr/>
        </p:nvSpPr>
        <p:spPr>
          <a:xfrm>
            <a:off x="2015459" y="3141675"/>
            <a:ext cx="817306" cy="369332"/>
          </a:xfrm>
          <a:prstGeom prst="rect">
            <a:avLst/>
          </a:prstGeom>
          <a:noFill/>
        </p:spPr>
        <p:txBody>
          <a:bodyPr wrap="square" rtlCol="0">
            <a:spAutoFit/>
          </a:bodyPr>
          <a:lstStyle/>
          <a:p>
            <a:r>
              <a:rPr lang="en-US" dirty="0" smtClean="0"/>
              <a:t>LFB</a:t>
            </a:r>
            <a:endParaRPr lang="en-US" dirty="0"/>
          </a:p>
        </p:txBody>
      </p:sp>
      <p:sp>
        <p:nvSpPr>
          <p:cNvPr id="197" name="TextBox 196"/>
          <p:cNvSpPr txBox="1"/>
          <p:nvPr/>
        </p:nvSpPr>
        <p:spPr>
          <a:xfrm>
            <a:off x="805187" y="3570243"/>
            <a:ext cx="817306" cy="369332"/>
          </a:xfrm>
          <a:prstGeom prst="rect">
            <a:avLst/>
          </a:prstGeom>
          <a:noFill/>
        </p:spPr>
        <p:txBody>
          <a:bodyPr wrap="square" rtlCol="0">
            <a:spAutoFit/>
          </a:bodyPr>
          <a:lstStyle/>
          <a:p>
            <a:r>
              <a:rPr lang="en-US" dirty="0" smtClean="0"/>
              <a:t>LFB</a:t>
            </a:r>
            <a:endParaRPr lang="en-US" dirty="0"/>
          </a:p>
        </p:txBody>
      </p:sp>
      <p:sp>
        <p:nvSpPr>
          <p:cNvPr id="198" name="TextBox 197"/>
          <p:cNvSpPr txBox="1"/>
          <p:nvPr/>
        </p:nvSpPr>
        <p:spPr>
          <a:xfrm>
            <a:off x="1371600" y="3029478"/>
            <a:ext cx="731837" cy="369332"/>
          </a:xfrm>
          <a:prstGeom prst="rect">
            <a:avLst/>
          </a:prstGeom>
          <a:noFill/>
        </p:spPr>
        <p:txBody>
          <a:bodyPr wrap="square" rtlCol="0">
            <a:spAutoFit/>
          </a:bodyPr>
          <a:lstStyle/>
          <a:p>
            <a:r>
              <a:rPr lang="en-US" dirty="0" smtClean="0"/>
              <a:t>TFB</a:t>
            </a:r>
            <a:endParaRPr lang="en-US" dirty="0"/>
          </a:p>
        </p:txBody>
      </p:sp>
      <p:sp>
        <p:nvSpPr>
          <p:cNvPr id="199" name="TextBox 198"/>
          <p:cNvSpPr txBox="1"/>
          <p:nvPr/>
        </p:nvSpPr>
        <p:spPr>
          <a:xfrm>
            <a:off x="4643437" y="3772944"/>
            <a:ext cx="731837" cy="369332"/>
          </a:xfrm>
          <a:prstGeom prst="rect">
            <a:avLst/>
          </a:prstGeom>
          <a:noFill/>
        </p:spPr>
        <p:txBody>
          <a:bodyPr wrap="square" rtlCol="0">
            <a:spAutoFit/>
          </a:bodyPr>
          <a:lstStyle/>
          <a:p>
            <a:r>
              <a:rPr lang="en-US" dirty="0" smtClean="0"/>
              <a:t>TFB</a:t>
            </a:r>
            <a:endParaRPr lang="en-US"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6" name="Title 5"/>
          <p:cNvSpPr>
            <a:spLocks noGrp="1"/>
          </p:cNvSpPr>
          <p:nvPr>
            <p:ph type="title"/>
          </p:nvPr>
        </p:nvSpPr>
        <p:spPr/>
        <p:txBody>
          <a:bodyPr/>
          <a:lstStyle/>
          <a:p>
            <a:r>
              <a:rPr lang="en-CA" dirty="0" smtClean="0"/>
              <a:t>Introduction to Free Electron Lasers</a:t>
            </a:r>
            <a:endParaRPr lang="en-CA" dirty="0"/>
          </a:p>
        </p:txBody>
      </p:sp>
      <p:sp>
        <p:nvSpPr>
          <p:cNvPr id="18" name="Content Placeholder 17"/>
          <p:cNvSpPr>
            <a:spLocks noGrp="1"/>
          </p:cNvSpPr>
          <p:nvPr>
            <p:ph sz="quarter" idx="18"/>
          </p:nvPr>
        </p:nvSpPr>
        <p:spPr>
          <a:xfrm>
            <a:off x="457200" y="1243584"/>
            <a:ext cx="8098192" cy="4928616"/>
          </a:xfrm>
        </p:spPr>
        <p:txBody>
          <a:bodyPr>
            <a:normAutofit/>
          </a:bodyPr>
          <a:lstStyle/>
          <a:p>
            <a:pPr lvl="1">
              <a:buNone/>
            </a:pPr>
            <a:endParaRPr lang="en-CA" sz="1800" dirty="0" smtClean="0"/>
          </a:p>
          <a:p>
            <a:pPr lvl="1">
              <a:buNone/>
            </a:pPr>
            <a:r>
              <a:rPr lang="en-CA" dirty="0" smtClean="0"/>
              <a:t>FEL uses a bunch of unbound electrons </a:t>
            </a:r>
          </a:p>
          <a:p>
            <a:pPr lvl="1"/>
            <a:r>
              <a:rPr lang="en-CA" dirty="0" smtClean="0"/>
              <a:t>   </a:t>
            </a:r>
            <a:r>
              <a:rPr lang="en-CA" sz="1800" dirty="0" smtClean="0"/>
              <a:t>Amplification of stimulated emission due to a resonance condition</a:t>
            </a:r>
          </a:p>
          <a:p>
            <a:pPr lvl="1"/>
            <a:r>
              <a:rPr lang="en-CA" sz="1800" dirty="0" smtClean="0"/>
              <a:t>    Resonance condition setup with Electron/Radiation interaction in array of undulator magnets</a:t>
            </a:r>
          </a:p>
          <a:p>
            <a:pPr lvl="1">
              <a:buNone/>
            </a:pPr>
            <a:endParaRPr lang="en-CA" sz="1800" dirty="0" smtClean="0"/>
          </a:p>
          <a:p>
            <a:pPr lvl="1">
              <a:buNone/>
            </a:pPr>
            <a:r>
              <a:rPr lang="en-CA" dirty="0" smtClean="0"/>
              <a:t>Why use FEL?</a:t>
            </a:r>
          </a:p>
          <a:p>
            <a:pPr lvl="1"/>
            <a:r>
              <a:rPr lang="en-US" sz="1800" dirty="0" smtClean="0"/>
              <a:t>    High </a:t>
            </a:r>
            <a:r>
              <a:rPr lang="en-US" sz="1800" dirty="0" smtClean="0"/>
              <a:t>Power (GW)</a:t>
            </a:r>
          </a:p>
          <a:p>
            <a:pPr lvl="1"/>
            <a:r>
              <a:rPr lang="en-US" sz="1800" dirty="0" smtClean="0"/>
              <a:t>    Coherent Beam</a:t>
            </a:r>
          </a:p>
          <a:p>
            <a:pPr lvl="1"/>
            <a:r>
              <a:rPr lang="en-US" sz="1800" dirty="0" smtClean="0"/>
              <a:t>    Short pulses(</a:t>
            </a:r>
            <a:r>
              <a:rPr lang="en-US" sz="1800" dirty="0" err="1" smtClean="0"/>
              <a:t>fs</a:t>
            </a:r>
            <a:r>
              <a:rPr lang="en-US" sz="1800" dirty="0" smtClean="0"/>
              <a:t>)</a:t>
            </a:r>
            <a:endParaRPr lang="en-US" sz="1800" dirty="0" smtClean="0"/>
          </a:p>
          <a:p>
            <a:pPr lvl="1"/>
            <a:r>
              <a:rPr lang="en-US" sz="1800" dirty="0" smtClean="0"/>
              <a:t>    High </a:t>
            </a:r>
            <a:r>
              <a:rPr lang="en-US" sz="1800" dirty="0" smtClean="0"/>
              <a:t>spatial and temporal resolution of Atomic and Molecular Processes</a:t>
            </a:r>
            <a:endParaRPr lang="en-CA" sz="1800" dirty="0" smtClean="0"/>
          </a:p>
          <a:p>
            <a:pPr lvl="1">
              <a:buNone/>
            </a:pPr>
            <a:r>
              <a:rPr lang="en-CA" sz="1800" dirty="0" smtClean="0"/>
              <a:t>     </a:t>
            </a:r>
          </a:p>
        </p:txBody>
      </p:sp>
      <p:sp>
        <p:nvSpPr>
          <p:cNvPr id="9" name="Footer Placeholder 5"/>
          <p:cNvSpPr>
            <a:spLocks noGrp="1"/>
          </p:cNvSpPr>
          <p:nvPr>
            <p:ph type="ftr" sz="quarter" idx="13"/>
          </p:nvPr>
        </p:nvSpPr>
        <p:spPr/>
        <p:txBody>
          <a:bodyPr/>
          <a:lstStyle/>
          <a:p>
            <a:r>
              <a:rPr lang="en-US" smtClean="0"/>
              <a:t>LCLS FEL WOA 2012</a:t>
            </a:r>
            <a:endParaRPr lang="en-US"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dresonance.png"/>
          <p:cNvPicPr>
            <a:picLocks noChangeAspect="1"/>
          </p:cNvPicPr>
          <p:nvPr/>
        </p:nvPicPr>
        <p:blipFill>
          <a:blip r:embed="rId3"/>
          <a:stretch>
            <a:fillRect/>
          </a:stretch>
        </p:blipFill>
        <p:spPr>
          <a:xfrm>
            <a:off x="1676400" y="2362200"/>
            <a:ext cx="6373115" cy="1695687"/>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40</a:t>
            </a:fld>
            <a:endParaRPr lang="en-US" dirty="0"/>
          </a:p>
        </p:txBody>
      </p:sp>
      <p:sp>
        <p:nvSpPr>
          <p:cNvPr id="6" name="Title 5"/>
          <p:cNvSpPr>
            <a:spLocks noGrp="1"/>
          </p:cNvSpPr>
          <p:nvPr>
            <p:ph type="title"/>
          </p:nvPr>
        </p:nvSpPr>
        <p:spPr/>
        <p:txBody>
          <a:bodyPr/>
          <a:lstStyle/>
          <a:p>
            <a:r>
              <a:rPr lang="en-CA" dirty="0" smtClean="0"/>
              <a:t>Free Electron Lasers</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16" name="TextBox 15"/>
          <p:cNvSpPr txBox="1"/>
          <p:nvPr/>
        </p:nvSpPr>
        <p:spPr>
          <a:xfrm>
            <a:off x="408604" y="1446073"/>
            <a:ext cx="8326792" cy="3970318"/>
          </a:xfrm>
          <a:prstGeom prst="rect">
            <a:avLst/>
          </a:prstGeom>
          <a:noFill/>
        </p:spPr>
        <p:txBody>
          <a:bodyPr wrap="square" rtlCol="0">
            <a:spAutoFit/>
          </a:bodyPr>
          <a:lstStyle/>
          <a:p>
            <a:pPr>
              <a:buFont typeface="Arial" pitchFamily="34" charset="0"/>
              <a:buChar char="•"/>
            </a:pPr>
            <a:r>
              <a:rPr lang="en-US" dirty="0" smtClean="0"/>
              <a:t> Setting up resonance condition Undulator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 As electron travels 1 period in the undulator, it slips behind a distance equal to one wavelength of the resonant X-Ray emitted</a:t>
            </a:r>
          </a:p>
          <a:p>
            <a:endParaRPr lang="en-US" dirty="0"/>
          </a:p>
        </p:txBody>
      </p:sp>
      <p:sp>
        <p:nvSpPr>
          <p:cNvPr id="12" name="TextBox 11"/>
          <p:cNvSpPr txBox="1"/>
          <p:nvPr/>
        </p:nvSpPr>
        <p:spPr>
          <a:xfrm>
            <a:off x="228600" y="2831068"/>
            <a:ext cx="1752600" cy="738664"/>
          </a:xfrm>
          <a:prstGeom prst="rect">
            <a:avLst/>
          </a:prstGeom>
          <a:noFill/>
        </p:spPr>
        <p:txBody>
          <a:bodyPr wrap="square" rtlCol="0">
            <a:spAutoFit/>
          </a:bodyPr>
          <a:lstStyle/>
          <a:p>
            <a:r>
              <a:rPr lang="en-US" sz="1400" dirty="0" smtClean="0"/>
              <a:t>Electron(black dot) co-propagating with seed pulse</a:t>
            </a:r>
            <a:endParaRPr lang="en-US" sz="1400" dirty="0"/>
          </a:p>
        </p:txBody>
      </p:sp>
      <p:pic>
        <p:nvPicPr>
          <p:cNvPr id="10" name="Picture 9" descr="undperiod.png"/>
          <p:cNvPicPr>
            <a:picLocks noChangeAspect="1"/>
          </p:cNvPicPr>
          <p:nvPr/>
        </p:nvPicPr>
        <p:blipFill>
          <a:blip r:embed="rId4"/>
          <a:stretch>
            <a:fillRect/>
          </a:stretch>
        </p:blipFill>
        <p:spPr>
          <a:xfrm>
            <a:off x="3505200" y="1981200"/>
            <a:ext cx="1743318" cy="809738"/>
          </a:xfrm>
          <a:prstGeom prst="rect">
            <a:avLst/>
          </a:prstGeom>
        </p:spPr>
      </p:pic>
      <p:cxnSp>
        <p:nvCxnSpPr>
          <p:cNvPr id="17" name="Straight Arrow Connector 16"/>
          <p:cNvCxnSpPr/>
          <p:nvPr/>
        </p:nvCxnSpPr>
        <p:spPr>
          <a:xfrm>
            <a:off x="5248518" y="2514600"/>
            <a:ext cx="99988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41</a:t>
            </a:fld>
            <a:endParaRPr lang="en-US" dirty="0"/>
          </a:p>
        </p:txBody>
      </p:sp>
      <p:sp>
        <p:nvSpPr>
          <p:cNvPr id="6" name="Title 5"/>
          <p:cNvSpPr>
            <a:spLocks noGrp="1"/>
          </p:cNvSpPr>
          <p:nvPr>
            <p:ph type="title"/>
          </p:nvPr>
        </p:nvSpPr>
        <p:spPr/>
        <p:txBody>
          <a:bodyPr/>
          <a:lstStyle/>
          <a:p>
            <a:r>
              <a:rPr lang="en-US" dirty="0" smtClean="0"/>
              <a:t>FEL Spot Size in FEE</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pic>
        <p:nvPicPr>
          <p:cNvPr id="11" name="Picture 10" descr="felsize.png"/>
          <p:cNvPicPr>
            <a:picLocks noChangeAspect="1"/>
          </p:cNvPicPr>
          <p:nvPr/>
        </p:nvPicPr>
        <p:blipFill>
          <a:blip r:embed="rId3"/>
          <a:stretch>
            <a:fillRect/>
          </a:stretch>
        </p:blipFill>
        <p:spPr>
          <a:xfrm>
            <a:off x="3270250" y="1600200"/>
            <a:ext cx="5295900" cy="4202505"/>
          </a:xfrm>
          <a:prstGeom prst="rect">
            <a:avLst/>
          </a:prstGeom>
        </p:spPr>
      </p:pic>
      <p:sp>
        <p:nvSpPr>
          <p:cNvPr id="12" name="TextBox 11"/>
          <p:cNvSpPr txBox="1"/>
          <p:nvPr/>
        </p:nvSpPr>
        <p:spPr>
          <a:xfrm>
            <a:off x="228600" y="2286000"/>
            <a:ext cx="2590800" cy="369332"/>
          </a:xfrm>
          <a:prstGeom prst="rect">
            <a:avLst/>
          </a:prstGeom>
          <a:noFill/>
        </p:spPr>
        <p:txBody>
          <a:bodyPr wrap="square" rtlCol="0">
            <a:spAutoFit/>
          </a:bodyPr>
          <a:lstStyle/>
          <a:p>
            <a:r>
              <a:rPr lang="en-US" dirty="0" smtClean="0"/>
              <a:t>8.4keV FEL Spot Size</a:t>
            </a:r>
            <a:endParaRPr lang="en-US" dirty="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6" name="Title 5"/>
          <p:cNvSpPr>
            <a:spLocks noGrp="1"/>
          </p:cNvSpPr>
          <p:nvPr>
            <p:ph type="title"/>
          </p:nvPr>
        </p:nvSpPr>
        <p:spPr/>
        <p:txBody>
          <a:bodyPr/>
          <a:lstStyle/>
          <a:p>
            <a:r>
              <a:rPr lang="en-CA" dirty="0" smtClean="0"/>
              <a:t>Introduction to Free Electron Lasers</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16" name="TextBox 15"/>
          <p:cNvSpPr txBox="1"/>
          <p:nvPr/>
        </p:nvSpPr>
        <p:spPr>
          <a:xfrm>
            <a:off x="239358" y="1595735"/>
            <a:ext cx="8326792" cy="1200329"/>
          </a:xfrm>
          <a:prstGeom prst="rect">
            <a:avLst/>
          </a:prstGeom>
          <a:noFill/>
        </p:spPr>
        <p:txBody>
          <a:bodyPr wrap="square" rtlCol="0">
            <a:spAutoFit/>
          </a:bodyPr>
          <a:lstStyle/>
          <a:p>
            <a:pPr>
              <a:buFont typeface="Arial" pitchFamily="34" charset="0"/>
              <a:buChar char="•"/>
            </a:pPr>
            <a:r>
              <a:rPr lang="en-US" dirty="0" smtClean="0"/>
              <a:t> Start with electron bunch entering periodic undulator array</a:t>
            </a:r>
          </a:p>
          <a:p>
            <a:pPr>
              <a:buFont typeface="Arial" pitchFamily="34" charset="0"/>
              <a:buChar char="•"/>
            </a:pPr>
            <a:endParaRPr lang="en-US" dirty="0" smtClean="0"/>
          </a:p>
          <a:p>
            <a:pPr>
              <a:buFont typeface="Arial" pitchFamily="34" charset="0"/>
              <a:buChar char="•"/>
            </a:pPr>
            <a:r>
              <a:rPr lang="en-US" dirty="0" smtClean="0"/>
              <a:t> Electron will emit radiation spontaneously as it traverses the undulator</a:t>
            </a:r>
          </a:p>
          <a:p>
            <a:endParaRPr lang="en-US" dirty="0"/>
          </a:p>
        </p:txBody>
      </p:sp>
      <p:pic>
        <p:nvPicPr>
          <p:cNvPr id="10" name="Picture 9" descr="sponundl.png"/>
          <p:cNvPicPr>
            <a:picLocks noChangeAspect="1"/>
          </p:cNvPicPr>
          <p:nvPr/>
        </p:nvPicPr>
        <p:blipFill>
          <a:blip r:embed="rId3"/>
          <a:stretch>
            <a:fillRect/>
          </a:stretch>
        </p:blipFill>
        <p:spPr>
          <a:xfrm>
            <a:off x="685800" y="2971800"/>
            <a:ext cx="7184936" cy="2766536"/>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6" name="Title 5"/>
          <p:cNvSpPr>
            <a:spLocks noGrp="1"/>
          </p:cNvSpPr>
          <p:nvPr>
            <p:ph type="title"/>
          </p:nvPr>
        </p:nvSpPr>
        <p:spPr/>
        <p:txBody>
          <a:bodyPr/>
          <a:lstStyle/>
          <a:p>
            <a:r>
              <a:rPr lang="en-CA" dirty="0" smtClean="0"/>
              <a:t>Introduction to Free Electron Lasers</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16" name="TextBox 15"/>
          <p:cNvSpPr txBox="1"/>
          <p:nvPr/>
        </p:nvSpPr>
        <p:spPr>
          <a:xfrm>
            <a:off x="239358" y="1928415"/>
            <a:ext cx="3494442" cy="3970318"/>
          </a:xfrm>
          <a:prstGeom prst="rect">
            <a:avLst/>
          </a:prstGeom>
          <a:noFill/>
        </p:spPr>
        <p:txBody>
          <a:bodyPr wrap="square" rtlCol="0">
            <a:spAutoFit/>
          </a:bodyPr>
          <a:lstStyle/>
          <a:p>
            <a:pPr>
              <a:buFont typeface="Arial" pitchFamily="34" charset="0"/>
              <a:buChar char="•"/>
            </a:pPr>
            <a:r>
              <a:rPr lang="en-US" dirty="0" smtClean="0"/>
              <a:t> Once enough X-Rays produced the co-propagating photon bunch will micro-bunch the electron beam</a:t>
            </a:r>
          </a:p>
          <a:p>
            <a:pPr>
              <a:buFont typeface="Arial" pitchFamily="34" charset="0"/>
              <a:buChar char="•"/>
            </a:pPr>
            <a:endParaRPr lang="en-US" dirty="0" smtClean="0"/>
          </a:p>
          <a:p>
            <a:pPr>
              <a:buFont typeface="Arial" pitchFamily="34" charset="0"/>
              <a:buChar char="•"/>
            </a:pPr>
            <a:r>
              <a:rPr lang="en-US" dirty="0" smtClean="0"/>
              <a:t> Micro-Bunched electron beam will then emit radiation coherently to amplify and produce the FEL</a:t>
            </a:r>
          </a:p>
          <a:p>
            <a:pPr>
              <a:buFont typeface="Arial" pitchFamily="34" charset="0"/>
              <a:buChar char="•"/>
            </a:pPr>
            <a:endParaRPr lang="en-US" dirty="0" smtClean="0"/>
          </a:p>
          <a:p>
            <a:pPr>
              <a:buFont typeface="Arial" pitchFamily="34" charset="0"/>
              <a:buChar char="•"/>
            </a:pPr>
            <a:r>
              <a:rPr lang="en-US" dirty="0" smtClean="0"/>
              <a:t> This process of generating an FEL is called Self Amplification by Stimulated Emission(SASE)</a:t>
            </a:r>
          </a:p>
          <a:p>
            <a:endParaRPr lang="en-US" dirty="0"/>
          </a:p>
        </p:txBody>
      </p:sp>
      <p:pic>
        <p:nvPicPr>
          <p:cNvPr id="7" name="Picture 6" descr="longphasespace.png"/>
          <p:cNvPicPr>
            <a:picLocks noChangeAspect="1"/>
          </p:cNvPicPr>
          <p:nvPr/>
        </p:nvPicPr>
        <p:blipFill>
          <a:blip r:embed="rId3"/>
          <a:stretch>
            <a:fillRect/>
          </a:stretch>
        </p:blipFill>
        <p:spPr>
          <a:xfrm>
            <a:off x="4191000" y="1928415"/>
            <a:ext cx="4505954" cy="3115110"/>
          </a:xfrm>
          <a:prstGeom prst="rect">
            <a:avLst/>
          </a:prstGeom>
        </p:spPr>
      </p:pic>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6" name="Title 5"/>
          <p:cNvSpPr>
            <a:spLocks noGrp="1"/>
          </p:cNvSpPr>
          <p:nvPr>
            <p:ph type="title"/>
          </p:nvPr>
        </p:nvSpPr>
        <p:spPr/>
        <p:txBody>
          <a:bodyPr/>
          <a:lstStyle/>
          <a:p>
            <a:r>
              <a:rPr lang="en-CA" dirty="0" smtClean="0"/>
              <a:t>Introduction to Free Electron Lasers</a:t>
            </a:r>
            <a:endParaRPr lang="en-CA" dirty="0"/>
          </a:p>
        </p:txBody>
      </p:sp>
      <p:sp>
        <p:nvSpPr>
          <p:cNvPr id="9" name="Footer Placeholder 5"/>
          <p:cNvSpPr>
            <a:spLocks noGrp="1"/>
          </p:cNvSpPr>
          <p:nvPr>
            <p:ph type="ftr" sz="quarter" idx="13"/>
          </p:nvPr>
        </p:nvSpPr>
        <p:spPr/>
        <p:txBody>
          <a:bodyPr/>
          <a:lstStyle/>
          <a:p>
            <a:r>
              <a:rPr lang="en-US" dirty="0" smtClean="0"/>
              <a:t>LCLS FEL WOA 2012</a:t>
            </a:r>
            <a:endParaRPr lang="en-US" dirty="0"/>
          </a:p>
        </p:txBody>
      </p:sp>
      <p:pic>
        <p:nvPicPr>
          <p:cNvPr id="7" name="Picture 6" descr="transcoherence.png"/>
          <p:cNvPicPr>
            <a:picLocks noChangeAspect="1"/>
          </p:cNvPicPr>
          <p:nvPr/>
        </p:nvPicPr>
        <p:blipFill>
          <a:blip r:embed="rId3"/>
          <a:stretch>
            <a:fillRect/>
          </a:stretch>
        </p:blipFill>
        <p:spPr>
          <a:xfrm>
            <a:off x="3145192" y="4038600"/>
            <a:ext cx="5410200" cy="2125048"/>
          </a:xfrm>
          <a:prstGeom prst="rect">
            <a:avLst/>
          </a:prstGeom>
        </p:spPr>
      </p:pic>
      <p:pic>
        <p:nvPicPr>
          <p:cNvPr id="10" name="Picture 9" descr="tempcoherence.png"/>
          <p:cNvPicPr>
            <a:picLocks noChangeAspect="1"/>
          </p:cNvPicPr>
          <p:nvPr/>
        </p:nvPicPr>
        <p:blipFill>
          <a:blip r:embed="rId4"/>
          <a:stretch>
            <a:fillRect/>
          </a:stretch>
        </p:blipFill>
        <p:spPr>
          <a:xfrm>
            <a:off x="2992792" y="1524000"/>
            <a:ext cx="5562600" cy="2017806"/>
          </a:xfrm>
          <a:prstGeom prst="rect">
            <a:avLst/>
          </a:prstGeom>
        </p:spPr>
      </p:pic>
      <p:sp>
        <p:nvSpPr>
          <p:cNvPr id="11" name="Rectangle 10"/>
          <p:cNvSpPr/>
          <p:nvPr/>
        </p:nvSpPr>
        <p:spPr>
          <a:xfrm>
            <a:off x="190537" y="1676400"/>
            <a:ext cx="2954655" cy="2523768"/>
          </a:xfrm>
          <a:prstGeom prst="rect">
            <a:avLst/>
          </a:prstGeom>
        </p:spPr>
        <p:txBody>
          <a:bodyPr wrap="square">
            <a:spAutoFit/>
          </a:bodyPr>
          <a:lstStyle/>
          <a:p>
            <a:r>
              <a:rPr lang="en-US" sz="2000" dirty="0" smtClean="0"/>
              <a:t>Poor Temporal Coherence(only coherent in each spike):</a:t>
            </a:r>
          </a:p>
          <a:p>
            <a:endParaRPr lang="en-US" sz="1600" dirty="0" smtClean="0"/>
          </a:p>
          <a:p>
            <a:pPr>
              <a:buFont typeface="Arial" pitchFamily="34" charset="0"/>
              <a:buChar char="•"/>
            </a:pPr>
            <a:r>
              <a:rPr lang="en-US" sz="1600" dirty="0" smtClean="0"/>
              <a:t> Hundreds of ~</a:t>
            </a:r>
            <a:r>
              <a:rPr lang="en-US" sz="1600" dirty="0" err="1" smtClean="0"/>
              <a:t>fs</a:t>
            </a:r>
            <a:r>
              <a:rPr lang="en-US" sz="1600" dirty="0" smtClean="0"/>
              <a:t> spikes make </a:t>
            </a:r>
          </a:p>
          <a:p>
            <a:r>
              <a:rPr lang="en-US" sz="1600" dirty="0" smtClean="0"/>
              <a:t>   up FEL pulse due to SASE</a:t>
            </a:r>
          </a:p>
          <a:p>
            <a:pPr>
              <a:buFont typeface="Arial" pitchFamily="34" charset="0"/>
              <a:buChar char="•"/>
            </a:pPr>
            <a:r>
              <a:rPr lang="en-US" sz="1600" dirty="0" smtClean="0"/>
              <a:t> Intensity builds up along</a:t>
            </a:r>
          </a:p>
          <a:p>
            <a:r>
              <a:rPr lang="en-US" sz="1600" dirty="0" smtClean="0"/>
              <a:t>   length of Undulator</a:t>
            </a:r>
          </a:p>
          <a:p>
            <a:endParaRPr lang="en-US" dirty="0" smtClean="0"/>
          </a:p>
        </p:txBody>
      </p:sp>
      <p:sp>
        <p:nvSpPr>
          <p:cNvPr id="12" name="Rectangle 11"/>
          <p:cNvSpPr/>
          <p:nvPr/>
        </p:nvSpPr>
        <p:spPr>
          <a:xfrm>
            <a:off x="190537" y="4193878"/>
            <a:ext cx="2954655" cy="1969770"/>
          </a:xfrm>
          <a:prstGeom prst="rect">
            <a:avLst/>
          </a:prstGeom>
        </p:spPr>
        <p:txBody>
          <a:bodyPr wrap="square">
            <a:spAutoFit/>
          </a:bodyPr>
          <a:lstStyle/>
          <a:p>
            <a:r>
              <a:rPr lang="en-US" sz="2000" dirty="0" smtClean="0"/>
              <a:t>Good Transverse Coherence:</a:t>
            </a:r>
          </a:p>
          <a:p>
            <a:endParaRPr lang="en-US" sz="1600" dirty="0" smtClean="0"/>
          </a:p>
          <a:p>
            <a:pPr>
              <a:buFont typeface="Arial" pitchFamily="34" charset="0"/>
              <a:buChar char="•"/>
            </a:pPr>
            <a:r>
              <a:rPr lang="en-US" sz="1600" dirty="0" smtClean="0"/>
              <a:t> Coherence builds up along </a:t>
            </a:r>
          </a:p>
          <a:p>
            <a:r>
              <a:rPr lang="en-US" sz="1600" dirty="0" smtClean="0"/>
              <a:t>   length of the Undulator  </a:t>
            </a:r>
          </a:p>
          <a:p>
            <a:r>
              <a:rPr lang="en-US" sz="1600" dirty="0" smtClean="0"/>
              <a:t>  </a:t>
            </a:r>
          </a:p>
          <a:p>
            <a:endParaRPr lang="en-US" dirty="0" smtClean="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451822" y="304800"/>
            <a:ext cx="8103570" cy="1743633"/>
          </a:xfrm>
        </p:spPr>
        <p:txBody>
          <a:bodyPr/>
          <a:lstStyle/>
          <a:p>
            <a:r>
              <a:rPr lang="en-CA" sz="1600" dirty="0" smtClean="0"/>
              <a:t/>
            </a:r>
            <a:br>
              <a:rPr lang="en-CA" sz="1600" dirty="0" smtClean="0"/>
            </a:br>
            <a:endParaRPr lang="en-CA" sz="1600" dirty="0"/>
          </a:p>
        </p:txBody>
      </p:sp>
      <p:pic>
        <p:nvPicPr>
          <p:cNvPr id="18" name="Picture 17" descr="Linac-Coherent-Light-Source-LCLS.jpg"/>
          <p:cNvPicPr>
            <a:picLocks noChangeAspect="1"/>
          </p:cNvPicPr>
          <p:nvPr/>
        </p:nvPicPr>
        <p:blipFill>
          <a:blip r:embed="rId4"/>
          <a:stretch>
            <a:fillRect/>
          </a:stretch>
        </p:blipFill>
        <p:spPr>
          <a:xfrm>
            <a:off x="451822" y="1142999"/>
            <a:ext cx="8103570" cy="5201019"/>
          </a:xfrm>
          <a:prstGeom prst="rect">
            <a:avLst/>
          </a:prstGeom>
        </p:spPr>
      </p:pic>
      <p:sp>
        <p:nvSpPr>
          <p:cNvPr id="19" name="Title 5"/>
          <p:cNvSpPr txBox="1">
            <a:spLocks/>
          </p:cNvSpPr>
          <p:nvPr/>
        </p:nvSpPr>
        <p:spPr>
          <a:xfrm>
            <a:off x="304800" y="129091"/>
            <a:ext cx="8103570" cy="753033"/>
          </a:xfrm>
          <a:prstGeom prst="rect">
            <a:avLst/>
          </a:prstGeom>
        </p:spPr>
        <p:txBody>
          <a:bodyPr vert="horz" lIns="0" tIns="0" rIns="0" bIns="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bg2"/>
                </a:solidFill>
                <a:effectLst/>
                <a:uLnTx/>
                <a:uFillTx/>
                <a:latin typeface="Arial" pitchFamily="34" charset="0"/>
                <a:ea typeface="+mj-ea"/>
                <a:cs typeface="Arial" pitchFamily="34" charset="0"/>
              </a:rPr>
              <a:t>Introduction to LCLS</a:t>
            </a:r>
            <a:endParaRPr kumimoji="0" lang="en-CA" sz="3200" b="1" i="0" u="none"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41323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6" name="Title 5"/>
          <p:cNvSpPr>
            <a:spLocks noGrp="1"/>
          </p:cNvSpPr>
          <p:nvPr>
            <p:ph type="title"/>
          </p:nvPr>
        </p:nvSpPr>
        <p:spPr/>
        <p:txBody>
          <a:bodyPr/>
          <a:lstStyle/>
          <a:p>
            <a:r>
              <a:rPr lang="en-CA" dirty="0" smtClean="0"/>
              <a:t>Introduction to LCLS: Electron Transport</a:t>
            </a:r>
            <a:endParaRPr lang="en-CA" dirty="0"/>
          </a:p>
        </p:txBody>
      </p:sp>
      <p:sp>
        <p:nvSpPr>
          <p:cNvPr id="9" name="Footer Placeholder 5"/>
          <p:cNvSpPr>
            <a:spLocks noGrp="1"/>
          </p:cNvSpPr>
          <p:nvPr>
            <p:ph type="ftr" sz="quarter" idx="13"/>
          </p:nvPr>
        </p:nvSpPr>
        <p:spPr/>
        <p:txBody>
          <a:bodyPr/>
          <a:lstStyle/>
          <a:p>
            <a:r>
              <a:rPr lang="en-US" smtClean="0"/>
              <a:t>LCLS FEL WOA 2012</a:t>
            </a:r>
            <a:endParaRPr lang="en-US" dirty="0"/>
          </a:p>
        </p:txBody>
      </p:sp>
      <p:sp>
        <p:nvSpPr>
          <p:cNvPr id="8" name="Rectangle 2"/>
          <p:cNvSpPr>
            <a:spLocks noChangeArrowheads="1"/>
          </p:cNvSpPr>
          <p:nvPr/>
        </p:nvSpPr>
        <p:spPr bwMode="auto">
          <a:xfrm rot="1800000">
            <a:off x="8812212" y="5168900"/>
            <a:ext cx="228600" cy="26987"/>
          </a:xfrm>
          <a:prstGeom prst="rect">
            <a:avLst/>
          </a:prstGeom>
          <a:gradFill rotWithShape="1">
            <a:gsLst>
              <a:gs pos="0">
                <a:schemeClr val="bg1"/>
              </a:gs>
              <a:gs pos="100000">
                <a:schemeClr val="bg1">
                  <a:gamma/>
                  <a:shade val="26275"/>
                  <a:invGamma/>
                </a:schemeClr>
              </a:gs>
            </a:gsLst>
            <a:lin ang="5400000" scaled="1"/>
          </a:gradFill>
          <a:ln w="9525">
            <a:solidFill>
              <a:schemeClr val="tx1"/>
            </a:solidFill>
            <a:prstDash val="sysDot"/>
            <a:miter lim="800000"/>
            <a:headEnd/>
            <a:tailEnd/>
          </a:ln>
          <a:effectLst/>
        </p:spPr>
        <p:txBody>
          <a:bodyPr wrap="none" anchor="ctr"/>
          <a:lstStyle/>
          <a:p>
            <a:endParaRPr lang="en-US"/>
          </a:p>
        </p:txBody>
      </p:sp>
      <p:sp>
        <p:nvSpPr>
          <p:cNvPr id="10" name="Rectangle 3"/>
          <p:cNvSpPr>
            <a:spLocks noChangeArrowheads="1"/>
          </p:cNvSpPr>
          <p:nvPr/>
        </p:nvSpPr>
        <p:spPr bwMode="auto">
          <a:xfrm>
            <a:off x="7400925" y="5113337"/>
            <a:ext cx="1600200"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1" name="Rectangle 4"/>
          <p:cNvSpPr>
            <a:spLocks noChangeArrowheads="1"/>
          </p:cNvSpPr>
          <p:nvPr/>
        </p:nvSpPr>
        <p:spPr bwMode="auto">
          <a:xfrm rot="960000">
            <a:off x="7078662" y="5067300"/>
            <a:ext cx="182563" cy="26987"/>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2" name="Rectangle 5"/>
          <p:cNvSpPr>
            <a:spLocks noChangeArrowheads="1"/>
          </p:cNvSpPr>
          <p:nvPr/>
        </p:nvSpPr>
        <p:spPr bwMode="auto">
          <a:xfrm rot="480000">
            <a:off x="6964362" y="5027612"/>
            <a:ext cx="1095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3" name="Rectangle 6"/>
          <p:cNvSpPr>
            <a:spLocks noChangeArrowheads="1"/>
          </p:cNvSpPr>
          <p:nvPr/>
        </p:nvSpPr>
        <p:spPr bwMode="auto">
          <a:xfrm>
            <a:off x="93662" y="5005387"/>
            <a:ext cx="1096963" cy="30163"/>
          </a:xfrm>
          <a:prstGeom prst="rect">
            <a:avLst/>
          </a:prstGeom>
          <a:gradFill rotWithShape="1">
            <a:gsLst>
              <a:gs pos="0">
                <a:schemeClr val="bg1"/>
              </a:gs>
              <a:gs pos="100000">
                <a:schemeClr val="bg1">
                  <a:gamma/>
                  <a:shade val="66275"/>
                  <a:invGamma/>
                </a:schemeClr>
              </a:gs>
            </a:gsLst>
            <a:lin ang="5400000" scaled="1"/>
          </a:gradFill>
          <a:ln w="9525">
            <a:solidFill>
              <a:srgbClr val="5F5F5F"/>
            </a:solidFill>
            <a:prstDash val="lgDash"/>
            <a:miter lim="800000"/>
            <a:headEnd/>
            <a:tailEnd/>
          </a:ln>
          <a:effectLst/>
        </p:spPr>
        <p:txBody>
          <a:bodyPr wrap="none" anchor="ctr"/>
          <a:lstStyle/>
          <a:p>
            <a:endParaRPr lang="en-US"/>
          </a:p>
        </p:txBody>
      </p:sp>
      <p:sp>
        <p:nvSpPr>
          <p:cNvPr id="14" name="Rectangle 7"/>
          <p:cNvSpPr>
            <a:spLocks noChangeArrowheads="1"/>
          </p:cNvSpPr>
          <p:nvPr/>
        </p:nvSpPr>
        <p:spPr bwMode="auto">
          <a:xfrm rot="18000000">
            <a:off x="180974" y="4471988"/>
            <a:ext cx="182563"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7" name="Rectangle 8"/>
          <p:cNvSpPr>
            <a:spLocks noChangeArrowheads="1"/>
          </p:cNvSpPr>
          <p:nvPr/>
        </p:nvSpPr>
        <p:spPr bwMode="auto">
          <a:xfrm rot="2100000">
            <a:off x="561975" y="4900612"/>
            <a:ext cx="917575" cy="28575"/>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8" name="Rectangle 9"/>
          <p:cNvSpPr>
            <a:spLocks noChangeArrowheads="1"/>
          </p:cNvSpPr>
          <p:nvPr/>
        </p:nvSpPr>
        <p:spPr bwMode="auto">
          <a:xfrm>
            <a:off x="4511675" y="5019675"/>
            <a:ext cx="30638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9" name="Rectangle 10"/>
          <p:cNvSpPr>
            <a:spLocks noChangeArrowheads="1"/>
          </p:cNvSpPr>
          <p:nvPr/>
        </p:nvSpPr>
        <p:spPr bwMode="auto">
          <a:xfrm>
            <a:off x="4640262" y="5019675"/>
            <a:ext cx="306388"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0" name="Rectangle 11"/>
          <p:cNvSpPr>
            <a:spLocks noChangeArrowheads="1"/>
          </p:cNvSpPr>
          <p:nvPr/>
        </p:nvSpPr>
        <p:spPr bwMode="auto">
          <a:xfrm>
            <a:off x="6043612" y="5019675"/>
            <a:ext cx="914400"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1" name="Rectangle 12"/>
          <p:cNvSpPr>
            <a:spLocks noChangeArrowheads="1"/>
          </p:cNvSpPr>
          <p:nvPr/>
        </p:nvSpPr>
        <p:spPr bwMode="auto">
          <a:xfrm>
            <a:off x="1668462" y="5019675"/>
            <a:ext cx="306388"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2" name="Rectangle 13"/>
          <p:cNvSpPr>
            <a:spLocks noChangeArrowheads="1"/>
          </p:cNvSpPr>
          <p:nvPr/>
        </p:nvSpPr>
        <p:spPr bwMode="auto">
          <a:xfrm>
            <a:off x="2374900" y="5026025"/>
            <a:ext cx="50323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3" name="Rectangle 14"/>
          <p:cNvSpPr>
            <a:spLocks noChangeArrowheads="1"/>
          </p:cNvSpPr>
          <p:nvPr/>
        </p:nvSpPr>
        <p:spPr bwMode="auto">
          <a:xfrm rot="19476898" flipH="1">
            <a:off x="6254750" y="4887912"/>
            <a:ext cx="320675"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4" name="Rectangle 15"/>
          <p:cNvSpPr>
            <a:spLocks noChangeArrowheads="1"/>
          </p:cNvSpPr>
          <p:nvPr/>
        </p:nvSpPr>
        <p:spPr bwMode="auto">
          <a:xfrm>
            <a:off x="3435350" y="5029200"/>
            <a:ext cx="30638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5" name="Rectangle 16"/>
          <p:cNvSpPr>
            <a:spLocks noChangeArrowheads="1"/>
          </p:cNvSpPr>
          <p:nvPr/>
        </p:nvSpPr>
        <p:spPr bwMode="auto">
          <a:xfrm>
            <a:off x="3225800" y="4981575"/>
            <a:ext cx="457200"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26" name="Rectangle 17"/>
          <p:cNvSpPr>
            <a:spLocks noChangeArrowheads="1"/>
          </p:cNvSpPr>
          <p:nvPr/>
        </p:nvSpPr>
        <p:spPr bwMode="auto">
          <a:xfrm>
            <a:off x="4719637" y="4957762"/>
            <a:ext cx="174625" cy="155575"/>
          </a:xfrm>
          <a:prstGeom prst="rect">
            <a:avLst/>
          </a:prstGeom>
          <a:gradFill rotWithShape="1">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anchor="ctr"/>
          <a:lstStyle/>
          <a:p>
            <a:pPr algn="ctr"/>
            <a:endParaRPr lang="en-US">
              <a:solidFill>
                <a:srgbClr val="FFCC00"/>
              </a:solidFill>
            </a:endParaRPr>
          </a:p>
        </p:txBody>
      </p:sp>
      <p:sp>
        <p:nvSpPr>
          <p:cNvPr id="27" name="Text Box 18"/>
          <p:cNvSpPr txBox="1">
            <a:spLocks noChangeArrowheads="1"/>
          </p:cNvSpPr>
          <p:nvPr/>
        </p:nvSpPr>
        <p:spPr bwMode="auto">
          <a:xfrm>
            <a:off x="3575945" y="5265737"/>
            <a:ext cx="766557"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BC2</a:t>
            </a:r>
          </a:p>
          <a:p>
            <a:pPr algn="ctr">
              <a:lnSpc>
                <a:spcPct val="90000"/>
              </a:lnSpc>
            </a:pPr>
            <a:r>
              <a:rPr lang="en-US" sz="1600" dirty="0" smtClean="0">
                <a:solidFill>
                  <a:srgbClr val="008000"/>
                </a:solidFill>
                <a:effectLst>
                  <a:outerShdw blurRad="38100" dist="38100" dir="2700000" algn="tl">
                    <a:srgbClr val="C0C0C0"/>
                  </a:outerShdw>
                </a:effectLst>
              </a:rPr>
              <a:t>5 </a:t>
            </a:r>
            <a:r>
              <a:rPr lang="en-US" sz="1600" dirty="0" err="1">
                <a:solidFill>
                  <a:srgbClr val="008000"/>
                </a:solidFill>
                <a:effectLst>
                  <a:outerShdw blurRad="38100" dist="38100" dir="2700000" algn="tl">
                    <a:srgbClr val="C0C0C0"/>
                  </a:outerShdw>
                </a:effectLst>
              </a:rPr>
              <a:t>GeV</a:t>
            </a:r>
            <a:endParaRPr lang="en-US" sz="1600" dirty="0">
              <a:solidFill>
                <a:srgbClr val="008000"/>
              </a:solidFill>
              <a:effectLst>
                <a:outerShdw blurRad="38100" dist="38100" dir="2700000" algn="tl">
                  <a:srgbClr val="C0C0C0"/>
                </a:outerShdw>
              </a:effectLst>
            </a:endParaRPr>
          </a:p>
        </p:txBody>
      </p:sp>
      <p:sp>
        <p:nvSpPr>
          <p:cNvPr id="28" name="Text Box 19"/>
          <p:cNvSpPr txBox="1">
            <a:spLocks noChangeArrowheads="1"/>
          </p:cNvSpPr>
          <p:nvPr/>
        </p:nvSpPr>
        <p:spPr bwMode="auto">
          <a:xfrm>
            <a:off x="5831143" y="5265737"/>
            <a:ext cx="1063113"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BSY</a:t>
            </a:r>
          </a:p>
          <a:p>
            <a:pPr algn="ctr">
              <a:lnSpc>
                <a:spcPct val="90000"/>
              </a:lnSpc>
            </a:pPr>
            <a:r>
              <a:rPr lang="en-US" sz="1600" dirty="0" smtClean="0">
                <a:solidFill>
                  <a:srgbClr val="008000"/>
                </a:solidFill>
                <a:effectLst>
                  <a:outerShdw blurRad="38100" dist="38100" dir="2700000" algn="tl">
                    <a:srgbClr val="C0C0C0"/>
                  </a:outerShdw>
                </a:effectLst>
              </a:rPr>
              <a:t>3-15 </a:t>
            </a:r>
            <a:r>
              <a:rPr lang="en-US" sz="1600" dirty="0" err="1">
                <a:solidFill>
                  <a:srgbClr val="008000"/>
                </a:solidFill>
                <a:effectLst>
                  <a:outerShdw blurRad="38100" dist="38100" dir="2700000" algn="tl">
                    <a:srgbClr val="C0C0C0"/>
                  </a:outerShdw>
                </a:effectLst>
              </a:rPr>
              <a:t>GeV</a:t>
            </a:r>
            <a:endParaRPr lang="en-US" sz="1600" dirty="0">
              <a:solidFill>
                <a:srgbClr val="008000"/>
              </a:solidFill>
              <a:effectLst>
                <a:outerShdw blurRad="38100" dist="38100" dir="2700000" algn="tl">
                  <a:srgbClr val="C0C0C0"/>
                </a:outerShdw>
              </a:effectLst>
            </a:endParaRPr>
          </a:p>
        </p:txBody>
      </p:sp>
      <p:sp>
        <p:nvSpPr>
          <p:cNvPr id="29" name="Text Box 20"/>
          <p:cNvSpPr txBox="1">
            <a:spLocks noChangeArrowheads="1"/>
          </p:cNvSpPr>
          <p:nvPr/>
        </p:nvSpPr>
        <p:spPr bwMode="auto">
          <a:xfrm>
            <a:off x="4407117" y="5265737"/>
            <a:ext cx="828240"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TCAV3</a:t>
            </a:r>
          </a:p>
          <a:p>
            <a:pPr algn="ctr">
              <a:lnSpc>
                <a:spcPct val="90000"/>
              </a:lnSpc>
            </a:pPr>
            <a:endParaRPr lang="en-US" sz="1600" dirty="0">
              <a:solidFill>
                <a:srgbClr val="008000"/>
              </a:solidFill>
              <a:effectLst>
                <a:outerShdw blurRad="38100" dist="38100" dir="2700000" algn="tl">
                  <a:srgbClr val="C0C0C0"/>
                </a:outerShdw>
              </a:effectLst>
            </a:endParaRPr>
          </a:p>
        </p:txBody>
      </p:sp>
      <p:grpSp>
        <p:nvGrpSpPr>
          <p:cNvPr id="30" name="Group 21"/>
          <p:cNvGrpSpPr>
            <a:grpSpLocks/>
          </p:cNvGrpSpPr>
          <p:nvPr/>
        </p:nvGrpSpPr>
        <p:grpSpPr bwMode="auto">
          <a:xfrm>
            <a:off x="6446837" y="4573587"/>
            <a:ext cx="114300" cy="412750"/>
            <a:chOff x="5628" y="3264"/>
            <a:chExt cx="84" cy="336"/>
          </a:xfrm>
        </p:grpSpPr>
        <p:sp>
          <p:nvSpPr>
            <p:cNvPr id="31" name="AutoShape 22"/>
            <p:cNvSpPr>
              <a:spLocks noChangeArrowheads="1"/>
            </p:cNvSpPr>
            <p:nvPr/>
          </p:nvSpPr>
          <p:spPr bwMode="auto">
            <a:xfrm rot="5400000">
              <a:off x="5502" y="3390"/>
              <a:ext cx="336" cy="84"/>
            </a:xfrm>
            <a:prstGeom prst="parallelogram">
              <a:avLst>
                <a:gd name="adj" fmla="val 100000"/>
              </a:avLst>
            </a:prstGeom>
            <a:solidFill>
              <a:srgbClr val="0000FF"/>
            </a:solidFill>
            <a:ln w="12700" algn="ctr">
              <a:solidFill>
                <a:schemeClr val="tx1"/>
              </a:solidFill>
              <a:miter lim="800000"/>
              <a:headEnd/>
              <a:tailEnd type="none" w="lg" len="lg"/>
            </a:ln>
            <a:effectLst/>
          </p:spPr>
          <p:txBody>
            <a:bodyPr wrap="none" anchor="ctr"/>
            <a:lstStyle/>
            <a:p>
              <a:endParaRPr lang="en-US"/>
            </a:p>
          </p:txBody>
        </p:sp>
        <p:sp>
          <p:nvSpPr>
            <p:cNvPr id="32" name="Oval 23"/>
            <p:cNvSpPr>
              <a:spLocks noChangeArrowheads="1"/>
            </p:cNvSpPr>
            <p:nvPr/>
          </p:nvSpPr>
          <p:spPr bwMode="auto">
            <a:xfrm>
              <a:off x="5652" y="3340"/>
              <a:ext cx="35" cy="192"/>
            </a:xfrm>
            <a:prstGeom prst="ellipse">
              <a:avLst/>
            </a:prstGeom>
            <a:solidFill>
              <a:srgbClr val="FFFF00"/>
            </a:solidFill>
            <a:ln w="19050" algn="ctr">
              <a:noFill/>
              <a:round/>
              <a:headEnd/>
              <a:tailEnd type="none" w="lg" len="lg"/>
            </a:ln>
            <a:effectLst/>
          </p:spPr>
          <p:txBody>
            <a:bodyPr wrap="none" anchor="ctr"/>
            <a:lstStyle/>
            <a:p>
              <a:endParaRPr lang="en-US"/>
            </a:p>
          </p:txBody>
        </p:sp>
        <p:sp>
          <p:nvSpPr>
            <p:cNvPr id="33" name="Oval 24"/>
            <p:cNvSpPr>
              <a:spLocks noChangeArrowheads="1"/>
            </p:cNvSpPr>
            <p:nvPr/>
          </p:nvSpPr>
          <p:spPr bwMode="auto">
            <a:xfrm>
              <a:off x="5659" y="3388"/>
              <a:ext cx="17" cy="92"/>
            </a:xfrm>
            <a:prstGeom prst="ellipse">
              <a:avLst/>
            </a:prstGeom>
            <a:solidFill>
              <a:srgbClr val="FF0000"/>
            </a:solidFill>
            <a:ln w="19050" algn="ctr">
              <a:noFill/>
              <a:round/>
              <a:headEnd/>
              <a:tailEnd type="none" w="lg" len="lg"/>
            </a:ln>
            <a:effectLst/>
          </p:spPr>
          <p:txBody>
            <a:bodyPr wrap="none" anchor="ctr"/>
            <a:lstStyle/>
            <a:p>
              <a:endParaRPr lang="en-US"/>
            </a:p>
          </p:txBody>
        </p:sp>
      </p:grpSp>
      <p:sp>
        <p:nvSpPr>
          <p:cNvPr id="34" name="Rectangle 25"/>
          <p:cNvSpPr>
            <a:spLocks noChangeArrowheads="1"/>
          </p:cNvSpPr>
          <p:nvPr/>
        </p:nvSpPr>
        <p:spPr bwMode="auto">
          <a:xfrm>
            <a:off x="6181725" y="4946650"/>
            <a:ext cx="128587" cy="176212"/>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35" name="Text Box 26"/>
          <p:cNvSpPr txBox="1">
            <a:spLocks noChangeArrowheads="1"/>
          </p:cNvSpPr>
          <p:nvPr/>
        </p:nvSpPr>
        <p:spPr bwMode="auto">
          <a:xfrm>
            <a:off x="1668998" y="5265737"/>
            <a:ext cx="1005404"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BC1</a:t>
            </a:r>
          </a:p>
          <a:p>
            <a:pPr algn="ctr">
              <a:lnSpc>
                <a:spcPct val="90000"/>
              </a:lnSpc>
            </a:pPr>
            <a:r>
              <a:rPr lang="en-US" sz="1600" dirty="0" smtClean="0">
                <a:solidFill>
                  <a:srgbClr val="008000"/>
                </a:solidFill>
                <a:effectLst>
                  <a:outerShdw blurRad="38100" dist="38100" dir="2700000" algn="tl">
                    <a:srgbClr val="C0C0C0"/>
                  </a:outerShdw>
                </a:effectLst>
              </a:rPr>
              <a:t>220 </a:t>
            </a:r>
            <a:r>
              <a:rPr lang="en-US" sz="1600" dirty="0" err="1">
                <a:solidFill>
                  <a:srgbClr val="008000"/>
                </a:solidFill>
                <a:effectLst>
                  <a:outerShdw blurRad="38100" dist="38100" dir="2700000" algn="tl">
                    <a:srgbClr val="C0C0C0"/>
                  </a:outerShdw>
                </a:effectLst>
              </a:rPr>
              <a:t>MeV</a:t>
            </a:r>
            <a:endParaRPr lang="en-US" sz="1600" dirty="0">
              <a:solidFill>
                <a:srgbClr val="008000"/>
              </a:solidFill>
              <a:effectLst>
                <a:outerShdw blurRad="38100" dist="38100" dir="2700000" algn="tl">
                  <a:srgbClr val="C0C0C0"/>
                </a:outerShdw>
              </a:effectLst>
            </a:endParaRPr>
          </a:p>
        </p:txBody>
      </p:sp>
      <p:sp>
        <p:nvSpPr>
          <p:cNvPr id="36" name="Text Box 27"/>
          <p:cNvSpPr txBox="1">
            <a:spLocks noChangeArrowheads="1"/>
          </p:cNvSpPr>
          <p:nvPr/>
        </p:nvSpPr>
        <p:spPr bwMode="auto">
          <a:xfrm>
            <a:off x="1330325" y="4686300"/>
            <a:ext cx="544512" cy="336550"/>
          </a:xfrm>
          <a:prstGeom prst="rect">
            <a:avLst/>
          </a:prstGeom>
          <a:noFill/>
          <a:ln w="19050" algn="ctr">
            <a:noFill/>
            <a:miter lim="800000"/>
            <a:headEnd/>
            <a:tailEnd type="none" w="lg" len="lg"/>
          </a:ln>
          <a:effectLst/>
        </p:spPr>
        <p:txBody>
          <a:bodyPr wrap="none">
            <a:spAutoFit/>
          </a:bodyPr>
          <a:lstStyle/>
          <a:p>
            <a:pPr algn="ctr"/>
            <a:r>
              <a:rPr lang="en-US" sz="1600">
                <a:solidFill>
                  <a:srgbClr val="0000FF"/>
                </a:solidFill>
                <a:effectLst>
                  <a:outerShdw blurRad="38100" dist="38100" dir="2700000" algn="tl">
                    <a:srgbClr val="C0C0C0"/>
                  </a:outerShdw>
                </a:effectLst>
              </a:rPr>
              <a:t>L1S</a:t>
            </a:r>
          </a:p>
        </p:txBody>
      </p:sp>
      <p:sp>
        <p:nvSpPr>
          <p:cNvPr id="37" name="Text Box 28"/>
          <p:cNvSpPr txBox="1">
            <a:spLocks noChangeArrowheads="1"/>
          </p:cNvSpPr>
          <p:nvPr/>
        </p:nvSpPr>
        <p:spPr bwMode="auto">
          <a:xfrm>
            <a:off x="2339975" y="4198937"/>
            <a:ext cx="827087" cy="533400"/>
          </a:xfrm>
          <a:prstGeom prst="rect">
            <a:avLst/>
          </a:prstGeom>
          <a:noFill/>
          <a:ln w="19050" algn="ctr">
            <a:noFill/>
            <a:miter lim="800000"/>
            <a:headEnd/>
            <a:tailEnd type="none" w="lg" len="lg"/>
          </a:ln>
          <a:effectLst/>
        </p:spPr>
        <p:txBody>
          <a:bodyPr wrap="none">
            <a:spAutoFit/>
          </a:bodyPr>
          <a:lstStyle/>
          <a:p>
            <a:pPr>
              <a:lnSpc>
                <a:spcPct val="90000"/>
              </a:lnSpc>
            </a:pPr>
            <a:r>
              <a:rPr lang="en-US" sz="1600">
                <a:effectLst>
                  <a:outerShdw blurRad="38100" dist="38100" dir="2700000" algn="tl">
                    <a:srgbClr val="C0C0C0"/>
                  </a:outerShdw>
                </a:effectLst>
              </a:rPr>
              <a:t>3 wires</a:t>
            </a:r>
          </a:p>
          <a:p>
            <a:pPr>
              <a:lnSpc>
                <a:spcPct val="90000"/>
              </a:lnSpc>
            </a:pPr>
            <a:r>
              <a:rPr lang="en-US" sz="1600">
                <a:effectLst>
                  <a:outerShdw blurRad="38100" dist="38100" dir="2700000" algn="tl">
                    <a:srgbClr val="C0C0C0"/>
                  </a:outerShdw>
                </a:effectLst>
              </a:rPr>
              <a:t>2 OTR</a:t>
            </a:r>
          </a:p>
        </p:txBody>
      </p:sp>
      <p:sp>
        <p:nvSpPr>
          <p:cNvPr id="38" name="Rectangle 29"/>
          <p:cNvSpPr>
            <a:spLocks noChangeArrowheads="1"/>
          </p:cNvSpPr>
          <p:nvPr/>
        </p:nvSpPr>
        <p:spPr bwMode="auto">
          <a:xfrm>
            <a:off x="1847850" y="4979987"/>
            <a:ext cx="84137" cy="115888"/>
          </a:xfrm>
          <a:prstGeom prst="rect">
            <a:avLst/>
          </a:prstGeom>
          <a:gradFill rotWithShape="1">
            <a:gsLst>
              <a:gs pos="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9" name="Text Box 30"/>
          <p:cNvSpPr txBox="1">
            <a:spLocks noChangeArrowheads="1"/>
          </p:cNvSpPr>
          <p:nvPr/>
        </p:nvSpPr>
        <p:spPr bwMode="auto">
          <a:xfrm>
            <a:off x="1614487" y="4167187"/>
            <a:ext cx="544513" cy="336550"/>
          </a:xfrm>
          <a:prstGeom prst="rect">
            <a:avLst/>
          </a:prstGeom>
          <a:noFill/>
          <a:ln w="19050" algn="ctr">
            <a:noFill/>
            <a:miter lim="800000"/>
            <a:headEnd/>
            <a:tailEnd type="none" w="lg" len="lg"/>
          </a:ln>
          <a:effectLst/>
        </p:spPr>
        <p:txBody>
          <a:bodyPr wrap="none">
            <a:spAutoFit/>
          </a:bodyPr>
          <a:lstStyle/>
          <a:p>
            <a:pPr algn="ctr"/>
            <a:r>
              <a:rPr lang="en-US" sz="1600">
                <a:solidFill>
                  <a:srgbClr val="0000FF"/>
                </a:solidFill>
                <a:effectLst>
                  <a:outerShdw blurRad="38100" dist="38100" dir="2700000" algn="tl">
                    <a:srgbClr val="C0C0C0"/>
                  </a:outerShdw>
                </a:effectLst>
              </a:rPr>
              <a:t>L1X</a:t>
            </a:r>
          </a:p>
        </p:txBody>
      </p:sp>
      <p:sp>
        <p:nvSpPr>
          <p:cNvPr id="40" name="Line 31"/>
          <p:cNvSpPr>
            <a:spLocks noChangeShapeType="1"/>
          </p:cNvSpPr>
          <p:nvPr/>
        </p:nvSpPr>
        <p:spPr bwMode="auto">
          <a:xfrm>
            <a:off x="1889125" y="4503737"/>
            <a:ext cx="3175" cy="439738"/>
          </a:xfrm>
          <a:prstGeom prst="line">
            <a:avLst/>
          </a:prstGeom>
          <a:noFill/>
          <a:ln w="12700">
            <a:solidFill>
              <a:schemeClr val="bg2"/>
            </a:solidFill>
            <a:round/>
            <a:headEnd/>
            <a:tailEnd type="arrow" w="sm" len="sm"/>
          </a:ln>
          <a:effectLst/>
        </p:spPr>
        <p:txBody>
          <a:bodyPr wrap="none" anchor="ctr"/>
          <a:lstStyle/>
          <a:p>
            <a:endParaRPr lang="en-US"/>
          </a:p>
        </p:txBody>
      </p:sp>
      <p:sp>
        <p:nvSpPr>
          <p:cNvPr id="41" name="Text Box 32"/>
          <p:cNvSpPr txBox="1">
            <a:spLocks noChangeArrowheads="1"/>
          </p:cNvSpPr>
          <p:nvPr/>
        </p:nvSpPr>
        <p:spPr bwMode="auto">
          <a:xfrm>
            <a:off x="5146675" y="3970337"/>
            <a:ext cx="1008062" cy="754063"/>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a:effectLst>
                  <a:outerShdw blurRad="38100" dist="38100" dir="2700000" algn="tl">
                    <a:srgbClr val="C0C0C0"/>
                  </a:outerShdw>
                </a:effectLst>
              </a:rPr>
              <a:t>4 wire</a:t>
            </a:r>
          </a:p>
          <a:p>
            <a:pPr algn="ctr">
              <a:lnSpc>
                <a:spcPct val="90000"/>
              </a:lnSpc>
            </a:pPr>
            <a:r>
              <a:rPr lang="en-US" sz="1600">
                <a:effectLst>
                  <a:outerShdw blurRad="38100" dist="38100" dir="2700000" algn="tl">
                    <a:srgbClr val="C0C0C0"/>
                  </a:outerShdw>
                </a:effectLst>
              </a:rPr>
              <a:t>scanners</a:t>
            </a:r>
          </a:p>
          <a:p>
            <a:pPr algn="ctr">
              <a:lnSpc>
                <a:spcPct val="90000"/>
              </a:lnSpc>
            </a:pPr>
            <a:r>
              <a:rPr lang="en-US" sz="1600">
                <a:effectLst>
                  <a:outerShdw blurRad="38100" dist="38100" dir="2700000" algn="tl">
                    <a:srgbClr val="C0C0C0"/>
                  </a:outerShdw>
                </a:effectLst>
              </a:rPr>
              <a:t>+ 8 coll’s</a:t>
            </a:r>
          </a:p>
        </p:txBody>
      </p:sp>
      <p:sp>
        <p:nvSpPr>
          <p:cNvPr id="42" name="AutoShape 33"/>
          <p:cNvSpPr>
            <a:spLocks/>
          </p:cNvSpPr>
          <p:nvPr/>
        </p:nvSpPr>
        <p:spPr bwMode="auto">
          <a:xfrm rot="16200000">
            <a:off x="5788818" y="4521994"/>
            <a:ext cx="93663" cy="457200"/>
          </a:xfrm>
          <a:prstGeom prst="rightBrace">
            <a:avLst>
              <a:gd name="adj1" fmla="val 40678"/>
              <a:gd name="adj2" fmla="val 50000"/>
            </a:avLst>
          </a:prstGeom>
          <a:noFill/>
          <a:ln w="12700">
            <a:solidFill>
              <a:schemeClr val="bg2"/>
            </a:solidFill>
            <a:round/>
            <a:headEnd/>
            <a:tailEnd/>
          </a:ln>
          <a:effectLst/>
        </p:spPr>
        <p:txBody>
          <a:bodyPr wrap="none" anchor="ctr"/>
          <a:lstStyle/>
          <a:p>
            <a:endParaRPr lang="en-US"/>
          </a:p>
        </p:txBody>
      </p:sp>
      <p:sp>
        <p:nvSpPr>
          <p:cNvPr id="43" name="Text Box 34"/>
          <p:cNvSpPr txBox="1">
            <a:spLocks noChangeArrowheads="1"/>
          </p:cNvSpPr>
          <p:nvPr/>
        </p:nvSpPr>
        <p:spPr bwMode="auto">
          <a:xfrm>
            <a:off x="2771775" y="5091112"/>
            <a:ext cx="893762" cy="287338"/>
          </a:xfrm>
          <a:prstGeom prst="rect">
            <a:avLst/>
          </a:prstGeom>
          <a:noFill/>
          <a:ln w="19050" algn="ctr">
            <a:noFill/>
            <a:miter lim="800000"/>
            <a:headEnd/>
            <a:tailEnd type="none" w="lg" len="lg"/>
          </a:ln>
          <a:effectLst/>
        </p:spPr>
        <p:txBody>
          <a:bodyPr wrap="none">
            <a:spAutoFit/>
          </a:bodyPr>
          <a:lstStyle/>
          <a:p>
            <a:pPr algn="ctr">
              <a:lnSpc>
                <a:spcPct val="80000"/>
              </a:lnSpc>
            </a:pPr>
            <a:r>
              <a:rPr lang="en-US" sz="1600">
                <a:solidFill>
                  <a:srgbClr val="0000FF"/>
                </a:solidFill>
                <a:effectLst>
                  <a:outerShdw blurRad="38100" dist="38100" dir="2700000" algn="tl">
                    <a:srgbClr val="C0C0C0"/>
                  </a:outerShdw>
                </a:effectLst>
              </a:rPr>
              <a:t>L2-linac</a:t>
            </a:r>
            <a:endParaRPr lang="en-US" sz="1600" i="1">
              <a:solidFill>
                <a:srgbClr val="0000FF"/>
              </a:solidFill>
              <a:effectLst>
                <a:outerShdw blurRad="38100" dist="38100" dir="2700000" algn="tl">
                  <a:srgbClr val="C0C0C0"/>
                </a:outerShdw>
              </a:effectLst>
            </a:endParaRPr>
          </a:p>
        </p:txBody>
      </p:sp>
      <p:sp>
        <p:nvSpPr>
          <p:cNvPr id="44" name="Text Box 35"/>
          <p:cNvSpPr txBox="1">
            <a:spLocks noChangeArrowheads="1"/>
          </p:cNvSpPr>
          <p:nvPr/>
        </p:nvSpPr>
        <p:spPr bwMode="auto">
          <a:xfrm>
            <a:off x="5191125" y="5283200"/>
            <a:ext cx="893762" cy="287337"/>
          </a:xfrm>
          <a:prstGeom prst="rect">
            <a:avLst/>
          </a:prstGeom>
          <a:noFill/>
          <a:ln w="19050" algn="ctr">
            <a:noFill/>
            <a:miter lim="800000"/>
            <a:headEnd/>
            <a:tailEnd type="none" w="lg" len="lg"/>
          </a:ln>
          <a:effectLst/>
        </p:spPr>
        <p:txBody>
          <a:bodyPr wrap="none">
            <a:spAutoFit/>
          </a:bodyPr>
          <a:lstStyle/>
          <a:p>
            <a:pPr algn="ctr">
              <a:lnSpc>
                <a:spcPct val="80000"/>
              </a:lnSpc>
            </a:pPr>
            <a:r>
              <a:rPr lang="en-US" sz="1600">
                <a:solidFill>
                  <a:srgbClr val="0000FF"/>
                </a:solidFill>
                <a:effectLst>
                  <a:outerShdw blurRad="38100" dist="38100" dir="2700000" algn="tl">
                    <a:srgbClr val="C0C0C0"/>
                  </a:outerShdw>
                </a:effectLst>
              </a:rPr>
              <a:t>L3-linac</a:t>
            </a:r>
            <a:endParaRPr lang="en-US" sz="1600" i="1">
              <a:solidFill>
                <a:srgbClr val="0000FF"/>
              </a:solidFill>
              <a:effectLst>
                <a:outerShdw blurRad="38100" dist="38100" dir="2700000" algn="tl">
                  <a:srgbClr val="C0C0C0"/>
                </a:outerShdw>
              </a:effectLst>
            </a:endParaRPr>
          </a:p>
        </p:txBody>
      </p:sp>
      <p:sp>
        <p:nvSpPr>
          <p:cNvPr id="45" name="Rectangle 36"/>
          <p:cNvSpPr>
            <a:spLocks noChangeArrowheads="1"/>
          </p:cNvSpPr>
          <p:nvPr/>
        </p:nvSpPr>
        <p:spPr bwMode="auto">
          <a:xfrm>
            <a:off x="4184650" y="5029200"/>
            <a:ext cx="304800"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46" name="Rectangle 37"/>
          <p:cNvSpPr>
            <a:spLocks noChangeArrowheads="1"/>
          </p:cNvSpPr>
          <p:nvPr/>
        </p:nvSpPr>
        <p:spPr bwMode="auto">
          <a:xfrm>
            <a:off x="4337050" y="4981575"/>
            <a:ext cx="36512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47" name="Rectangle 39"/>
          <p:cNvSpPr>
            <a:spLocks noChangeArrowheads="1"/>
          </p:cNvSpPr>
          <p:nvPr/>
        </p:nvSpPr>
        <p:spPr bwMode="auto">
          <a:xfrm>
            <a:off x="2133600" y="4992687"/>
            <a:ext cx="87312"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48" name="Rectangle 40"/>
          <p:cNvSpPr>
            <a:spLocks noChangeArrowheads="1"/>
          </p:cNvSpPr>
          <p:nvPr/>
        </p:nvSpPr>
        <p:spPr bwMode="auto">
          <a:xfrm rot="480000">
            <a:off x="2217737" y="5002212"/>
            <a:ext cx="144463"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49" name="Rectangle 41"/>
          <p:cNvSpPr>
            <a:spLocks noChangeArrowheads="1"/>
          </p:cNvSpPr>
          <p:nvPr/>
        </p:nvSpPr>
        <p:spPr bwMode="auto">
          <a:xfrm rot="21120000" flipH="1">
            <a:off x="1993900" y="5002212"/>
            <a:ext cx="139700"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0" name="Rectangle 42"/>
          <p:cNvSpPr>
            <a:spLocks noChangeArrowheads="1"/>
          </p:cNvSpPr>
          <p:nvPr/>
        </p:nvSpPr>
        <p:spPr bwMode="auto">
          <a:xfrm>
            <a:off x="1966912" y="4965700"/>
            <a:ext cx="49213"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1" name="Rectangle 43"/>
          <p:cNvSpPr>
            <a:spLocks noChangeArrowheads="1"/>
          </p:cNvSpPr>
          <p:nvPr/>
        </p:nvSpPr>
        <p:spPr bwMode="auto">
          <a:xfrm>
            <a:off x="2103437" y="4921250"/>
            <a:ext cx="47625"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2" name="Rectangle 44"/>
          <p:cNvSpPr>
            <a:spLocks noChangeArrowheads="1"/>
          </p:cNvSpPr>
          <p:nvPr/>
        </p:nvSpPr>
        <p:spPr bwMode="auto">
          <a:xfrm>
            <a:off x="2197100" y="4921250"/>
            <a:ext cx="47625"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3" name="Rectangle 45"/>
          <p:cNvSpPr>
            <a:spLocks noChangeArrowheads="1"/>
          </p:cNvSpPr>
          <p:nvPr/>
        </p:nvSpPr>
        <p:spPr bwMode="auto">
          <a:xfrm>
            <a:off x="2336800" y="4965700"/>
            <a:ext cx="47625"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4" name="Rectangle 46"/>
          <p:cNvSpPr>
            <a:spLocks noChangeArrowheads="1"/>
          </p:cNvSpPr>
          <p:nvPr/>
        </p:nvSpPr>
        <p:spPr bwMode="auto">
          <a:xfrm>
            <a:off x="3925887" y="4960937"/>
            <a:ext cx="82550"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5" name="Rectangle 47"/>
          <p:cNvSpPr>
            <a:spLocks noChangeArrowheads="1"/>
          </p:cNvSpPr>
          <p:nvPr/>
        </p:nvSpPr>
        <p:spPr bwMode="auto">
          <a:xfrm rot="480000">
            <a:off x="4030662" y="4992687"/>
            <a:ext cx="136525"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6" name="Rectangle 48"/>
          <p:cNvSpPr>
            <a:spLocks noChangeArrowheads="1"/>
          </p:cNvSpPr>
          <p:nvPr/>
        </p:nvSpPr>
        <p:spPr bwMode="auto">
          <a:xfrm rot="21120000" flipH="1">
            <a:off x="3773487" y="4992687"/>
            <a:ext cx="1349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57" name="Rectangle 49"/>
          <p:cNvSpPr>
            <a:spLocks noChangeArrowheads="1"/>
          </p:cNvSpPr>
          <p:nvPr/>
        </p:nvSpPr>
        <p:spPr bwMode="auto">
          <a:xfrm>
            <a:off x="3719512" y="4956175"/>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8" name="Rectangle 50"/>
          <p:cNvSpPr>
            <a:spLocks noChangeArrowheads="1"/>
          </p:cNvSpPr>
          <p:nvPr/>
        </p:nvSpPr>
        <p:spPr bwMode="auto">
          <a:xfrm>
            <a:off x="3887787" y="4894262"/>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59" name="Rectangle 51"/>
          <p:cNvSpPr>
            <a:spLocks noChangeArrowheads="1"/>
          </p:cNvSpPr>
          <p:nvPr/>
        </p:nvSpPr>
        <p:spPr bwMode="auto">
          <a:xfrm>
            <a:off x="3989387" y="4894262"/>
            <a:ext cx="58738"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0" name="Rectangle 52"/>
          <p:cNvSpPr>
            <a:spLocks noChangeArrowheads="1"/>
          </p:cNvSpPr>
          <p:nvPr/>
        </p:nvSpPr>
        <p:spPr bwMode="auto">
          <a:xfrm>
            <a:off x="4154487" y="4956175"/>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1" name="Rectangle 53"/>
          <p:cNvSpPr>
            <a:spLocks noChangeArrowheads="1"/>
          </p:cNvSpPr>
          <p:nvPr/>
        </p:nvSpPr>
        <p:spPr bwMode="auto">
          <a:xfrm>
            <a:off x="1250950" y="5016500"/>
            <a:ext cx="306387" cy="30162"/>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2" name="Rectangle 54"/>
          <p:cNvSpPr>
            <a:spLocks noChangeArrowheads="1"/>
          </p:cNvSpPr>
          <p:nvPr/>
        </p:nvSpPr>
        <p:spPr bwMode="auto">
          <a:xfrm>
            <a:off x="1360487" y="4979987"/>
            <a:ext cx="457200" cy="115888"/>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63" name="Rectangle 55"/>
          <p:cNvSpPr>
            <a:spLocks noChangeArrowheads="1"/>
          </p:cNvSpPr>
          <p:nvPr/>
        </p:nvSpPr>
        <p:spPr bwMode="auto">
          <a:xfrm rot="2100000">
            <a:off x="134937" y="4475162"/>
            <a:ext cx="547688" cy="28575"/>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4" name="Rectangle 56"/>
          <p:cNvSpPr>
            <a:spLocks noChangeArrowheads="1"/>
          </p:cNvSpPr>
          <p:nvPr/>
        </p:nvSpPr>
        <p:spPr bwMode="auto">
          <a:xfrm rot="1020000">
            <a:off x="1092200" y="4979987"/>
            <a:ext cx="150812"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5" name="Rectangle 57"/>
          <p:cNvSpPr>
            <a:spLocks noChangeArrowheads="1"/>
          </p:cNvSpPr>
          <p:nvPr/>
        </p:nvSpPr>
        <p:spPr bwMode="auto">
          <a:xfrm rot="540000">
            <a:off x="1243012" y="4954587"/>
            <a:ext cx="46038" cy="128588"/>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6" name="Rectangle 58"/>
          <p:cNvSpPr>
            <a:spLocks noChangeArrowheads="1"/>
          </p:cNvSpPr>
          <p:nvPr/>
        </p:nvSpPr>
        <p:spPr bwMode="auto">
          <a:xfrm rot="1560000">
            <a:off x="1081087" y="4905375"/>
            <a:ext cx="46038" cy="128587"/>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67" name="Rectangle 59"/>
          <p:cNvSpPr>
            <a:spLocks noChangeArrowheads="1"/>
          </p:cNvSpPr>
          <p:nvPr/>
        </p:nvSpPr>
        <p:spPr bwMode="auto">
          <a:xfrm rot="2100000">
            <a:off x="339725" y="4462462"/>
            <a:ext cx="239712" cy="112713"/>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68" name="Rectangle 60"/>
          <p:cNvSpPr>
            <a:spLocks noChangeArrowheads="1"/>
          </p:cNvSpPr>
          <p:nvPr/>
        </p:nvSpPr>
        <p:spPr bwMode="auto">
          <a:xfrm rot="2100000">
            <a:off x="153987" y="4289425"/>
            <a:ext cx="103188" cy="115887"/>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69" name="Text Box 61"/>
          <p:cNvSpPr txBox="1">
            <a:spLocks noChangeArrowheads="1"/>
          </p:cNvSpPr>
          <p:nvPr/>
        </p:nvSpPr>
        <p:spPr bwMode="auto">
          <a:xfrm>
            <a:off x="681037" y="5265737"/>
            <a:ext cx="996950" cy="533400"/>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a:solidFill>
                  <a:srgbClr val="0000FF"/>
                </a:solidFill>
                <a:effectLst>
                  <a:outerShdw blurRad="38100" dist="38100" dir="2700000" algn="tl">
                    <a:srgbClr val="C0C0C0"/>
                  </a:outerShdw>
                </a:effectLst>
              </a:rPr>
              <a:t>DL1</a:t>
            </a:r>
          </a:p>
          <a:p>
            <a:pPr algn="ctr">
              <a:lnSpc>
                <a:spcPct val="90000"/>
              </a:lnSpc>
            </a:pPr>
            <a:r>
              <a:rPr lang="en-US" sz="1600">
                <a:solidFill>
                  <a:srgbClr val="008000"/>
                </a:solidFill>
                <a:effectLst>
                  <a:outerShdw blurRad="38100" dist="38100" dir="2700000" algn="tl">
                    <a:srgbClr val="C0C0C0"/>
                  </a:outerShdw>
                </a:effectLst>
              </a:rPr>
              <a:t>135 MeV</a:t>
            </a:r>
          </a:p>
        </p:txBody>
      </p:sp>
      <p:sp>
        <p:nvSpPr>
          <p:cNvPr id="70" name="Line 62"/>
          <p:cNvSpPr>
            <a:spLocks noChangeShapeType="1"/>
          </p:cNvSpPr>
          <p:nvPr/>
        </p:nvSpPr>
        <p:spPr bwMode="auto">
          <a:xfrm>
            <a:off x="2492375" y="4732337"/>
            <a:ext cx="76200" cy="242888"/>
          </a:xfrm>
          <a:prstGeom prst="line">
            <a:avLst/>
          </a:prstGeom>
          <a:noFill/>
          <a:ln w="12700">
            <a:solidFill>
              <a:schemeClr val="bg2"/>
            </a:solidFill>
            <a:round/>
            <a:headEnd/>
            <a:tailEnd type="arrow" w="sm" len="sm"/>
          </a:ln>
          <a:effectLst/>
        </p:spPr>
        <p:txBody>
          <a:bodyPr wrap="none" anchor="ctr"/>
          <a:lstStyle/>
          <a:p>
            <a:endParaRPr lang="en-US"/>
          </a:p>
        </p:txBody>
      </p:sp>
      <p:sp>
        <p:nvSpPr>
          <p:cNvPr id="71" name="Text Box 63"/>
          <p:cNvSpPr txBox="1">
            <a:spLocks noChangeArrowheads="1"/>
          </p:cNvSpPr>
          <p:nvPr/>
        </p:nvSpPr>
        <p:spPr bwMode="auto">
          <a:xfrm>
            <a:off x="369887" y="4181475"/>
            <a:ext cx="409575" cy="336550"/>
          </a:xfrm>
          <a:prstGeom prst="rect">
            <a:avLst/>
          </a:prstGeom>
          <a:noFill/>
          <a:ln w="19050" algn="ctr">
            <a:noFill/>
            <a:miter lim="800000"/>
            <a:headEnd/>
            <a:tailEnd type="none" w="lg" len="lg"/>
          </a:ln>
          <a:effectLst/>
        </p:spPr>
        <p:txBody>
          <a:bodyPr wrap="none">
            <a:spAutoFit/>
          </a:bodyPr>
          <a:lstStyle/>
          <a:p>
            <a:pPr algn="ctr"/>
            <a:r>
              <a:rPr lang="en-US" sz="1600">
                <a:solidFill>
                  <a:srgbClr val="0000FF"/>
                </a:solidFill>
                <a:effectLst>
                  <a:outerShdw blurRad="38100" dist="38100" dir="2700000" algn="tl">
                    <a:srgbClr val="C0C0C0"/>
                  </a:outerShdw>
                </a:effectLst>
              </a:rPr>
              <a:t>L0</a:t>
            </a:r>
          </a:p>
        </p:txBody>
      </p:sp>
      <p:sp>
        <p:nvSpPr>
          <p:cNvPr id="72" name="Text Box 64"/>
          <p:cNvSpPr txBox="1">
            <a:spLocks noChangeArrowheads="1"/>
          </p:cNvSpPr>
          <p:nvPr/>
        </p:nvSpPr>
        <p:spPr bwMode="auto">
          <a:xfrm>
            <a:off x="-19051" y="3965575"/>
            <a:ext cx="522288" cy="336550"/>
          </a:xfrm>
          <a:prstGeom prst="rect">
            <a:avLst/>
          </a:prstGeom>
          <a:noFill/>
          <a:ln w="19050" algn="ctr">
            <a:noFill/>
            <a:miter lim="800000"/>
            <a:headEnd/>
            <a:tailEnd type="none" w="lg" len="lg"/>
          </a:ln>
          <a:effectLst/>
        </p:spPr>
        <p:txBody>
          <a:bodyPr wrap="none">
            <a:spAutoFit/>
          </a:bodyPr>
          <a:lstStyle/>
          <a:p>
            <a:pPr algn="ctr"/>
            <a:r>
              <a:rPr lang="en-US" sz="1600" dirty="0">
                <a:solidFill>
                  <a:srgbClr val="0000FF"/>
                </a:solidFill>
                <a:effectLst>
                  <a:outerShdw blurRad="38100" dist="38100" dir="2700000" algn="tl">
                    <a:srgbClr val="C0C0C0"/>
                  </a:outerShdw>
                </a:effectLst>
              </a:rPr>
              <a:t>gun</a:t>
            </a:r>
          </a:p>
        </p:txBody>
      </p:sp>
      <p:sp>
        <p:nvSpPr>
          <p:cNvPr id="73" name="Oval 66"/>
          <p:cNvSpPr>
            <a:spLocks noChangeAspect="1" noChangeArrowheads="1"/>
          </p:cNvSpPr>
          <p:nvPr/>
        </p:nvSpPr>
        <p:spPr bwMode="auto">
          <a:xfrm>
            <a:off x="4275137" y="5011737"/>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74" name="Rectangle 67"/>
          <p:cNvSpPr>
            <a:spLocks noChangeArrowheads="1"/>
          </p:cNvSpPr>
          <p:nvPr/>
        </p:nvSpPr>
        <p:spPr bwMode="auto">
          <a:xfrm>
            <a:off x="2768600" y="4979987"/>
            <a:ext cx="457200"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75" name="Rectangle 68"/>
          <p:cNvSpPr>
            <a:spLocks noChangeArrowheads="1"/>
          </p:cNvSpPr>
          <p:nvPr/>
        </p:nvSpPr>
        <p:spPr bwMode="auto">
          <a:xfrm rot="2100000">
            <a:off x="828675" y="4735512"/>
            <a:ext cx="92075" cy="155575"/>
          </a:xfrm>
          <a:prstGeom prst="rect">
            <a:avLst/>
          </a:prstGeom>
          <a:gradFill rotWithShape="1">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anchor="ctr"/>
          <a:lstStyle/>
          <a:p>
            <a:pPr algn="ctr"/>
            <a:endParaRPr lang="en-US">
              <a:solidFill>
                <a:srgbClr val="FFCC00"/>
              </a:solidFill>
            </a:endParaRPr>
          </a:p>
        </p:txBody>
      </p:sp>
      <p:sp>
        <p:nvSpPr>
          <p:cNvPr id="76" name="Text Box 69"/>
          <p:cNvSpPr txBox="1">
            <a:spLocks noChangeArrowheads="1"/>
          </p:cNvSpPr>
          <p:nvPr/>
        </p:nvSpPr>
        <p:spPr bwMode="auto">
          <a:xfrm>
            <a:off x="739775" y="4183062"/>
            <a:ext cx="836612" cy="312738"/>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a:solidFill>
                  <a:srgbClr val="0000FF"/>
                </a:solidFill>
                <a:effectLst>
                  <a:outerShdw blurRad="38100" dist="38100" dir="2700000" algn="tl">
                    <a:srgbClr val="C0C0C0"/>
                  </a:outerShdw>
                </a:effectLst>
              </a:rPr>
              <a:t>TCAV0</a:t>
            </a:r>
          </a:p>
        </p:txBody>
      </p:sp>
      <p:sp>
        <p:nvSpPr>
          <p:cNvPr id="77" name="Line 70"/>
          <p:cNvSpPr>
            <a:spLocks noChangeShapeType="1"/>
          </p:cNvSpPr>
          <p:nvPr/>
        </p:nvSpPr>
        <p:spPr bwMode="auto">
          <a:xfrm flipH="1">
            <a:off x="949325" y="4603750"/>
            <a:ext cx="74612" cy="125412"/>
          </a:xfrm>
          <a:prstGeom prst="line">
            <a:avLst/>
          </a:prstGeom>
          <a:noFill/>
          <a:ln w="12700">
            <a:solidFill>
              <a:schemeClr val="bg2"/>
            </a:solidFill>
            <a:round/>
            <a:headEnd/>
            <a:tailEnd type="arrow" w="sm" len="sm"/>
          </a:ln>
          <a:effectLst/>
        </p:spPr>
        <p:txBody>
          <a:bodyPr wrap="none" anchor="ctr"/>
          <a:lstStyle/>
          <a:p>
            <a:endParaRPr lang="en-US"/>
          </a:p>
        </p:txBody>
      </p:sp>
      <p:sp>
        <p:nvSpPr>
          <p:cNvPr id="79" name="Line 72"/>
          <p:cNvSpPr>
            <a:spLocks noChangeShapeType="1"/>
          </p:cNvSpPr>
          <p:nvPr/>
        </p:nvSpPr>
        <p:spPr bwMode="auto">
          <a:xfrm flipH="1">
            <a:off x="2179637" y="4732337"/>
            <a:ext cx="312738" cy="123825"/>
          </a:xfrm>
          <a:prstGeom prst="line">
            <a:avLst/>
          </a:prstGeom>
          <a:noFill/>
          <a:ln w="12700">
            <a:solidFill>
              <a:schemeClr val="bg2"/>
            </a:solidFill>
            <a:round/>
            <a:headEnd/>
            <a:tailEnd type="arrow" w="sm" len="sm"/>
          </a:ln>
          <a:effectLst/>
        </p:spPr>
        <p:txBody>
          <a:bodyPr wrap="none" anchor="ctr"/>
          <a:lstStyle/>
          <a:p>
            <a:endParaRPr lang="en-US"/>
          </a:p>
        </p:txBody>
      </p:sp>
      <p:sp>
        <p:nvSpPr>
          <p:cNvPr id="80" name="Rectangle 73"/>
          <p:cNvSpPr>
            <a:spLocks noChangeArrowheads="1"/>
          </p:cNvSpPr>
          <p:nvPr/>
        </p:nvSpPr>
        <p:spPr bwMode="auto">
          <a:xfrm>
            <a:off x="3897312" y="4367212"/>
            <a:ext cx="782638" cy="336550"/>
          </a:xfrm>
          <a:prstGeom prst="rect">
            <a:avLst/>
          </a:prstGeom>
          <a:noFill/>
          <a:ln w="19050" algn="ctr">
            <a:noFill/>
            <a:miter lim="800000"/>
            <a:headEnd/>
            <a:tailEnd type="none" w="lg" len="lg"/>
          </a:ln>
          <a:effectLst/>
        </p:spPr>
        <p:txBody>
          <a:bodyPr wrap="none">
            <a:spAutoFit/>
          </a:bodyPr>
          <a:lstStyle/>
          <a:p>
            <a:pPr algn="ctr"/>
            <a:r>
              <a:rPr lang="en-US" sz="1600">
                <a:effectLst>
                  <a:outerShdw blurRad="38100" dist="38100" dir="2700000" algn="tl">
                    <a:srgbClr val="C0C0C0"/>
                  </a:outerShdw>
                </a:effectLst>
              </a:rPr>
              <a:t>3 OTR</a:t>
            </a:r>
          </a:p>
        </p:txBody>
      </p:sp>
      <p:sp>
        <p:nvSpPr>
          <p:cNvPr id="81" name="Line 74"/>
          <p:cNvSpPr>
            <a:spLocks noChangeShapeType="1"/>
          </p:cNvSpPr>
          <p:nvPr/>
        </p:nvSpPr>
        <p:spPr bwMode="auto">
          <a:xfrm>
            <a:off x="4291012" y="4675187"/>
            <a:ext cx="700088" cy="209550"/>
          </a:xfrm>
          <a:prstGeom prst="line">
            <a:avLst/>
          </a:prstGeom>
          <a:noFill/>
          <a:ln w="12700">
            <a:solidFill>
              <a:schemeClr val="bg2"/>
            </a:solidFill>
            <a:round/>
            <a:headEnd/>
            <a:tailEnd type="arrow" w="sm" len="sm"/>
          </a:ln>
          <a:effectLst/>
        </p:spPr>
        <p:txBody>
          <a:bodyPr wrap="none" anchor="ctr"/>
          <a:lstStyle/>
          <a:p>
            <a:endParaRPr lang="en-US"/>
          </a:p>
        </p:txBody>
      </p:sp>
      <p:sp>
        <p:nvSpPr>
          <p:cNvPr id="82" name="Rectangle 75"/>
          <p:cNvSpPr>
            <a:spLocks noChangeArrowheads="1"/>
          </p:cNvSpPr>
          <p:nvPr/>
        </p:nvSpPr>
        <p:spPr bwMode="auto">
          <a:xfrm>
            <a:off x="4914900" y="4976812"/>
            <a:ext cx="457200"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3" name="Rectangle 76"/>
          <p:cNvSpPr>
            <a:spLocks noChangeArrowheads="1"/>
          </p:cNvSpPr>
          <p:nvPr/>
        </p:nvSpPr>
        <p:spPr bwMode="auto">
          <a:xfrm>
            <a:off x="5199062" y="4975225"/>
            <a:ext cx="62547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4" name="Rectangle 77"/>
          <p:cNvSpPr>
            <a:spLocks noChangeArrowheads="1"/>
          </p:cNvSpPr>
          <p:nvPr/>
        </p:nvSpPr>
        <p:spPr bwMode="auto">
          <a:xfrm>
            <a:off x="5753100" y="4975225"/>
            <a:ext cx="365125" cy="117475"/>
          </a:xfrm>
          <a:prstGeom prst="rect">
            <a:avLst/>
          </a:prstGeom>
          <a:gradFill rotWithShape="1">
            <a:gsLst>
              <a:gs pos="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5" name="Oval 78"/>
          <p:cNvSpPr>
            <a:spLocks noChangeAspect="1" noChangeArrowheads="1"/>
          </p:cNvSpPr>
          <p:nvPr/>
        </p:nvSpPr>
        <p:spPr bwMode="auto">
          <a:xfrm>
            <a:off x="4979987" y="5011737"/>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86" name="Text Box 79"/>
          <p:cNvSpPr txBox="1">
            <a:spLocks noChangeArrowheads="1"/>
          </p:cNvSpPr>
          <p:nvPr/>
        </p:nvSpPr>
        <p:spPr bwMode="auto">
          <a:xfrm>
            <a:off x="2235200" y="5026025"/>
            <a:ext cx="457200" cy="366712"/>
          </a:xfrm>
          <a:prstGeom prst="rect">
            <a:avLst/>
          </a:prstGeom>
          <a:noFill/>
          <a:ln w="19050" algn="ctr">
            <a:noFill/>
            <a:miter lim="800000"/>
            <a:headEnd/>
            <a:tailEnd type="none" w="lg" len="lg"/>
          </a:ln>
          <a:effectLst/>
        </p:spPr>
        <p:txBody>
          <a:bodyPr wrap="none">
            <a:spAutoFit/>
          </a:bodyPr>
          <a:lstStyle/>
          <a:p>
            <a:pPr algn="ctr"/>
            <a:r>
              <a:rPr lang="en-US" i="1">
                <a:effectLst>
                  <a:outerShdw blurRad="38100" dist="38100" dir="2700000" algn="tl">
                    <a:srgbClr val="C0C0C0"/>
                  </a:outerShdw>
                </a:effectLst>
                <a:latin typeface="Symbol" pitchFamily="18" charset="2"/>
              </a:rPr>
              <a:t>s</a:t>
            </a:r>
            <a:r>
              <a:rPr lang="en-US" i="1" baseline="-25000">
                <a:effectLst>
                  <a:outerShdw blurRad="38100" dist="38100" dir="2700000" algn="tl">
                    <a:srgbClr val="C0C0C0"/>
                  </a:outerShdw>
                </a:effectLst>
                <a:latin typeface="Times New Roman" pitchFamily="18" charset="0"/>
              </a:rPr>
              <a:t>z</a:t>
            </a:r>
            <a:r>
              <a:rPr lang="en-US" baseline="-25000">
                <a:effectLst>
                  <a:outerShdw blurRad="38100" dist="38100" dir="2700000" algn="tl">
                    <a:srgbClr val="C0C0C0"/>
                  </a:outerShdw>
                </a:effectLst>
                <a:latin typeface="Times New Roman" pitchFamily="18" charset="0"/>
              </a:rPr>
              <a:t>1</a:t>
            </a:r>
          </a:p>
        </p:txBody>
      </p:sp>
      <p:sp>
        <p:nvSpPr>
          <p:cNvPr id="87" name="Text Box 80"/>
          <p:cNvSpPr txBox="1">
            <a:spLocks noChangeArrowheads="1"/>
          </p:cNvSpPr>
          <p:nvPr/>
        </p:nvSpPr>
        <p:spPr bwMode="auto">
          <a:xfrm>
            <a:off x="4065587" y="5026025"/>
            <a:ext cx="457200" cy="366712"/>
          </a:xfrm>
          <a:prstGeom prst="rect">
            <a:avLst/>
          </a:prstGeom>
          <a:noFill/>
          <a:ln w="19050" algn="ctr">
            <a:noFill/>
            <a:miter lim="800000"/>
            <a:headEnd/>
            <a:tailEnd type="none" w="lg" len="lg"/>
          </a:ln>
          <a:effectLst/>
        </p:spPr>
        <p:txBody>
          <a:bodyPr wrap="none">
            <a:spAutoFit/>
          </a:bodyPr>
          <a:lstStyle/>
          <a:p>
            <a:pPr algn="ctr"/>
            <a:r>
              <a:rPr lang="en-US" i="1">
                <a:effectLst>
                  <a:outerShdw blurRad="38100" dist="38100" dir="2700000" algn="tl">
                    <a:srgbClr val="C0C0C0"/>
                  </a:outerShdw>
                </a:effectLst>
                <a:latin typeface="Symbol" pitchFamily="18" charset="2"/>
              </a:rPr>
              <a:t>s</a:t>
            </a:r>
            <a:r>
              <a:rPr lang="en-US" i="1" baseline="-25000">
                <a:effectLst>
                  <a:outerShdw blurRad="38100" dist="38100" dir="2700000" algn="tl">
                    <a:srgbClr val="C0C0C0"/>
                  </a:outerShdw>
                </a:effectLst>
                <a:latin typeface="Times New Roman" pitchFamily="18" charset="0"/>
              </a:rPr>
              <a:t>z</a:t>
            </a:r>
            <a:r>
              <a:rPr lang="en-US" baseline="-25000">
                <a:effectLst>
                  <a:outerShdw blurRad="38100" dist="38100" dir="2700000" algn="tl">
                    <a:srgbClr val="C0C0C0"/>
                  </a:outerShdw>
                </a:effectLst>
                <a:latin typeface="Times New Roman" pitchFamily="18" charset="0"/>
              </a:rPr>
              <a:t>2</a:t>
            </a:r>
          </a:p>
        </p:txBody>
      </p:sp>
      <p:sp>
        <p:nvSpPr>
          <p:cNvPr id="88" name="Rectangle 81"/>
          <p:cNvSpPr>
            <a:spLocks noChangeArrowheads="1"/>
          </p:cNvSpPr>
          <p:nvPr/>
        </p:nvSpPr>
        <p:spPr bwMode="auto">
          <a:xfrm>
            <a:off x="1406525" y="5189537"/>
            <a:ext cx="182562" cy="30163"/>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89" name="Rectangle 82"/>
          <p:cNvSpPr>
            <a:spLocks noChangeArrowheads="1"/>
          </p:cNvSpPr>
          <p:nvPr/>
        </p:nvSpPr>
        <p:spPr bwMode="auto">
          <a:xfrm>
            <a:off x="1387475" y="5129212"/>
            <a:ext cx="88900" cy="1365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90" name="Rectangle 83"/>
          <p:cNvSpPr>
            <a:spLocks noChangeArrowheads="1"/>
          </p:cNvSpPr>
          <p:nvPr/>
        </p:nvSpPr>
        <p:spPr bwMode="auto">
          <a:xfrm rot="20700000">
            <a:off x="288925" y="4379912"/>
            <a:ext cx="55562" cy="9207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91" name="Oval 84"/>
          <p:cNvSpPr>
            <a:spLocks noChangeAspect="1" noChangeArrowheads="1"/>
          </p:cNvSpPr>
          <p:nvPr/>
        </p:nvSpPr>
        <p:spPr bwMode="auto">
          <a:xfrm>
            <a:off x="1555750" y="5175250"/>
            <a:ext cx="55562" cy="55562"/>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2" name="Oval 85"/>
          <p:cNvSpPr>
            <a:spLocks noChangeAspect="1" noChangeArrowheads="1"/>
          </p:cNvSpPr>
          <p:nvPr/>
        </p:nvSpPr>
        <p:spPr bwMode="auto">
          <a:xfrm>
            <a:off x="203200" y="4525962"/>
            <a:ext cx="55562"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3" name="Oval 86"/>
          <p:cNvSpPr>
            <a:spLocks noChangeAspect="1" noChangeArrowheads="1"/>
          </p:cNvSpPr>
          <p:nvPr/>
        </p:nvSpPr>
        <p:spPr bwMode="auto">
          <a:xfrm>
            <a:off x="1312862" y="5116512"/>
            <a:ext cx="55563"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4" name="Oval 87"/>
          <p:cNvSpPr>
            <a:spLocks noChangeAspect="1" noChangeArrowheads="1"/>
          </p:cNvSpPr>
          <p:nvPr/>
        </p:nvSpPr>
        <p:spPr bwMode="auto">
          <a:xfrm>
            <a:off x="974725" y="4872037"/>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5" name="Oval 88"/>
          <p:cNvSpPr>
            <a:spLocks noChangeAspect="1" noChangeArrowheads="1"/>
          </p:cNvSpPr>
          <p:nvPr/>
        </p:nvSpPr>
        <p:spPr bwMode="auto">
          <a:xfrm>
            <a:off x="223837" y="4343400"/>
            <a:ext cx="55563" cy="55562"/>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6" name="Oval 89"/>
          <p:cNvSpPr>
            <a:spLocks noChangeAspect="1" noChangeArrowheads="1"/>
          </p:cNvSpPr>
          <p:nvPr/>
        </p:nvSpPr>
        <p:spPr bwMode="auto">
          <a:xfrm>
            <a:off x="314325" y="4413250"/>
            <a:ext cx="55562" cy="55562"/>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7" name="Oval 90"/>
          <p:cNvSpPr>
            <a:spLocks noChangeAspect="1" noChangeArrowheads="1"/>
          </p:cNvSpPr>
          <p:nvPr/>
        </p:nvSpPr>
        <p:spPr bwMode="auto">
          <a:xfrm>
            <a:off x="5232400" y="500538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8" name="Oval 91"/>
          <p:cNvSpPr>
            <a:spLocks noChangeAspect="1" noChangeArrowheads="1"/>
          </p:cNvSpPr>
          <p:nvPr/>
        </p:nvSpPr>
        <p:spPr bwMode="auto">
          <a:xfrm>
            <a:off x="5330825" y="500538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99" name="Oval 92"/>
          <p:cNvSpPr>
            <a:spLocks noChangeAspect="1" noChangeArrowheads="1"/>
          </p:cNvSpPr>
          <p:nvPr/>
        </p:nvSpPr>
        <p:spPr bwMode="auto">
          <a:xfrm>
            <a:off x="5429250" y="500538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00" name="Oval 93"/>
          <p:cNvSpPr>
            <a:spLocks noChangeAspect="1" noChangeArrowheads="1"/>
          </p:cNvSpPr>
          <p:nvPr/>
        </p:nvSpPr>
        <p:spPr bwMode="auto">
          <a:xfrm>
            <a:off x="5532437" y="5003800"/>
            <a:ext cx="55563"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01" name="Text Box 94"/>
          <p:cNvSpPr txBox="1">
            <a:spLocks noChangeArrowheads="1"/>
          </p:cNvSpPr>
          <p:nvPr/>
        </p:nvSpPr>
        <p:spPr bwMode="auto">
          <a:xfrm>
            <a:off x="26987" y="5037137"/>
            <a:ext cx="827088" cy="533400"/>
          </a:xfrm>
          <a:prstGeom prst="rect">
            <a:avLst/>
          </a:prstGeom>
          <a:noFill/>
          <a:ln w="19050" algn="ctr">
            <a:noFill/>
            <a:miter lim="800000"/>
            <a:headEnd/>
            <a:tailEnd type="none" w="lg" len="lg"/>
          </a:ln>
          <a:effectLst/>
        </p:spPr>
        <p:txBody>
          <a:bodyPr wrap="none">
            <a:spAutoFit/>
          </a:bodyPr>
          <a:lstStyle/>
          <a:p>
            <a:pPr>
              <a:lnSpc>
                <a:spcPct val="90000"/>
              </a:lnSpc>
            </a:pPr>
            <a:r>
              <a:rPr lang="en-US" sz="1600" dirty="0">
                <a:effectLst>
                  <a:outerShdw blurRad="38100" dist="38100" dir="2700000" algn="tl">
                    <a:srgbClr val="C0C0C0"/>
                  </a:outerShdw>
                </a:effectLst>
              </a:rPr>
              <a:t>3 wires</a:t>
            </a:r>
          </a:p>
          <a:p>
            <a:pPr>
              <a:lnSpc>
                <a:spcPct val="90000"/>
              </a:lnSpc>
            </a:pPr>
            <a:r>
              <a:rPr lang="en-US" sz="1600" dirty="0">
                <a:effectLst>
                  <a:outerShdw blurRad="38100" dist="38100" dir="2700000" algn="tl">
                    <a:srgbClr val="C0C0C0"/>
                  </a:outerShdw>
                </a:effectLst>
              </a:rPr>
              <a:t>3 OTR</a:t>
            </a:r>
          </a:p>
        </p:txBody>
      </p:sp>
      <p:sp>
        <p:nvSpPr>
          <p:cNvPr id="102" name="Line 95"/>
          <p:cNvSpPr>
            <a:spLocks noChangeShapeType="1"/>
          </p:cNvSpPr>
          <p:nvPr/>
        </p:nvSpPr>
        <p:spPr bwMode="auto">
          <a:xfrm flipV="1">
            <a:off x="793750" y="4924425"/>
            <a:ext cx="187325" cy="280987"/>
          </a:xfrm>
          <a:prstGeom prst="line">
            <a:avLst/>
          </a:prstGeom>
          <a:noFill/>
          <a:ln w="12700">
            <a:solidFill>
              <a:schemeClr val="bg2"/>
            </a:solidFill>
            <a:round/>
            <a:headEnd/>
            <a:tailEnd type="arrow" w="sm" len="sm"/>
          </a:ln>
          <a:effectLst/>
        </p:spPr>
        <p:txBody>
          <a:bodyPr wrap="none" anchor="ctr"/>
          <a:lstStyle/>
          <a:p>
            <a:endParaRPr lang="en-US"/>
          </a:p>
        </p:txBody>
      </p:sp>
      <p:sp>
        <p:nvSpPr>
          <p:cNvPr id="103" name="Line 96"/>
          <p:cNvSpPr>
            <a:spLocks noChangeShapeType="1"/>
          </p:cNvSpPr>
          <p:nvPr/>
        </p:nvSpPr>
        <p:spPr bwMode="auto">
          <a:xfrm flipH="1">
            <a:off x="4291012" y="4675187"/>
            <a:ext cx="0" cy="304800"/>
          </a:xfrm>
          <a:prstGeom prst="line">
            <a:avLst/>
          </a:prstGeom>
          <a:noFill/>
          <a:ln w="12700">
            <a:solidFill>
              <a:schemeClr val="bg2"/>
            </a:solidFill>
            <a:round/>
            <a:headEnd/>
            <a:tailEnd type="arrow" w="sm" len="sm"/>
          </a:ln>
          <a:effectLst/>
        </p:spPr>
        <p:txBody>
          <a:bodyPr wrap="none" anchor="ctr"/>
          <a:lstStyle/>
          <a:p>
            <a:endParaRPr lang="en-US"/>
          </a:p>
        </p:txBody>
      </p:sp>
      <p:sp>
        <p:nvSpPr>
          <p:cNvPr id="104" name="Line 97"/>
          <p:cNvSpPr>
            <a:spLocks noChangeShapeType="1"/>
          </p:cNvSpPr>
          <p:nvPr/>
        </p:nvSpPr>
        <p:spPr bwMode="auto">
          <a:xfrm flipH="1">
            <a:off x="3910012" y="4675187"/>
            <a:ext cx="381000" cy="152400"/>
          </a:xfrm>
          <a:prstGeom prst="line">
            <a:avLst/>
          </a:prstGeom>
          <a:noFill/>
          <a:ln w="12700">
            <a:solidFill>
              <a:schemeClr val="bg2"/>
            </a:solidFill>
            <a:round/>
            <a:headEnd/>
            <a:tailEnd type="arrow" w="sm" len="sm"/>
          </a:ln>
          <a:effectLst/>
        </p:spPr>
        <p:txBody>
          <a:bodyPr wrap="none" anchor="ctr"/>
          <a:lstStyle/>
          <a:p>
            <a:endParaRPr lang="en-US"/>
          </a:p>
        </p:txBody>
      </p:sp>
      <p:sp>
        <p:nvSpPr>
          <p:cNvPr id="105" name="Rectangle 98"/>
          <p:cNvSpPr>
            <a:spLocks noChangeArrowheads="1"/>
          </p:cNvSpPr>
          <p:nvPr/>
        </p:nvSpPr>
        <p:spPr bwMode="auto">
          <a:xfrm>
            <a:off x="2697162" y="5006975"/>
            <a:ext cx="55563" cy="63500"/>
          </a:xfrm>
          <a:prstGeom prst="rect">
            <a:avLst/>
          </a:prstGeom>
          <a:solidFill>
            <a:srgbClr val="66FFFF"/>
          </a:solidFill>
          <a:ln w="9525">
            <a:solidFill>
              <a:schemeClr val="tx1"/>
            </a:solidFill>
            <a:miter lim="800000"/>
            <a:headEnd/>
            <a:tailEnd/>
          </a:ln>
          <a:effectLst/>
        </p:spPr>
        <p:txBody>
          <a:bodyPr wrap="none" anchor="ctr"/>
          <a:lstStyle/>
          <a:p>
            <a:endParaRPr lang="en-US"/>
          </a:p>
        </p:txBody>
      </p:sp>
      <p:sp>
        <p:nvSpPr>
          <p:cNvPr id="106" name="Line 99"/>
          <p:cNvSpPr>
            <a:spLocks noChangeShapeType="1"/>
          </p:cNvSpPr>
          <p:nvPr/>
        </p:nvSpPr>
        <p:spPr bwMode="auto">
          <a:xfrm flipH="1" flipV="1">
            <a:off x="2720975" y="5097462"/>
            <a:ext cx="0" cy="244475"/>
          </a:xfrm>
          <a:prstGeom prst="line">
            <a:avLst/>
          </a:prstGeom>
          <a:noFill/>
          <a:ln w="12700">
            <a:solidFill>
              <a:schemeClr val="bg2"/>
            </a:solidFill>
            <a:round/>
            <a:headEnd/>
            <a:tailEnd type="arrow" w="sm" len="sm"/>
          </a:ln>
          <a:effectLst/>
        </p:spPr>
        <p:txBody>
          <a:bodyPr wrap="none" anchor="ctr"/>
          <a:lstStyle/>
          <a:p>
            <a:endParaRPr lang="en-US"/>
          </a:p>
        </p:txBody>
      </p:sp>
      <p:sp>
        <p:nvSpPr>
          <p:cNvPr id="107" name="Text Box 100"/>
          <p:cNvSpPr txBox="1">
            <a:spLocks noChangeArrowheads="1"/>
          </p:cNvSpPr>
          <p:nvPr/>
        </p:nvSpPr>
        <p:spPr bwMode="auto">
          <a:xfrm>
            <a:off x="2568575" y="5289550"/>
            <a:ext cx="774700" cy="284162"/>
          </a:xfrm>
          <a:prstGeom prst="rect">
            <a:avLst/>
          </a:prstGeom>
          <a:noFill/>
          <a:ln w="19050" algn="ctr">
            <a:noFill/>
            <a:miter lim="800000"/>
            <a:headEnd/>
            <a:tailEnd type="none" w="lg" len="lg"/>
          </a:ln>
          <a:effectLst/>
        </p:spPr>
        <p:txBody>
          <a:bodyPr wrap="none">
            <a:spAutoFit/>
          </a:bodyPr>
          <a:lstStyle/>
          <a:p>
            <a:pPr>
              <a:lnSpc>
                <a:spcPct val="90000"/>
              </a:lnSpc>
            </a:pPr>
            <a:r>
              <a:rPr lang="en-US" sz="1400">
                <a:effectLst>
                  <a:outerShdw blurRad="38100" dist="38100" dir="2700000" algn="tl">
                    <a:srgbClr val="C0C0C0"/>
                  </a:outerShdw>
                </a:effectLst>
              </a:rPr>
              <a:t>stopper</a:t>
            </a:r>
          </a:p>
        </p:txBody>
      </p:sp>
      <p:sp>
        <p:nvSpPr>
          <p:cNvPr id="108" name="Rectangle 101"/>
          <p:cNvSpPr>
            <a:spLocks noChangeAspect="1" noChangeArrowheads="1"/>
          </p:cNvSpPr>
          <p:nvPr/>
        </p:nvSpPr>
        <p:spPr bwMode="auto">
          <a:xfrm rot="2100000">
            <a:off x="571500" y="4570412"/>
            <a:ext cx="26987" cy="68263"/>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09" name="Rectangle 102"/>
          <p:cNvSpPr>
            <a:spLocks noChangeAspect="1" noChangeArrowheads="1"/>
          </p:cNvSpPr>
          <p:nvPr/>
        </p:nvSpPr>
        <p:spPr bwMode="auto">
          <a:xfrm rot="2100000">
            <a:off x="608012" y="4589462"/>
            <a:ext cx="26988" cy="68263"/>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0" name="Rectangle 103"/>
          <p:cNvSpPr>
            <a:spLocks noChangeAspect="1" noChangeArrowheads="1"/>
          </p:cNvSpPr>
          <p:nvPr/>
        </p:nvSpPr>
        <p:spPr bwMode="auto">
          <a:xfrm rot="2100000">
            <a:off x="706437" y="4660900"/>
            <a:ext cx="26988" cy="68262"/>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1" name="Rectangle 104"/>
          <p:cNvSpPr>
            <a:spLocks noChangeAspect="1" noChangeArrowheads="1"/>
          </p:cNvSpPr>
          <p:nvPr/>
        </p:nvSpPr>
        <p:spPr bwMode="auto">
          <a:xfrm rot="2100000">
            <a:off x="735012" y="4691062"/>
            <a:ext cx="26988" cy="68263"/>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2" name="Line 105"/>
          <p:cNvSpPr>
            <a:spLocks noChangeShapeType="1"/>
          </p:cNvSpPr>
          <p:nvPr/>
        </p:nvSpPr>
        <p:spPr bwMode="auto">
          <a:xfrm flipV="1">
            <a:off x="568325" y="4681537"/>
            <a:ext cx="88900" cy="133350"/>
          </a:xfrm>
          <a:prstGeom prst="line">
            <a:avLst/>
          </a:prstGeom>
          <a:noFill/>
          <a:ln w="12700">
            <a:solidFill>
              <a:schemeClr val="bg2"/>
            </a:solidFill>
            <a:round/>
            <a:headEnd/>
            <a:tailEnd type="arrow" w="sm" len="sm"/>
          </a:ln>
          <a:effectLst/>
        </p:spPr>
        <p:txBody>
          <a:bodyPr wrap="none" anchor="ctr"/>
          <a:lstStyle/>
          <a:p>
            <a:endParaRPr lang="en-US"/>
          </a:p>
        </p:txBody>
      </p:sp>
      <p:sp>
        <p:nvSpPr>
          <p:cNvPr id="113" name="Text Box 106"/>
          <p:cNvSpPr txBox="1">
            <a:spLocks noChangeArrowheads="1"/>
          </p:cNvSpPr>
          <p:nvPr/>
        </p:nvSpPr>
        <p:spPr bwMode="auto">
          <a:xfrm>
            <a:off x="-20638" y="4724400"/>
            <a:ext cx="760413" cy="312737"/>
          </a:xfrm>
          <a:prstGeom prst="rect">
            <a:avLst/>
          </a:prstGeom>
          <a:noFill/>
          <a:ln w="19050" algn="ctr">
            <a:noFill/>
            <a:miter lim="800000"/>
            <a:headEnd/>
            <a:tailEnd type="none" w="lg" len="lg"/>
          </a:ln>
          <a:effectLst/>
        </p:spPr>
        <p:txBody>
          <a:bodyPr wrap="none">
            <a:spAutoFit/>
          </a:bodyPr>
          <a:lstStyle/>
          <a:p>
            <a:pPr>
              <a:lnSpc>
                <a:spcPct val="90000"/>
              </a:lnSpc>
            </a:pPr>
            <a:r>
              <a:rPr lang="en-US" sz="1600">
                <a:effectLst>
                  <a:outerShdw blurRad="38100" dist="38100" dir="2700000" algn="tl">
                    <a:srgbClr val="C0C0C0"/>
                  </a:outerShdw>
                </a:effectLst>
              </a:rPr>
              <a:t>heater</a:t>
            </a:r>
          </a:p>
        </p:txBody>
      </p:sp>
      <p:sp>
        <p:nvSpPr>
          <p:cNvPr id="114" name="Oval 107"/>
          <p:cNvSpPr>
            <a:spLocks noChangeAspect="1" noChangeArrowheads="1"/>
          </p:cNvSpPr>
          <p:nvPr/>
        </p:nvSpPr>
        <p:spPr bwMode="auto">
          <a:xfrm>
            <a:off x="2149475" y="4973637"/>
            <a:ext cx="57150"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15" name="Oval 108"/>
          <p:cNvSpPr>
            <a:spLocks noChangeAspect="1" noChangeArrowheads="1"/>
          </p:cNvSpPr>
          <p:nvPr/>
        </p:nvSpPr>
        <p:spPr bwMode="auto">
          <a:xfrm>
            <a:off x="3941762" y="4954587"/>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16" name="Rectangle 109"/>
          <p:cNvSpPr>
            <a:spLocks noChangeArrowheads="1"/>
          </p:cNvSpPr>
          <p:nvPr/>
        </p:nvSpPr>
        <p:spPr bwMode="auto">
          <a:xfrm>
            <a:off x="6934200" y="4941887"/>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17" name="Rectangle 110"/>
          <p:cNvSpPr>
            <a:spLocks noChangeArrowheads="1"/>
          </p:cNvSpPr>
          <p:nvPr/>
        </p:nvSpPr>
        <p:spPr bwMode="auto">
          <a:xfrm rot="16200000">
            <a:off x="6383337" y="4932363"/>
            <a:ext cx="731837" cy="201612"/>
          </a:xfrm>
          <a:prstGeom prst="rect">
            <a:avLst/>
          </a:prstGeom>
          <a:solidFill>
            <a:srgbClr val="996633"/>
          </a:solidFill>
          <a:ln w="9525">
            <a:solidFill>
              <a:schemeClr val="tx1"/>
            </a:solidFill>
            <a:miter lim="800000"/>
            <a:headEnd/>
            <a:tailEnd/>
          </a:ln>
          <a:effectLst/>
        </p:spPr>
        <p:txBody>
          <a:bodyPr wrap="none" tIns="0" anchor="ctr"/>
          <a:lstStyle/>
          <a:p>
            <a:pPr algn="ctr"/>
            <a:r>
              <a:rPr lang="en-US" sz="1400">
                <a:solidFill>
                  <a:schemeClr val="bg1"/>
                </a:solidFill>
                <a:effectLst>
                  <a:outerShdw blurRad="38100" dist="38100" dir="2700000" algn="tl">
                    <a:srgbClr val="000000"/>
                  </a:outerShdw>
                </a:effectLst>
                <a:latin typeface="Symbol" pitchFamily="18" charset="2"/>
              </a:rPr>
              <a:t>m</a:t>
            </a:r>
            <a:r>
              <a:rPr lang="en-US" sz="1400">
                <a:solidFill>
                  <a:schemeClr val="bg1"/>
                </a:solidFill>
                <a:effectLst>
                  <a:outerShdw blurRad="38100" dist="38100" dir="2700000" algn="tl">
                    <a:srgbClr val="000000"/>
                  </a:outerShdw>
                </a:effectLst>
              </a:rPr>
              <a:t>  wall</a:t>
            </a:r>
          </a:p>
        </p:txBody>
      </p:sp>
      <p:sp>
        <p:nvSpPr>
          <p:cNvPr id="118" name="Line 111"/>
          <p:cNvSpPr>
            <a:spLocks noChangeShapeType="1"/>
          </p:cNvSpPr>
          <p:nvPr/>
        </p:nvSpPr>
        <p:spPr bwMode="auto">
          <a:xfrm flipV="1">
            <a:off x="2424112" y="5043487"/>
            <a:ext cx="1588" cy="136525"/>
          </a:xfrm>
          <a:prstGeom prst="line">
            <a:avLst/>
          </a:prstGeom>
          <a:noFill/>
          <a:ln w="12700">
            <a:solidFill>
              <a:schemeClr val="bg2"/>
            </a:solidFill>
            <a:round/>
            <a:headEnd/>
            <a:tailEnd type="arrow" w="sm" len="sm"/>
          </a:ln>
          <a:effectLst/>
        </p:spPr>
        <p:txBody>
          <a:bodyPr wrap="none" anchor="ctr"/>
          <a:lstStyle/>
          <a:p>
            <a:endParaRPr lang="en-US"/>
          </a:p>
        </p:txBody>
      </p:sp>
      <p:sp>
        <p:nvSpPr>
          <p:cNvPr id="119" name="Line 112"/>
          <p:cNvSpPr>
            <a:spLocks noChangeShapeType="1"/>
          </p:cNvSpPr>
          <p:nvPr/>
        </p:nvSpPr>
        <p:spPr bwMode="auto">
          <a:xfrm flipV="1">
            <a:off x="4251325" y="5046662"/>
            <a:ext cx="1587" cy="136525"/>
          </a:xfrm>
          <a:prstGeom prst="line">
            <a:avLst/>
          </a:prstGeom>
          <a:noFill/>
          <a:ln w="12700">
            <a:solidFill>
              <a:schemeClr val="bg2"/>
            </a:solidFill>
            <a:round/>
            <a:headEnd/>
            <a:tailEnd type="arrow" w="sm" len="sm"/>
          </a:ln>
          <a:effectLst/>
        </p:spPr>
        <p:txBody>
          <a:bodyPr wrap="none" anchor="ctr"/>
          <a:lstStyle/>
          <a:p>
            <a:endParaRPr lang="en-US"/>
          </a:p>
        </p:txBody>
      </p:sp>
      <p:sp>
        <p:nvSpPr>
          <p:cNvPr id="120" name="Rectangle 113"/>
          <p:cNvSpPr>
            <a:spLocks noChangeArrowheads="1"/>
          </p:cNvSpPr>
          <p:nvPr/>
        </p:nvSpPr>
        <p:spPr bwMode="auto">
          <a:xfrm>
            <a:off x="7050087" y="4964112"/>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1" name="Rectangle 114"/>
          <p:cNvSpPr>
            <a:spLocks noChangeArrowheads="1"/>
          </p:cNvSpPr>
          <p:nvPr/>
        </p:nvSpPr>
        <p:spPr bwMode="auto">
          <a:xfrm rot="480000">
            <a:off x="7269162" y="5106987"/>
            <a:ext cx="109538" cy="26988"/>
          </a:xfrm>
          <a:prstGeom prst="rect">
            <a:avLst/>
          </a:prstGeom>
          <a:gradFill rotWithShape="1">
            <a:gsLst>
              <a:gs pos="0">
                <a:schemeClr val="bg1"/>
              </a:gs>
              <a:gs pos="100000">
                <a:schemeClr val="bg1">
                  <a:gamma/>
                  <a:shade val="2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22" name="Rectangle 115"/>
          <p:cNvSpPr>
            <a:spLocks noChangeArrowheads="1"/>
          </p:cNvSpPr>
          <p:nvPr/>
        </p:nvSpPr>
        <p:spPr bwMode="auto">
          <a:xfrm>
            <a:off x="7245350" y="5021262"/>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3" name="Rectangle 116"/>
          <p:cNvSpPr>
            <a:spLocks noChangeArrowheads="1"/>
          </p:cNvSpPr>
          <p:nvPr/>
        </p:nvSpPr>
        <p:spPr bwMode="auto">
          <a:xfrm>
            <a:off x="7361237" y="5043487"/>
            <a:ext cx="57150" cy="174625"/>
          </a:xfrm>
          <a:prstGeom prst="rect">
            <a:avLst/>
          </a:prstGeom>
          <a:solidFill>
            <a:srgbClr val="0099FF"/>
          </a:solidFill>
          <a:ln w="9525">
            <a:solidFill>
              <a:schemeClr val="tx1"/>
            </a:solidFill>
            <a:miter lim="800000"/>
            <a:headEnd/>
            <a:tailEnd/>
          </a:ln>
          <a:effectLst/>
        </p:spPr>
        <p:txBody>
          <a:bodyPr wrap="none" anchor="ctr"/>
          <a:lstStyle/>
          <a:p>
            <a:endParaRPr lang="en-US"/>
          </a:p>
        </p:txBody>
      </p:sp>
      <p:sp>
        <p:nvSpPr>
          <p:cNvPr id="124" name="Text Box 117"/>
          <p:cNvSpPr txBox="1">
            <a:spLocks noChangeArrowheads="1"/>
          </p:cNvSpPr>
          <p:nvPr/>
        </p:nvSpPr>
        <p:spPr bwMode="auto">
          <a:xfrm>
            <a:off x="6882914" y="5265737"/>
            <a:ext cx="559769" cy="535531"/>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DL2</a:t>
            </a:r>
          </a:p>
          <a:p>
            <a:pPr algn="ctr">
              <a:lnSpc>
                <a:spcPct val="90000"/>
              </a:lnSpc>
            </a:pPr>
            <a:endParaRPr lang="en-US" sz="1600" dirty="0">
              <a:solidFill>
                <a:srgbClr val="008000"/>
              </a:solidFill>
              <a:effectLst>
                <a:outerShdw blurRad="38100" dist="38100" dir="2700000" algn="tl">
                  <a:srgbClr val="C0C0C0"/>
                </a:outerShdw>
              </a:effectLst>
            </a:endParaRPr>
          </a:p>
        </p:txBody>
      </p:sp>
      <p:sp>
        <p:nvSpPr>
          <p:cNvPr id="125" name="Line 118"/>
          <p:cNvSpPr>
            <a:spLocks noChangeShapeType="1"/>
          </p:cNvSpPr>
          <p:nvPr/>
        </p:nvSpPr>
        <p:spPr bwMode="auto">
          <a:xfrm flipV="1">
            <a:off x="4805362" y="5122862"/>
            <a:ext cx="3175" cy="182563"/>
          </a:xfrm>
          <a:prstGeom prst="line">
            <a:avLst/>
          </a:prstGeom>
          <a:noFill/>
          <a:ln w="12700">
            <a:solidFill>
              <a:schemeClr val="bg2"/>
            </a:solidFill>
            <a:round/>
            <a:headEnd/>
            <a:tailEnd type="arrow" w="sm" len="sm"/>
          </a:ln>
          <a:effectLst/>
        </p:spPr>
        <p:txBody>
          <a:bodyPr wrap="none" anchor="ctr"/>
          <a:lstStyle/>
          <a:p>
            <a:endParaRPr lang="en-US"/>
          </a:p>
        </p:txBody>
      </p:sp>
      <p:sp>
        <p:nvSpPr>
          <p:cNvPr id="126" name="Rectangle 119"/>
          <p:cNvSpPr>
            <a:spLocks noChangeArrowheads="1"/>
          </p:cNvSpPr>
          <p:nvPr/>
        </p:nvSpPr>
        <p:spPr bwMode="auto">
          <a:xfrm>
            <a:off x="8034337" y="5065712"/>
            <a:ext cx="609600" cy="117475"/>
          </a:xfrm>
          <a:prstGeom prst="rect">
            <a:avLst/>
          </a:prstGeom>
          <a:gradFill rotWithShape="1">
            <a:gsLst>
              <a:gs pos="0">
                <a:srgbClr val="DBB7FF"/>
              </a:gs>
              <a:gs pos="100000">
                <a:srgbClr val="DBB7FF">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127" name="Text Box 120"/>
          <p:cNvSpPr txBox="1">
            <a:spLocks noChangeArrowheads="1"/>
          </p:cNvSpPr>
          <p:nvPr/>
        </p:nvSpPr>
        <p:spPr bwMode="auto">
          <a:xfrm>
            <a:off x="7831137" y="5265737"/>
            <a:ext cx="1030288" cy="533400"/>
          </a:xfrm>
          <a:prstGeom prst="rect">
            <a:avLst/>
          </a:prstGeom>
          <a:noFill/>
          <a:ln w="19050" algn="ctr">
            <a:noFill/>
            <a:miter lim="800000"/>
            <a:headEnd/>
            <a:tailEnd type="none" w="lg" len="lg"/>
          </a:ln>
          <a:effectLst/>
        </p:spPr>
        <p:txBody>
          <a:bodyPr wrap="none">
            <a:spAutoFit/>
          </a:bodyPr>
          <a:lstStyle/>
          <a:p>
            <a:pPr algn="ctr">
              <a:lnSpc>
                <a:spcPct val="90000"/>
              </a:lnSpc>
            </a:pPr>
            <a:r>
              <a:rPr lang="en-US" sz="1600" dirty="0">
                <a:solidFill>
                  <a:srgbClr val="0000FF"/>
                </a:solidFill>
                <a:effectLst>
                  <a:outerShdw blurRad="38100" dist="38100" dir="2700000" algn="tl">
                    <a:srgbClr val="C0C0C0"/>
                  </a:outerShdw>
                </a:effectLst>
              </a:rPr>
              <a:t>undulator</a:t>
            </a:r>
          </a:p>
          <a:p>
            <a:pPr algn="ctr">
              <a:lnSpc>
                <a:spcPct val="90000"/>
              </a:lnSpc>
            </a:pPr>
            <a:endParaRPr lang="en-US" sz="1600" dirty="0">
              <a:solidFill>
                <a:srgbClr val="008000"/>
              </a:solidFill>
              <a:effectLst>
                <a:outerShdw blurRad="38100" dist="38100" dir="2700000" algn="tl">
                  <a:srgbClr val="C0C0C0"/>
                </a:outerShdw>
              </a:effectLst>
            </a:endParaRPr>
          </a:p>
        </p:txBody>
      </p:sp>
      <p:sp>
        <p:nvSpPr>
          <p:cNvPr id="128" name="Oval 123"/>
          <p:cNvSpPr>
            <a:spLocks noChangeAspect="1" noChangeArrowheads="1"/>
          </p:cNvSpPr>
          <p:nvPr/>
        </p:nvSpPr>
        <p:spPr bwMode="auto">
          <a:xfrm>
            <a:off x="7508875" y="510063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29" name="Oval 124"/>
          <p:cNvSpPr>
            <a:spLocks noChangeAspect="1" noChangeArrowheads="1"/>
          </p:cNvSpPr>
          <p:nvPr/>
        </p:nvSpPr>
        <p:spPr bwMode="auto">
          <a:xfrm>
            <a:off x="7620000" y="510063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0" name="Oval 125"/>
          <p:cNvSpPr>
            <a:spLocks noChangeAspect="1" noChangeArrowheads="1"/>
          </p:cNvSpPr>
          <p:nvPr/>
        </p:nvSpPr>
        <p:spPr bwMode="auto">
          <a:xfrm>
            <a:off x="7732712" y="5100637"/>
            <a:ext cx="55563"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1" name="Oval 126"/>
          <p:cNvSpPr>
            <a:spLocks noChangeAspect="1" noChangeArrowheads="1"/>
          </p:cNvSpPr>
          <p:nvPr/>
        </p:nvSpPr>
        <p:spPr bwMode="auto">
          <a:xfrm>
            <a:off x="7835900" y="5099050"/>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2" name="Text Box 127"/>
          <p:cNvSpPr txBox="1">
            <a:spLocks noChangeArrowheads="1"/>
          </p:cNvSpPr>
          <p:nvPr/>
        </p:nvSpPr>
        <p:spPr bwMode="auto">
          <a:xfrm>
            <a:off x="6726237" y="3970337"/>
            <a:ext cx="1423988" cy="754063"/>
          </a:xfrm>
          <a:prstGeom prst="rect">
            <a:avLst/>
          </a:prstGeom>
          <a:noFill/>
          <a:ln w="19050" algn="ctr">
            <a:noFill/>
            <a:miter lim="800000"/>
            <a:headEnd/>
            <a:tailEnd type="none" w="lg" len="lg"/>
          </a:ln>
          <a:effectLst/>
        </p:spPr>
        <p:txBody>
          <a:bodyPr>
            <a:spAutoFit/>
          </a:bodyPr>
          <a:lstStyle/>
          <a:p>
            <a:pPr algn="ctr">
              <a:lnSpc>
                <a:spcPct val="90000"/>
              </a:lnSpc>
            </a:pPr>
            <a:r>
              <a:rPr lang="en-US" sz="1600">
                <a:effectLst>
                  <a:outerShdw blurRad="38100" dist="38100" dir="2700000" algn="tl">
                    <a:srgbClr val="C0C0C0"/>
                  </a:outerShdw>
                </a:effectLst>
              </a:rPr>
              <a:t>4 wire</a:t>
            </a:r>
          </a:p>
          <a:p>
            <a:pPr algn="ctr">
              <a:lnSpc>
                <a:spcPct val="90000"/>
              </a:lnSpc>
            </a:pPr>
            <a:r>
              <a:rPr lang="en-US" sz="1600">
                <a:effectLst>
                  <a:outerShdw blurRad="38100" dist="38100" dir="2700000" algn="tl">
                    <a:srgbClr val="C0C0C0"/>
                  </a:outerShdw>
                </a:effectLst>
              </a:rPr>
              <a:t>scanners</a:t>
            </a:r>
          </a:p>
          <a:p>
            <a:pPr algn="ctr">
              <a:lnSpc>
                <a:spcPct val="90000"/>
              </a:lnSpc>
            </a:pPr>
            <a:r>
              <a:rPr lang="en-US" sz="1600">
                <a:effectLst>
                  <a:outerShdw blurRad="38100" dist="38100" dir="2700000" algn="tl">
                    <a:srgbClr val="C0C0C0"/>
                  </a:outerShdw>
                </a:effectLst>
              </a:rPr>
              <a:t>+ 6 coll’s</a:t>
            </a:r>
          </a:p>
        </p:txBody>
      </p:sp>
      <p:sp>
        <p:nvSpPr>
          <p:cNvPr id="133" name="AutoShape 128"/>
          <p:cNvSpPr>
            <a:spLocks/>
          </p:cNvSpPr>
          <p:nvPr/>
        </p:nvSpPr>
        <p:spPr bwMode="auto">
          <a:xfrm rot="16200000">
            <a:off x="7362031" y="4355306"/>
            <a:ext cx="141287" cy="822325"/>
          </a:xfrm>
          <a:prstGeom prst="rightBrace">
            <a:avLst>
              <a:gd name="adj1" fmla="val 48502"/>
              <a:gd name="adj2" fmla="val 50000"/>
            </a:avLst>
          </a:prstGeom>
          <a:noFill/>
          <a:ln w="12700">
            <a:solidFill>
              <a:schemeClr val="bg2"/>
            </a:solidFill>
            <a:round/>
            <a:headEnd/>
            <a:tailEnd/>
          </a:ln>
          <a:effectLst/>
        </p:spPr>
        <p:txBody>
          <a:bodyPr wrap="none" anchor="ctr"/>
          <a:lstStyle/>
          <a:p>
            <a:endParaRPr lang="en-US"/>
          </a:p>
        </p:txBody>
      </p:sp>
      <p:sp>
        <p:nvSpPr>
          <p:cNvPr id="134" name="Oval 129"/>
          <p:cNvSpPr>
            <a:spLocks noChangeAspect="1" noChangeArrowheads="1"/>
          </p:cNvSpPr>
          <p:nvPr/>
        </p:nvSpPr>
        <p:spPr bwMode="auto">
          <a:xfrm>
            <a:off x="7300912" y="5094287"/>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5" name="Oval 130"/>
          <p:cNvSpPr>
            <a:spLocks noChangeAspect="1" noChangeArrowheads="1"/>
          </p:cNvSpPr>
          <p:nvPr/>
        </p:nvSpPr>
        <p:spPr bwMode="auto">
          <a:xfrm>
            <a:off x="7672387" y="5100637"/>
            <a:ext cx="55563"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36" name="Rectangle 132"/>
          <p:cNvSpPr>
            <a:spLocks noChangeArrowheads="1"/>
          </p:cNvSpPr>
          <p:nvPr/>
        </p:nvSpPr>
        <p:spPr bwMode="auto">
          <a:xfrm>
            <a:off x="7007225" y="488473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7" name="Rectangle 133"/>
          <p:cNvSpPr>
            <a:spLocks noChangeArrowheads="1"/>
          </p:cNvSpPr>
          <p:nvPr/>
        </p:nvSpPr>
        <p:spPr bwMode="auto">
          <a:xfrm>
            <a:off x="7008812" y="511333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8" name="Rectangle 134"/>
          <p:cNvSpPr>
            <a:spLocks noChangeArrowheads="1"/>
          </p:cNvSpPr>
          <p:nvPr/>
        </p:nvSpPr>
        <p:spPr bwMode="auto">
          <a:xfrm>
            <a:off x="7318375" y="496093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9" name="Rectangle 135"/>
          <p:cNvSpPr>
            <a:spLocks noChangeArrowheads="1"/>
          </p:cNvSpPr>
          <p:nvPr/>
        </p:nvSpPr>
        <p:spPr bwMode="auto">
          <a:xfrm>
            <a:off x="7319962" y="518953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0" name="Rectangle 136"/>
          <p:cNvSpPr>
            <a:spLocks noChangeArrowheads="1"/>
          </p:cNvSpPr>
          <p:nvPr/>
        </p:nvSpPr>
        <p:spPr bwMode="auto">
          <a:xfrm>
            <a:off x="7837487" y="4960937"/>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1" name="Rectangle 137"/>
          <p:cNvSpPr>
            <a:spLocks noChangeArrowheads="1"/>
          </p:cNvSpPr>
          <p:nvPr/>
        </p:nvSpPr>
        <p:spPr bwMode="auto">
          <a:xfrm>
            <a:off x="7839075" y="5189537"/>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2" name="Rectangle 138"/>
          <p:cNvSpPr>
            <a:spLocks noChangeArrowheads="1"/>
          </p:cNvSpPr>
          <p:nvPr/>
        </p:nvSpPr>
        <p:spPr bwMode="auto">
          <a:xfrm>
            <a:off x="7731125" y="496093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3" name="Rectangle 139"/>
          <p:cNvSpPr>
            <a:spLocks noChangeArrowheads="1"/>
          </p:cNvSpPr>
          <p:nvPr/>
        </p:nvSpPr>
        <p:spPr bwMode="auto">
          <a:xfrm>
            <a:off x="7732712" y="518953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4" name="Rectangle 140"/>
          <p:cNvSpPr>
            <a:spLocks noChangeArrowheads="1"/>
          </p:cNvSpPr>
          <p:nvPr/>
        </p:nvSpPr>
        <p:spPr bwMode="auto">
          <a:xfrm>
            <a:off x="7615237" y="4960937"/>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5" name="Rectangle 141"/>
          <p:cNvSpPr>
            <a:spLocks noChangeArrowheads="1"/>
          </p:cNvSpPr>
          <p:nvPr/>
        </p:nvSpPr>
        <p:spPr bwMode="auto">
          <a:xfrm>
            <a:off x="7616825" y="5189537"/>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46" name="Rectangle 142"/>
          <p:cNvSpPr>
            <a:spLocks noChangeArrowheads="1"/>
          </p:cNvSpPr>
          <p:nvPr/>
        </p:nvSpPr>
        <p:spPr bwMode="auto">
          <a:xfrm>
            <a:off x="7508875" y="496093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7" name="Rectangle 143"/>
          <p:cNvSpPr>
            <a:spLocks noChangeArrowheads="1"/>
          </p:cNvSpPr>
          <p:nvPr/>
        </p:nvSpPr>
        <p:spPr bwMode="auto">
          <a:xfrm>
            <a:off x="7510462" y="518953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8" name="Rectangle 144"/>
          <p:cNvSpPr>
            <a:spLocks noChangeArrowheads="1"/>
          </p:cNvSpPr>
          <p:nvPr/>
        </p:nvSpPr>
        <p:spPr bwMode="auto">
          <a:xfrm>
            <a:off x="8505825" y="4492625"/>
            <a:ext cx="692150" cy="581025"/>
          </a:xfrm>
          <a:prstGeom prst="rect">
            <a:avLst/>
          </a:prstGeom>
          <a:noFill/>
          <a:ln w="9525">
            <a:noFill/>
            <a:miter lim="800000"/>
            <a:headEnd/>
            <a:tailEnd/>
          </a:ln>
          <a:effectLst/>
        </p:spPr>
        <p:txBody>
          <a:bodyPr wrap="none">
            <a:spAutoFit/>
          </a:bodyPr>
          <a:lstStyle/>
          <a:p>
            <a:r>
              <a:rPr lang="en-US" sz="1600">
                <a:solidFill>
                  <a:srgbClr val="0000FF"/>
                </a:solidFill>
                <a:effectLst>
                  <a:outerShdw blurRad="38100" dist="38100" dir="2700000" algn="tl">
                    <a:srgbClr val="C0C0C0"/>
                  </a:outerShdw>
                </a:effectLst>
              </a:rPr>
              <a:t>vert.</a:t>
            </a:r>
          </a:p>
          <a:p>
            <a:r>
              <a:rPr lang="en-US" sz="1600">
                <a:solidFill>
                  <a:srgbClr val="0000FF"/>
                </a:solidFill>
                <a:effectLst>
                  <a:outerShdw blurRad="38100" dist="38100" dir="2700000" algn="tl">
                    <a:srgbClr val="C0C0C0"/>
                  </a:outerShdw>
                </a:effectLst>
              </a:rPr>
              <a:t>dump</a:t>
            </a:r>
          </a:p>
        </p:txBody>
      </p:sp>
      <p:sp>
        <p:nvSpPr>
          <p:cNvPr id="149" name="AutoShape 145"/>
          <p:cNvSpPr>
            <a:spLocks noChangeArrowheads="1"/>
          </p:cNvSpPr>
          <p:nvPr/>
        </p:nvSpPr>
        <p:spPr bwMode="auto">
          <a:xfrm rot="960000">
            <a:off x="7137400" y="5037137"/>
            <a:ext cx="76200" cy="76200"/>
          </a:xfrm>
          <a:prstGeom prst="triangle">
            <a:avLst>
              <a:gd name="adj" fmla="val 50000"/>
            </a:avLst>
          </a:prstGeom>
          <a:solidFill>
            <a:srgbClr val="33CC33"/>
          </a:solidFill>
          <a:ln w="9525">
            <a:solidFill>
              <a:schemeClr val="tx1"/>
            </a:solidFill>
            <a:miter lim="800000"/>
            <a:headEnd/>
            <a:tailEnd/>
          </a:ln>
          <a:effectLst/>
        </p:spPr>
        <p:txBody>
          <a:bodyPr wrap="none" anchor="ctr"/>
          <a:lstStyle/>
          <a:p>
            <a:pPr algn="ctr"/>
            <a:endParaRPr lang="en-US">
              <a:solidFill>
                <a:srgbClr val="33CC33"/>
              </a:solidFill>
            </a:endParaRPr>
          </a:p>
        </p:txBody>
      </p:sp>
      <p:sp>
        <p:nvSpPr>
          <p:cNvPr id="150" name="Line 146"/>
          <p:cNvSpPr>
            <a:spLocks noChangeShapeType="1"/>
          </p:cNvSpPr>
          <p:nvPr/>
        </p:nvSpPr>
        <p:spPr bwMode="auto">
          <a:xfrm>
            <a:off x="1031875" y="4451350"/>
            <a:ext cx="0" cy="160337"/>
          </a:xfrm>
          <a:prstGeom prst="line">
            <a:avLst/>
          </a:prstGeom>
          <a:noFill/>
          <a:ln w="12700">
            <a:solidFill>
              <a:schemeClr val="bg2"/>
            </a:solidFill>
            <a:round/>
            <a:headEnd/>
            <a:tailEnd type="none" w="sm" len="sm"/>
          </a:ln>
          <a:effectLst/>
        </p:spPr>
        <p:txBody>
          <a:bodyPr wrap="none" anchor="ctr"/>
          <a:lstStyle/>
          <a:p>
            <a:endParaRPr lang="en-US"/>
          </a:p>
        </p:txBody>
      </p:sp>
      <p:sp>
        <p:nvSpPr>
          <p:cNvPr id="151" name="Oval 147"/>
          <p:cNvSpPr>
            <a:spLocks noChangeAspect="1" noChangeArrowheads="1"/>
          </p:cNvSpPr>
          <p:nvPr/>
        </p:nvSpPr>
        <p:spPr bwMode="auto">
          <a:xfrm>
            <a:off x="619125" y="4616450"/>
            <a:ext cx="55562" cy="55562"/>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2" name="Oval 148"/>
          <p:cNvSpPr>
            <a:spLocks noChangeAspect="1" noChangeArrowheads="1"/>
          </p:cNvSpPr>
          <p:nvPr/>
        </p:nvSpPr>
        <p:spPr bwMode="auto">
          <a:xfrm>
            <a:off x="669925" y="4652962"/>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3" name="Oval 149"/>
          <p:cNvSpPr>
            <a:spLocks noChangeAspect="1" noChangeArrowheads="1"/>
          </p:cNvSpPr>
          <p:nvPr/>
        </p:nvSpPr>
        <p:spPr bwMode="auto">
          <a:xfrm>
            <a:off x="2617787" y="5010150"/>
            <a:ext cx="55563"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4" name="Oval 150"/>
          <p:cNvSpPr>
            <a:spLocks noChangeAspect="1" noChangeArrowheads="1"/>
          </p:cNvSpPr>
          <p:nvPr/>
        </p:nvSpPr>
        <p:spPr bwMode="auto">
          <a:xfrm>
            <a:off x="2435225" y="5010150"/>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5" name="Oval 151"/>
          <p:cNvSpPr>
            <a:spLocks noChangeAspect="1" noChangeArrowheads="1"/>
          </p:cNvSpPr>
          <p:nvPr/>
        </p:nvSpPr>
        <p:spPr bwMode="auto">
          <a:xfrm>
            <a:off x="2516187" y="5008562"/>
            <a:ext cx="55563"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6" name="Oval 38"/>
          <p:cNvSpPr>
            <a:spLocks noChangeAspect="1" noChangeArrowheads="1"/>
          </p:cNvSpPr>
          <p:nvPr/>
        </p:nvSpPr>
        <p:spPr bwMode="auto">
          <a:xfrm>
            <a:off x="2546350" y="5010150"/>
            <a:ext cx="57150" cy="55562"/>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7" name="Oval 152"/>
          <p:cNvSpPr>
            <a:spLocks noChangeAspect="1" noChangeArrowheads="1"/>
          </p:cNvSpPr>
          <p:nvPr/>
        </p:nvSpPr>
        <p:spPr bwMode="auto">
          <a:xfrm>
            <a:off x="1022350" y="490378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8" name="Oval 153"/>
          <p:cNvSpPr>
            <a:spLocks noChangeAspect="1" noChangeArrowheads="1"/>
          </p:cNvSpPr>
          <p:nvPr/>
        </p:nvSpPr>
        <p:spPr bwMode="auto">
          <a:xfrm>
            <a:off x="920750" y="4832350"/>
            <a:ext cx="55562" cy="55562"/>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59" name="Oval 154"/>
          <p:cNvSpPr>
            <a:spLocks noChangeAspect="1" noChangeArrowheads="1"/>
          </p:cNvSpPr>
          <p:nvPr/>
        </p:nvSpPr>
        <p:spPr bwMode="auto">
          <a:xfrm>
            <a:off x="434975" y="4494212"/>
            <a:ext cx="55562"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0" name="Oval 155"/>
          <p:cNvSpPr>
            <a:spLocks noChangeAspect="1" noChangeArrowheads="1"/>
          </p:cNvSpPr>
          <p:nvPr/>
        </p:nvSpPr>
        <p:spPr bwMode="auto">
          <a:xfrm>
            <a:off x="1174750" y="4979987"/>
            <a:ext cx="55562" cy="55563"/>
          </a:xfrm>
          <a:prstGeom prst="ellipse">
            <a:avLst/>
          </a:prstGeom>
          <a:solidFill>
            <a:srgbClr val="FFFF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1" name="Oval 65"/>
          <p:cNvSpPr>
            <a:spLocks noChangeAspect="1" noChangeArrowheads="1"/>
          </p:cNvSpPr>
          <p:nvPr/>
        </p:nvSpPr>
        <p:spPr bwMode="auto">
          <a:xfrm>
            <a:off x="1136650" y="4968875"/>
            <a:ext cx="55562" cy="55562"/>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2" name="Rectangle 122"/>
          <p:cNvSpPr>
            <a:spLocks noChangeArrowheads="1"/>
          </p:cNvSpPr>
          <p:nvPr/>
        </p:nvSpPr>
        <p:spPr bwMode="auto">
          <a:xfrm rot="1800000">
            <a:off x="8994775" y="5213350"/>
            <a:ext cx="76200" cy="76200"/>
          </a:xfrm>
          <a:prstGeom prst="rect">
            <a:avLst/>
          </a:prstGeom>
          <a:solidFill>
            <a:srgbClr val="996633"/>
          </a:solidFill>
          <a:ln w="9525">
            <a:solidFill>
              <a:schemeClr val="tx1"/>
            </a:solidFill>
            <a:miter lim="800000"/>
            <a:headEnd/>
            <a:tailEnd/>
          </a:ln>
          <a:effectLst/>
        </p:spPr>
        <p:txBody>
          <a:bodyPr wrap="none" anchor="ctr"/>
          <a:lstStyle/>
          <a:p>
            <a:pPr algn="ctr"/>
            <a:endParaRPr lang="en-US">
              <a:solidFill>
                <a:srgbClr val="996633"/>
              </a:solidFill>
            </a:endParaRPr>
          </a:p>
        </p:txBody>
      </p:sp>
      <p:sp>
        <p:nvSpPr>
          <p:cNvPr id="163" name="Oval 131"/>
          <p:cNvSpPr>
            <a:spLocks noChangeAspect="1" noChangeArrowheads="1"/>
          </p:cNvSpPr>
          <p:nvPr/>
        </p:nvSpPr>
        <p:spPr bwMode="auto">
          <a:xfrm>
            <a:off x="8924925" y="5170487"/>
            <a:ext cx="55562" cy="55563"/>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4" name="Rectangle 121"/>
          <p:cNvSpPr>
            <a:spLocks noChangeArrowheads="1"/>
          </p:cNvSpPr>
          <p:nvPr/>
        </p:nvSpPr>
        <p:spPr bwMode="auto">
          <a:xfrm>
            <a:off x="8786812" y="5041900"/>
            <a:ext cx="57150" cy="174625"/>
          </a:xfrm>
          <a:prstGeom prst="rect">
            <a:avLst/>
          </a:prstGeom>
          <a:solidFill>
            <a:srgbClr val="00CC00"/>
          </a:solidFill>
          <a:ln w="9525">
            <a:solidFill>
              <a:schemeClr val="tx1"/>
            </a:solidFill>
            <a:miter lim="800000"/>
            <a:headEnd/>
            <a:tailEnd/>
          </a:ln>
          <a:effectLst/>
        </p:spPr>
        <p:txBody>
          <a:bodyPr wrap="none" anchor="ctr"/>
          <a:lstStyle/>
          <a:p>
            <a:pPr algn="ctr"/>
            <a:endParaRPr lang="en-US">
              <a:solidFill>
                <a:schemeClr val="hlink"/>
              </a:solidFill>
            </a:endParaRPr>
          </a:p>
        </p:txBody>
      </p:sp>
      <p:sp>
        <p:nvSpPr>
          <p:cNvPr id="165" name="Oval 156"/>
          <p:cNvSpPr>
            <a:spLocks noChangeAspect="1" noChangeArrowheads="1"/>
          </p:cNvSpPr>
          <p:nvPr/>
        </p:nvSpPr>
        <p:spPr bwMode="auto">
          <a:xfrm>
            <a:off x="8983662" y="5094287"/>
            <a:ext cx="55563" cy="55563"/>
          </a:xfrm>
          <a:prstGeom prst="ellipse">
            <a:avLst/>
          </a:prstGeom>
          <a:solidFill>
            <a:srgbClr val="33CC33"/>
          </a:solidFill>
          <a:ln w="9525">
            <a:solidFill>
              <a:schemeClr val="tx1"/>
            </a:solidFill>
            <a:round/>
            <a:headEnd/>
            <a:tailEnd/>
          </a:ln>
          <a:effectLst/>
        </p:spPr>
        <p:txBody>
          <a:bodyPr wrap="none" anchor="ctr"/>
          <a:lstStyle/>
          <a:p>
            <a:pPr algn="ctr"/>
            <a:endParaRPr lang="en-US">
              <a:solidFill>
                <a:srgbClr val="FF0000"/>
              </a:solidFill>
            </a:endParaRPr>
          </a:p>
        </p:txBody>
      </p:sp>
      <p:sp>
        <p:nvSpPr>
          <p:cNvPr id="166" name="Rectangle 157"/>
          <p:cNvSpPr>
            <a:spLocks noChangeArrowheads="1"/>
          </p:cNvSpPr>
          <p:nvPr/>
        </p:nvSpPr>
        <p:spPr bwMode="auto">
          <a:xfrm>
            <a:off x="7954962" y="5097462"/>
            <a:ext cx="55563" cy="63500"/>
          </a:xfrm>
          <a:prstGeom prst="rect">
            <a:avLst/>
          </a:prstGeom>
          <a:solidFill>
            <a:srgbClr val="66FFFF"/>
          </a:solidFill>
          <a:ln w="9525">
            <a:solidFill>
              <a:schemeClr val="tx1"/>
            </a:solidFill>
            <a:miter lim="800000"/>
            <a:headEnd/>
            <a:tailEnd/>
          </a:ln>
          <a:effectLst/>
        </p:spPr>
        <p:txBody>
          <a:bodyPr wrap="none" anchor="ctr"/>
          <a:lstStyle/>
          <a:p>
            <a:endParaRPr lang="en-US"/>
          </a:p>
        </p:txBody>
      </p:sp>
      <p:sp>
        <p:nvSpPr>
          <p:cNvPr id="167" name="Line 158"/>
          <p:cNvSpPr>
            <a:spLocks noChangeShapeType="1"/>
          </p:cNvSpPr>
          <p:nvPr/>
        </p:nvSpPr>
        <p:spPr bwMode="auto">
          <a:xfrm>
            <a:off x="7977187" y="4946650"/>
            <a:ext cx="0" cy="136525"/>
          </a:xfrm>
          <a:prstGeom prst="line">
            <a:avLst/>
          </a:prstGeom>
          <a:noFill/>
          <a:ln w="12700">
            <a:solidFill>
              <a:schemeClr val="bg2"/>
            </a:solidFill>
            <a:round/>
            <a:headEnd/>
            <a:tailEnd type="arrow" w="sm" len="sm"/>
          </a:ln>
          <a:effectLst/>
        </p:spPr>
        <p:txBody>
          <a:bodyPr wrap="none" anchor="ctr"/>
          <a:lstStyle/>
          <a:p>
            <a:endParaRPr lang="en-US"/>
          </a:p>
        </p:txBody>
      </p:sp>
      <p:sp>
        <p:nvSpPr>
          <p:cNvPr id="168" name="Text Box 159"/>
          <p:cNvSpPr txBox="1">
            <a:spLocks noChangeArrowheads="1"/>
          </p:cNvSpPr>
          <p:nvPr/>
        </p:nvSpPr>
        <p:spPr bwMode="auto">
          <a:xfrm>
            <a:off x="7824787" y="4722812"/>
            <a:ext cx="774700" cy="284163"/>
          </a:xfrm>
          <a:prstGeom prst="rect">
            <a:avLst/>
          </a:prstGeom>
          <a:noFill/>
          <a:ln w="19050" algn="ctr">
            <a:noFill/>
            <a:miter lim="800000"/>
            <a:headEnd/>
            <a:tailEnd type="none" w="lg" len="lg"/>
          </a:ln>
          <a:effectLst/>
        </p:spPr>
        <p:txBody>
          <a:bodyPr wrap="none">
            <a:spAutoFit/>
          </a:bodyPr>
          <a:lstStyle/>
          <a:p>
            <a:pPr>
              <a:lnSpc>
                <a:spcPct val="90000"/>
              </a:lnSpc>
            </a:pPr>
            <a:r>
              <a:rPr lang="en-US" sz="1400">
                <a:effectLst>
                  <a:outerShdw blurRad="38100" dist="38100" dir="2700000" algn="tl">
                    <a:srgbClr val="C0C0C0"/>
                  </a:outerShdw>
                </a:effectLst>
              </a:rPr>
              <a:t>stopper</a:t>
            </a:r>
          </a:p>
        </p:txBody>
      </p:sp>
      <p:sp>
        <p:nvSpPr>
          <p:cNvPr id="169" name="Rectangle 160"/>
          <p:cNvSpPr>
            <a:spLocks noChangeArrowheads="1"/>
          </p:cNvSpPr>
          <p:nvPr/>
        </p:nvSpPr>
        <p:spPr bwMode="auto">
          <a:xfrm>
            <a:off x="5600700" y="5151437"/>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0" name="Rectangle 161"/>
          <p:cNvSpPr>
            <a:spLocks noChangeArrowheads="1"/>
          </p:cNvSpPr>
          <p:nvPr/>
        </p:nvSpPr>
        <p:spPr bwMode="auto">
          <a:xfrm>
            <a:off x="5746750" y="5151437"/>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1" name="Rectangle 162"/>
          <p:cNvSpPr>
            <a:spLocks noChangeArrowheads="1"/>
          </p:cNvSpPr>
          <p:nvPr/>
        </p:nvSpPr>
        <p:spPr bwMode="auto">
          <a:xfrm>
            <a:off x="5892800" y="5151437"/>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2" name="Rectangle 163"/>
          <p:cNvSpPr>
            <a:spLocks noChangeArrowheads="1"/>
          </p:cNvSpPr>
          <p:nvPr/>
        </p:nvSpPr>
        <p:spPr bwMode="auto">
          <a:xfrm>
            <a:off x="6042025" y="5151437"/>
            <a:ext cx="26987"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3" name="Rectangle 164"/>
          <p:cNvSpPr>
            <a:spLocks noChangeArrowheads="1"/>
          </p:cNvSpPr>
          <p:nvPr/>
        </p:nvSpPr>
        <p:spPr bwMode="auto">
          <a:xfrm>
            <a:off x="5672137" y="515143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4" name="Rectangle 165"/>
          <p:cNvSpPr>
            <a:spLocks noChangeArrowheads="1"/>
          </p:cNvSpPr>
          <p:nvPr/>
        </p:nvSpPr>
        <p:spPr bwMode="auto">
          <a:xfrm>
            <a:off x="5819775" y="515143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5" name="Rectangle 166"/>
          <p:cNvSpPr>
            <a:spLocks noChangeArrowheads="1"/>
          </p:cNvSpPr>
          <p:nvPr/>
        </p:nvSpPr>
        <p:spPr bwMode="auto">
          <a:xfrm>
            <a:off x="5967412" y="515143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6" name="Rectangle 167"/>
          <p:cNvSpPr>
            <a:spLocks noChangeArrowheads="1"/>
          </p:cNvSpPr>
          <p:nvPr/>
        </p:nvSpPr>
        <p:spPr bwMode="auto">
          <a:xfrm>
            <a:off x="5602287" y="4827587"/>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7" name="Rectangle 168"/>
          <p:cNvSpPr>
            <a:spLocks noChangeArrowheads="1"/>
          </p:cNvSpPr>
          <p:nvPr/>
        </p:nvSpPr>
        <p:spPr bwMode="auto">
          <a:xfrm>
            <a:off x="5748337" y="4827587"/>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8" name="Rectangle 169"/>
          <p:cNvSpPr>
            <a:spLocks noChangeArrowheads="1"/>
          </p:cNvSpPr>
          <p:nvPr/>
        </p:nvSpPr>
        <p:spPr bwMode="auto">
          <a:xfrm>
            <a:off x="5894387" y="4827587"/>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79" name="Rectangle 170"/>
          <p:cNvSpPr>
            <a:spLocks noChangeArrowheads="1"/>
          </p:cNvSpPr>
          <p:nvPr/>
        </p:nvSpPr>
        <p:spPr bwMode="auto">
          <a:xfrm>
            <a:off x="6043612" y="4827587"/>
            <a:ext cx="26988" cy="92075"/>
          </a:xfrm>
          <a:prstGeom prst="rect">
            <a:avLst/>
          </a:prstGeom>
          <a:solidFill>
            <a:srgbClr val="33CC33"/>
          </a:solidFill>
          <a:ln w="9525">
            <a:solidFill>
              <a:schemeClr val="tx1"/>
            </a:solidFill>
            <a:miter lim="800000"/>
            <a:headEnd/>
            <a:tailEnd/>
          </a:ln>
          <a:effectLst/>
        </p:spPr>
        <p:txBody>
          <a:bodyPr wrap="none" anchor="ctr"/>
          <a:lstStyle/>
          <a:p>
            <a:endParaRPr lang="en-US"/>
          </a:p>
        </p:txBody>
      </p:sp>
      <p:sp>
        <p:nvSpPr>
          <p:cNvPr id="180" name="Rectangle 171"/>
          <p:cNvSpPr>
            <a:spLocks noChangeArrowheads="1"/>
          </p:cNvSpPr>
          <p:nvPr/>
        </p:nvSpPr>
        <p:spPr bwMode="auto">
          <a:xfrm>
            <a:off x="5673725" y="482758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1" name="Rectangle 172"/>
          <p:cNvSpPr>
            <a:spLocks noChangeArrowheads="1"/>
          </p:cNvSpPr>
          <p:nvPr/>
        </p:nvSpPr>
        <p:spPr bwMode="auto">
          <a:xfrm>
            <a:off x="5821362" y="4827587"/>
            <a:ext cx="26988"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2" name="Rectangle 173"/>
          <p:cNvSpPr>
            <a:spLocks noChangeArrowheads="1"/>
          </p:cNvSpPr>
          <p:nvPr/>
        </p:nvSpPr>
        <p:spPr bwMode="auto">
          <a:xfrm>
            <a:off x="5969000" y="4827587"/>
            <a:ext cx="26987" cy="92075"/>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3" name="AutoShape 174"/>
          <p:cNvSpPr>
            <a:spLocks/>
          </p:cNvSpPr>
          <p:nvPr/>
        </p:nvSpPr>
        <p:spPr bwMode="auto">
          <a:xfrm rot="16200000">
            <a:off x="5341143" y="4693444"/>
            <a:ext cx="112713" cy="323850"/>
          </a:xfrm>
          <a:prstGeom prst="rightBrace">
            <a:avLst>
              <a:gd name="adj1" fmla="val 23944"/>
              <a:gd name="adj2" fmla="val 50000"/>
            </a:avLst>
          </a:prstGeom>
          <a:noFill/>
          <a:ln w="12700">
            <a:solidFill>
              <a:schemeClr val="bg2"/>
            </a:solidFill>
            <a:round/>
            <a:headEnd/>
            <a:tailEnd/>
          </a:ln>
          <a:effectLst/>
        </p:spPr>
        <p:txBody>
          <a:bodyPr wrap="none" anchor="ctr"/>
          <a:lstStyle/>
          <a:p>
            <a:endParaRPr lang="en-US"/>
          </a:p>
        </p:txBody>
      </p:sp>
      <p:sp>
        <p:nvSpPr>
          <p:cNvPr id="184" name="Rectangle 183"/>
          <p:cNvSpPr/>
          <p:nvPr/>
        </p:nvSpPr>
        <p:spPr>
          <a:xfrm>
            <a:off x="1065212" y="1676400"/>
            <a:ext cx="7316788" cy="2523768"/>
          </a:xfrm>
          <a:prstGeom prst="rect">
            <a:avLst/>
          </a:prstGeom>
        </p:spPr>
        <p:txBody>
          <a:bodyPr wrap="square">
            <a:spAutoFit/>
          </a:bodyPr>
          <a:lstStyle/>
          <a:p>
            <a:pPr>
              <a:buFont typeface="Arial" pitchFamily="34" charset="0"/>
              <a:buChar char="•"/>
            </a:pPr>
            <a:r>
              <a:rPr lang="en-US" dirty="0" smtClean="0"/>
              <a:t>120Hz Pulsed Bunches using 2856MHz RF</a:t>
            </a:r>
          </a:p>
          <a:p>
            <a:pPr>
              <a:buFont typeface="Arial" pitchFamily="34" charset="0"/>
              <a:buChar char="•"/>
            </a:pPr>
            <a:r>
              <a:rPr lang="en-US" dirty="0" smtClean="0"/>
              <a:t> RF Gun(6MeV), UV Drive Laser, Photo-Electric Emission</a:t>
            </a:r>
          </a:p>
          <a:p>
            <a:r>
              <a:rPr lang="en-US" dirty="0" smtClean="0"/>
              <a:t>     Cu Cathode, 20-350pC, 300-600µm Bunch</a:t>
            </a:r>
          </a:p>
          <a:p>
            <a:pPr>
              <a:buFont typeface="Arial" pitchFamily="34" charset="0"/>
              <a:buChar char="•"/>
            </a:pPr>
            <a:r>
              <a:rPr lang="en-US" dirty="0" smtClean="0"/>
              <a:t> Laser Heater(controlling slice energy spread)</a:t>
            </a:r>
          </a:p>
          <a:p>
            <a:pPr>
              <a:buFont typeface="Arial" pitchFamily="34" charset="0"/>
              <a:buChar char="•"/>
            </a:pPr>
            <a:r>
              <a:rPr lang="en-US" dirty="0" smtClean="0"/>
              <a:t> 1</a:t>
            </a:r>
            <a:r>
              <a:rPr lang="en-US" baseline="30000" dirty="0" smtClean="0"/>
              <a:t>st</a:t>
            </a:r>
            <a:r>
              <a:rPr lang="en-US" dirty="0" smtClean="0"/>
              <a:t>  Bunch Compressor(factor of ~10) BC1</a:t>
            </a:r>
          </a:p>
          <a:p>
            <a:pPr>
              <a:buFont typeface="Arial" pitchFamily="34" charset="0"/>
              <a:buChar char="•"/>
            </a:pPr>
            <a:r>
              <a:rPr lang="en-US" dirty="0" smtClean="0"/>
              <a:t> 2</a:t>
            </a:r>
            <a:r>
              <a:rPr lang="en-US" baseline="30000" dirty="0" smtClean="0"/>
              <a:t>nd</a:t>
            </a:r>
            <a:r>
              <a:rPr lang="en-US" dirty="0" smtClean="0"/>
              <a:t> Bunch Compressor BC2 </a:t>
            </a:r>
          </a:p>
          <a:p>
            <a:r>
              <a:rPr lang="en-US" dirty="0" smtClean="0"/>
              <a:t>    Compress down to 0.5-10+µm(2fs-300fs)</a:t>
            </a:r>
          </a:p>
          <a:p>
            <a:pPr>
              <a:buFont typeface="Arial" pitchFamily="34" charset="0"/>
              <a:buChar char="•"/>
            </a:pPr>
            <a:endParaRPr lang="en-US" dirty="0" smtClean="0"/>
          </a:p>
          <a:p>
            <a:endParaRPr lang="en-US" sz="1400" dirty="0" smtClean="0"/>
          </a:p>
        </p:txBody>
      </p:sp>
    </p:spTree>
    <p:extLst>
      <p:ext uri="{BB962C8B-B14F-4D97-AF65-F5344CB8AC3E}">
        <p14:creationId xmlns="" xmlns:p14="http://schemas.microsoft.com/office/powerpoint/2010/main" val="16084459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2102</Words>
  <Application>Microsoft Office PowerPoint</Application>
  <PresentationFormat>On-screen Show (4:3)</PresentationFormat>
  <Paragraphs>484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vt:lpstr>
      <vt:lpstr>Optimizing X-ray FEL performance for LCLS at SLAC </vt:lpstr>
      <vt:lpstr>Outline</vt:lpstr>
      <vt:lpstr>Free Electron Lasers </vt:lpstr>
      <vt:lpstr>Introduction to Free Electron Lasers</vt:lpstr>
      <vt:lpstr>Introduction to Free Electron Lasers</vt:lpstr>
      <vt:lpstr>Introduction to Free Electron Lasers</vt:lpstr>
      <vt:lpstr>Introduction to Free Electron Lasers</vt:lpstr>
      <vt:lpstr> </vt:lpstr>
      <vt:lpstr>Introduction to LCLS: Electron Transport</vt:lpstr>
      <vt:lpstr>Introduction to LCLS: Photon Transport</vt:lpstr>
      <vt:lpstr>Deliverable X-Ray Parameters </vt:lpstr>
      <vt:lpstr>LCLS User Parameter Space</vt:lpstr>
      <vt:lpstr>Setting up the Machine </vt:lpstr>
      <vt:lpstr>Setting up the Machine</vt:lpstr>
      <vt:lpstr>Setting up the Injector</vt:lpstr>
      <vt:lpstr>Setting up the Injector</vt:lpstr>
      <vt:lpstr>Setting up the Linac</vt:lpstr>
      <vt:lpstr>Setting up the Undulator</vt:lpstr>
      <vt:lpstr>Setting up the Undulator</vt:lpstr>
      <vt:lpstr>Setting up the Undulator</vt:lpstr>
      <vt:lpstr>Measuring the FEL Intensity</vt:lpstr>
      <vt:lpstr>Tuning Methods </vt:lpstr>
      <vt:lpstr>Tuning Methods</vt:lpstr>
      <vt:lpstr>Tuning Methods</vt:lpstr>
      <vt:lpstr>Tuning Methods</vt:lpstr>
      <vt:lpstr>FEL Performance </vt:lpstr>
      <vt:lpstr>FEL Pulse Energy vs. FEL Photon Energy</vt:lpstr>
      <vt:lpstr>Sources of Information and Figures</vt:lpstr>
      <vt:lpstr>References</vt:lpstr>
      <vt:lpstr>END, Thanks! </vt:lpstr>
      <vt:lpstr>Supplemental Information </vt:lpstr>
      <vt:lpstr>Bunch Compression at SLAC</vt:lpstr>
      <vt:lpstr>X-Band Chirp at SLAC</vt:lpstr>
      <vt:lpstr>Bunch Length Optimization</vt:lpstr>
      <vt:lpstr>Injector Laser Heater</vt:lpstr>
      <vt:lpstr>Introduction to LCLS: Undulator Transport</vt:lpstr>
      <vt:lpstr>Soft X-Ray Operation</vt:lpstr>
      <vt:lpstr>Feedback Displays</vt:lpstr>
      <vt:lpstr>Feedback Locations</vt:lpstr>
      <vt:lpstr>Free Electron Lasers</vt:lpstr>
      <vt:lpstr>FEL Spot Size in FEE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2012-06-11T23:48:53Z</dcterms:created>
  <dcterms:modified xsi:type="dcterms:W3CDTF">2012-08-08T18:26:20Z</dcterms:modified>
</cp:coreProperties>
</file>