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74" r:id="rId3"/>
    <p:sldId id="258" r:id="rId4"/>
    <p:sldId id="259" r:id="rId5"/>
    <p:sldId id="261" r:id="rId6"/>
    <p:sldId id="263" r:id="rId7"/>
    <p:sldId id="262" r:id="rId8"/>
    <p:sldId id="264" r:id="rId9"/>
    <p:sldId id="265" r:id="rId10"/>
    <p:sldId id="281" r:id="rId11"/>
    <p:sldId id="266" r:id="rId12"/>
    <p:sldId id="271" r:id="rId13"/>
    <p:sldId id="270" r:id="rId14"/>
    <p:sldId id="267" r:id="rId15"/>
    <p:sldId id="273" r:id="rId16"/>
    <p:sldId id="272" r:id="rId17"/>
    <p:sldId id="268" r:id="rId18"/>
    <p:sldId id="275" r:id="rId19"/>
    <p:sldId id="277" r:id="rId20"/>
    <p:sldId id="260" r:id="rId21"/>
    <p:sldId id="283" r:id="rId22"/>
    <p:sldId id="285" r:id="rId23"/>
    <p:sldId id="276" r:id="rId24"/>
    <p:sldId id="284" r:id="rId25"/>
    <p:sldId id="279" r:id="rId26"/>
    <p:sldId id="286" r:id="rId27"/>
    <p:sldId id="287" r:id="rId28"/>
    <p:sldId id="278" r:id="rId29"/>
    <p:sldId id="280" r:id="rId30"/>
    <p:sldId id="282" r:id="rId31"/>
    <p:sldId id="25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0" autoAdjust="0"/>
    <p:restoredTop sz="86407" autoAdjust="0"/>
  </p:normalViewPr>
  <p:slideViewPr>
    <p:cSldViewPr>
      <p:cViewPr>
        <p:scale>
          <a:sx n="66" d="100"/>
          <a:sy n="66" d="100"/>
        </p:scale>
        <p:origin x="-1312" y="-6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85901-C560-43AC-B63A-A463B0C15F80}" type="datetimeFigureOut">
              <a:rPr lang="en-US" smtClean="0"/>
              <a:t>8/4/12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AB215-CCA3-44A3-AF1D-77D441086CCC}" type="slidenum">
              <a:rPr lang="en-US" smtClean="0"/>
              <a:t>‹#›</a:t>
            </a:fld>
            <a:endParaRPr lang="en-US"/>
          </a:p>
        </p:txBody>
      </p:sp>
    </p:spTree>
    <p:extLst>
      <p:ext uri="{BB962C8B-B14F-4D97-AF65-F5344CB8AC3E}">
        <p14:creationId xmlns:p14="http://schemas.microsoft.com/office/powerpoint/2010/main" val="925093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7F440E-9500-4EB8-A832-5FC710649B1D}" type="datetimeFigureOut">
              <a:rPr lang="en-US" smtClean="0"/>
              <a:t>8/4/12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178256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F440E-9500-4EB8-A832-5FC710649B1D}" type="datetimeFigureOut">
              <a:rPr lang="en-US" smtClean="0"/>
              <a:t>8/4/12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201659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F440E-9500-4EB8-A832-5FC710649B1D}" type="datetimeFigureOut">
              <a:rPr lang="en-US" smtClean="0"/>
              <a:t>8/4/12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4193587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440E-9500-4EB8-A832-5FC710649B1D}" type="datetimeFigureOut">
              <a:rPr lang="en-US" smtClean="0"/>
              <a:t>8/4/12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1727188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440E-9500-4EB8-A832-5FC710649B1D}" type="datetimeFigureOut">
              <a:rPr lang="en-US" smtClean="0"/>
              <a:t>8/4/12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246456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440E-9500-4EB8-A832-5FC710649B1D}" type="datetimeFigureOut">
              <a:rPr lang="en-US" smtClean="0"/>
              <a:t>8/4/12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279010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7F440E-9500-4EB8-A832-5FC710649B1D}" type="datetimeFigureOut">
              <a:rPr lang="en-US" smtClean="0"/>
              <a:t>8/4/12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88309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F440E-9500-4EB8-A832-5FC710649B1D}" type="datetimeFigureOut">
              <a:rPr lang="en-US" smtClean="0"/>
              <a:t>8/4/12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82809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7F440E-9500-4EB8-A832-5FC710649B1D}" type="datetimeFigureOut">
              <a:rPr lang="en-US" smtClean="0"/>
              <a:t>8/4/12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77657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7F440E-9500-4EB8-A832-5FC710649B1D}" type="datetimeFigureOut">
              <a:rPr lang="en-US" smtClean="0"/>
              <a:t>8/4/12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84151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F440E-9500-4EB8-A832-5FC710649B1D}" type="datetimeFigureOut">
              <a:rPr lang="en-US" smtClean="0"/>
              <a:t>8/4/12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B6C8EE-FFF2-469E-9EA5-7318CEE999D9}" type="slidenum">
              <a:rPr lang="en-US" smtClean="0"/>
              <a:t>‹#›</a:t>
            </a:fld>
            <a:endParaRPr lang="en-US"/>
          </a:p>
        </p:txBody>
      </p:sp>
      <p:pic>
        <p:nvPicPr>
          <p:cNvPr id="5" name="Picture 6" descr="http://www-conf.slac.stanford.edu/wao2012/images/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85" y="76200"/>
            <a:ext cx="4362450" cy="5905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so.lbl.gov/assets/docs/downloads/LBNL_Full_Logo_Final.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24800" y="152401"/>
            <a:ext cx="1066800" cy="91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5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E7F440E-9500-4EB8-A832-5FC710649B1D}" type="datetimeFigureOut">
              <a:rPr lang="en-US" smtClean="0"/>
              <a:t>8/4/12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214426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7F440E-9500-4EB8-A832-5FC710649B1D}" type="datetimeFigureOut">
              <a:rPr lang="en-US" smtClean="0"/>
              <a:t>8/4/12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B6C8EE-FFF2-469E-9EA5-7318CEE999D9}" type="slidenum">
              <a:rPr lang="en-US" smtClean="0"/>
              <a:t>‹#›</a:t>
            </a:fld>
            <a:endParaRPr lang="en-US"/>
          </a:p>
        </p:txBody>
      </p:sp>
    </p:spTree>
    <p:extLst>
      <p:ext uri="{BB962C8B-B14F-4D97-AF65-F5344CB8AC3E}">
        <p14:creationId xmlns:p14="http://schemas.microsoft.com/office/powerpoint/2010/main" val="3235582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F440E-9500-4EB8-A832-5FC710649B1D}" type="datetimeFigureOut">
              <a:rPr lang="en-US" smtClean="0"/>
              <a:t>8/4/12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6C8EE-FFF2-469E-9EA5-7318CEE999D9}" type="slidenum">
              <a:rPr lang="en-US" smtClean="0"/>
              <a:t>‹#›</a:t>
            </a:fld>
            <a:endParaRPr lang="en-US"/>
          </a:p>
        </p:txBody>
      </p:sp>
    </p:spTree>
    <p:extLst>
      <p:ext uri="{BB962C8B-B14F-4D97-AF65-F5344CB8AC3E}">
        <p14:creationId xmlns:p14="http://schemas.microsoft.com/office/powerpoint/2010/main" val="979778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g"/><Relationship Id="rId8" Type="http://schemas.openxmlformats.org/officeDocument/2006/relationships/image" Target="../media/image37.jpeg"/><Relationship Id="rId9" Type="http://schemas.openxmlformats.org/officeDocument/2006/relationships/image" Target="../media/image38.jpg"/><Relationship Id="rId10"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22.jpe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 Id="rId3"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 Id="rId3"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962400"/>
            <a:ext cx="9144000" cy="289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914400"/>
            <a:ext cx="7772400" cy="1828800"/>
          </a:xfrm>
        </p:spPr>
        <p:txBody>
          <a:bodyPr>
            <a:normAutofit/>
          </a:bodyPr>
          <a:lstStyle/>
          <a:p>
            <a:r>
              <a:rPr lang="en-US" sz="3200" b="1" dirty="0" smtClean="0"/>
              <a:t>WAO 2012</a:t>
            </a:r>
            <a:br>
              <a:rPr lang="en-US" sz="3200" b="1" dirty="0" smtClean="0"/>
            </a:br>
            <a:r>
              <a:rPr lang="en-US" sz="3200" b="1" dirty="0" smtClean="0"/>
              <a:t>Accelerator Control Room</a:t>
            </a:r>
            <a:br>
              <a:rPr lang="en-US" sz="3200" b="1" dirty="0" smtClean="0"/>
            </a:br>
            <a:r>
              <a:rPr lang="en-US" sz="3200" b="1" dirty="0" smtClean="0"/>
              <a:t>Overview</a:t>
            </a:r>
            <a:endParaRPr lang="en-US" sz="3200" b="1" dirty="0"/>
          </a:p>
        </p:txBody>
      </p:sp>
      <p:sp>
        <p:nvSpPr>
          <p:cNvPr id="3" name="Subtitle 2"/>
          <p:cNvSpPr>
            <a:spLocks noGrp="1"/>
          </p:cNvSpPr>
          <p:nvPr>
            <p:ph type="subTitle" idx="1"/>
          </p:nvPr>
        </p:nvSpPr>
        <p:spPr>
          <a:xfrm>
            <a:off x="0" y="2895600"/>
            <a:ext cx="9144000" cy="1447800"/>
          </a:xfrm>
        </p:spPr>
        <p:txBody>
          <a:bodyPr>
            <a:normAutofit/>
          </a:bodyPr>
          <a:lstStyle/>
          <a:p>
            <a:r>
              <a:rPr lang="en-US" sz="2400" b="1" dirty="0" smtClean="0">
                <a:solidFill>
                  <a:schemeClr val="accent2">
                    <a:lumMod val="75000"/>
                  </a:schemeClr>
                </a:solidFill>
              </a:rPr>
              <a:t>Jim Morel</a:t>
            </a:r>
          </a:p>
          <a:p>
            <a:r>
              <a:rPr lang="en-US" sz="2400" b="1" dirty="0" smtClean="0">
                <a:solidFill>
                  <a:schemeClr val="accent2">
                    <a:lumMod val="75000"/>
                  </a:schemeClr>
                </a:solidFill>
              </a:rPr>
              <a:t>Lawrence Berkeley National Laboratory</a:t>
            </a:r>
            <a:endParaRPr lang="en-US" sz="2400" b="1" dirty="0">
              <a:solidFill>
                <a:schemeClr val="accent2">
                  <a:lumMod val="75000"/>
                </a:schemeClr>
              </a:solidFill>
            </a:endParaRPr>
          </a:p>
        </p:txBody>
      </p:sp>
      <p:sp>
        <p:nvSpPr>
          <p:cNvPr id="5" name="Rectangle 4"/>
          <p:cNvSpPr/>
          <p:nvPr/>
        </p:nvSpPr>
        <p:spPr>
          <a:xfrm>
            <a:off x="6553200" y="4114800"/>
            <a:ext cx="2514600" cy="2524125"/>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3">
                    <a:lumMod val="50000"/>
                  </a:schemeClr>
                </a:solidFill>
              </a:rPr>
              <a:t>Welcome to the </a:t>
            </a:r>
          </a:p>
          <a:p>
            <a:pPr algn="ctr"/>
            <a:r>
              <a:rPr lang="en-US" b="1" dirty="0" smtClean="0">
                <a:solidFill>
                  <a:schemeClr val="accent3">
                    <a:lumMod val="50000"/>
                  </a:schemeClr>
                </a:solidFill>
              </a:rPr>
              <a:t>San Francisco Bay Area</a:t>
            </a:r>
            <a:endParaRPr lang="en-US" b="1" dirty="0">
              <a:solidFill>
                <a:schemeClr val="accent3">
                  <a:lumMod val="50000"/>
                </a:schemeClr>
              </a:solidFill>
            </a:endParaRPr>
          </a:p>
        </p:txBody>
      </p:sp>
      <p:sp>
        <p:nvSpPr>
          <p:cNvPr id="7" name="Rectangle 6"/>
          <p:cNvSpPr/>
          <p:nvPr/>
        </p:nvSpPr>
        <p:spPr>
          <a:xfrm>
            <a:off x="0" y="4114800"/>
            <a:ext cx="2514600" cy="2524125"/>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114800"/>
            <a:ext cx="38957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www-conf.slac.stanford.edu/wao2012/images/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85" y="76200"/>
            <a:ext cx="4362450" cy="59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8747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22474"/>
            <a:ext cx="6463699" cy="201132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243" y="3680416"/>
            <a:ext cx="3792558" cy="2844419"/>
          </a:xfrm>
          <a:prstGeom prst="rect">
            <a:avLst/>
          </a:prstGeom>
          <a:ln>
            <a:solidFill>
              <a:srgbClr val="FF0000"/>
            </a:solidFill>
          </a:ln>
        </p:spPr>
      </p:pic>
      <p:sp>
        <p:nvSpPr>
          <p:cNvPr id="2" name="Rectangle 1"/>
          <p:cNvSpPr/>
          <p:nvPr/>
        </p:nvSpPr>
        <p:spPr>
          <a:xfrm>
            <a:off x="457200" y="3810000"/>
            <a:ext cx="4038600" cy="2585323"/>
          </a:xfrm>
          <a:prstGeom prst="rect">
            <a:avLst/>
          </a:prstGeom>
        </p:spPr>
        <p:txBody>
          <a:bodyPr wrap="square">
            <a:spAutoFit/>
          </a:bodyPr>
          <a:lstStyle/>
          <a:p>
            <a:r>
              <a:rPr lang="en-US" dirty="0" smtClean="0"/>
              <a:t> </a:t>
            </a:r>
            <a:r>
              <a:rPr lang="en-US" b="1" dirty="0" smtClean="0"/>
              <a:t>digital</a:t>
            </a:r>
            <a:r>
              <a:rPr lang="en-US" dirty="0" smtClean="0"/>
              <a:t> </a:t>
            </a:r>
            <a:r>
              <a:rPr lang="en-US" dirty="0"/>
              <a:t>controls and </a:t>
            </a:r>
            <a:r>
              <a:rPr lang="en-US" dirty="0" smtClean="0"/>
              <a:t>diagnostics… </a:t>
            </a:r>
          </a:p>
          <a:p>
            <a:endParaRPr lang="en-US" dirty="0" smtClean="0"/>
          </a:p>
          <a:p>
            <a:endParaRPr lang="en-US" dirty="0"/>
          </a:p>
          <a:p>
            <a:pPr algn="r"/>
            <a:r>
              <a:rPr lang="en-US" dirty="0" smtClean="0"/>
              <a:t>…as compared to </a:t>
            </a:r>
            <a:r>
              <a:rPr lang="en-US" b="1" dirty="0"/>
              <a:t>analog</a:t>
            </a:r>
            <a:r>
              <a:rPr lang="en-US" dirty="0"/>
              <a:t> </a:t>
            </a:r>
            <a:r>
              <a:rPr lang="en-US" dirty="0" smtClean="0"/>
              <a:t>controls </a:t>
            </a:r>
          </a:p>
          <a:p>
            <a:pPr algn="r"/>
            <a:endParaRPr lang="en-US" dirty="0" smtClean="0"/>
          </a:p>
          <a:p>
            <a:pPr algn="r"/>
            <a:endParaRPr lang="en-US" dirty="0"/>
          </a:p>
          <a:p>
            <a:endParaRPr lang="en-US" dirty="0" smtClean="0"/>
          </a:p>
          <a:p>
            <a:r>
              <a:rPr lang="en-US" dirty="0" smtClean="0"/>
              <a:t>has been </a:t>
            </a:r>
            <a:r>
              <a:rPr lang="en-US" dirty="0"/>
              <a:t>ongoing in most control rooms</a:t>
            </a:r>
            <a:r>
              <a:rPr lang="en-US" dirty="0" smtClean="0"/>
              <a:t>.</a:t>
            </a:r>
          </a:p>
          <a:p>
            <a:endParaRPr lang="en-US" dirty="0"/>
          </a:p>
        </p:txBody>
      </p:sp>
      <p:sp>
        <p:nvSpPr>
          <p:cNvPr id="7" name="TextBox 6"/>
          <p:cNvSpPr txBox="1"/>
          <p:nvPr/>
        </p:nvSpPr>
        <p:spPr>
          <a:xfrm>
            <a:off x="3962400" y="1600200"/>
            <a:ext cx="3609761" cy="461665"/>
          </a:xfrm>
          <a:prstGeom prst="rect">
            <a:avLst/>
          </a:prstGeom>
          <a:solidFill>
            <a:schemeClr val="bg1"/>
          </a:solidFill>
          <a:ln>
            <a:solidFill>
              <a:srgbClr val="FF0000"/>
            </a:solidFill>
          </a:ln>
        </p:spPr>
        <p:txBody>
          <a:bodyPr wrap="square" rtlCol="0">
            <a:spAutoFit/>
          </a:bodyPr>
          <a:lstStyle/>
          <a:p>
            <a:r>
              <a:rPr lang="en-US" sz="1200" dirty="0" smtClean="0"/>
              <a:t>National Superconducting Cyclotron Laboratory (NSCL) control room at Michigan State University ,</a:t>
            </a:r>
          </a:p>
        </p:txBody>
      </p:sp>
      <p:sp>
        <p:nvSpPr>
          <p:cNvPr id="9" name="TextBox 8"/>
          <p:cNvSpPr txBox="1"/>
          <p:nvPr/>
        </p:nvSpPr>
        <p:spPr>
          <a:xfrm>
            <a:off x="7193223" y="3600393"/>
            <a:ext cx="1447800" cy="461665"/>
          </a:xfrm>
          <a:prstGeom prst="rect">
            <a:avLst/>
          </a:prstGeom>
          <a:solidFill>
            <a:schemeClr val="bg2"/>
          </a:solidFill>
          <a:ln>
            <a:solidFill>
              <a:srgbClr val="FF0000"/>
            </a:solidFill>
          </a:ln>
        </p:spPr>
        <p:txBody>
          <a:bodyPr wrap="square" rtlCol="0">
            <a:spAutoFit/>
          </a:bodyPr>
          <a:lstStyle/>
          <a:p>
            <a:r>
              <a:rPr lang="en-US" sz="1200" dirty="0" smtClean="0"/>
              <a:t>88-Inch Cyclotron </a:t>
            </a:r>
          </a:p>
          <a:p>
            <a:r>
              <a:rPr lang="en-US" sz="1200" dirty="0" smtClean="0"/>
              <a:t>control room LBNL</a:t>
            </a:r>
          </a:p>
        </p:txBody>
      </p:sp>
      <p:sp>
        <p:nvSpPr>
          <p:cNvPr id="8" name="Rectangle 7"/>
          <p:cNvSpPr/>
          <p:nvPr/>
        </p:nvSpPr>
        <p:spPr>
          <a:xfrm>
            <a:off x="474642" y="1295400"/>
            <a:ext cx="4038600" cy="369332"/>
          </a:xfrm>
          <a:prstGeom prst="rect">
            <a:avLst/>
          </a:prstGeom>
        </p:spPr>
        <p:txBody>
          <a:bodyPr wrap="square">
            <a:spAutoFit/>
          </a:bodyPr>
          <a:lstStyle/>
          <a:p>
            <a:r>
              <a:rPr lang="en-US" dirty="0"/>
              <a:t>The </a:t>
            </a:r>
            <a:r>
              <a:rPr lang="en-US" dirty="0" smtClean="0"/>
              <a:t>use of...</a:t>
            </a:r>
            <a:endParaRPr lang="en-US" dirty="0"/>
          </a:p>
        </p:txBody>
      </p:sp>
      <p:sp>
        <p:nvSpPr>
          <p:cNvPr id="10" name="Rectangle 9"/>
          <p:cNvSpPr/>
          <p:nvPr/>
        </p:nvSpPr>
        <p:spPr>
          <a:xfrm>
            <a:off x="1827094" y="685800"/>
            <a:ext cx="5564306" cy="646331"/>
          </a:xfrm>
          <a:prstGeom prst="rect">
            <a:avLst/>
          </a:prstGeom>
        </p:spPr>
        <p:txBody>
          <a:bodyPr wrap="square">
            <a:spAutoFit/>
          </a:bodyPr>
          <a:lstStyle/>
          <a:p>
            <a:r>
              <a:rPr lang="en-US" sz="3600" b="1" dirty="0" smtClean="0"/>
              <a:t>Controls and Diagnostics</a:t>
            </a:r>
            <a:endParaRPr lang="en-US" sz="3600" b="1" dirty="0"/>
          </a:p>
        </p:txBody>
      </p:sp>
    </p:spTree>
    <p:extLst>
      <p:ext uri="{BB962C8B-B14F-4D97-AF65-F5344CB8AC3E}">
        <p14:creationId xmlns:p14="http://schemas.microsoft.com/office/powerpoint/2010/main" val="80366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10459"/>
            <a:ext cx="3962400" cy="738664"/>
          </a:xfrm>
          <a:prstGeom prst="rect">
            <a:avLst/>
          </a:prstGeom>
        </p:spPr>
        <p:txBody>
          <a:bodyPr wrap="square">
            <a:spAutoFit/>
          </a:bodyPr>
          <a:lstStyle/>
          <a:p>
            <a:r>
              <a:rPr lang="en-US" dirty="0" smtClean="0"/>
              <a:t>The control room </a:t>
            </a:r>
            <a:r>
              <a:rPr lang="en-US" sz="2400" b="1" dirty="0" smtClean="0"/>
              <a:t>lighting</a:t>
            </a:r>
            <a:r>
              <a:rPr lang="en-US" dirty="0" smtClean="0"/>
              <a:t> has to be controlled by the operations staff,</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558" y="3848776"/>
            <a:ext cx="3505199" cy="26282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9600" y="2371448"/>
            <a:ext cx="3336977" cy="646331"/>
          </a:xfrm>
          <a:prstGeom prst="rect">
            <a:avLst/>
          </a:prstGeom>
        </p:spPr>
        <p:txBody>
          <a:bodyPr wrap="square">
            <a:spAutoFit/>
          </a:bodyPr>
          <a:lstStyle/>
          <a:p>
            <a:pPr algn="r"/>
            <a:r>
              <a:rPr lang="en-US" dirty="0" smtClean="0"/>
              <a:t>some operators like the room </a:t>
            </a:r>
            <a:endParaRPr lang="en-US" dirty="0"/>
          </a:p>
          <a:p>
            <a:pPr algn="r"/>
            <a:r>
              <a:rPr lang="en-US" dirty="0" smtClean="0"/>
              <a:t>to be dark and …</a:t>
            </a:r>
          </a:p>
        </p:txBody>
      </p:sp>
      <p:sp>
        <p:nvSpPr>
          <p:cNvPr id="8" name="Rectangle 7"/>
          <p:cNvSpPr/>
          <p:nvPr/>
        </p:nvSpPr>
        <p:spPr>
          <a:xfrm>
            <a:off x="5808260" y="3581400"/>
            <a:ext cx="2192740" cy="369332"/>
          </a:xfrm>
          <a:prstGeom prst="rect">
            <a:avLst/>
          </a:prstGeom>
          <a:solidFill>
            <a:schemeClr val="bg1"/>
          </a:solidFill>
          <a:ln>
            <a:solidFill>
              <a:srgbClr val="FF0000"/>
            </a:solidFill>
          </a:ln>
        </p:spPr>
        <p:txBody>
          <a:bodyPr wrap="square">
            <a:spAutoFit/>
          </a:bodyPr>
          <a:lstStyle/>
          <a:p>
            <a:pPr algn="r"/>
            <a:r>
              <a:rPr lang="en-US" dirty="0" smtClean="0"/>
              <a:t>TRIUMF control room</a:t>
            </a:r>
            <a:endParaRPr lang="en-US" dirty="0"/>
          </a:p>
        </p:txBody>
      </p:sp>
      <p:sp>
        <p:nvSpPr>
          <p:cNvPr id="10" name="TextBox 9"/>
          <p:cNvSpPr txBox="1"/>
          <p:nvPr/>
        </p:nvSpPr>
        <p:spPr>
          <a:xfrm>
            <a:off x="4191000" y="5830669"/>
            <a:ext cx="3184576" cy="646331"/>
          </a:xfrm>
          <a:prstGeom prst="rect">
            <a:avLst/>
          </a:prstGeom>
          <a:solidFill>
            <a:schemeClr val="bg1"/>
          </a:solidFill>
          <a:ln>
            <a:solidFill>
              <a:srgbClr val="FF0000"/>
            </a:solidFill>
          </a:ln>
        </p:spPr>
        <p:txBody>
          <a:bodyPr wrap="square" rtlCol="0">
            <a:spAutoFit/>
          </a:bodyPr>
          <a:lstStyle/>
          <a:p>
            <a:r>
              <a:rPr lang="en-US" dirty="0" smtClean="0"/>
              <a:t>The Svedberg Laboratory (TSL)</a:t>
            </a:r>
          </a:p>
          <a:p>
            <a:r>
              <a:rPr lang="en-US" dirty="0"/>
              <a:t>c</a:t>
            </a:r>
            <a:r>
              <a:rPr lang="en-US" dirty="0" smtClean="0"/>
              <a:t>ontrol room, in Sweden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577" y="1638976"/>
            <a:ext cx="4876800" cy="1837944"/>
          </a:xfrm>
          <a:prstGeom prst="rect">
            <a:avLst/>
          </a:prstGeom>
          <a:ln>
            <a:solidFill>
              <a:srgbClr val="FF0000"/>
            </a:solidFill>
          </a:ln>
        </p:spPr>
      </p:pic>
      <p:sp>
        <p:nvSpPr>
          <p:cNvPr id="11" name="Rectangle 10"/>
          <p:cNvSpPr/>
          <p:nvPr/>
        </p:nvSpPr>
        <p:spPr>
          <a:xfrm>
            <a:off x="4191000" y="4632341"/>
            <a:ext cx="3336977" cy="646331"/>
          </a:xfrm>
          <a:prstGeom prst="rect">
            <a:avLst/>
          </a:prstGeom>
        </p:spPr>
        <p:txBody>
          <a:bodyPr wrap="square">
            <a:spAutoFit/>
          </a:bodyPr>
          <a:lstStyle/>
          <a:p>
            <a:r>
              <a:rPr lang="en-US" dirty="0" smtClean="0"/>
              <a:t>…others like it to be bright and full of sunshine.</a:t>
            </a:r>
            <a:endParaRPr lang="en-US" dirty="0"/>
          </a:p>
        </p:txBody>
      </p:sp>
      <p:sp>
        <p:nvSpPr>
          <p:cNvPr id="12" name="TextBox 11"/>
          <p:cNvSpPr txBox="1"/>
          <p:nvPr/>
        </p:nvSpPr>
        <p:spPr>
          <a:xfrm>
            <a:off x="3710183" y="666751"/>
            <a:ext cx="1700017" cy="646331"/>
          </a:xfrm>
          <a:prstGeom prst="rect">
            <a:avLst/>
          </a:prstGeom>
          <a:noFill/>
        </p:spPr>
        <p:txBody>
          <a:bodyPr wrap="none" rtlCol="0">
            <a:spAutoFit/>
          </a:bodyPr>
          <a:lstStyle/>
          <a:p>
            <a:r>
              <a:rPr lang="en-US" sz="3600" b="1" dirty="0" smtClean="0"/>
              <a:t>Lighting</a:t>
            </a:r>
            <a:endParaRPr lang="en-US" sz="3600" b="1" dirty="0"/>
          </a:p>
        </p:txBody>
      </p:sp>
    </p:spTree>
    <p:extLst>
      <p:ext uri="{BB962C8B-B14F-4D97-AF65-F5344CB8AC3E}">
        <p14:creationId xmlns:p14="http://schemas.microsoft.com/office/powerpoint/2010/main" val="193902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1010012"/>
          <p:cNvPicPr>
            <a:picLocks noChangeAspect="1" noChangeArrowheads="1"/>
          </p:cNvPicPr>
          <p:nvPr/>
        </p:nvPicPr>
        <p:blipFill>
          <a:blip r:embed="rId2" cstate="print">
            <a:extLst>
              <a:ext uri="{28A0092B-C50C-407E-A947-70E740481C1C}">
                <a14:useLocalDpi xmlns:a14="http://schemas.microsoft.com/office/drawing/2010/main" val="0"/>
              </a:ext>
            </a:extLst>
          </a:blip>
          <a:srcRect b="12389"/>
          <a:stretch>
            <a:fillRect/>
          </a:stretch>
        </p:blipFill>
        <p:spPr bwMode="auto">
          <a:xfrm>
            <a:off x="685800" y="3279775"/>
            <a:ext cx="2275718" cy="26638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Grp="1" noChangeArrowheads="1"/>
          </p:cNvSpPr>
          <p:nvPr/>
        </p:nvSpPr>
        <p:spPr bwMode="auto">
          <a:xfrm>
            <a:off x="743713" y="1583764"/>
            <a:ext cx="5047487" cy="702236"/>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bodyPr>
          <a:lstStyle>
            <a:lvl1pPr marL="265113" indent="-265113" algn="l" rtl="0" eaLnBrk="0" fontAlgn="base" hangingPunct="0">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0" fontAlgn="base" hangingPunct="0">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eaLnBrk="1" hangingPunct="1">
              <a:buFont typeface="Arial Black" pitchFamily="34" charset="0"/>
              <a:buNone/>
            </a:pPr>
            <a:r>
              <a:rPr lang="en-US" sz="1800" dirty="0" smtClean="0"/>
              <a:t>DESY’s Solution to provide natural light throughout a room with limited windows.</a:t>
            </a:r>
          </a:p>
        </p:txBody>
      </p:sp>
      <p:grpSp>
        <p:nvGrpSpPr>
          <p:cNvPr id="16" name="Group 15"/>
          <p:cNvGrpSpPr/>
          <p:nvPr/>
        </p:nvGrpSpPr>
        <p:grpSpPr>
          <a:xfrm>
            <a:off x="409057" y="1992147"/>
            <a:ext cx="2042090" cy="1817853"/>
            <a:chOff x="4791868" y="2735263"/>
            <a:chExt cx="3827463" cy="2384425"/>
          </a:xfrm>
        </p:grpSpPr>
        <p:sp>
          <p:nvSpPr>
            <p:cNvPr id="2" name="Oval 1"/>
            <p:cNvSpPr>
              <a:spLocks noChangeArrowheads="1"/>
            </p:cNvSpPr>
            <p:nvPr/>
          </p:nvSpPr>
          <p:spPr bwMode="auto">
            <a:xfrm>
              <a:off x="6258718" y="3260725"/>
              <a:ext cx="361950" cy="352425"/>
            </a:xfrm>
            <a:prstGeom prst="ellipse">
              <a:avLst/>
            </a:pr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3" name="Rectangle 2"/>
            <p:cNvSpPr>
              <a:spLocks noChangeArrowheads="1"/>
            </p:cNvSpPr>
            <p:nvPr/>
          </p:nvSpPr>
          <p:spPr bwMode="auto">
            <a:xfrm>
              <a:off x="4798218" y="3457575"/>
              <a:ext cx="3819525" cy="4000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4" name="Rectangle 3"/>
            <p:cNvSpPr>
              <a:spLocks noChangeArrowheads="1"/>
            </p:cNvSpPr>
            <p:nvPr/>
          </p:nvSpPr>
          <p:spPr bwMode="auto">
            <a:xfrm>
              <a:off x="4799806" y="3506788"/>
              <a:ext cx="3819525" cy="4000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7" name="Rectangle 6"/>
            <p:cNvSpPr>
              <a:spLocks noChangeArrowheads="1"/>
            </p:cNvSpPr>
            <p:nvPr/>
          </p:nvSpPr>
          <p:spPr bwMode="auto">
            <a:xfrm>
              <a:off x="4791868" y="3698875"/>
              <a:ext cx="3819525" cy="400050"/>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8" name="Rectangle 7"/>
            <p:cNvSpPr>
              <a:spLocks noChangeArrowheads="1"/>
            </p:cNvSpPr>
            <p:nvPr/>
          </p:nvSpPr>
          <p:spPr bwMode="auto">
            <a:xfrm>
              <a:off x="6258718" y="3441700"/>
              <a:ext cx="361950" cy="6667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9" name="AutoShape 11"/>
            <p:cNvSpPr>
              <a:spLocks noChangeArrowheads="1"/>
            </p:cNvSpPr>
            <p:nvPr/>
          </p:nvSpPr>
          <p:spPr bwMode="auto">
            <a:xfrm rot="3279110">
              <a:off x="5801518" y="2970213"/>
              <a:ext cx="631825" cy="161925"/>
            </a:xfrm>
            <a:prstGeom prst="rightArrow">
              <a:avLst>
                <a:gd name="adj1" fmla="val 50000"/>
                <a:gd name="adj2" fmla="val 97549"/>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10" name="AutoShape 12"/>
            <p:cNvSpPr>
              <a:spLocks noChangeArrowheads="1"/>
            </p:cNvSpPr>
            <p:nvPr/>
          </p:nvSpPr>
          <p:spPr bwMode="auto">
            <a:xfrm rot="3279110">
              <a:off x="6203950" y="3453606"/>
              <a:ext cx="522288" cy="161925"/>
            </a:xfrm>
            <a:prstGeom prst="rightArrow">
              <a:avLst>
                <a:gd name="adj1" fmla="val 50000"/>
                <a:gd name="adj2" fmla="val 80637"/>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11" name="AutoShape 13"/>
            <p:cNvSpPr>
              <a:spLocks noChangeArrowheads="1"/>
            </p:cNvSpPr>
            <p:nvPr/>
          </p:nvSpPr>
          <p:spPr bwMode="auto">
            <a:xfrm rot="8054431">
              <a:off x="6188075" y="3817144"/>
              <a:ext cx="490537" cy="161925"/>
            </a:xfrm>
            <a:prstGeom prst="rightArrow">
              <a:avLst>
                <a:gd name="adj1" fmla="val 50000"/>
                <a:gd name="adj2" fmla="val 7573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sp>
          <p:nvSpPr>
            <p:cNvPr id="12" name="AutoShape 14"/>
            <p:cNvSpPr>
              <a:spLocks noChangeArrowheads="1"/>
            </p:cNvSpPr>
            <p:nvPr/>
          </p:nvSpPr>
          <p:spPr bwMode="auto">
            <a:xfrm rot="3279110">
              <a:off x="6038055" y="4451351"/>
              <a:ext cx="1154113" cy="182562"/>
            </a:xfrm>
            <a:prstGeom prst="rightArrow">
              <a:avLst>
                <a:gd name="adj1" fmla="val 50000"/>
                <a:gd name="adj2" fmla="val 158044"/>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endParaRPr lang="de-DE"/>
            </a:p>
          </p:txBody>
        </p:sp>
      </p:grpSp>
      <p:sp>
        <p:nvSpPr>
          <p:cNvPr id="13" name="Rectangle 12"/>
          <p:cNvSpPr>
            <a:spLocks noChangeArrowheads="1"/>
          </p:cNvSpPr>
          <p:nvPr/>
        </p:nvSpPr>
        <p:spPr bwMode="auto">
          <a:xfrm>
            <a:off x="409057" y="5902053"/>
            <a:ext cx="3053848" cy="80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265113" indent="-265113" eaLnBrk="1" hangingPunct="1">
              <a:spcAft>
                <a:spcPct val="50000"/>
              </a:spcAft>
              <a:buClr>
                <a:srgbClr val="F28E00"/>
              </a:buClr>
              <a:buFont typeface="Arial Black" pitchFamily="34" charset="0"/>
              <a:buNone/>
            </a:pPr>
            <a:r>
              <a:rPr lang="en-US" sz="1800" dirty="0"/>
              <a:t>    </a:t>
            </a:r>
            <a:r>
              <a:rPr lang="en-US" sz="1800" dirty="0">
                <a:latin typeface="+mn-lt"/>
              </a:rPr>
              <a:t>A metallized tube reflects daylight into the room.</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9429" y="3429000"/>
            <a:ext cx="3408208" cy="2556156"/>
          </a:xfrm>
          <a:prstGeom prst="rect">
            <a:avLst/>
          </a:prstGeom>
          <a:ln>
            <a:solidFill>
              <a:srgbClr val="FF0000"/>
            </a:solidFill>
          </a:ln>
        </p:spPr>
      </p:pic>
      <p:sp>
        <p:nvSpPr>
          <p:cNvPr id="18" name="TextBox 17"/>
          <p:cNvSpPr txBox="1"/>
          <p:nvPr/>
        </p:nvSpPr>
        <p:spPr>
          <a:xfrm>
            <a:off x="5257800" y="2362200"/>
            <a:ext cx="3487090" cy="923330"/>
          </a:xfrm>
          <a:prstGeom prst="rect">
            <a:avLst/>
          </a:prstGeom>
          <a:noFill/>
        </p:spPr>
        <p:txBody>
          <a:bodyPr wrap="square" rtlCol="0">
            <a:spAutoFit/>
          </a:bodyPr>
          <a:lstStyle/>
          <a:p>
            <a:pPr algn="r"/>
            <a:r>
              <a:rPr lang="en-US" dirty="0" smtClean="0"/>
              <a:t>Whenever </a:t>
            </a:r>
          </a:p>
          <a:p>
            <a:pPr algn="r"/>
            <a:r>
              <a:rPr lang="en-US" dirty="0" smtClean="0"/>
              <a:t>possible a source of </a:t>
            </a:r>
          </a:p>
          <a:p>
            <a:pPr algn="r"/>
            <a:r>
              <a:rPr lang="en-US" dirty="0" smtClean="0"/>
              <a:t>exterior light is always effective.</a:t>
            </a:r>
            <a:endParaRPr lang="en-US" dirty="0"/>
          </a:p>
        </p:txBody>
      </p:sp>
      <p:cxnSp>
        <p:nvCxnSpPr>
          <p:cNvPr id="20" name="Straight Connector 19"/>
          <p:cNvCxnSpPr/>
          <p:nvPr/>
        </p:nvCxnSpPr>
        <p:spPr>
          <a:xfrm flipH="1">
            <a:off x="4833158" y="762000"/>
            <a:ext cx="1960967" cy="2481728"/>
          </a:xfrm>
          <a:prstGeom prst="line">
            <a:avLst/>
          </a:prstGeom>
          <a:ln w="38100">
            <a:solidFill>
              <a:srgbClr val="FF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833156" y="3555865"/>
            <a:ext cx="304800" cy="678463"/>
          </a:xfrm>
          <a:prstGeom prst="line">
            <a:avLst/>
          </a:prstGeom>
          <a:ln w="38100">
            <a:solidFill>
              <a:schemeClr val="tx2">
                <a:lumMod val="60000"/>
                <a:lumOff val="40000"/>
              </a:schemeClr>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823631" y="3472329"/>
            <a:ext cx="152400" cy="761999"/>
          </a:xfrm>
          <a:prstGeom prst="line">
            <a:avLst/>
          </a:prstGeom>
          <a:ln w="38100">
            <a:solidFill>
              <a:schemeClr val="accent3">
                <a:lumMod val="75000"/>
              </a:schemeClr>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819891" y="3396129"/>
            <a:ext cx="0" cy="838199"/>
          </a:xfrm>
          <a:prstGeom prst="line">
            <a:avLst/>
          </a:prstGeom>
          <a:ln w="38100">
            <a:solidFill>
              <a:srgbClr val="FFFF00"/>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680756" y="3319929"/>
            <a:ext cx="135395" cy="914399"/>
          </a:xfrm>
          <a:prstGeom prst="line">
            <a:avLst/>
          </a:prstGeom>
          <a:ln w="38100">
            <a:solidFill>
              <a:schemeClr val="accent6">
                <a:lumMod val="75000"/>
              </a:schemeClr>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528356" y="3243729"/>
            <a:ext cx="304800" cy="990599"/>
          </a:xfrm>
          <a:prstGeom prst="line">
            <a:avLst/>
          </a:prstGeom>
          <a:ln w="38100">
            <a:solidFill>
              <a:srgbClr val="FF0000"/>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2056" y="801469"/>
            <a:ext cx="5807744" cy="646331"/>
          </a:xfrm>
          <a:prstGeom prst="rect">
            <a:avLst/>
          </a:prstGeom>
          <a:noFill/>
        </p:spPr>
        <p:txBody>
          <a:bodyPr wrap="none" rtlCol="0">
            <a:spAutoFit/>
          </a:bodyPr>
          <a:lstStyle/>
          <a:p>
            <a:r>
              <a:rPr lang="en-US" sz="3600" b="1" dirty="0" smtClean="0"/>
              <a:t>Creative Lighting Alternatives</a:t>
            </a:r>
            <a:endParaRPr lang="en-US" sz="3600" b="1" dirty="0"/>
          </a:p>
        </p:txBody>
      </p:sp>
      <p:cxnSp>
        <p:nvCxnSpPr>
          <p:cNvPr id="60" name="Straight Connector 59"/>
          <p:cNvCxnSpPr/>
          <p:nvPr/>
        </p:nvCxnSpPr>
        <p:spPr>
          <a:xfrm flipH="1">
            <a:off x="4800601" y="838200"/>
            <a:ext cx="1993524" cy="2514600"/>
          </a:xfrm>
          <a:prstGeom prst="line">
            <a:avLst/>
          </a:prstGeom>
          <a:ln w="38100">
            <a:solidFill>
              <a:schemeClr val="accent6">
                <a:lumMod val="75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800602" y="838200"/>
            <a:ext cx="2057398" cy="2590800"/>
          </a:xfrm>
          <a:prstGeom prst="line">
            <a:avLst/>
          </a:prstGeom>
          <a:ln w="38100">
            <a:solidFill>
              <a:srgbClr val="FFFF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4800601" y="838200"/>
            <a:ext cx="2133599" cy="2667000"/>
          </a:xfrm>
          <a:prstGeom prst="line">
            <a:avLst/>
          </a:prstGeom>
          <a:ln w="38100">
            <a:solidFill>
              <a:schemeClr val="accent3">
                <a:lumMod val="75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800600" y="914400"/>
            <a:ext cx="2133600" cy="2667000"/>
          </a:xfrm>
          <a:prstGeom prst="line">
            <a:avLst/>
          </a:prstGeom>
          <a:ln w="38100">
            <a:solidFill>
              <a:schemeClr val="tx2">
                <a:lumMod val="60000"/>
                <a:lumOff val="40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Smiley Face 43"/>
          <p:cNvSpPr/>
          <p:nvPr/>
        </p:nvSpPr>
        <p:spPr>
          <a:xfrm>
            <a:off x="6682533" y="384613"/>
            <a:ext cx="762000" cy="668118"/>
          </a:xfrm>
          <a:prstGeom prst="smileyFac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4528356" y="3079749"/>
            <a:ext cx="524897" cy="5449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a:spLocks noGrp="1" noChangeArrowheads="1"/>
          </p:cNvSpPr>
          <p:nvPr/>
        </p:nvSpPr>
        <p:spPr bwMode="auto">
          <a:xfrm>
            <a:off x="2708777" y="2964850"/>
            <a:ext cx="1634623" cy="15170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265113" indent="-265113" algn="l" rtl="0" eaLnBrk="0" fontAlgn="base" hangingPunct="0">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0" fontAlgn="base" hangingPunct="0">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eaLnBrk="1" hangingPunct="1">
              <a:buFont typeface="Arial Black" pitchFamily="34" charset="0"/>
              <a:buNone/>
            </a:pPr>
            <a:r>
              <a:rPr lang="en-US" sz="1800" dirty="0" smtClean="0"/>
              <a:t>To get light through the ceiling when structural engineering does not allow big holes in the ceiling.                                                                                               </a:t>
            </a:r>
          </a:p>
          <a:p>
            <a:pPr eaLnBrk="1" hangingPunct="1">
              <a:buFont typeface="Arial Black" pitchFamily="34" charset="0"/>
              <a:buNone/>
            </a:pPr>
            <a:endParaRPr lang="en-US" sz="1800" dirty="0" smtClean="0"/>
          </a:p>
        </p:txBody>
      </p:sp>
      <p:sp>
        <p:nvSpPr>
          <p:cNvPr id="67" name="TextBox 66"/>
          <p:cNvSpPr txBox="1"/>
          <p:nvPr/>
        </p:nvSpPr>
        <p:spPr>
          <a:xfrm>
            <a:off x="5410497" y="5574268"/>
            <a:ext cx="806078" cy="369332"/>
          </a:xfrm>
          <a:prstGeom prst="rect">
            <a:avLst/>
          </a:prstGeom>
          <a:solidFill>
            <a:schemeClr val="bg1"/>
          </a:solidFill>
          <a:ln>
            <a:solidFill>
              <a:srgbClr val="FF0000"/>
            </a:solidFill>
          </a:ln>
        </p:spPr>
        <p:txBody>
          <a:bodyPr wrap="square" rtlCol="0">
            <a:spAutoFit/>
          </a:bodyPr>
          <a:lstStyle/>
          <a:p>
            <a:pPr algn="r"/>
            <a:r>
              <a:rPr lang="en-US" dirty="0" smtClean="0"/>
              <a:t>NSCL</a:t>
            </a:r>
            <a:endParaRPr lang="en-US" dirty="0"/>
          </a:p>
        </p:txBody>
      </p:sp>
    </p:spTree>
    <p:extLst>
      <p:ext uri="{BB962C8B-B14F-4D97-AF65-F5344CB8AC3E}">
        <p14:creationId xmlns:p14="http://schemas.microsoft.com/office/powerpoint/2010/main" val="240131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17634" y="97882"/>
            <a:ext cx="3352801" cy="78814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3318" y="5678269"/>
            <a:ext cx="7881433" cy="646331"/>
          </a:xfrm>
          <a:prstGeom prst="rect">
            <a:avLst/>
          </a:prstGeom>
        </p:spPr>
        <p:txBody>
          <a:bodyPr wrap="square">
            <a:spAutoFit/>
          </a:bodyPr>
          <a:lstStyle/>
          <a:p>
            <a:pPr algn="ctr"/>
            <a:r>
              <a:rPr lang="en-US" dirty="0"/>
              <a:t>Dynamic Control </a:t>
            </a:r>
            <a:r>
              <a:rPr lang="en-US" dirty="0" smtClean="0"/>
              <a:t>Prototype</a:t>
            </a:r>
            <a:r>
              <a:rPr lang="en-US" dirty="0"/>
              <a:t>: 34 square meters, </a:t>
            </a:r>
            <a:endParaRPr lang="en-US" dirty="0" smtClean="0"/>
          </a:p>
          <a:p>
            <a:pPr algn="ctr"/>
            <a:r>
              <a:rPr lang="en-US" dirty="0" smtClean="0"/>
              <a:t>34,560 </a:t>
            </a:r>
            <a:r>
              <a:rPr lang="en-US" dirty="0"/>
              <a:t>LED with four different primary colors</a:t>
            </a:r>
            <a:r>
              <a:rPr lang="en-US" dirty="0" smtClean="0"/>
              <a:t>.</a:t>
            </a:r>
          </a:p>
        </p:txBody>
      </p:sp>
      <p:sp>
        <p:nvSpPr>
          <p:cNvPr id="5" name="TextBox 4"/>
          <p:cNvSpPr txBox="1"/>
          <p:nvPr/>
        </p:nvSpPr>
        <p:spPr>
          <a:xfrm>
            <a:off x="653318" y="1403024"/>
            <a:ext cx="8313864" cy="923330"/>
          </a:xfrm>
          <a:prstGeom prst="rect">
            <a:avLst/>
          </a:prstGeom>
          <a:noFill/>
        </p:spPr>
        <p:txBody>
          <a:bodyPr wrap="square" rtlCol="0">
            <a:spAutoFit/>
          </a:bodyPr>
          <a:lstStyle/>
          <a:p>
            <a:r>
              <a:rPr lang="en-US" dirty="0" smtClean="0"/>
              <a:t>At GSI they are exploring different lighting ideas for the FAIR control room upgrade.  </a:t>
            </a:r>
          </a:p>
          <a:p>
            <a:r>
              <a:rPr lang="en-US" dirty="0" smtClean="0"/>
              <a:t>Consider this option of a lighting scheme where the lights simulate external lighting </a:t>
            </a:r>
          </a:p>
          <a:p>
            <a:r>
              <a:rPr lang="en-US" dirty="0" smtClean="0"/>
              <a:t>sources that change in time like drifting clouds or sunrise in the Aegean.</a:t>
            </a:r>
            <a:endParaRPr lang="en-US" dirty="0"/>
          </a:p>
        </p:txBody>
      </p:sp>
      <p:sp>
        <p:nvSpPr>
          <p:cNvPr id="7" name="TextBox 6"/>
          <p:cNvSpPr txBox="1"/>
          <p:nvPr/>
        </p:nvSpPr>
        <p:spPr>
          <a:xfrm>
            <a:off x="212056" y="801469"/>
            <a:ext cx="5807744" cy="646331"/>
          </a:xfrm>
          <a:prstGeom prst="rect">
            <a:avLst/>
          </a:prstGeom>
          <a:noFill/>
        </p:spPr>
        <p:txBody>
          <a:bodyPr wrap="none" rtlCol="0">
            <a:spAutoFit/>
          </a:bodyPr>
          <a:lstStyle/>
          <a:p>
            <a:r>
              <a:rPr lang="en-US" sz="3600" b="1" dirty="0" smtClean="0"/>
              <a:t>Creative Lighting Alternatives</a:t>
            </a:r>
            <a:endParaRPr lang="en-US" sz="3600" b="1" dirty="0"/>
          </a:p>
        </p:txBody>
      </p:sp>
    </p:spTree>
    <p:extLst>
      <p:ext uri="{BB962C8B-B14F-4D97-AF65-F5344CB8AC3E}">
        <p14:creationId xmlns:p14="http://schemas.microsoft.com/office/powerpoint/2010/main" val="193341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 y="1069538"/>
            <a:ext cx="8001000" cy="1323439"/>
          </a:xfrm>
          <a:prstGeom prst="rect">
            <a:avLst/>
          </a:prstGeom>
        </p:spPr>
        <p:txBody>
          <a:bodyPr wrap="square">
            <a:spAutoFit/>
          </a:bodyPr>
          <a:lstStyle/>
          <a:p>
            <a:r>
              <a:rPr lang="en-US" sz="3600" b="1" dirty="0" smtClean="0"/>
              <a:t>Control </a:t>
            </a:r>
            <a:r>
              <a:rPr lang="en-US" sz="3600" b="1" dirty="0"/>
              <a:t>R</a:t>
            </a:r>
            <a:r>
              <a:rPr lang="en-US" sz="3600" b="1" dirty="0" smtClean="0"/>
              <a:t>oom </a:t>
            </a:r>
            <a:r>
              <a:rPr lang="en-US" sz="3600" b="1" dirty="0"/>
              <a:t>L</a:t>
            </a:r>
            <a:r>
              <a:rPr lang="en-US" sz="3600" b="1" dirty="0" smtClean="0"/>
              <a:t>ayout </a:t>
            </a:r>
            <a:r>
              <a:rPr lang="en-US" dirty="0" smtClean="0"/>
              <a:t>is a fundamental factor in establishing the general feel of the room.  </a:t>
            </a:r>
          </a:p>
          <a:p>
            <a:endParaRPr lang="en-US" sz="800" dirty="0"/>
          </a:p>
          <a:p>
            <a:r>
              <a:rPr lang="en-US" dirty="0" smtClean="0"/>
              <a:t>                                              The limiting factor is the building and the available room.</a:t>
            </a:r>
            <a:endParaRPr lang="en-US" dirty="0"/>
          </a:p>
        </p:txBody>
      </p:sp>
      <p:sp>
        <p:nvSpPr>
          <p:cNvPr id="4" name="Rectangle 3"/>
          <p:cNvSpPr/>
          <p:nvPr/>
        </p:nvSpPr>
        <p:spPr>
          <a:xfrm>
            <a:off x="6400800" y="3285947"/>
            <a:ext cx="2590800" cy="1477328"/>
          </a:xfrm>
          <a:prstGeom prst="rect">
            <a:avLst/>
          </a:prstGeom>
        </p:spPr>
        <p:txBody>
          <a:bodyPr wrap="square">
            <a:spAutoFit/>
          </a:bodyPr>
          <a:lstStyle/>
          <a:p>
            <a:r>
              <a:rPr lang="en-US" dirty="0" smtClean="0"/>
              <a:t>If, as at CERN, you can design the control room,</a:t>
            </a:r>
          </a:p>
          <a:p>
            <a:r>
              <a:rPr lang="en-US" dirty="0" smtClean="0"/>
              <a:t> then you can </a:t>
            </a:r>
          </a:p>
          <a:p>
            <a:r>
              <a:rPr lang="en-US" dirty="0" smtClean="0"/>
              <a:t>create the room and the feel you want.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514600"/>
            <a:ext cx="6067292" cy="4038600"/>
          </a:xfrm>
          <a:prstGeom prst="rect">
            <a:avLst/>
          </a:prstGeom>
          <a:ln>
            <a:solidFill>
              <a:srgbClr val="FF0000"/>
            </a:solidFill>
          </a:ln>
        </p:spPr>
      </p:pic>
      <p:sp>
        <p:nvSpPr>
          <p:cNvPr id="6" name="Rectangle 5"/>
          <p:cNvSpPr/>
          <p:nvPr/>
        </p:nvSpPr>
        <p:spPr>
          <a:xfrm>
            <a:off x="4471162" y="6037702"/>
            <a:ext cx="2571750" cy="369332"/>
          </a:xfrm>
          <a:prstGeom prst="rect">
            <a:avLst/>
          </a:prstGeom>
          <a:solidFill>
            <a:schemeClr val="bg1"/>
          </a:solidFill>
          <a:ln>
            <a:solidFill>
              <a:srgbClr val="FF0000"/>
            </a:solidFill>
          </a:ln>
        </p:spPr>
        <p:txBody>
          <a:bodyPr wrap="square">
            <a:spAutoFit/>
          </a:bodyPr>
          <a:lstStyle/>
          <a:p>
            <a:r>
              <a:rPr lang="en-US" dirty="0" smtClean="0"/>
              <a:t>CERN main control room</a:t>
            </a:r>
            <a:endParaRPr lang="en-US" dirty="0"/>
          </a:p>
        </p:txBody>
      </p:sp>
    </p:spTree>
    <p:extLst>
      <p:ext uri="{BB962C8B-B14F-4D97-AF65-F5344CB8AC3E}">
        <p14:creationId xmlns:p14="http://schemas.microsoft.com/office/powerpoint/2010/main" val="2315601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85332"/>
            <a:ext cx="7546670" cy="204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8005"/>
            <a:ext cx="7439819" cy="228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9337" y="3216673"/>
            <a:ext cx="6238439" cy="369332"/>
          </a:xfrm>
          <a:prstGeom prst="rect">
            <a:avLst/>
          </a:prstGeom>
          <a:noFill/>
        </p:spPr>
        <p:txBody>
          <a:bodyPr wrap="none" rtlCol="0">
            <a:spAutoFit/>
          </a:bodyPr>
          <a:lstStyle/>
          <a:p>
            <a:r>
              <a:rPr lang="en-US" dirty="0" smtClean="0"/>
              <a:t>Control Room Layouts can be linear or square box like shape or…</a:t>
            </a:r>
            <a:endParaRPr lang="en-US" dirty="0"/>
          </a:p>
        </p:txBody>
      </p:sp>
      <p:sp>
        <p:nvSpPr>
          <p:cNvPr id="7" name="TextBox 6"/>
          <p:cNvSpPr txBox="1"/>
          <p:nvPr/>
        </p:nvSpPr>
        <p:spPr>
          <a:xfrm>
            <a:off x="320265" y="3738405"/>
            <a:ext cx="8518935" cy="369332"/>
          </a:xfrm>
          <a:prstGeom prst="rect">
            <a:avLst/>
          </a:prstGeom>
          <a:noFill/>
        </p:spPr>
        <p:txBody>
          <a:bodyPr wrap="none" rtlCol="0">
            <a:spAutoFit/>
          </a:bodyPr>
          <a:lstStyle/>
          <a:p>
            <a:r>
              <a:rPr lang="en-US" dirty="0" smtClean="0"/>
              <a:t>…oval shaped, which provide a more efficient use of space and as such are more popular.</a:t>
            </a:r>
            <a:endParaRPr lang="en-US" dirty="0"/>
          </a:p>
        </p:txBody>
      </p:sp>
      <p:sp>
        <p:nvSpPr>
          <p:cNvPr id="3" name="TextBox 2"/>
          <p:cNvSpPr txBox="1"/>
          <p:nvPr/>
        </p:nvSpPr>
        <p:spPr>
          <a:xfrm>
            <a:off x="2487073" y="572869"/>
            <a:ext cx="4218527" cy="646331"/>
          </a:xfrm>
          <a:prstGeom prst="rect">
            <a:avLst/>
          </a:prstGeom>
          <a:noFill/>
        </p:spPr>
        <p:txBody>
          <a:bodyPr wrap="none" rtlCol="0">
            <a:spAutoFit/>
          </a:bodyPr>
          <a:lstStyle/>
          <a:p>
            <a:r>
              <a:rPr lang="en-US" sz="3600" b="1" dirty="0"/>
              <a:t>Control Room Layout</a:t>
            </a:r>
            <a:endParaRPr lang="en-US" sz="3600" dirty="0"/>
          </a:p>
        </p:txBody>
      </p:sp>
    </p:spTree>
    <p:extLst>
      <p:ext uri="{BB962C8B-B14F-4D97-AF65-F5344CB8AC3E}">
        <p14:creationId xmlns:p14="http://schemas.microsoft.com/office/powerpoint/2010/main" val="11341990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38300"/>
            <a:ext cx="58293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906506"/>
            <a:ext cx="7055526" cy="2650002"/>
          </a:xfrm>
          <a:prstGeom prst="rect">
            <a:avLst/>
          </a:prstGeom>
        </p:spPr>
      </p:pic>
      <p:sp>
        <p:nvSpPr>
          <p:cNvPr id="6" name="TextBox 5"/>
          <p:cNvSpPr txBox="1"/>
          <p:nvPr/>
        </p:nvSpPr>
        <p:spPr>
          <a:xfrm>
            <a:off x="629756" y="1176635"/>
            <a:ext cx="7884487" cy="646331"/>
          </a:xfrm>
          <a:prstGeom prst="rect">
            <a:avLst/>
          </a:prstGeom>
          <a:noFill/>
        </p:spPr>
        <p:txBody>
          <a:bodyPr wrap="square" rtlCol="0">
            <a:spAutoFit/>
          </a:bodyPr>
          <a:lstStyle/>
          <a:p>
            <a:r>
              <a:rPr lang="en-US" dirty="0" smtClean="0"/>
              <a:t>When you have to deal with the existing room, during a control room upgrade,</a:t>
            </a:r>
          </a:p>
          <a:p>
            <a:r>
              <a:rPr lang="en-US" dirty="0" smtClean="0"/>
              <a:t>the new control room has to fit in the existing room.</a:t>
            </a:r>
            <a:endParaRPr lang="en-US" dirty="0"/>
          </a:p>
        </p:txBody>
      </p:sp>
      <p:sp>
        <p:nvSpPr>
          <p:cNvPr id="7" name="TextBox 6"/>
          <p:cNvSpPr txBox="1"/>
          <p:nvPr/>
        </p:nvSpPr>
        <p:spPr>
          <a:xfrm>
            <a:off x="6624175" y="2187546"/>
            <a:ext cx="2394117" cy="1477328"/>
          </a:xfrm>
          <a:prstGeom prst="rect">
            <a:avLst/>
          </a:prstGeom>
          <a:noFill/>
        </p:spPr>
        <p:txBody>
          <a:bodyPr wrap="none" rtlCol="0">
            <a:spAutoFit/>
          </a:bodyPr>
          <a:lstStyle/>
          <a:p>
            <a:r>
              <a:rPr lang="en-US" dirty="0" smtClean="0"/>
              <a:t>The recent DESY </a:t>
            </a:r>
          </a:p>
          <a:p>
            <a:r>
              <a:rPr lang="en-US" dirty="0" smtClean="0"/>
              <a:t>control room upgrade </a:t>
            </a:r>
          </a:p>
          <a:p>
            <a:r>
              <a:rPr lang="en-US" dirty="0" smtClean="0"/>
              <a:t>had to work out how to</a:t>
            </a:r>
          </a:p>
          <a:p>
            <a:r>
              <a:rPr lang="en-US" dirty="0" smtClean="0"/>
              <a:t>fit the desired changes </a:t>
            </a:r>
          </a:p>
          <a:p>
            <a:r>
              <a:rPr lang="en-US" dirty="0" smtClean="0"/>
              <a:t>in the existing room.  </a:t>
            </a:r>
            <a:endParaRPr lang="en-US" dirty="0"/>
          </a:p>
        </p:txBody>
      </p:sp>
      <p:sp>
        <p:nvSpPr>
          <p:cNvPr id="11" name="Curved Right Arrow 10"/>
          <p:cNvSpPr/>
          <p:nvPr/>
        </p:nvSpPr>
        <p:spPr>
          <a:xfrm rot="19441705">
            <a:off x="732707" y="3402246"/>
            <a:ext cx="840475" cy="286950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450416" y="2955083"/>
            <a:ext cx="782587" cy="584775"/>
          </a:xfrm>
          <a:prstGeom prst="rect">
            <a:avLst/>
          </a:prstGeom>
          <a:noFill/>
        </p:spPr>
        <p:txBody>
          <a:bodyPr wrap="none" rtlCol="0">
            <a:spAutoFit/>
          </a:bodyPr>
          <a:lstStyle/>
          <a:p>
            <a:r>
              <a:rPr lang="en-US" sz="3200" b="1" dirty="0" smtClean="0">
                <a:solidFill>
                  <a:srgbClr val="FF0000"/>
                </a:solidFill>
              </a:rPr>
              <a:t>Old</a:t>
            </a:r>
            <a:endParaRPr lang="en-US" sz="3200" b="1" dirty="0">
              <a:solidFill>
                <a:srgbClr val="FF0000"/>
              </a:solidFill>
            </a:endParaRPr>
          </a:p>
        </p:txBody>
      </p:sp>
      <p:sp>
        <p:nvSpPr>
          <p:cNvPr id="13" name="TextBox 12"/>
          <p:cNvSpPr txBox="1"/>
          <p:nvPr/>
        </p:nvSpPr>
        <p:spPr>
          <a:xfrm>
            <a:off x="2233853" y="5368597"/>
            <a:ext cx="966547" cy="584775"/>
          </a:xfrm>
          <a:prstGeom prst="rect">
            <a:avLst/>
          </a:prstGeom>
          <a:noFill/>
        </p:spPr>
        <p:txBody>
          <a:bodyPr wrap="none" rtlCol="0">
            <a:spAutoFit/>
          </a:bodyPr>
          <a:lstStyle/>
          <a:p>
            <a:r>
              <a:rPr lang="en-US" sz="3200" b="1" dirty="0" smtClean="0">
                <a:solidFill>
                  <a:srgbClr val="FF0000"/>
                </a:solidFill>
              </a:rPr>
              <a:t>New</a:t>
            </a:r>
            <a:endParaRPr lang="en-US" sz="3200" b="1" dirty="0">
              <a:solidFill>
                <a:srgbClr val="FF0000"/>
              </a:solidFill>
            </a:endParaRPr>
          </a:p>
        </p:txBody>
      </p:sp>
      <p:sp>
        <p:nvSpPr>
          <p:cNvPr id="10" name="TextBox 9"/>
          <p:cNvSpPr txBox="1"/>
          <p:nvPr/>
        </p:nvSpPr>
        <p:spPr>
          <a:xfrm>
            <a:off x="2487073" y="572869"/>
            <a:ext cx="4218527" cy="646331"/>
          </a:xfrm>
          <a:prstGeom prst="rect">
            <a:avLst/>
          </a:prstGeom>
          <a:noFill/>
        </p:spPr>
        <p:txBody>
          <a:bodyPr wrap="none" rtlCol="0">
            <a:spAutoFit/>
          </a:bodyPr>
          <a:lstStyle/>
          <a:p>
            <a:r>
              <a:rPr lang="en-US" sz="3600" b="1" dirty="0"/>
              <a:t>Control Room Layout</a:t>
            </a:r>
            <a:endParaRPr lang="en-US" sz="3600" dirty="0"/>
          </a:p>
        </p:txBody>
      </p:sp>
    </p:spTree>
    <p:extLst>
      <p:ext uri="{BB962C8B-B14F-4D97-AF65-F5344CB8AC3E}">
        <p14:creationId xmlns:p14="http://schemas.microsoft.com/office/powerpoint/2010/main" val="41033377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0085" y="1143000"/>
            <a:ext cx="8947715" cy="571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Users\jrmorel\Desktop\WAO2012\WAO control Room\EBTF Control room Layout stfc.ac.u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425" y="5205366"/>
            <a:ext cx="2611375" cy="156950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588" y="3124200"/>
            <a:ext cx="2988707" cy="2309455"/>
          </a:xfrm>
          <a:prstGeom prst="rect">
            <a:avLst/>
          </a:prstGeom>
          <a:ln>
            <a:solidFill>
              <a:srgbClr val="FF0000"/>
            </a:solidFill>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587" y="4127543"/>
            <a:ext cx="2958013" cy="2263051"/>
          </a:xfrm>
          <a:prstGeom prst="rect">
            <a:avLst/>
          </a:prstGeom>
          <a:ln>
            <a:solidFill>
              <a:srgbClr val="FF0000"/>
            </a:solidFill>
          </a:ln>
        </p:spPr>
      </p:pic>
      <p:pic>
        <p:nvPicPr>
          <p:cNvPr id="4" name="Picture 3" descr="final CCC lay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9116" y="1066800"/>
            <a:ext cx="4229100" cy="260445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791" y="2895600"/>
            <a:ext cx="3289150" cy="1520951"/>
          </a:xfrm>
          <a:prstGeom prst="rect">
            <a:avLst/>
          </a:prstGeom>
          <a:ln>
            <a:solidFill>
              <a:srgbClr val="FF0000"/>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5410200"/>
            <a:ext cx="2503414" cy="1317586"/>
          </a:xfrm>
          <a:prstGeom prst="rect">
            <a:avLst/>
          </a:prstGeom>
          <a:ln>
            <a:solidFill>
              <a:srgbClr val="FF0000"/>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1236908"/>
            <a:ext cx="2343766" cy="1811092"/>
          </a:xfrm>
          <a:prstGeom prst="rect">
            <a:avLst/>
          </a:prstGeom>
          <a:ln>
            <a:solidFill>
              <a:srgbClr val="FF0000"/>
            </a:solidFill>
          </a:ln>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00" y="1358783"/>
            <a:ext cx="2506098" cy="2814638"/>
          </a:xfrm>
          <a:prstGeom prst="rect">
            <a:avLst/>
          </a:prstGeom>
          <a:ln>
            <a:solidFill>
              <a:srgbClr val="FF0000"/>
            </a:solidFill>
          </a:ln>
        </p:spPr>
      </p:pic>
      <p:sp>
        <p:nvSpPr>
          <p:cNvPr id="2" name="Rectangle 1"/>
          <p:cNvSpPr/>
          <p:nvPr/>
        </p:nvSpPr>
        <p:spPr>
          <a:xfrm>
            <a:off x="1508333" y="725269"/>
            <a:ext cx="6111667" cy="646331"/>
          </a:xfrm>
          <a:prstGeom prst="rect">
            <a:avLst/>
          </a:prstGeom>
          <a:solidFill>
            <a:schemeClr val="bg1"/>
          </a:solidFill>
          <a:ln>
            <a:solidFill>
              <a:srgbClr val="FF0000"/>
            </a:solidFill>
          </a:ln>
        </p:spPr>
        <p:txBody>
          <a:bodyPr wrap="square">
            <a:spAutoFit/>
          </a:bodyPr>
          <a:lstStyle/>
          <a:p>
            <a:r>
              <a:rPr lang="en-US" sz="3600" b="1" dirty="0" smtClean="0"/>
              <a:t>Control Room Layout Examples</a:t>
            </a:r>
            <a:endParaRPr lang="en-US" sz="3600" b="1" dirty="0"/>
          </a:p>
        </p:txBody>
      </p:sp>
      <p:sp>
        <p:nvSpPr>
          <p:cNvPr id="5" name="TextBox 4"/>
          <p:cNvSpPr txBox="1"/>
          <p:nvPr/>
        </p:nvSpPr>
        <p:spPr>
          <a:xfrm>
            <a:off x="2057400" y="3124200"/>
            <a:ext cx="1301767" cy="369332"/>
          </a:xfrm>
          <a:prstGeom prst="rect">
            <a:avLst/>
          </a:prstGeom>
          <a:solidFill>
            <a:schemeClr val="bg1"/>
          </a:solidFill>
          <a:ln>
            <a:solidFill>
              <a:srgbClr val="FF0000"/>
            </a:solidFill>
          </a:ln>
        </p:spPr>
        <p:txBody>
          <a:bodyPr wrap="none" rtlCol="0">
            <a:spAutoFit/>
          </a:bodyPr>
          <a:lstStyle/>
          <a:p>
            <a:r>
              <a:rPr lang="en-US" dirty="0" smtClean="0"/>
              <a:t>Brookhaven</a:t>
            </a:r>
            <a:endParaRPr lang="en-US" dirty="0"/>
          </a:p>
        </p:txBody>
      </p:sp>
      <p:sp>
        <p:nvSpPr>
          <p:cNvPr id="15" name="TextBox 14"/>
          <p:cNvSpPr txBox="1"/>
          <p:nvPr/>
        </p:nvSpPr>
        <p:spPr>
          <a:xfrm>
            <a:off x="2818204" y="1585778"/>
            <a:ext cx="694421" cy="369332"/>
          </a:xfrm>
          <a:prstGeom prst="rect">
            <a:avLst/>
          </a:prstGeom>
          <a:solidFill>
            <a:schemeClr val="bg1"/>
          </a:solidFill>
          <a:ln>
            <a:solidFill>
              <a:srgbClr val="FF0000"/>
            </a:solidFill>
          </a:ln>
        </p:spPr>
        <p:txBody>
          <a:bodyPr wrap="none" rtlCol="0">
            <a:spAutoFit/>
          </a:bodyPr>
          <a:lstStyle/>
          <a:p>
            <a:r>
              <a:rPr lang="en-US" dirty="0" smtClean="0"/>
              <a:t>CERN</a:t>
            </a:r>
            <a:endParaRPr lang="en-US" dirty="0"/>
          </a:p>
        </p:txBody>
      </p:sp>
      <p:sp>
        <p:nvSpPr>
          <p:cNvPr id="16" name="TextBox 15"/>
          <p:cNvSpPr txBox="1"/>
          <p:nvPr/>
        </p:nvSpPr>
        <p:spPr>
          <a:xfrm>
            <a:off x="7254666" y="3215697"/>
            <a:ext cx="614271" cy="369332"/>
          </a:xfrm>
          <a:prstGeom prst="rect">
            <a:avLst/>
          </a:prstGeom>
          <a:solidFill>
            <a:schemeClr val="bg1"/>
          </a:solidFill>
          <a:ln>
            <a:solidFill>
              <a:srgbClr val="FF0000"/>
            </a:solidFill>
          </a:ln>
        </p:spPr>
        <p:txBody>
          <a:bodyPr wrap="none" rtlCol="0">
            <a:spAutoFit/>
          </a:bodyPr>
          <a:lstStyle/>
          <a:p>
            <a:r>
              <a:rPr lang="en-US" dirty="0" smtClean="0"/>
              <a:t>JLAB</a:t>
            </a:r>
            <a:endParaRPr lang="en-US" dirty="0"/>
          </a:p>
        </p:txBody>
      </p:sp>
      <p:sp>
        <p:nvSpPr>
          <p:cNvPr id="17" name="TextBox 16"/>
          <p:cNvSpPr txBox="1"/>
          <p:nvPr/>
        </p:nvSpPr>
        <p:spPr>
          <a:xfrm>
            <a:off x="304800" y="1295400"/>
            <a:ext cx="930063" cy="369332"/>
          </a:xfrm>
          <a:prstGeom prst="rect">
            <a:avLst/>
          </a:prstGeom>
          <a:solidFill>
            <a:schemeClr val="bg1"/>
          </a:solidFill>
          <a:ln>
            <a:solidFill>
              <a:srgbClr val="FF0000"/>
            </a:solidFill>
          </a:ln>
        </p:spPr>
        <p:txBody>
          <a:bodyPr wrap="none" rtlCol="0">
            <a:spAutoFit/>
          </a:bodyPr>
          <a:lstStyle/>
          <a:p>
            <a:r>
              <a:rPr lang="en-US" dirty="0" smtClean="0"/>
              <a:t>TRIUMF</a:t>
            </a:r>
            <a:endParaRPr lang="en-US" dirty="0"/>
          </a:p>
        </p:txBody>
      </p:sp>
      <p:sp>
        <p:nvSpPr>
          <p:cNvPr id="18" name="TextBox 17"/>
          <p:cNvSpPr txBox="1"/>
          <p:nvPr/>
        </p:nvSpPr>
        <p:spPr>
          <a:xfrm>
            <a:off x="6162606" y="5410200"/>
            <a:ext cx="466794" cy="369332"/>
          </a:xfrm>
          <a:prstGeom prst="rect">
            <a:avLst/>
          </a:prstGeom>
          <a:solidFill>
            <a:schemeClr val="bg1"/>
          </a:solidFill>
          <a:ln>
            <a:solidFill>
              <a:srgbClr val="FF0000"/>
            </a:solidFill>
          </a:ln>
        </p:spPr>
        <p:txBody>
          <a:bodyPr wrap="none" rtlCol="0">
            <a:spAutoFit/>
          </a:bodyPr>
          <a:lstStyle/>
          <a:p>
            <a:r>
              <a:rPr lang="en-US" dirty="0" smtClean="0"/>
              <a:t>PSI</a:t>
            </a:r>
            <a:endParaRPr lang="en-US" dirty="0"/>
          </a:p>
        </p:txBody>
      </p:sp>
      <p:sp>
        <p:nvSpPr>
          <p:cNvPr id="19" name="TextBox 18"/>
          <p:cNvSpPr txBox="1"/>
          <p:nvPr/>
        </p:nvSpPr>
        <p:spPr>
          <a:xfrm>
            <a:off x="4538539" y="3733800"/>
            <a:ext cx="643061" cy="369332"/>
          </a:xfrm>
          <a:prstGeom prst="rect">
            <a:avLst/>
          </a:prstGeom>
          <a:solidFill>
            <a:schemeClr val="bg1"/>
          </a:solidFill>
          <a:ln>
            <a:solidFill>
              <a:srgbClr val="FF0000"/>
            </a:solidFill>
          </a:ln>
        </p:spPr>
        <p:txBody>
          <a:bodyPr wrap="none" rtlCol="0">
            <a:spAutoFit/>
          </a:bodyPr>
          <a:lstStyle/>
          <a:p>
            <a:r>
              <a:rPr lang="en-US" dirty="0" smtClean="0"/>
              <a:t>SLAC</a:t>
            </a:r>
            <a:endParaRPr lang="en-US" dirty="0"/>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4373570"/>
            <a:ext cx="1303732" cy="11823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85800" y="4884293"/>
            <a:ext cx="631263" cy="369332"/>
          </a:xfrm>
          <a:prstGeom prst="rect">
            <a:avLst/>
          </a:prstGeom>
          <a:solidFill>
            <a:schemeClr val="bg1"/>
          </a:solidFill>
          <a:ln>
            <a:solidFill>
              <a:srgbClr val="FF0000"/>
            </a:solidFill>
          </a:ln>
        </p:spPr>
        <p:txBody>
          <a:bodyPr wrap="none" rtlCol="0">
            <a:spAutoFit/>
          </a:bodyPr>
          <a:lstStyle/>
          <a:p>
            <a:r>
              <a:rPr lang="en-US" dirty="0" smtClean="0"/>
              <a:t>ESRF</a:t>
            </a:r>
            <a:endParaRPr lang="en-US" dirty="0"/>
          </a:p>
        </p:txBody>
      </p:sp>
      <p:sp>
        <p:nvSpPr>
          <p:cNvPr id="22" name="TextBox 21"/>
          <p:cNvSpPr txBox="1"/>
          <p:nvPr/>
        </p:nvSpPr>
        <p:spPr>
          <a:xfrm>
            <a:off x="4834696" y="5620787"/>
            <a:ext cx="499304" cy="369332"/>
          </a:xfrm>
          <a:prstGeom prst="rect">
            <a:avLst/>
          </a:prstGeom>
          <a:solidFill>
            <a:schemeClr val="bg1"/>
          </a:solidFill>
          <a:ln>
            <a:solidFill>
              <a:srgbClr val="FF0000"/>
            </a:solidFill>
          </a:ln>
        </p:spPr>
        <p:txBody>
          <a:bodyPr wrap="none" rtlCol="0">
            <a:spAutoFit/>
          </a:bodyPr>
          <a:lstStyle/>
          <a:p>
            <a:r>
              <a:rPr lang="en-US" dirty="0" smtClean="0"/>
              <a:t>TSL</a:t>
            </a:r>
            <a:endParaRPr lang="en-US" dirty="0"/>
          </a:p>
        </p:txBody>
      </p:sp>
      <p:sp>
        <p:nvSpPr>
          <p:cNvPr id="24" name="TextBox 23"/>
          <p:cNvSpPr txBox="1"/>
          <p:nvPr/>
        </p:nvSpPr>
        <p:spPr>
          <a:xfrm>
            <a:off x="451552" y="6107668"/>
            <a:ext cx="1148648" cy="369332"/>
          </a:xfrm>
          <a:prstGeom prst="rect">
            <a:avLst/>
          </a:prstGeom>
          <a:solidFill>
            <a:schemeClr val="bg1"/>
          </a:solidFill>
          <a:ln>
            <a:solidFill>
              <a:srgbClr val="FF0000"/>
            </a:solidFill>
          </a:ln>
        </p:spPr>
        <p:txBody>
          <a:bodyPr wrap="none" rtlCol="0">
            <a:spAutoFit/>
          </a:bodyPr>
          <a:lstStyle/>
          <a:p>
            <a:r>
              <a:rPr lang="en-US" dirty="0" smtClean="0"/>
              <a:t>STFC-EBTF</a:t>
            </a:r>
            <a:endParaRPr lang="en-US" dirty="0"/>
          </a:p>
        </p:txBody>
      </p:sp>
    </p:spTree>
    <p:extLst>
      <p:ext uri="{BB962C8B-B14F-4D97-AF65-F5344CB8AC3E}">
        <p14:creationId xmlns:p14="http://schemas.microsoft.com/office/powerpoint/2010/main" val="29044183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0096" y="1708483"/>
            <a:ext cx="3627981" cy="1477328"/>
          </a:xfrm>
          <a:prstGeom prst="rect">
            <a:avLst/>
          </a:prstGeom>
          <a:noFill/>
        </p:spPr>
        <p:txBody>
          <a:bodyPr wrap="none" rtlCol="0">
            <a:spAutoFit/>
          </a:bodyPr>
          <a:lstStyle/>
          <a:p>
            <a:r>
              <a:rPr lang="en-US" dirty="0"/>
              <a:t>W</a:t>
            </a:r>
            <a:r>
              <a:rPr lang="en-US" dirty="0" smtClean="0"/>
              <a:t>ork stations have evolved in time.  </a:t>
            </a:r>
          </a:p>
          <a:p>
            <a:endParaRPr lang="en-US" dirty="0"/>
          </a:p>
          <a:p>
            <a:r>
              <a:rPr lang="en-US" dirty="0" smtClean="0"/>
              <a:t>Mature facilities have what may be </a:t>
            </a:r>
          </a:p>
          <a:p>
            <a:r>
              <a:rPr lang="en-US" dirty="0" smtClean="0"/>
              <a:t>characterized as crowded and </a:t>
            </a:r>
          </a:p>
          <a:p>
            <a:r>
              <a:rPr lang="en-US" b="1" dirty="0" smtClean="0"/>
              <a:t>challenging </a:t>
            </a:r>
            <a:r>
              <a:rPr lang="en-US" dirty="0" smtClean="0"/>
              <a:t>work stations.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09600"/>
            <a:ext cx="3612417" cy="4888337"/>
          </a:xfrm>
          <a:prstGeom prst="rect">
            <a:avLst/>
          </a:prstGeom>
          <a:ln>
            <a:solidFill>
              <a:srgbClr val="FF00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84" y="3429000"/>
            <a:ext cx="2744652" cy="1833342"/>
          </a:xfrm>
          <a:prstGeom prst="rect">
            <a:avLst/>
          </a:prstGeom>
          <a:ln>
            <a:solidFill>
              <a:srgbClr val="FF0000"/>
            </a:solidFill>
          </a:ln>
        </p:spPr>
      </p:pic>
      <p:sp>
        <p:nvSpPr>
          <p:cNvPr id="6" name="TextBox 5"/>
          <p:cNvSpPr txBox="1"/>
          <p:nvPr/>
        </p:nvSpPr>
        <p:spPr>
          <a:xfrm>
            <a:off x="457200" y="685800"/>
            <a:ext cx="3174908" cy="707886"/>
          </a:xfrm>
          <a:prstGeom prst="rect">
            <a:avLst/>
          </a:prstGeom>
          <a:noFill/>
        </p:spPr>
        <p:txBody>
          <a:bodyPr wrap="none" rtlCol="0">
            <a:spAutoFit/>
          </a:bodyPr>
          <a:lstStyle/>
          <a:p>
            <a:r>
              <a:rPr lang="en-US" sz="4000" b="1" dirty="0" smtClean="0"/>
              <a:t>Work Stations</a:t>
            </a:r>
            <a:endParaRPr lang="en-US" sz="4000" b="1" dirty="0"/>
          </a:p>
        </p:txBody>
      </p:sp>
      <p:sp>
        <p:nvSpPr>
          <p:cNvPr id="7" name="TextBox 6"/>
          <p:cNvSpPr txBox="1"/>
          <p:nvPr/>
        </p:nvSpPr>
        <p:spPr>
          <a:xfrm>
            <a:off x="590096" y="5544234"/>
            <a:ext cx="8461804" cy="738664"/>
          </a:xfrm>
          <a:prstGeom prst="rect">
            <a:avLst/>
          </a:prstGeom>
          <a:noFill/>
        </p:spPr>
        <p:txBody>
          <a:bodyPr wrap="none" rtlCol="0">
            <a:spAutoFit/>
          </a:bodyPr>
          <a:lstStyle/>
          <a:p>
            <a:r>
              <a:rPr lang="en-US" dirty="0" smtClean="0"/>
              <a:t>These are usually constrained by the configuration of the control room.  </a:t>
            </a:r>
          </a:p>
          <a:p>
            <a:r>
              <a:rPr lang="en-US" dirty="0" smtClean="0"/>
              <a:t>The need for more information displays means having to go </a:t>
            </a:r>
            <a:r>
              <a:rPr lang="en-US" sz="2400" b="1" dirty="0" smtClean="0"/>
              <a:t>up</a:t>
            </a:r>
            <a:r>
              <a:rPr lang="en-US" dirty="0" smtClean="0"/>
              <a:t> with the extra monitors.</a:t>
            </a:r>
            <a:endParaRPr lang="en-US" dirty="0"/>
          </a:p>
        </p:txBody>
      </p:sp>
      <p:sp>
        <p:nvSpPr>
          <p:cNvPr id="8" name="TextBox 7"/>
          <p:cNvSpPr txBox="1"/>
          <p:nvPr/>
        </p:nvSpPr>
        <p:spPr>
          <a:xfrm>
            <a:off x="7467600" y="1110734"/>
            <a:ext cx="782587" cy="369332"/>
          </a:xfrm>
          <a:prstGeom prst="rect">
            <a:avLst/>
          </a:prstGeom>
          <a:solidFill>
            <a:schemeClr val="bg1"/>
          </a:solidFill>
          <a:ln>
            <a:solidFill>
              <a:srgbClr val="FF0000"/>
            </a:solidFill>
          </a:ln>
        </p:spPr>
        <p:txBody>
          <a:bodyPr wrap="none" rtlCol="0">
            <a:spAutoFit/>
          </a:bodyPr>
          <a:lstStyle/>
          <a:p>
            <a:r>
              <a:rPr lang="en-US" dirty="0" smtClean="0"/>
              <a:t>FERMI</a:t>
            </a:r>
            <a:endParaRPr lang="en-US" dirty="0"/>
          </a:p>
        </p:txBody>
      </p:sp>
      <p:sp>
        <p:nvSpPr>
          <p:cNvPr id="9" name="TextBox 8"/>
          <p:cNvSpPr txBox="1"/>
          <p:nvPr/>
        </p:nvSpPr>
        <p:spPr>
          <a:xfrm>
            <a:off x="393237" y="4907915"/>
            <a:ext cx="1835502" cy="369332"/>
          </a:xfrm>
          <a:prstGeom prst="rect">
            <a:avLst/>
          </a:prstGeom>
          <a:solidFill>
            <a:schemeClr val="bg1"/>
          </a:solidFill>
          <a:ln>
            <a:solidFill>
              <a:srgbClr val="FF0000"/>
            </a:solidFill>
          </a:ln>
        </p:spPr>
        <p:txBody>
          <a:bodyPr wrap="none" rtlCol="0">
            <a:spAutoFit/>
          </a:bodyPr>
          <a:lstStyle/>
          <a:p>
            <a:r>
              <a:rPr lang="en-US" dirty="0" smtClean="0"/>
              <a:t>88-Inch Cyclotron</a:t>
            </a:r>
            <a:endParaRPr lang="en-US" dirty="0"/>
          </a:p>
        </p:txBody>
      </p:sp>
    </p:spTree>
    <p:extLst>
      <p:ext uri="{BB962C8B-B14F-4D97-AF65-F5344CB8AC3E}">
        <p14:creationId xmlns:p14="http://schemas.microsoft.com/office/powerpoint/2010/main" val="81905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5" descr="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974" y="1143000"/>
            <a:ext cx="47720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descr="de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527" y="3310765"/>
            <a:ext cx="298132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3" y="2067357"/>
            <a:ext cx="334041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5"/>
          <p:cNvSpPr>
            <a:spLocks noChangeArrowheads="1"/>
          </p:cNvSpPr>
          <p:nvPr/>
        </p:nvSpPr>
        <p:spPr bwMode="auto">
          <a:xfrm>
            <a:off x="3689349" y="2734270"/>
            <a:ext cx="1365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r>
              <a:rPr lang="en-US" dirty="0">
                <a:solidFill>
                  <a:srgbClr val="FF0000"/>
                </a:solidFill>
              </a:rPr>
              <a:t>3 </a:t>
            </a:r>
            <a:r>
              <a:rPr lang="en-US" dirty="0" smtClean="0">
                <a:solidFill>
                  <a:srgbClr val="FF0000"/>
                </a:solidFill>
              </a:rPr>
              <a:t>desk level screens </a:t>
            </a:r>
            <a:r>
              <a:rPr lang="en-US" dirty="0">
                <a:solidFill>
                  <a:srgbClr val="FF0000"/>
                </a:solidFill>
              </a:rPr>
              <a:t>per operator</a:t>
            </a:r>
          </a:p>
        </p:txBody>
      </p:sp>
      <p:sp>
        <p:nvSpPr>
          <p:cNvPr id="10" name="Rectangle 16"/>
          <p:cNvSpPr>
            <a:spLocks noChangeArrowheads="1"/>
          </p:cNvSpPr>
          <p:nvPr/>
        </p:nvSpPr>
        <p:spPr bwMode="auto">
          <a:xfrm>
            <a:off x="2057400" y="1563127"/>
            <a:ext cx="3222805" cy="923330"/>
          </a:xfrm>
          <a:prstGeom prst="rect">
            <a:avLst/>
          </a:prstGeom>
          <a:solidFill>
            <a:schemeClr val="bg1"/>
          </a:solidFill>
          <a:ln>
            <a:noFill/>
          </a:ln>
          <a:extLst/>
        </p:spPr>
        <p:txBody>
          <a:bodyPr wrap="none">
            <a:spAutoFit/>
          </a:bodyPr>
          <a:lstStyle/>
          <a:p>
            <a:r>
              <a:rPr lang="en-US" dirty="0" smtClean="0">
                <a:solidFill>
                  <a:srgbClr val="00CC00"/>
                </a:solidFill>
              </a:rPr>
              <a:t>Above the line of sight are </a:t>
            </a:r>
          </a:p>
          <a:p>
            <a:r>
              <a:rPr lang="en-US" dirty="0" smtClean="0">
                <a:solidFill>
                  <a:srgbClr val="00CC00"/>
                </a:solidFill>
              </a:rPr>
              <a:t>3 </a:t>
            </a:r>
            <a:r>
              <a:rPr lang="en-US" dirty="0">
                <a:solidFill>
                  <a:srgbClr val="00CC00"/>
                </a:solidFill>
              </a:rPr>
              <a:t>fixed displays </a:t>
            </a:r>
            <a:r>
              <a:rPr lang="en-US" dirty="0" smtClean="0">
                <a:solidFill>
                  <a:srgbClr val="00CC00"/>
                </a:solidFill>
              </a:rPr>
              <a:t>shared </a:t>
            </a:r>
            <a:r>
              <a:rPr lang="en-US" dirty="0">
                <a:solidFill>
                  <a:srgbClr val="00CC00"/>
                </a:solidFill>
              </a:rPr>
              <a:t>between </a:t>
            </a:r>
            <a:endParaRPr lang="en-US" dirty="0" smtClean="0">
              <a:solidFill>
                <a:srgbClr val="00CC00"/>
              </a:solidFill>
            </a:endParaRPr>
          </a:p>
          <a:p>
            <a:r>
              <a:rPr lang="en-US" dirty="0" smtClean="0">
                <a:solidFill>
                  <a:srgbClr val="00CC00"/>
                </a:solidFill>
              </a:rPr>
              <a:t>two </a:t>
            </a:r>
            <a:r>
              <a:rPr lang="en-US" dirty="0">
                <a:solidFill>
                  <a:srgbClr val="00CC00"/>
                </a:solidFill>
              </a:rPr>
              <a:t>operators</a:t>
            </a:r>
          </a:p>
        </p:txBody>
      </p:sp>
      <p:sp>
        <p:nvSpPr>
          <p:cNvPr id="11" name="Rectangle 17"/>
          <p:cNvSpPr>
            <a:spLocks noChangeArrowheads="1"/>
          </p:cNvSpPr>
          <p:nvPr/>
        </p:nvSpPr>
        <p:spPr bwMode="auto">
          <a:xfrm>
            <a:off x="7956550" y="3443288"/>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p>
            <a:r>
              <a:rPr lang="en-US" dirty="0">
                <a:solidFill>
                  <a:srgbClr val="0066FF"/>
                </a:solidFill>
              </a:rPr>
              <a:t>1 mouse</a:t>
            </a:r>
          </a:p>
        </p:txBody>
      </p:sp>
      <p:sp>
        <p:nvSpPr>
          <p:cNvPr id="12" name="Rectangle 18"/>
          <p:cNvSpPr>
            <a:spLocks noChangeArrowheads="1"/>
          </p:cNvSpPr>
          <p:nvPr/>
        </p:nvSpPr>
        <p:spPr bwMode="auto">
          <a:xfrm>
            <a:off x="7829550" y="307657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p>
            <a:r>
              <a:rPr lang="en-US" dirty="0">
                <a:solidFill>
                  <a:srgbClr val="0066FF"/>
                </a:solidFill>
              </a:rPr>
              <a:t>1 keyboard</a:t>
            </a:r>
          </a:p>
        </p:txBody>
      </p:sp>
      <p:sp>
        <p:nvSpPr>
          <p:cNvPr id="13" name="Rectangle 19"/>
          <p:cNvSpPr>
            <a:spLocks noChangeArrowheads="1"/>
          </p:cNvSpPr>
          <p:nvPr/>
        </p:nvSpPr>
        <p:spPr bwMode="auto">
          <a:xfrm>
            <a:off x="6324600" y="1905000"/>
            <a:ext cx="1066800" cy="228600"/>
          </a:xfrm>
          <a:prstGeom prst="rect">
            <a:avLst/>
          </a:prstGeom>
          <a:solidFill>
            <a:srgbClr val="00CC00">
              <a:alpha val="20000"/>
            </a:srgbClr>
          </a:solidFill>
          <a:ln w="15875">
            <a:solidFill>
              <a:srgbClr val="00CC00"/>
            </a:solidFill>
            <a:miter lim="800000"/>
            <a:headEnd/>
            <a:tailEnd/>
          </a:ln>
        </p:spPr>
        <p:txBody>
          <a:bodyPr rot="10800000" wrap="none" anchor="ctr"/>
          <a:lstStyle/>
          <a:p>
            <a:endParaRPr lang="en-US"/>
          </a:p>
        </p:txBody>
      </p:sp>
      <p:sp>
        <p:nvSpPr>
          <p:cNvPr id="14" name="Rectangle 21"/>
          <p:cNvSpPr>
            <a:spLocks noChangeArrowheads="1"/>
          </p:cNvSpPr>
          <p:nvPr/>
        </p:nvSpPr>
        <p:spPr bwMode="auto">
          <a:xfrm>
            <a:off x="2914935" y="2752572"/>
            <a:ext cx="381000" cy="648285"/>
          </a:xfrm>
          <a:prstGeom prst="rect">
            <a:avLst/>
          </a:prstGeom>
          <a:solidFill>
            <a:srgbClr val="00CC00">
              <a:alpha val="20000"/>
            </a:srgbClr>
          </a:solidFill>
          <a:ln w="15875">
            <a:solidFill>
              <a:srgbClr val="00CC00"/>
            </a:solidFill>
            <a:miter lim="800000"/>
            <a:headEnd/>
            <a:tailEnd/>
          </a:ln>
        </p:spPr>
        <p:txBody>
          <a:bodyPr rot="10800000" wrap="none" anchor="ctr"/>
          <a:lstStyle/>
          <a:p>
            <a:endParaRPr lang="en-US"/>
          </a:p>
        </p:txBody>
      </p:sp>
      <p:sp>
        <p:nvSpPr>
          <p:cNvPr id="15" name="Rectangle 22"/>
          <p:cNvSpPr>
            <a:spLocks noChangeArrowheads="1"/>
          </p:cNvSpPr>
          <p:nvPr/>
        </p:nvSpPr>
        <p:spPr bwMode="auto">
          <a:xfrm rot="774544">
            <a:off x="6981322" y="2324050"/>
            <a:ext cx="1066800" cy="381000"/>
          </a:xfrm>
          <a:prstGeom prst="rect">
            <a:avLst/>
          </a:prstGeom>
          <a:solidFill>
            <a:srgbClr val="FF0000">
              <a:alpha val="20000"/>
            </a:srgbClr>
          </a:solidFill>
          <a:ln w="15875">
            <a:solidFill>
              <a:srgbClr val="FF0000"/>
            </a:solidFill>
            <a:miter lim="800000"/>
            <a:headEnd/>
            <a:tailEnd/>
          </a:ln>
        </p:spPr>
        <p:txBody>
          <a:bodyPr rot="10800000" wrap="none" anchor="ctr"/>
          <a:lstStyle/>
          <a:p>
            <a:endParaRPr lang="en-US"/>
          </a:p>
        </p:txBody>
      </p:sp>
      <p:sp>
        <p:nvSpPr>
          <p:cNvPr id="16" name="Rectangle 23"/>
          <p:cNvSpPr>
            <a:spLocks noChangeArrowheads="1"/>
          </p:cNvSpPr>
          <p:nvPr/>
        </p:nvSpPr>
        <p:spPr bwMode="auto">
          <a:xfrm rot="20960483">
            <a:off x="5741032" y="2305170"/>
            <a:ext cx="1066800" cy="381000"/>
          </a:xfrm>
          <a:prstGeom prst="rect">
            <a:avLst/>
          </a:prstGeom>
          <a:solidFill>
            <a:srgbClr val="FF0000">
              <a:alpha val="20000"/>
            </a:srgbClr>
          </a:solidFill>
          <a:ln w="15875">
            <a:solidFill>
              <a:srgbClr val="FF0000"/>
            </a:solidFill>
            <a:miter lim="800000"/>
            <a:headEnd/>
            <a:tailEnd/>
          </a:ln>
        </p:spPr>
        <p:txBody>
          <a:bodyPr rot="10800000" wrap="none" anchor="ctr"/>
          <a:lstStyle/>
          <a:p>
            <a:endParaRPr lang="en-US"/>
          </a:p>
        </p:txBody>
      </p:sp>
      <p:sp>
        <p:nvSpPr>
          <p:cNvPr id="17" name="Rectangle 24"/>
          <p:cNvSpPr>
            <a:spLocks noChangeArrowheads="1"/>
          </p:cNvSpPr>
          <p:nvPr/>
        </p:nvSpPr>
        <p:spPr bwMode="auto">
          <a:xfrm>
            <a:off x="2259209" y="3296115"/>
            <a:ext cx="381000" cy="561942"/>
          </a:xfrm>
          <a:prstGeom prst="rect">
            <a:avLst/>
          </a:prstGeom>
          <a:solidFill>
            <a:srgbClr val="FF0000">
              <a:alpha val="20000"/>
            </a:srgbClr>
          </a:solidFill>
          <a:ln w="15875">
            <a:solidFill>
              <a:srgbClr val="FF0000"/>
            </a:solidFill>
            <a:miter lim="800000"/>
            <a:headEnd/>
            <a:tailEnd/>
          </a:ln>
        </p:spPr>
        <p:txBody>
          <a:bodyPr rot="10800000" wrap="none" anchor="ctr"/>
          <a:lstStyle/>
          <a:p>
            <a:endParaRPr lang="en-US"/>
          </a:p>
        </p:txBody>
      </p:sp>
      <p:sp>
        <p:nvSpPr>
          <p:cNvPr id="19" name="Rectangle 28"/>
          <p:cNvSpPr>
            <a:spLocks noChangeArrowheads="1"/>
          </p:cNvSpPr>
          <p:nvPr/>
        </p:nvSpPr>
        <p:spPr bwMode="auto">
          <a:xfrm rot="20697217">
            <a:off x="6348803" y="3469952"/>
            <a:ext cx="838200" cy="304800"/>
          </a:xfrm>
          <a:prstGeom prst="rect">
            <a:avLst/>
          </a:prstGeom>
          <a:solidFill>
            <a:srgbClr val="00CC00">
              <a:alpha val="20000"/>
            </a:srgbClr>
          </a:solidFill>
          <a:ln w="15875">
            <a:solidFill>
              <a:srgbClr val="00CC00"/>
            </a:solidFill>
            <a:miter lim="800000"/>
            <a:headEnd/>
            <a:tailEnd/>
          </a:ln>
        </p:spPr>
        <p:txBody>
          <a:bodyPr rot="10800000" wrap="none" anchor="ctr"/>
          <a:lstStyle/>
          <a:p>
            <a:endParaRPr lang="en-US"/>
          </a:p>
        </p:txBody>
      </p:sp>
      <p:sp>
        <p:nvSpPr>
          <p:cNvPr id="20" name="Rectangle 29"/>
          <p:cNvSpPr>
            <a:spLocks noChangeArrowheads="1"/>
          </p:cNvSpPr>
          <p:nvPr/>
        </p:nvSpPr>
        <p:spPr bwMode="auto">
          <a:xfrm rot="20659631">
            <a:off x="7026611" y="3611204"/>
            <a:ext cx="838200" cy="304800"/>
          </a:xfrm>
          <a:prstGeom prst="rect">
            <a:avLst/>
          </a:prstGeom>
          <a:solidFill>
            <a:srgbClr val="FF0000">
              <a:alpha val="20000"/>
            </a:srgbClr>
          </a:solidFill>
          <a:ln w="15875">
            <a:solidFill>
              <a:srgbClr val="FF0000"/>
            </a:solidFill>
            <a:miter lim="800000"/>
            <a:headEnd/>
            <a:tailEnd/>
          </a:ln>
        </p:spPr>
        <p:txBody>
          <a:bodyPr rot="10800000" wrap="none" anchor="ctr"/>
          <a:lstStyle/>
          <a:p>
            <a:endParaRPr lang="en-US"/>
          </a:p>
        </p:txBody>
      </p:sp>
      <p:sp>
        <p:nvSpPr>
          <p:cNvPr id="21" name="Rectangle 30"/>
          <p:cNvSpPr>
            <a:spLocks noChangeArrowheads="1"/>
          </p:cNvSpPr>
          <p:nvPr/>
        </p:nvSpPr>
        <p:spPr bwMode="auto">
          <a:xfrm rot="19998176">
            <a:off x="6125023" y="3933103"/>
            <a:ext cx="847725" cy="327025"/>
          </a:xfrm>
          <a:prstGeom prst="rect">
            <a:avLst/>
          </a:prstGeom>
          <a:solidFill>
            <a:srgbClr val="FF0000">
              <a:alpha val="20000"/>
            </a:srgbClr>
          </a:solidFill>
          <a:ln w="15875">
            <a:solidFill>
              <a:srgbClr val="FF0000"/>
            </a:solidFill>
            <a:miter lim="800000"/>
            <a:headEnd/>
            <a:tailEnd/>
          </a:ln>
        </p:spPr>
        <p:txBody>
          <a:bodyPr rot="10800000" wrap="none" anchor="ctr"/>
          <a:lstStyle/>
          <a:p>
            <a:endParaRPr lang="en-US"/>
          </a:p>
        </p:txBody>
      </p:sp>
      <p:sp>
        <p:nvSpPr>
          <p:cNvPr id="22" name="TextBox 21"/>
          <p:cNvSpPr txBox="1"/>
          <p:nvPr/>
        </p:nvSpPr>
        <p:spPr>
          <a:xfrm>
            <a:off x="381000" y="5537537"/>
            <a:ext cx="8229600" cy="1015663"/>
          </a:xfrm>
          <a:prstGeom prst="rect">
            <a:avLst/>
          </a:prstGeom>
          <a:noFill/>
        </p:spPr>
        <p:txBody>
          <a:bodyPr wrap="square" rtlCol="0">
            <a:spAutoFit/>
          </a:bodyPr>
          <a:lstStyle/>
          <a:p>
            <a:r>
              <a:rPr lang="en-US" sz="2000" b="1" dirty="0" smtClean="0"/>
              <a:t>The newer work station design has a better use of space, is designed using better ergonomics for the personnel working there and does not involve tall “monitor walls”.  </a:t>
            </a:r>
            <a:r>
              <a:rPr lang="en-US" sz="1200" dirty="0" smtClean="0"/>
              <a:t>These drawing are from </a:t>
            </a:r>
            <a:r>
              <a:rPr lang="en-US" sz="1200" dirty="0"/>
              <a:t>the CERN control room review of work station design </a:t>
            </a:r>
            <a:r>
              <a:rPr lang="en-US" sz="1200" dirty="0" smtClean="0"/>
              <a:t>.</a:t>
            </a:r>
            <a:endParaRPr lang="en-US" sz="1200" dirty="0"/>
          </a:p>
        </p:txBody>
      </p:sp>
      <p:sp>
        <p:nvSpPr>
          <p:cNvPr id="3" name="TextBox 2"/>
          <p:cNvSpPr txBox="1"/>
          <p:nvPr/>
        </p:nvSpPr>
        <p:spPr>
          <a:xfrm>
            <a:off x="3917949" y="3759875"/>
            <a:ext cx="2025651" cy="2031325"/>
          </a:xfrm>
          <a:prstGeom prst="rect">
            <a:avLst/>
          </a:prstGeom>
          <a:noFill/>
        </p:spPr>
        <p:txBody>
          <a:bodyPr wrap="square" rtlCol="0">
            <a:spAutoFit/>
          </a:bodyPr>
          <a:lstStyle/>
          <a:p>
            <a:r>
              <a:rPr lang="en-US" dirty="0"/>
              <a:t>The curved oval shape allows each seat to view more displays than the flat linear display configuration.</a:t>
            </a:r>
          </a:p>
          <a:p>
            <a:endParaRPr lang="en-US" dirty="0"/>
          </a:p>
        </p:txBody>
      </p:sp>
      <p:sp>
        <p:nvSpPr>
          <p:cNvPr id="8" name="Rectangle 3"/>
          <p:cNvSpPr txBox="1">
            <a:spLocks noChangeArrowheads="1"/>
          </p:cNvSpPr>
          <p:nvPr/>
        </p:nvSpPr>
        <p:spPr>
          <a:xfrm>
            <a:off x="3653063" y="1094572"/>
            <a:ext cx="4854574" cy="59822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ea typeface="ＭＳ Ｐゴシック" pitchFamily="-65" charset="-128"/>
              </a:rPr>
              <a:t>Modern layout-CERN example</a:t>
            </a:r>
          </a:p>
        </p:txBody>
      </p:sp>
      <p:sp>
        <p:nvSpPr>
          <p:cNvPr id="23" name="TextBox 22"/>
          <p:cNvSpPr txBox="1"/>
          <p:nvPr/>
        </p:nvSpPr>
        <p:spPr>
          <a:xfrm>
            <a:off x="457200" y="685800"/>
            <a:ext cx="3174908" cy="707886"/>
          </a:xfrm>
          <a:prstGeom prst="rect">
            <a:avLst/>
          </a:prstGeom>
          <a:noFill/>
        </p:spPr>
        <p:txBody>
          <a:bodyPr wrap="none" rtlCol="0">
            <a:spAutoFit/>
          </a:bodyPr>
          <a:lstStyle/>
          <a:p>
            <a:r>
              <a:rPr lang="en-US" sz="4000" b="1" dirty="0" smtClean="0"/>
              <a:t>Work Stations</a:t>
            </a:r>
            <a:endParaRPr lang="en-US" sz="4000" b="1" dirty="0"/>
          </a:p>
        </p:txBody>
      </p:sp>
    </p:spTree>
    <p:extLst>
      <p:ext uri="{BB962C8B-B14F-4D97-AF65-F5344CB8AC3E}">
        <p14:creationId xmlns:p14="http://schemas.microsoft.com/office/powerpoint/2010/main" val="1917299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p:bldP spid="13" grpId="0" animBg="1"/>
      <p:bldP spid="14" grpId="0" animBg="1"/>
      <p:bldP spid="15" grpId="0" animBg="1"/>
      <p:bldP spid="16" grpId="0" animBg="1"/>
      <p:bldP spid="17"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1" y="1905000"/>
            <a:ext cx="8229600" cy="4247317"/>
          </a:xfrm>
          <a:prstGeom prst="rect">
            <a:avLst/>
          </a:prstGeom>
          <a:noFill/>
        </p:spPr>
        <p:txBody>
          <a:bodyPr wrap="square" rtlCol="0">
            <a:spAutoFit/>
          </a:bodyPr>
          <a:lstStyle/>
          <a:p>
            <a:r>
              <a:rPr lang="en-US" dirty="0" smtClean="0"/>
              <a:t>The Control Room is a very important part of work experience at an accelerator. </a:t>
            </a:r>
          </a:p>
          <a:p>
            <a:endParaRPr lang="en-US" dirty="0" smtClean="0"/>
          </a:p>
          <a:p>
            <a:r>
              <a:rPr lang="en-US" dirty="0" smtClean="0"/>
              <a:t> A good control room is a place that staff will enjoy being and will be more productive.  </a:t>
            </a:r>
          </a:p>
          <a:p>
            <a:endParaRPr lang="en-US" dirty="0"/>
          </a:p>
          <a:p>
            <a:r>
              <a:rPr lang="en-US" dirty="0" smtClean="0"/>
              <a:t>A bad control room is a challenging place and staff  </a:t>
            </a:r>
            <a:r>
              <a:rPr lang="en-US" dirty="0"/>
              <a:t>would rather not be </a:t>
            </a:r>
            <a:r>
              <a:rPr lang="en-US" dirty="0" smtClean="0"/>
              <a:t>there.</a:t>
            </a:r>
          </a:p>
          <a:p>
            <a:endParaRPr lang="en-US" dirty="0"/>
          </a:p>
          <a:p>
            <a:r>
              <a:rPr lang="en-US" dirty="0" smtClean="0"/>
              <a:t>In recent years several facilities have upgraded their control rooms. </a:t>
            </a:r>
          </a:p>
          <a:p>
            <a:r>
              <a:rPr lang="en-US" dirty="0" smtClean="0"/>
              <a:t>In some cases:  </a:t>
            </a:r>
          </a:p>
          <a:p>
            <a:pPr marL="1200150" lvl="2" indent="-285750">
              <a:buFont typeface="Arial" pitchFamily="34" charset="0"/>
              <a:buChar char="•"/>
            </a:pPr>
            <a:r>
              <a:rPr lang="en-US" dirty="0" smtClean="0"/>
              <a:t>the facility is expanding and a bigger control room is needed, </a:t>
            </a:r>
          </a:p>
          <a:p>
            <a:pPr marL="1200150" lvl="2" indent="-285750">
              <a:buFont typeface="Arial" pitchFamily="34" charset="0"/>
              <a:buChar char="•"/>
            </a:pPr>
            <a:r>
              <a:rPr lang="en-US" dirty="0" smtClean="0"/>
              <a:t>the control room is being upgraded to new technology,</a:t>
            </a:r>
          </a:p>
          <a:p>
            <a:pPr marL="1200150" lvl="2" indent="-285750">
              <a:buFont typeface="Arial" pitchFamily="34" charset="0"/>
              <a:buChar char="•"/>
            </a:pPr>
            <a:r>
              <a:rPr lang="en-US" dirty="0" smtClean="0"/>
              <a:t>the control room is just old, crowded and ugly.</a:t>
            </a:r>
          </a:p>
          <a:p>
            <a:endParaRPr lang="en-US" dirty="0"/>
          </a:p>
          <a:p>
            <a:r>
              <a:rPr lang="en-US" dirty="0" smtClean="0"/>
              <a:t>I thought it would be useful to gather ideas and have an open discussion about what are “Control Room” issues or problems,  and what are some solutions and clever ideas that could help others to make sound decisions about changing their control room.</a:t>
            </a:r>
            <a:endParaRPr lang="en-US" dirty="0"/>
          </a:p>
        </p:txBody>
      </p:sp>
      <p:sp>
        <p:nvSpPr>
          <p:cNvPr id="4" name="Title 3"/>
          <p:cNvSpPr>
            <a:spLocks noGrp="1"/>
          </p:cNvSpPr>
          <p:nvPr>
            <p:ph type="title" idx="4294967295"/>
          </p:nvPr>
        </p:nvSpPr>
        <p:spPr>
          <a:xfrm>
            <a:off x="457200" y="1119968"/>
            <a:ext cx="8229600" cy="785032"/>
          </a:xfrm>
          <a:solidFill>
            <a:srgbClr val="FF0000"/>
          </a:solidFill>
        </p:spPr>
        <p:txBody>
          <a:bodyPr/>
          <a:lstStyle/>
          <a:p>
            <a:r>
              <a:rPr lang="en-US" b="1" dirty="0" smtClean="0">
                <a:solidFill>
                  <a:schemeClr val="bg1"/>
                </a:solidFill>
              </a:rPr>
              <a:t>A New Control Room</a:t>
            </a:r>
            <a:endParaRPr lang="en-US" b="1" dirty="0">
              <a:solidFill>
                <a:schemeClr val="bg1"/>
              </a:solidFill>
            </a:endParaRPr>
          </a:p>
        </p:txBody>
      </p:sp>
    </p:spTree>
    <p:extLst>
      <p:ext uri="{BB962C8B-B14F-4D97-AF65-F5344CB8AC3E}">
        <p14:creationId xmlns:p14="http://schemas.microsoft.com/office/powerpoint/2010/main" val="1818228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010015"/>
          <p:cNvPicPr>
            <a:picLocks noChangeAspect="1" noChangeArrowheads="1"/>
          </p:cNvPicPr>
          <p:nvPr/>
        </p:nvPicPr>
        <p:blipFill>
          <a:blip r:embed="rId2">
            <a:extLst>
              <a:ext uri="{28A0092B-C50C-407E-A947-70E740481C1C}">
                <a14:useLocalDpi xmlns:a14="http://schemas.microsoft.com/office/drawing/2010/main" val="0"/>
              </a:ext>
            </a:extLst>
          </a:blip>
          <a:srcRect t="16557" b="16557"/>
          <a:stretch>
            <a:fillRect/>
          </a:stretch>
        </p:blipFill>
        <p:spPr bwMode="auto">
          <a:xfrm>
            <a:off x="2667000" y="1317879"/>
            <a:ext cx="6042638" cy="302552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314271"/>
            <a:ext cx="2286000" cy="1200329"/>
          </a:xfrm>
          <a:prstGeom prst="rect">
            <a:avLst/>
          </a:prstGeom>
          <a:noFill/>
        </p:spPr>
        <p:txBody>
          <a:bodyPr wrap="square" rtlCol="0">
            <a:spAutoFit/>
          </a:bodyPr>
          <a:lstStyle/>
          <a:p>
            <a:r>
              <a:rPr lang="en-US" dirty="0" smtClean="0"/>
              <a:t>Work stations have become primarily desk-like furniture with monitors.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20" y="2590800"/>
            <a:ext cx="2816679" cy="3755572"/>
          </a:xfrm>
          <a:prstGeom prst="rect">
            <a:avLst/>
          </a:prstGeom>
          <a:ln>
            <a:solidFill>
              <a:srgbClr val="FF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519" y="3371849"/>
            <a:ext cx="3238380" cy="2428785"/>
          </a:xfrm>
          <a:prstGeom prst="rect">
            <a:avLst/>
          </a:prstGeom>
          <a:ln>
            <a:solidFill>
              <a:srgbClr val="FF0000"/>
            </a:solidFill>
          </a:ln>
        </p:spPr>
      </p:pic>
      <p:sp>
        <p:nvSpPr>
          <p:cNvPr id="8" name="TextBox 7"/>
          <p:cNvSpPr txBox="1"/>
          <p:nvPr/>
        </p:nvSpPr>
        <p:spPr>
          <a:xfrm>
            <a:off x="457200" y="5629870"/>
            <a:ext cx="8001000" cy="923330"/>
          </a:xfrm>
          <a:prstGeom prst="rect">
            <a:avLst/>
          </a:prstGeom>
          <a:solidFill>
            <a:schemeClr val="bg1"/>
          </a:solidFill>
        </p:spPr>
        <p:txBody>
          <a:bodyPr wrap="square" rtlCol="0">
            <a:spAutoFit/>
          </a:bodyPr>
          <a:lstStyle/>
          <a:p>
            <a:r>
              <a:rPr lang="en-US" dirty="0"/>
              <a:t>A</a:t>
            </a:r>
            <a:r>
              <a:rPr lang="en-US" dirty="0" smtClean="0"/>
              <a:t>t </a:t>
            </a:r>
            <a:r>
              <a:rPr lang="en-US" dirty="0"/>
              <a:t>the DESY control room </a:t>
            </a:r>
            <a:r>
              <a:rPr lang="en-US" dirty="0" smtClean="0"/>
              <a:t>the regular desktops are augmented with adjustable height work location which allow a change from always sitting to having a standing work stations and discussion locations.</a:t>
            </a:r>
            <a:endParaRPr lang="en-US" dirty="0"/>
          </a:p>
        </p:txBody>
      </p:sp>
      <p:sp>
        <p:nvSpPr>
          <p:cNvPr id="9" name="TextBox 8"/>
          <p:cNvSpPr txBox="1"/>
          <p:nvPr/>
        </p:nvSpPr>
        <p:spPr>
          <a:xfrm>
            <a:off x="482692" y="685800"/>
            <a:ext cx="3174908" cy="707886"/>
          </a:xfrm>
          <a:prstGeom prst="rect">
            <a:avLst/>
          </a:prstGeom>
          <a:noFill/>
        </p:spPr>
        <p:txBody>
          <a:bodyPr wrap="none" rtlCol="0">
            <a:spAutoFit/>
          </a:bodyPr>
          <a:lstStyle/>
          <a:p>
            <a:r>
              <a:rPr lang="en-US" sz="4000" b="1" dirty="0" smtClean="0"/>
              <a:t>Work Stations</a:t>
            </a:r>
            <a:endParaRPr lang="en-US" sz="4000" b="1" dirty="0"/>
          </a:p>
        </p:txBody>
      </p:sp>
    </p:spTree>
    <p:extLst>
      <p:ext uri="{BB962C8B-B14F-4D97-AF65-F5344CB8AC3E}">
        <p14:creationId xmlns:p14="http://schemas.microsoft.com/office/powerpoint/2010/main" val="34597465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8600" y="4572000"/>
            <a:ext cx="8686800" cy="2094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jrmorel\Desktop\WAO control Room\NSCL MSU\ControlRo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4477" y="4690059"/>
            <a:ext cx="416315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971" y="1981199"/>
            <a:ext cx="3028656" cy="2075029"/>
          </a:xfrm>
          <a:prstGeom prst="rect">
            <a:avLst/>
          </a:prstGeom>
        </p:spPr>
      </p:pic>
      <p:sp>
        <p:nvSpPr>
          <p:cNvPr id="4" name="TextBox 3"/>
          <p:cNvSpPr txBox="1"/>
          <p:nvPr/>
        </p:nvSpPr>
        <p:spPr>
          <a:xfrm>
            <a:off x="381000" y="1219200"/>
            <a:ext cx="8312916" cy="646331"/>
          </a:xfrm>
          <a:prstGeom prst="rect">
            <a:avLst/>
          </a:prstGeom>
          <a:noFill/>
        </p:spPr>
        <p:txBody>
          <a:bodyPr wrap="square" rtlCol="0">
            <a:spAutoFit/>
          </a:bodyPr>
          <a:lstStyle/>
          <a:p>
            <a:r>
              <a:rPr lang="en-US" dirty="0" smtClean="0"/>
              <a:t>Information density should be managed as allowed by space and complexity of the facility allow. Avoid overwhelming the operator.</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343" y="2218285"/>
            <a:ext cx="4876800" cy="1837944"/>
          </a:xfrm>
          <a:prstGeom prst="rect">
            <a:avLst/>
          </a:prstGeom>
        </p:spPr>
      </p:pic>
      <p:sp>
        <p:nvSpPr>
          <p:cNvPr id="10" name="TextBox 9"/>
          <p:cNvSpPr txBox="1"/>
          <p:nvPr/>
        </p:nvSpPr>
        <p:spPr>
          <a:xfrm>
            <a:off x="2519477" y="685800"/>
            <a:ext cx="4109923" cy="646331"/>
          </a:xfrm>
          <a:prstGeom prst="rect">
            <a:avLst/>
          </a:prstGeom>
          <a:noFill/>
        </p:spPr>
        <p:txBody>
          <a:bodyPr wrap="square" rtlCol="0">
            <a:spAutoFit/>
          </a:bodyPr>
          <a:lstStyle/>
          <a:p>
            <a:r>
              <a:rPr lang="en-US" sz="3600" b="1" dirty="0" smtClean="0"/>
              <a:t>Information Density</a:t>
            </a:r>
            <a:endParaRPr lang="en-US" sz="3600" b="1" dirty="0"/>
          </a:p>
        </p:txBody>
      </p:sp>
      <p:sp>
        <p:nvSpPr>
          <p:cNvPr id="11" name="TextBox 10"/>
          <p:cNvSpPr txBox="1"/>
          <p:nvPr/>
        </p:nvSpPr>
        <p:spPr>
          <a:xfrm>
            <a:off x="2667000" y="4050268"/>
            <a:ext cx="5045099" cy="369332"/>
          </a:xfrm>
          <a:prstGeom prst="rect">
            <a:avLst/>
          </a:prstGeom>
          <a:noFill/>
        </p:spPr>
        <p:txBody>
          <a:bodyPr wrap="none" rtlCol="0">
            <a:spAutoFit/>
          </a:bodyPr>
          <a:lstStyle/>
          <a:p>
            <a:r>
              <a:rPr lang="en-US" dirty="0" smtClean="0"/>
              <a:t>Examples of </a:t>
            </a:r>
            <a:r>
              <a:rPr lang="en-US" b="1" dirty="0" smtClean="0"/>
              <a:t>High</a:t>
            </a:r>
            <a:r>
              <a:rPr lang="en-US" dirty="0" smtClean="0"/>
              <a:t> Information Density Configuration</a:t>
            </a:r>
            <a:endParaRPr lang="en-US"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648200"/>
            <a:ext cx="3463017" cy="19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424221" y="6019800"/>
            <a:ext cx="4269695" cy="646331"/>
          </a:xfrm>
          <a:prstGeom prst="rect">
            <a:avLst/>
          </a:prstGeom>
          <a:noFill/>
        </p:spPr>
        <p:txBody>
          <a:bodyPr wrap="none" rtlCol="0">
            <a:spAutoFit/>
          </a:bodyPr>
          <a:lstStyle/>
          <a:p>
            <a:r>
              <a:rPr lang="en-US" dirty="0" smtClean="0"/>
              <a:t>Examples of </a:t>
            </a:r>
            <a:r>
              <a:rPr lang="en-US" b="1" dirty="0" smtClean="0"/>
              <a:t>Moderate</a:t>
            </a:r>
            <a:r>
              <a:rPr lang="en-US" dirty="0" smtClean="0"/>
              <a:t> Information Density </a:t>
            </a:r>
          </a:p>
          <a:p>
            <a:r>
              <a:rPr lang="en-US" dirty="0" smtClean="0"/>
              <a:t>Configuration</a:t>
            </a:r>
            <a:endParaRPr lang="en-US" dirty="0"/>
          </a:p>
        </p:txBody>
      </p:sp>
      <p:sp>
        <p:nvSpPr>
          <p:cNvPr id="14" name="Rectangle 13"/>
          <p:cNvSpPr/>
          <p:nvPr/>
        </p:nvSpPr>
        <p:spPr>
          <a:xfrm>
            <a:off x="5410200" y="1981199"/>
            <a:ext cx="3177427" cy="381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8600" y="2133601"/>
            <a:ext cx="8686800"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3453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19477" y="685800"/>
            <a:ext cx="4109923" cy="646331"/>
          </a:xfrm>
          <a:prstGeom prst="rect">
            <a:avLst/>
          </a:prstGeom>
          <a:noFill/>
        </p:spPr>
        <p:txBody>
          <a:bodyPr wrap="square" rtlCol="0">
            <a:spAutoFit/>
          </a:bodyPr>
          <a:lstStyle/>
          <a:p>
            <a:r>
              <a:rPr lang="en-US" sz="3600" b="1" dirty="0" smtClean="0"/>
              <a:t>Information Density</a:t>
            </a:r>
            <a:endParaRPr lang="en-US" sz="3600" b="1" dirty="0"/>
          </a:p>
        </p:txBody>
      </p:sp>
      <p:sp>
        <p:nvSpPr>
          <p:cNvPr id="15" name="TextBox 14"/>
          <p:cNvSpPr txBox="1"/>
          <p:nvPr/>
        </p:nvSpPr>
        <p:spPr>
          <a:xfrm>
            <a:off x="533400" y="5105400"/>
            <a:ext cx="8305799" cy="523220"/>
          </a:xfrm>
          <a:prstGeom prst="rect">
            <a:avLst/>
          </a:prstGeom>
          <a:noFill/>
        </p:spPr>
        <p:txBody>
          <a:bodyPr wrap="square" rtlCol="0">
            <a:spAutoFit/>
          </a:bodyPr>
          <a:lstStyle/>
          <a:p>
            <a:r>
              <a:rPr lang="en-US" sz="2800" dirty="0" smtClean="0"/>
              <a:t>Example of </a:t>
            </a:r>
            <a:r>
              <a:rPr lang="en-US" sz="2800" b="1" dirty="0" smtClean="0"/>
              <a:t>Intense</a:t>
            </a:r>
            <a:r>
              <a:rPr lang="en-US" sz="2800" dirty="0" smtClean="0"/>
              <a:t> Information Density Configuration</a:t>
            </a:r>
            <a:endParaRPr lang="en-US" sz="2800" dirty="0"/>
          </a:p>
        </p:txBody>
      </p:sp>
      <p:sp>
        <p:nvSpPr>
          <p:cNvPr id="14" name="Rectangle 13"/>
          <p:cNvSpPr/>
          <p:nvPr/>
        </p:nvSpPr>
        <p:spPr>
          <a:xfrm>
            <a:off x="5410200" y="1981199"/>
            <a:ext cx="3177427" cy="381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667" y="1563122"/>
            <a:ext cx="4498333" cy="3369408"/>
          </a:xfrm>
          <a:prstGeom prst="rect">
            <a:avLst/>
          </a:prstGeom>
        </p:spPr>
      </p:pic>
    </p:spTree>
    <p:extLst>
      <p:ext uri="{BB962C8B-B14F-4D97-AF65-F5344CB8AC3E}">
        <p14:creationId xmlns:p14="http://schemas.microsoft.com/office/powerpoint/2010/main" val="1389151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2314" y="1334869"/>
            <a:ext cx="4800600" cy="646331"/>
          </a:xfrm>
          <a:prstGeom prst="rect">
            <a:avLst/>
          </a:prstGeom>
          <a:noFill/>
        </p:spPr>
        <p:txBody>
          <a:bodyPr wrap="square" rtlCol="0">
            <a:spAutoFit/>
          </a:bodyPr>
          <a:lstStyle/>
          <a:p>
            <a:pPr algn="ctr"/>
            <a:r>
              <a:rPr lang="en-US" dirty="0" smtClean="0"/>
              <a:t>The management of computers has become a matter of planning equipment layout and wiring.</a:t>
            </a:r>
          </a:p>
        </p:txBody>
      </p:sp>
      <p:sp>
        <p:nvSpPr>
          <p:cNvPr id="4" name="TextBox 3"/>
          <p:cNvSpPr txBox="1"/>
          <p:nvPr/>
        </p:nvSpPr>
        <p:spPr>
          <a:xfrm>
            <a:off x="2209800" y="685800"/>
            <a:ext cx="4770408" cy="646331"/>
          </a:xfrm>
          <a:prstGeom prst="rect">
            <a:avLst/>
          </a:prstGeom>
          <a:noFill/>
        </p:spPr>
        <p:txBody>
          <a:bodyPr wrap="none" rtlCol="0">
            <a:spAutoFit/>
          </a:bodyPr>
          <a:lstStyle/>
          <a:p>
            <a:r>
              <a:rPr lang="en-US" sz="3600" b="1" dirty="0" smtClean="0"/>
              <a:t>Computer Management</a:t>
            </a:r>
            <a:endParaRPr lang="en-US" sz="3600" b="1" dirty="0"/>
          </a:p>
        </p:txBody>
      </p:sp>
      <p:pic>
        <p:nvPicPr>
          <p:cNvPr id="5" name="Picture 4" descr="P1010005"/>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6122689" y="4215759"/>
            <a:ext cx="2716511" cy="203264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9758" y="1929178"/>
            <a:ext cx="4229491" cy="923330"/>
          </a:xfrm>
          <a:prstGeom prst="rect">
            <a:avLst/>
          </a:prstGeom>
          <a:noFill/>
        </p:spPr>
        <p:txBody>
          <a:bodyPr wrap="none" rtlCol="0">
            <a:spAutoFit/>
          </a:bodyPr>
          <a:lstStyle/>
          <a:p>
            <a:r>
              <a:rPr lang="en-US" dirty="0" smtClean="0"/>
              <a:t>Consider a </a:t>
            </a:r>
            <a:r>
              <a:rPr lang="en-US" b="1" dirty="0" smtClean="0"/>
              <a:t>separate</a:t>
            </a:r>
            <a:r>
              <a:rPr lang="en-US" dirty="0" smtClean="0"/>
              <a:t> dedicated </a:t>
            </a:r>
            <a:r>
              <a:rPr lang="en-US" dirty="0"/>
              <a:t>server </a:t>
            </a:r>
            <a:r>
              <a:rPr lang="en-US" dirty="0" smtClean="0"/>
              <a:t>room</a:t>
            </a:r>
          </a:p>
          <a:p>
            <a:r>
              <a:rPr lang="en-US" dirty="0" smtClean="0"/>
              <a:t>         - </a:t>
            </a:r>
            <a:r>
              <a:rPr lang="en-US" dirty="0"/>
              <a:t>Less noise in control </a:t>
            </a:r>
            <a:r>
              <a:rPr lang="en-US" dirty="0" smtClean="0"/>
              <a:t>room</a:t>
            </a:r>
          </a:p>
          <a:p>
            <a:r>
              <a:rPr lang="en-US" dirty="0"/>
              <a:t> </a:t>
            </a:r>
            <a:r>
              <a:rPr lang="en-US" dirty="0" smtClean="0"/>
              <a:t>        - </a:t>
            </a:r>
            <a:r>
              <a:rPr lang="en-US" dirty="0"/>
              <a:t>Easier accessibility for IT-People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21946" y="4155346"/>
            <a:ext cx="2166807" cy="23241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925443"/>
            <a:ext cx="2974522" cy="3618958"/>
          </a:xfrm>
          <a:prstGeom prst="rect">
            <a:avLst/>
          </a:prstGeom>
          <a:ln>
            <a:solidFill>
              <a:srgbClr val="FF0000"/>
            </a:solidFill>
          </a:ln>
        </p:spPr>
      </p:pic>
      <p:sp>
        <p:nvSpPr>
          <p:cNvPr id="10" name="Curved Right Arrow 9"/>
          <p:cNvSpPr/>
          <p:nvPr/>
        </p:nvSpPr>
        <p:spPr>
          <a:xfrm>
            <a:off x="228600" y="2315088"/>
            <a:ext cx="609600" cy="15203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4241799" y="2743200"/>
            <a:ext cx="4826001" cy="1477328"/>
          </a:xfrm>
          <a:prstGeom prst="rect">
            <a:avLst/>
          </a:prstGeom>
          <a:noFill/>
        </p:spPr>
        <p:txBody>
          <a:bodyPr wrap="none" rtlCol="0">
            <a:spAutoFit/>
          </a:bodyPr>
          <a:lstStyle/>
          <a:p>
            <a:r>
              <a:rPr lang="en-US" dirty="0" smtClean="0"/>
              <a:t>When the computers have to be in the </a:t>
            </a:r>
          </a:p>
          <a:p>
            <a:r>
              <a:rPr lang="en-US" dirty="0" smtClean="0"/>
              <a:t>control room then put them in cabinets </a:t>
            </a:r>
          </a:p>
          <a:p>
            <a:r>
              <a:rPr lang="en-US" dirty="0" smtClean="0"/>
              <a:t>with sound absorbing materials.  </a:t>
            </a:r>
          </a:p>
          <a:p>
            <a:r>
              <a:rPr lang="en-US" dirty="0" smtClean="0"/>
              <a:t>Plan the placement to minimize wiring monsters. </a:t>
            </a:r>
          </a:p>
          <a:p>
            <a:r>
              <a:rPr lang="en-US" dirty="0" smtClean="0"/>
              <a:t>If possible use wireless mouse and keyboards</a:t>
            </a:r>
            <a:endParaRPr lang="en-US" dirty="0"/>
          </a:p>
        </p:txBody>
      </p:sp>
      <p:sp>
        <p:nvSpPr>
          <p:cNvPr id="11" name="Rectangle 10"/>
          <p:cNvSpPr/>
          <p:nvPr/>
        </p:nvSpPr>
        <p:spPr>
          <a:xfrm>
            <a:off x="685800" y="3075276"/>
            <a:ext cx="1295400" cy="1144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820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1876" y="609600"/>
            <a:ext cx="4067524" cy="646331"/>
          </a:xfrm>
          <a:prstGeom prst="rect">
            <a:avLst/>
          </a:prstGeom>
          <a:noFill/>
        </p:spPr>
        <p:txBody>
          <a:bodyPr wrap="none" rtlCol="0">
            <a:spAutoFit/>
          </a:bodyPr>
          <a:lstStyle/>
          <a:p>
            <a:r>
              <a:rPr lang="en-US" sz="3600" b="1" dirty="0" smtClean="0"/>
              <a:t>Sound Management</a:t>
            </a:r>
            <a:endParaRPr lang="en-US" sz="3600" b="1" dirty="0"/>
          </a:p>
        </p:txBody>
      </p:sp>
      <p:sp>
        <p:nvSpPr>
          <p:cNvPr id="12" name="TextBox 11"/>
          <p:cNvSpPr txBox="1"/>
          <p:nvPr/>
        </p:nvSpPr>
        <p:spPr>
          <a:xfrm>
            <a:off x="304800" y="1219200"/>
            <a:ext cx="5676900" cy="2308324"/>
          </a:xfrm>
          <a:prstGeom prst="rect">
            <a:avLst/>
          </a:prstGeom>
          <a:noFill/>
          <a:ln>
            <a:solidFill>
              <a:srgbClr val="FF0000"/>
            </a:solidFill>
          </a:ln>
        </p:spPr>
        <p:txBody>
          <a:bodyPr wrap="square" rtlCol="0">
            <a:spAutoFit/>
          </a:bodyPr>
          <a:lstStyle/>
          <a:p>
            <a:r>
              <a:rPr lang="en-US" b="1" dirty="0" smtClean="0"/>
              <a:t>Some Acoustics Design Implementations at CERN</a:t>
            </a:r>
            <a:endParaRPr lang="en-US" b="1" dirty="0"/>
          </a:p>
          <a:p>
            <a:pPr marL="285750" indent="-285750">
              <a:buFont typeface="Arial" pitchFamily="34" charset="0"/>
              <a:buChar char="•"/>
            </a:pPr>
            <a:r>
              <a:rPr lang="en-US" dirty="0" smtClean="0"/>
              <a:t>Large rooms can develop reverberations.</a:t>
            </a:r>
          </a:p>
          <a:p>
            <a:pPr marL="285750" indent="-285750">
              <a:buFont typeface="Arial" pitchFamily="34" charset="0"/>
              <a:buChar char="•"/>
            </a:pPr>
            <a:r>
              <a:rPr lang="en-US" dirty="0" smtClean="0"/>
              <a:t>All </a:t>
            </a:r>
            <a:r>
              <a:rPr lang="en-US" dirty="0"/>
              <a:t>surfaces are made </a:t>
            </a:r>
            <a:r>
              <a:rPr lang="en-US" dirty="0" smtClean="0"/>
              <a:t>of acoustically </a:t>
            </a:r>
            <a:r>
              <a:rPr lang="en-US" dirty="0"/>
              <a:t>damping material, </a:t>
            </a:r>
            <a:r>
              <a:rPr lang="en-US" dirty="0" smtClean="0"/>
              <a:t> </a:t>
            </a:r>
          </a:p>
          <a:p>
            <a:pPr marL="285750" indent="-285750">
              <a:buFont typeface="Arial" pitchFamily="34" charset="0"/>
              <a:buChar char="•"/>
            </a:pPr>
            <a:r>
              <a:rPr lang="en-US" dirty="0" smtClean="0"/>
              <a:t>The ceiling </a:t>
            </a:r>
            <a:r>
              <a:rPr lang="en-US" dirty="0"/>
              <a:t>tiles are covered with a rock wool </a:t>
            </a:r>
            <a:r>
              <a:rPr lang="en-US" dirty="0" smtClean="0"/>
              <a:t>layer ,</a:t>
            </a:r>
          </a:p>
          <a:p>
            <a:pPr marL="285750" indent="-285750">
              <a:buFont typeface="Arial" pitchFamily="34" charset="0"/>
              <a:buChar char="•"/>
            </a:pPr>
            <a:r>
              <a:rPr lang="en-US" dirty="0"/>
              <a:t>T</a:t>
            </a:r>
            <a:r>
              <a:rPr lang="en-US" dirty="0" smtClean="0"/>
              <a:t>he false floor </a:t>
            </a:r>
            <a:r>
              <a:rPr lang="en-US" dirty="0"/>
              <a:t>tiles are coated with a highly resistant </a:t>
            </a:r>
            <a:r>
              <a:rPr lang="en-US" dirty="0" smtClean="0"/>
              <a:t>    carpet</a:t>
            </a:r>
            <a:r>
              <a:rPr lang="en-US" dirty="0"/>
              <a:t>, </a:t>
            </a:r>
            <a:endParaRPr lang="en-US" dirty="0" smtClean="0"/>
          </a:p>
          <a:p>
            <a:pPr marL="285750" indent="-285750">
              <a:buFont typeface="Arial" pitchFamily="34" charset="0"/>
              <a:buChar char="•"/>
            </a:pPr>
            <a:r>
              <a:rPr lang="en-US" dirty="0"/>
              <a:t>T</a:t>
            </a:r>
            <a:r>
              <a:rPr lang="en-US" dirty="0" smtClean="0"/>
              <a:t>he </a:t>
            </a:r>
            <a:r>
              <a:rPr lang="en-US" dirty="0"/>
              <a:t>walls are garnished by acoustic panels of </a:t>
            </a:r>
            <a:r>
              <a:rPr lang="en-US" dirty="0" smtClean="0"/>
              <a:t>variable thicknesses </a:t>
            </a:r>
            <a:r>
              <a:rPr lang="en-US" dirty="0"/>
              <a:t>to break resonant </a:t>
            </a:r>
            <a:r>
              <a:rPr lang="en-US" dirty="0" smtClean="0"/>
              <a:t>conditions.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0" y="3581400"/>
            <a:ext cx="2749176" cy="1828800"/>
          </a:xfrm>
          <a:prstGeom prst="rect">
            <a:avLst/>
          </a:prstGeom>
          <a:ln>
            <a:solidFill>
              <a:srgbClr val="FF0000"/>
            </a:solidFill>
          </a:ln>
        </p:spPr>
      </p:pic>
      <p:sp>
        <p:nvSpPr>
          <p:cNvPr id="14" name="TextBox 13"/>
          <p:cNvSpPr txBox="1"/>
          <p:nvPr/>
        </p:nvSpPr>
        <p:spPr>
          <a:xfrm>
            <a:off x="457200" y="3657600"/>
            <a:ext cx="5335714" cy="923330"/>
          </a:xfrm>
          <a:prstGeom prst="rect">
            <a:avLst/>
          </a:prstGeom>
          <a:noFill/>
          <a:ln>
            <a:solidFill>
              <a:srgbClr val="FF0000"/>
            </a:solidFill>
          </a:ln>
        </p:spPr>
        <p:txBody>
          <a:bodyPr wrap="square" rtlCol="0">
            <a:spAutoFit/>
          </a:bodyPr>
          <a:lstStyle/>
          <a:p>
            <a:r>
              <a:rPr lang="en-US" dirty="0" smtClean="0"/>
              <a:t>When you have an </a:t>
            </a:r>
            <a:r>
              <a:rPr lang="en-US" b="1" dirty="0" smtClean="0"/>
              <a:t>established control room  </a:t>
            </a:r>
            <a:r>
              <a:rPr lang="en-US" dirty="0" smtClean="0"/>
              <a:t>where the noise is loud then </a:t>
            </a:r>
            <a:r>
              <a:rPr lang="en-US" b="1" dirty="0" smtClean="0"/>
              <a:t>introduce</a:t>
            </a:r>
            <a:r>
              <a:rPr lang="en-US" dirty="0" smtClean="0"/>
              <a:t> </a:t>
            </a:r>
            <a:r>
              <a:rPr lang="en-US" b="1" dirty="0" smtClean="0"/>
              <a:t>sound</a:t>
            </a:r>
            <a:r>
              <a:rPr lang="en-US" dirty="0" smtClean="0"/>
              <a:t> </a:t>
            </a:r>
            <a:r>
              <a:rPr lang="en-US" b="1" dirty="0" smtClean="0"/>
              <a:t>absorbing</a:t>
            </a:r>
            <a:r>
              <a:rPr lang="en-US" dirty="0" smtClean="0"/>
              <a:t> materials where ever you can.</a:t>
            </a:r>
            <a:endParaRPr lang="en-US" dirty="0"/>
          </a:p>
        </p:txBody>
      </p:sp>
      <p:cxnSp>
        <p:nvCxnSpPr>
          <p:cNvPr id="17" name="Straight Arrow Connector 16"/>
          <p:cNvCxnSpPr/>
          <p:nvPr/>
        </p:nvCxnSpPr>
        <p:spPr>
          <a:xfrm flipV="1">
            <a:off x="5334000" y="3683938"/>
            <a:ext cx="1143000" cy="4353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199" y="4648200"/>
            <a:ext cx="5335713" cy="923330"/>
          </a:xfrm>
          <a:prstGeom prst="rect">
            <a:avLst/>
          </a:prstGeom>
          <a:noFill/>
          <a:ln>
            <a:solidFill>
              <a:srgbClr val="FF0000"/>
            </a:solidFill>
          </a:ln>
        </p:spPr>
        <p:txBody>
          <a:bodyPr wrap="square" rtlCol="0">
            <a:spAutoFit/>
          </a:bodyPr>
          <a:lstStyle/>
          <a:p>
            <a:r>
              <a:rPr lang="en-US" dirty="0" smtClean="0"/>
              <a:t>A large component of background noise is the </a:t>
            </a:r>
            <a:r>
              <a:rPr lang="en-US" b="1" dirty="0" smtClean="0"/>
              <a:t>air conditioning</a:t>
            </a:r>
            <a:r>
              <a:rPr lang="en-US" dirty="0" smtClean="0"/>
              <a:t>.  Plan the air conditioning outlets so they do not introduce </a:t>
            </a:r>
            <a:r>
              <a:rPr lang="en-US" b="1" dirty="0" smtClean="0"/>
              <a:t>blowing air noise</a:t>
            </a:r>
            <a:r>
              <a:rPr lang="en-US" dirty="0" smtClean="0"/>
              <a:t>.</a:t>
            </a: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041" y="1356664"/>
            <a:ext cx="2868359" cy="1919936"/>
          </a:xfrm>
          <a:prstGeom prst="rect">
            <a:avLst/>
          </a:prstGeom>
          <a:ln>
            <a:solidFill>
              <a:srgbClr val="FF0000"/>
            </a:solidFill>
          </a:ln>
        </p:spPr>
      </p:pic>
      <p:sp>
        <p:nvSpPr>
          <p:cNvPr id="16" name="TextBox 15"/>
          <p:cNvSpPr txBox="1"/>
          <p:nvPr/>
        </p:nvSpPr>
        <p:spPr>
          <a:xfrm>
            <a:off x="457199" y="5638800"/>
            <a:ext cx="8392859" cy="923330"/>
          </a:xfrm>
          <a:prstGeom prst="rect">
            <a:avLst/>
          </a:prstGeom>
          <a:noFill/>
          <a:ln>
            <a:solidFill>
              <a:srgbClr val="FF0000"/>
            </a:solidFill>
          </a:ln>
        </p:spPr>
        <p:txBody>
          <a:bodyPr wrap="square" rtlCol="0">
            <a:spAutoFit/>
          </a:bodyPr>
          <a:lstStyle/>
          <a:p>
            <a:r>
              <a:rPr lang="en-US" dirty="0" smtClean="0"/>
              <a:t>The </a:t>
            </a:r>
            <a:r>
              <a:rPr lang="en-US" b="1" dirty="0" smtClean="0"/>
              <a:t>alarm system </a:t>
            </a:r>
            <a:r>
              <a:rPr lang="en-US" dirty="0" smtClean="0"/>
              <a:t>should be managed so that in the alarm state it is clear what level of alarm has sounded and the impact on the control room is not so overwhelming so that work can continue in the room.</a:t>
            </a:r>
            <a:endParaRPr lang="en-US" dirty="0"/>
          </a:p>
        </p:txBody>
      </p:sp>
      <p:sp>
        <p:nvSpPr>
          <p:cNvPr id="18" name="TextBox 17"/>
          <p:cNvSpPr txBox="1"/>
          <p:nvPr/>
        </p:nvSpPr>
        <p:spPr>
          <a:xfrm>
            <a:off x="8155637" y="1387679"/>
            <a:ext cx="694421" cy="369332"/>
          </a:xfrm>
          <a:prstGeom prst="rect">
            <a:avLst/>
          </a:prstGeom>
          <a:solidFill>
            <a:schemeClr val="bg1"/>
          </a:solidFill>
          <a:ln>
            <a:solidFill>
              <a:srgbClr val="FF0000"/>
            </a:solidFill>
          </a:ln>
        </p:spPr>
        <p:txBody>
          <a:bodyPr wrap="none" rtlCol="0">
            <a:spAutoFit/>
          </a:bodyPr>
          <a:lstStyle/>
          <a:p>
            <a:r>
              <a:rPr lang="en-US" dirty="0" smtClean="0"/>
              <a:t>CERN</a:t>
            </a:r>
            <a:endParaRPr lang="en-US" dirty="0"/>
          </a:p>
        </p:txBody>
      </p:sp>
      <p:sp>
        <p:nvSpPr>
          <p:cNvPr id="19" name="TextBox 18"/>
          <p:cNvSpPr txBox="1"/>
          <p:nvPr/>
        </p:nvSpPr>
        <p:spPr>
          <a:xfrm>
            <a:off x="6934200" y="5193268"/>
            <a:ext cx="782587" cy="369332"/>
          </a:xfrm>
          <a:prstGeom prst="rect">
            <a:avLst/>
          </a:prstGeom>
          <a:solidFill>
            <a:schemeClr val="bg1"/>
          </a:solidFill>
          <a:ln>
            <a:solidFill>
              <a:srgbClr val="FF0000"/>
            </a:solidFill>
          </a:ln>
        </p:spPr>
        <p:txBody>
          <a:bodyPr wrap="none" rtlCol="0">
            <a:spAutoFit/>
          </a:bodyPr>
          <a:lstStyle/>
          <a:p>
            <a:r>
              <a:rPr lang="en-US" dirty="0" smtClean="0"/>
              <a:t>FERMI</a:t>
            </a:r>
            <a:endParaRPr lang="en-US" dirty="0"/>
          </a:p>
        </p:txBody>
      </p:sp>
    </p:spTree>
    <p:extLst>
      <p:ext uri="{BB962C8B-B14F-4D97-AF65-F5344CB8AC3E}">
        <p14:creationId xmlns:p14="http://schemas.microsoft.com/office/powerpoint/2010/main" val="2486207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562600"/>
            <a:ext cx="8763000" cy="646331"/>
          </a:xfrm>
          <a:prstGeom prst="rect">
            <a:avLst/>
          </a:prstGeom>
          <a:noFill/>
        </p:spPr>
        <p:txBody>
          <a:bodyPr wrap="square" rtlCol="0">
            <a:spAutoFit/>
          </a:bodyPr>
          <a:lstStyle/>
          <a:p>
            <a:r>
              <a:rPr lang="en-US" dirty="0" smtClean="0"/>
              <a:t>The management of sound is also a matter of planning the crowds in the control room. </a:t>
            </a:r>
          </a:p>
          <a:p>
            <a:r>
              <a:rPr lang="en-US" dirty="0" smtClean="0"/>
              <a:t>Layout the room so crowds do not form where operators need to do intensely focused work.</a:t>
            </a:r>
          </a:p>
        </p:txBody>
      </p:sp>
      <p:sp>
        <p:nvSpPr>
          <p:cNvPr id="4" name="TextBox 3"/>
          <p:cNvSpPr txBox="1"/>
          <p:nvPr/>
        </p:nvSpPr>
        <p:spPr>
          <a:xfrm>
            <a:off x="381000" y="1030069"/>
            <a:ext cx="8414932" cy="646331"/>
          </a:xfrm>
          <a:prstGeom prst="rect">
            <a:avLst/>
          </a:prstGeom>
          <a:noFill/>
        </p:spPr>
        <p:txBody>
          <a:bodyPr wrap="none" rtlCol="0">
            <a:spAutoFit/>
          </a:bodyPr>
          <a:lstStyle/>
          <a:p>
            <a:r>
              <a:rPr lang="en-US" sz="3600" b="1" dirty="0" smtClean="0"/>
              <a:t>Sound Management = Crowd Management</a:t>
            </a:r>
            <a:endParaRPr lang="en-US" sz="3600" b="1" dirty="0"/>
          </a:p>
        </p:txBody>
      </p:sp>
      <p:pic>
        <p:nvPicPr>
          <p:cNvPr id="2050" name="Picture 2" descr="C:\Users\jrmorel\Desktop\WAO2012\WAO control Room\CERN\CC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3221" y="1676400"/>
            <a:ext cx="5648179" cy="375962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91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jrmorel\Desktop\Vault\Self\co 70\acc tour 6.19.10\DSCN15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309" y="3657600"/>
            <a:ext cx="3036888" cy="227828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7828" y="4191000"/>
            <a:ext cx="4336572" cy="2031325"/>
          </a:xfrm>
          <a:prstGeom prst="rect">
            <a:avLst/>
          </a:prstGeom>
          <a:noFill/>
        </p:spPr>
        <p:txBody>
          <a:bodyPr wrap="none" rtlCol="0">
            <a:spAutoFit/>
          </a:bodyPr>
          <a:lstStyle/>
          <a:p>
            <a:r>
              <a:rPr lang="en-US" dirty="0" smtClean="0"/>
              <a:t>Make accommodations for visitors.  </a:t>
            </a:r>
          </a:p>
          <a:p>
            <a:r>
              <a:rPr lang="en-US" dirty="0" smtClean="0"/>
              <a:t>A </a:t>
            </a:r>
            <a:r>
              <a:rPr lang="en-US" b="1" dirty="0" smtClean="0"/>
              <a:t>good window or visitor gallery </a:t>
            </a:r>
            <a:r>
              <a:rPr lang="en-US" dirty="0" smtClean="0"/>
              <a:t>is ideal.</a:t>
            </a:r>
          </a:p>
          <a:p>
            <a:endParaRPr lang="en-US" dirty="0" smtClean="0"/>
          </a:p>
          <a:p>
            <a:r>
              <a:rPr lang="en-US" b="1" dirty="0" smtClean="0"/>
              <a:t>Visitors will come</a:t>
            </a:r>
            <a:r>
              <a:rPr lang="en-US" dirty="0" smtClean="0"/>
              <a:t>.  </a:t>
            </a:r>
          </a:p>
          <a:p>
            <a:r>
              <a:rPr lang="en-US" dirty="0" smtClean="0"/>
              <a:t>They will want to see the control room and </a:t>
            </a:r>
          </a:p>
          <a:p>
            <a:r>
              <a:rPr lang="en-US" dirty="0" smtClean="0"/>
              <a:t>they will always be a large part of a facility’s </a:t>
            </a:r>
          </a:p>
          <a:p>
            <a:r>
              <a:rPr lang="en-US" b="1" dirty="0" smtClean="0"/>
              <a:t>public relations function</a:t>
            </a:r>
            <a:r>
              <a:rPr lang="en-US" dirty="0" smtClean="0"/>
              <a:t>.</a:t>
            </a:r>
          </a:p>
        </p:txBody>
      </p:sp>
      <p:sp>
        <p:nvSpPr>
          <p:cNvPr id="4" name="TextBox 3"/>
          <p:cNvSpPr txBox="1"/>
          <p:nvPr/>
        </p:nvSpPr>
        <p:spPr>
          <a:xfrm>
            <a:off x="2561876" y="706665"/>
            <a:ext cx="4107919" cy="646331"/>
          </a:xfrm>
          <a:prstGeom prst="rect">
            <a:avLst/>
          </a:prstGeom>
          <a:noFill/>
        </p:spPr>
        <p:txBody>
          <a:bodyPr wrap="none" rtlCol="0">
            <a:spAutoFit/>
          </a:bodyPr>
          <a:lstStyle/>
          <a:p>
            <a:r>
              <a:rPr lang="en-US" sz="3600" b="1" dirty="0" smtClean="0"/>
              <a:t>Visitor Management</a:t>
            </a:r>
            <a:endParaRPr lang="en-US" sz="3600" b="1" dirty="0"/>
          </a:p>
        </p:txBody>
      </p:sp>
      <p:pic>
        <p:nvPicPr>
          <p:cNvPr id="2050" name="Picture 2" descr="C:\Users\jrmorel\Desktop\WAO control Room\JLAB\014_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6432"/>
            <a:ext cx="3251200" cy="24384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1" name="Picture 3" descr="C:\Users\jrmorel\Desktop\WAO control Room\88\Jim Morel &amp; Bethany Lyles Control Room to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776" y="1446432"/>
            <a:ext cx="3539068" cy="26543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017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81561"/>
            <a:ext cx="3102260" cy="1323439"/>
          </a:xfrm>
          <a:prstGeom prst="rect">
            <a:avLst/>
          </a:prstGeom>
          <a:noFill/>
        </p:spPr>
        <p:txBody>
          <a:bodyPr wrap="none" rtlCol="0">
            <a:spAutoFit/>
          </a:bodyPr>
          <a:lstStyle/>
          <a:p>
            <a:r>
              <a:rPr lang="en-US" sz="8000" b="1" dirty="0" smtClean="0">
                <a:solidFill>
                  <a:srgbClr val="FF0000"/>
                </a:solidFill>
              </a:rPr>
              <a:t>C</a:t>
            </a:r>
            <a:r>
              <a:rPr lang="en-US" sz="8000" b="1" dirty="0" smtClean="0">
                <a:solidFill>
                  <a:srgbClr val="92D050"/>
                </a:solidFill>
              </a:rPr>
              <a:t>O</a:t>
            </a:r>
            <a:r>
              <a:rPr lang="en-US" sz="8000" b="1" dirty="0" smtClean="0">
                <a:solidFill>
                  <a:srgbClr val="00B0F0"/>
                </a:solidFill>
              </a:rPr>
              <a:t>L</a:t>
            </a:r>
            <a:r>
              <a:rPr lang="en-US" sz="8000" b="1" dirty="0" smtClean="0">
                <a:solidFill>
                  <a:schemeClr val="accent6">
                    <a:lumMod val="75000"/>
                  </a:schemeClr>
                </a:solidFill>
              </a:rPr>
              <a:t>O</a:t>
            </a:r>
            <a:r>
              <a:rPr lang="en-US" sz="8000" b="1" dirty="0" smtClean="0">
                <a:solidFill>
                  <a:schemeClr val="accent4">
                    <a:lumMod val="75000"/>
                  </a:schemeClr>
                </a:solidFill>
              </a:rPr>
              <a:t>R</a:t>
            </a:r>
            <a:endParaRPr lang="en-US" b="1" dirty="0" smtClean="0"/>
          </a:p>
        </p:txBody>
      </p:sp>
      <p:sp>
        <p:nvSpPr>
          <p:cNvPr id="4" name="TextBox 3"/>
          <p:cNvSpPr txBox="1"/>
          <p:nvPr/>
        </p:nvSpPr>
        <p:spPr>
          <a:xfrm>
            <a:off x="452095" y="1768626"/>
            <a:ext cx="8342566" cy="707886"/>
          </a:xfrm>
          <a:prstGeom prst="rect">
            <a:avLst/>
          </a:prstGeom>
          <a:noFill/>
        </p:spPr>
        <p:txBody>
          <a:bodyPr wrap="square" rtlCol="0">
            <a:spAutoFit/>
          </a:bodyPr>
          <a:lstStyle/>
          <a:p>
            <a:r>
              <a:rPr lang="en-US" sz="2000" b="1" dirty="0" smtClean="0"/>
              <a:t>Inherited</a:t>
            </a:r>
            <a:r>
              <a:rPr lang="en-US" sz="2000" dirty="0" smtClean="0"/>
              <a:t> color schemes, </a:t>
            </a:r>
            <a:r>
              <a:rPr lang="en-US" sz="2000" dirty="0"/>
              <a:t>that are difficult to </a:t>
            </a:r>
            <a:r>
              <a:rPr lang="en-US" sz="2000" dirty="0" smtClean="0"/>
              <a:t>change, </a:t>
            </a:r>
            <a:r>
              <a:rPr lang="en-US" sz="2000" dirty="0"/>
              <a:t>can </a:t>
            </a:r>
            <a:r>
              <a:rPr lang="en-US" sz="2000" dirty="0" smtClean="0"/>
              <a:t>make for </a:t>
            </a:r>
          </a:p>
          <a:p>
            <a:r>
              <a:rPr lang="en-US" sz="2000" b="1" dirty="0"/>
              <a:t>	 </a:t>
            </a:r>
            <a:r>
              <a:rPr lang="en-US" sz="2000" b="1" dirty="0" smtClean="0"/>
              <a:t>     aesthetically -challenging </a:t>
            </a:r>
            <a:r>
              <a:rPr lang="en-US" sz="2000" dirty="0" smtClean="0"/>
              <a:t>work environments in mature facilities.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54" y="2710647"/>
            <a:ext cx="4029206" cy="2680297"/>
          </a:xfrm>
          <a:prstGeom prst="rect">
            <a:avLst/>
          </a:prstGeom>
          <a:ln>
            <a:solidFill>
              <a:srgbClr val="FF0000"/>
            </a:solidFill>
          </a:ln>
        </p:spPr>
      </p:pic>
      <p:sp>
        <p:nvSpPr>
          <p:cNvPr id="17" name="TextBox 16"/>
          <p:cNvSpPr txBox="1"/>
          <p:nvPr/>
        </p:nvSpPr>
        <p:spPr>
          <a:xfrm>
            <a:off x="337954" y="5181600"/>
            <a:ext cx="3082767" cy="830997"/>
          </a:xfrm>
          <a:prstGeom prst="rect">
            <a:avLst/>
          </a:prstGeom>
          <a:solidFill>
            <a:schemeClr val="tx1"/>
          </a:solidFill>
          <a:ln>
            <a:solidFill>
              <a:srgbClr val="FF0000"/>
            </a:solidFill>
          </a:ln>
        </p:spPr>
        <p:txBody>
          <a:bodyPr wrap="none" rtlCol="0">
            <a:spAutoFit/>
          </a:bodyPr>
          <a:lstStyle/>
          <a:p>
            <a:r>
              <a:rPr lang="en-US" sz="2400" dirty="0" smtClean="0">
                <a:solidFill>
                  <a:schemeClr val="bg1"/>
                </a:solidFill>
              </a:rPr>
              <a:t>FERMI’s famous </a:t>
            </a:r>
          </a:p>
          <a:p>
            <a:r>
              <a:rPr lang="en-US" sz="2400" dirty="0" smtClean="0">
                <a:solidFill>
                  <a:schemeClr val="accent6">
                    <a:lumMod val="75000"/>
                  </a:schemeClr>
                </a:solidFill>
              </a:rPr>
              <a:t>Yellow –Orange </a:t>
            </a:r>
            <a:r>
              <a:rPr lang="en-US" sz="2400" dirty="0" smtClean="0">
                <a:solidFill>
                  <a:schemeClr val="bg1"/>
                </a:solidFill>
              </a:rPr>
              <a:t>panels.</a:t>
            </a:r>
            <a:endParaRPr lang="en-US" sz="2400" dirty="0">
              <a:solidFill>
                <a:schemeClr val="bg1"/>
              </a:solidFill>
            </a:endParaRPr>
          </a:p>
        </p:txBody>
      </p:sp>
      <p:pic>
        <p:nvPicPr>
          <p:cNvPr id="4098" name="Picture 2" descr="C:\Users\jrmorel\Desktop\WAO2012\WAO control Room\88\DSCN04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378" y="3124200"/>
            <a:ext cx="4208147" cy="315636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709886" y="2743200"/>
            <a:ext cx="3200400" cy="707886"/>
          </a:xfrm>
          <a:prstGeom prst="rect">
            <a:avLst/>
          </a:prstGeom>
          <a:solidFill>
            <a:schemeClr val="bg1">
              <a:lumMod val="65000"/>
            </a:schemeClr>
          </a:solidFill>
          <a:ln>
            <a:solidFill>
              <a:srgbClr val="FF0000"/>
            </a:solidFill>
          </a:ln>
        </p:spPr>
        <p:txBody>
          <a:bodyPr wrap="square" rtlCol="0">
            <a:spAutoFit/>
          </a:bodyPr>
          <a:lstStyle/>
          <a:p>
            <a:r>
              <a:rPr lang="en-US" sz="2000" dirty="0" smtClean="0"/>
              <a:t>WWII Battleship GREY panels of the 88-Inch Cyclotron. </a:t>
            </a:r>
            <a:endParaRPr lang="en-US" dirty="0"/>
          </a:p>
        </p:txBody>
      </p:sp>
      <p:sp>
        <p:nvSpPr>
          <p:cNvPr id="20" name="TextBox 19"/>
          <p:cNvSpPr txBox="1"/>
          <p:nvPr/>
        </p:nvSpPr>
        <p:spPr>
          <a:xfrm>
            <a:off x="3483260" y="1307068"/>
            <a:ext cx="4086888" cy="369332"/>
          </a:xfrm>
          <a:prstGeom prst="rect">
            <a:avLst/>
          </a:prstGeom>
          <a:noFill/>
        </p:spPr>
        <p:txBody>
          <a:bodyPr wrap="none" rtlCol="0">
            <a:spAutoFit/>
          </a:bodyPr>
          <a:lstStyle/>
          <a:p>
            <a:r>
              <a:rPr lang="en-US" dirty="0"/>
              <a:t>is an important aspect of a Control </a:t>
            </a:r>
            <a:r>
              <a:rPr lang="en-US" dirty="0" smtClean="0"/>
              <a:t>Room.</a:t>
            </a:r>
            <a:endParaRPr lang="en-US" dirty="0"/>
          </a:p>
        </p:txBody>
      </p:sp>
    </p:spTree>
    <p:extLst>
      <p:ext uri="{BB962C8B-B14F-4D97-AF65-F5344CB8AC3E}">
        <p14:creationId xmlns:p14="http://schemas.microsoft.com/office/powerpoint/2010/main" val="3445873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81561"/>
            <a:ext cx="3102260" cy="1323439"/>
          </a:xfrm>
          <a:prstGeom prst="rect">
            <a:avLst/>
          </a:prstGeom>
          <a:noFill/>
        </p:spPr>
        <p:txBody>
          <a:bodyPr wrap="none" rtlCol="0">
            <a:spAutoFit/>
          </a:bodyPr>
          <a:lstStyle/>
          <a:p>
            <a:r>
              <a:rPr lang="en-US" sz="8000" b="1" dirty="0" smtClean="0">
                <a:solidFill>
                  <a:srgbClr val="FF0000"/>
                </a:solidFill>
              </a:rPr>
              <a:t>C</a:t>
            </a:r>
            <a:r>
              <a:rPr lang="en-US" sz="8000" b="1" dirty="0" smtClean="0">
                <a:solidFill>
                  <a:srgbClr val="92D050"/>
                </a:solidFill>
              </a:rPr>
              <a:t>O</a:t>
            </a:r>
            <a:r>
              <a:rPr lang="en-US" sz="8000" b="1" dirty="0" smtClean="0">
                <a:solidFill>
                  <a:srgbClr val="00B0F0"/>
                </a:solidFill>
              </a:rPr>
              <a:t>L</a:t>
            </a:r>
            <a:r>
              <a:rPr lang="en-US" sz="8000" b="1" dirty="0" smtClean="0">
                <a:solidFill>
                  <a:schemeClr val="accent6">
                    <a:lumMod val="75000"/>
                  </a:schemeClr>
                </a:solidFill>
              </a:rPr>
              <a:t>O</a:t>
            </a:r>
            <a:r>
              <a:rPr lang="en-US" sz="8000" b="1" dirty="0" smtClean="0">
                <a:solidFill>
                  <a:schemeClr val="accent4">
                    <a:lumMod val="75000"/>
                  </a:schemeClr>
                </a:solidFill>
              </a:rPr>
              <a:t>R</a:t>
            </a:r>
            <a:endParaRPr lang="en-US" b="1" dirty="0" smtClean="0"/>
          </a:p>
        </p:txBody>
      </p:sp>
      <p:sp>
        <p:nvSpPr>
          <p:cNvPr id="4" name="TextBox 3"/>
          <p:cNvSpPr txBox="1"/>
          <p:nvPr/>
        </p:nvSpPr>
        <p:spPr>
          <a:xfrm>
            <a:off x="6477000" y="5200471"/>
            <a:ext cx="2449439" cy="1200329"/>
          </a:xfrm>
          <a:prstGeom prst="rect">
            <a:avLst/>
          </a:prstGeom>
          <a:noFill/>
        </p:spPr>
        <p:txBody>
          <a:bodyPr wrap="square" rtlCol="0">
            <a:spAutoFit/>
          </a:bodyPr>
          <a:lstStyle/>
          <a:p>
            <a:r>
              <a:rPr lang="en-US" sz="2400" b="1" dirty="0" smtClean="0"/>
              <a:t>Muted tones </a:t>
            </a:r>
            <a:r>
              <a:rPr lang="en-US" sz="2400" dirty="0" smtClean="0"/>
              <a:t>are the most popular color choices.</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04800"/>
            <a:ext cx="2918871" cy="2189153"/>
          </a:xfrm>
          <a:prstGeom prst="rect">
            <a:avLst/>
          </a:prstGeom>
          <a:ln>
            <a:solidFill>
              <a:srgbClr val="FF0000"/>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12" y="2359076"/>
            <a:ext cx="3553488" cy="2365324"/>
          </a:xfrm>
          <a:prstGeom prst="rect">
            <a:avLst/>
          </a:prstGeom>
          <a:ln>
            <a:solidFill>
              <a:srgbClr val="FF0000"/>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039" y="2590800"/>
            <a:ext cx="3818718" cy="1439179"/>
          </a:xfrm>
          <a:prstGeom prst="rect">
            <a:avLst/>
          </a:prstGeom>
          <a:ln>
            <a:solidFill>
              <a:srgbClr val="FF0000"/>
            </a:solid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12" y="4784171"/>
            <a:ext cx="5887071" cy="1845229"/>
          </a:xfrm>
          <a:prstGeom prst="rect">
            <a:avLst/>
          </a:prstGeom>
          <a:ln>
            <a:solidFill>
              <a:srgbClr val="FF0000"/>
            </a:solidFill>
          </a:ln>
        </p:spPr>
      </p:pic>
      <p:sp>
        <p:nvSpPr>
          <p:cNvPr id="14" name="TextBox 13"/>
          <p:cNvSpPr txBox="1"/>
          <p:nvPr/>
        </p:nvSpPr>
        <p:spPr>
          <a:xfrm>
            <a:off x="3276600" y="4126468"/>
            <a:ext cx="694421" cy="369332"/>
          </a:xfrm>
          <a:prstGeom prst="rect">
            <a:avLst/>
          </a:prstGeom>
          <a:solidFill>
            <a:schemeClr val="bg1"/>
          </a:solidFill>
          <a:ln>
            <a:solidFill>
              <a:srgbClr val="FF0000"/>
            </a:solidFill>
          </a:ln>
        </p:spPr>
        <p:txBody>
          <a:bodyPr wrap="none" rtlCol="0">
            <a:spAutoFit/>
          </a:bodyPr>
          <a:lstStyle/>
          <a:p>
            <a:r>
              <a:rPr lang="en-US" dirty="0" smtClean="0"/>
              <a:t>CERN</a:t>
            </a:r>
            <a:endParaRPr lang="en-US" dirty="0"/>
          </a:p>
        </p:txBody>
      </p:sp>
      <p:sp>
        <p:nvSpPr>
          <p:cNvPr id="15" name="TextBox 14"/>
          <p:cNvSpPr txBox="1"/>
          <p:nvPr/>
        </p:nvSpPr>
        <p:spPr>
          <a:xfrm>
            <a:off x="7033362" y="2018277"/>
            <a:ext cx="643061" cy="369332"/>
          </a:xfrm>
          <a:prstGeom prst="rect">
            <a:avLst/>
          </a:prstGeom>
          <a:solidFill>
            <a:schemeClr val="bg1"/>
          </a:solidFill>
          <a:ln>
            <a:solidFill>
              <a:srgbClr val="FF0000"/>
            </a:solidFill>
          </a:ln>
        </p:spPr>
        <p:txBody>
          <a:bodyPr wrap="none" rtlCol="0">
            <a:spAutoFit/>
          </a:bodyPr>
          <a:lstStyle/>
          <a:p>
            <a:r>
              <a:rPr lang="en-US" dirty="0" smtClean="0"/>
              <a:t>SLAC</a:t>
            </a:r>
            <a:endParaRPr lang="en-US" dirty="0"/>
          </a:p>
        </p:txBody>
      </p:sp>
      <p:sp>
        <p:nvSpPr>
          <p:cNvPr id="16" name="TextBox 15"/>
          <p:cNvSpPr txBox="1"/>
          <p:nvPr/>
        </p:nvSpPr>
        <p:spPr>
          <a:xfrm>
            <a:off x="4480137" y="3639362"/>
            <a:ext cx="930063" cy="369332"/>
          </a:xfrm>
          <a:prstGeom prst="rect">
            <a:avLst/>
          </a:prstGeom>
          <a:solidFill>
            <a:schemeClr val="bg1"/>
          </a:solidFill>
          <a:ln>
            <a:solidFill>
              <a:srgbClr val="FF0000"/>
            </a:solidFill>
          </a:ln>
        </p:spPr>
        <p:txBody>
          <a:bodyPr wrap="none" rtlCol="0">
            <a:spAutoFit/>
          </a:bodyPr>
          <a:lstStyle/>
          <a:p>
            <a:r>
              <a:rPr lang="en-US" dirty="0" smtClean="0"/>
              <a:t>TRIUMF</a:t>
            </a:r>
            <a:endParaRPr lang="en-US" dirty="0"/>
          </a:p>
        </p:txBody>
      </p:sp>
      <p:sp>
        <p:nvSpPr>
          <p:cNvPr id="18" name="TextBox 17"/>
          <p:cNvSpPr txBox="1"/>
          <p:nvPr/>
        </p:nvSpPr>
        <p:spPr>
          <a:xfrm>
            <a:off x="4627619" y="6158634"/>
            <a:ext cx="466794" cy="369332"/>
          </a:xfrm>
          <a:prstGeom prst="rect">
            <a:avLst/>
          </a:prstGeom>
          <a:solidFill>
            <a:schemeClr val="bg1"/>
          </a:solidFill>
          <a:ln>
            <a:solidFill>
              <a:srgbClr val="FF0000"/>
            </a:solidFill>
          </a:ln>
        </p:spPr>
        <p:txBody>
          <a:bodyPr wrap="none" rtlCol="0">
            <a:spAutoFit/>
          </a:bodyPr>
          <a:lstStyle/>
          <a:p>
            <a:r>
              <a:rPr lang="en-US" dirty="0" smtClean="0"/>
              <a:t>PSI</a:t>
            </a:r>
            <a:endParaRPr lang="en-US" dirty="0"/>
          </a:p>
        </p:txBody>
      </p:sp>
      <p:sp>
        <p:nvSpPr>
          <p:cNvPr id="5" name="TextBox 4"/>
          <p:cNvSpPr txBox="1"/>
          <p:nvPr/>
        </p:nvSpPr>
        <p:spPr>
          <a:xfrm>
            <a:off x="381000" y="1563469"/>
            <a:ext cx="4440959" cy="646331"/>
          </a:xfrm>
          <a:prstGeom prst="rect">
            <a:avLst/>
          </a:prstGeom>
          <a:noFill/>
        </p:spPr>
        <p:txBody>
          <a:bodyPr wrap="none" rtlCol="0">
            <a:spAutoFit/>
          </a:bodyPr>
          <a:lstStyle/>
          <a:p>
            <a:r>
              <a:rPr lang="en-US" dirty="0" smtClean="0"/>
              <a:t>In newer </a:t>
            </a:r>
            <a:r>
              <a:rPr lang="en-US" dirty="0"/>
              <a:t>Control </a:t>
            </a:r>
            <a:r>
              <a:rPr lang="en-US" dirty="0" smtClean="0"/>
              <a:t>Rooms a good color scheme</a:t>
            </a:r>
          </a:p>
          <a:p>
            <a:r>
              <a:rPr lang="en-US" dirty="0" smtClean="0"/>
              <a:t>can greatly improve the work environment.</a:t>
            </a:r>
          </a:p>
        </p:txBody>
      </p:sp>
      <p:sp>
        <p:nvSpPr>
          <p:cNvPr id="19" name="TextBox 18"/>
          <p:cNvSpPr txBox="1"/>
          <p:nvPr/>
        </p:nvSpPr>
        <p:spPr>
          <a:xfrm>
            <a:off x="4343400" y="4038600"/>
            <a:ext cx="4598702" cy="707886"/>
          </a:xfrm>
          <a:prstGeom prst="rect">
            <a:avLst/>
          </a:prstGeom>
          <a:noFill/>
        </p:spPr>
        <p:txBody>
          <a:bodyPr wrap="square" rtlCol="0">
            <a:spAutoFit/>
          </a:bodyPr>
          <a:lstStyle/>
          <a:p>
            <a:r>
              <a:rPr lang="en-US" sz="2000" dirty="0" smtClean="0"/>
              <a:t>Getting operator’s input on the color scheme makes for better results.</a:t>
            </a:r>
            <a:endParaRPr lang="en-US" sz="2000" dirty="0"/>
          </a:p>
        </p:txBody>
      </p:sp>
    </p:spTree>
    <p:extLst>
      <p:ext uri="{BB962C8B-B14F-4D97-AF65-F5344CB8AC3E}">
        <p14:creationId xmlns:p14="http://schemas.microsoft.com/office/powerpoint/2010/main" val="1841599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285" y="1045488"/>
            <a:ext cx="7957115" cy="5355312"/>
          </a:xfrm>
          <a:prstGeom prst="rect">
            <a:avLst/>
          </a:prstGeom>
          <a:noFill/>
        </p:spPr>
        <p:txBody>
          <a:bodyPr wrap="square" rtlCol="0">
            <a:spAutoFit/>
          </a:bodyPr>
          <a:lstStyle/>
          <a:p>
            <a:r>
              <a:rPr lang="en-US" sz="3600" b="1" dirty="0"/>
              <a:t>I</a:t>
            </a:r>
            <a:r>
              <a:rPr lang="en-US" sz="3600" b="1" dirty="0" smtClean="0"/>
              <a:t>deas sent in from the WAO community:</a:t>
            </a:r>
          </a:p>
          <a:p>
            <a:endParaRPr lang="en-US" dirty="0"/>
          </a:p>
          <a:p>
            <a:pPr marL="342900" indent="-342900">
              <a:buFont typeface="Arial" pitchFamily="34" charset="0"/>
              <a:buChar char="•"/>
            </a:pPr>
            <a:r>
              <a:rPr lang="en-US" dirty="0" smtClean="0"/>
              <a:t>Place computers out of sight and in sound proof enclosure.</a:t>
            </a:r>
          </a:p>
          <a:p>
            <a:pPr marL="342900" indent="-342900">
              <a:buFont typeface="Arial" pitchFamily="34" charset="0"/>
              <a:buChar char="•"/>
            </a:pPr>
            <a:r>
              <a:rPr lang="en-US" dirty="0" smtClean="0"/>
              <a:t>Get rid of old panels.</a:t>
            </a:r>
          </a:p>
          <a:p>
            <a:pPr marL="342900" indent="-342900">
              <a:buFont typeface="Arial" pitchFamily="34" charset="0"/>
              <a:buChar char="•"/>
            </a:pPr>
            <a:r>
              <a:rPr lang="en-US" dirty="0" smtClean="0"/>
              <a:t>Get rid of noisy fans.</a:t>
            </a:r>
          </a:p>
          <a:p>
            <a:pPr marL="342900" indent="-342900">
              <a:buFont typeface="Arial" pitchFamily="34" charset="0"/>
              <a:buChar char="•"/>
            </a:pPr>
            <a:r>
              <a:rPr lang="en-US" dirty="0" smtClean="0"/>
              <a:t>Have the ventilation system low noise and no direct blowing on work stations.</a:t>
            </a:r>
          </a:p>
          <a:p>
            <a:pPr marL="342900" indent="-342900">
              <a:buFont typeface="Arial" pitchFamily="34" charset="0"/>
              <a:buChar char="•"/>
            </a:pPr>
            <a:r>
              <a:rPr lang="en-US" dirty="0" smtClean="0"/>
              <a:t>Maintain ventilation system so the room is comfortable during winter and summer.</a:t>
            </a:r>
          </a:p>
          <a:p>
            <a:pPr marL="342900" indent="-342900">
              <a:buFont typeface="Arial" pitchFamily="34" charset="0"/>
              <a:buChar char="•"/>
            </a:pPr>
            <a:r>
              <a:rPr lang="en-US" dirty="0" smtClean="0"/>
              <a:t>Manage emotional content in the control room.  </a:t>
            </a:r>
          </a:p>
          <a:p>
            <a:pPr marL="342900" indent="-342900">
              <a:buFont typeface="Arial" pitchFamily="34" charset="0"/>
              <a:buChar char="•"/>
            </a:pPr>
            <a:r>
              <a:rPr lang="en-US" dirty="0" smtClean="0"/>
              <a:t>Establish rules of Conduct in the control room so the operator has power to manage the crowd and the noise.</a:t>
            </a:r>
          </a:p>
          <a:p>
            <a:pPr marL="342900" indent="-342900">
              <a:buFont typeface="Arial" pitchFamily="34" charset="0"/>
              <a:buChar char="•"/>
            </a:pPr>
            <a:r>
              <a:rPr lang="en-US" dirty="0" smtClean="0"/>
              <a:t>Have the lights adjustable.</a:t>
            </a:r>
          </a:p>
          <a:p>
            <a:pPr marL="342900" indent="-342900">
              <a:buFont typeface="Arial" pitchFamily="34" charset="0"/>
              <a:buChar char="•"/>
            </a:pPr>
            <a:r>
              <a:rPr lang="en-US" dirty="0" smtClean="0"/>
              <a:t>Provide lighting options which include exterior light.</a:t>
            </a:r>
          </a:p>
          <a:p>
            <a:pPr marL="342900" indent="-342900">
              <a:buFont typeface="Arial" pitchFamily="34" charset="0"/>
              <a:buChar char="•"/>
            </a:pPr>
            <a:r>
              <a:rPr lang="en-US" dirty="0" smtClean="0"/>
              <a:t>Have a substantial floor.</a:t>
            </a:r>
          </a:p>
          <a:p>
            <a:pPr marL="342900" indent="-342900">
              <a:buFont typeface="Arial" pitchFamily="34" charset="0"/>
              <a:buChar char="•"/>
            </a:pPr>
            <a:r>
              <a:rPr lang="en-US" dirty="0" smtClean="0"/>
              <a:t>Provide food preparation space.</a:t>
            </a:r>
          </a:p>
          <a:p>
            <a:pPr marL="342900" indent="-342900">
              <a:buFont typeface="Arial" pitchFamily="34" charset="0"/>
              <a:buChar char="•"/>
            </a:pPr>
            <a:r>
              <a:rPr lang="en-US" dirty="0" smtClean="0"/>
              <a:t>Provide operators a personal space.</a:t>
            </a:r>
          </a:p>
          <a:p>
            <a:pPr marL="342900" indent="-342900">
              <a:buFont typeface="Arial" pitchFamily="34" charset="0"/>
              <a:buChar char="•"/>
            </a:pPr>
            <a:r>
              <a:rPr lang="en-US" dirty="0" smtClean="0"/>
              <a:t>Provide meeting spaces that do not interfere with the operators work.</a:t>
            </a:r>
          </a:p>
          <a:p>
            <a:pPr marL="342900" indent="-342900">
              <a:buFont typeface="Arial" pitchFamily="34" charset="0"/>
              <a:buChar char="•"/>
            </a:pPr>
            <a:r>
              <a:rPr lang="en-US" dirty="0" smtClean="0"/>
              <a:t>Manage visitors.</a:t>
            </a:r>
          </a:p>
        </p:txBody>
      </p:sp>
    </p:spTree>
    <p:extLst>
      <p:ext uri="{BB962C8B-B14F-4D97-AF65-F5344CB8AC3E}">
        <p14:creationId xmlns:p14="http://schemas.microsoft.com/office/powerpoint/2010/main" val="36575984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640" y="954975"/>
            <a:ext cx="3082895" cy="769441"/>
          </a:xfrm>
          <a:prstGeom prst="rect">
            <a:avLst/>
          </a:prstGeom>
          <a:noFill/>
        </p:spPr>
        <p:txBody>
          <a:bodyPr wrap="none" rtlCol="0">
            <a:spAutoFit/>
          </a:bodyPr>
          <a:lstStyle/>
          <a:p>
            <a:r>
              <a:rPr lang="en-US" sz="4400" b="1" dirty="0" smtClean="0">
                <a:latin typeface="Palatino Linotype" pitchFamily="18" charset="0"/>
              </a:rPr>
              <a:t>Old School</a:t>
            </a:r>
            <a:endParaRPr lang="en-US" sz="4400" b="1" dirty="0">
              <a:latin typeface="Palatino Linotype" pitchFamily="18" charset="0"/>
            </a:endParaRPr>
          </a:p>
        </p:txBody>
      </p:sp>
      <p:sp>
        <p:nvSpPr>
          <p:cNvPr id="5" name="TextBox 4"/>
          <p:cNvSpPr txBox="1"/>
          <p:nvPr/>
        </p:nvSpPr>
        <p:spPr>
          <a:xfrm>
            <a:off x="2726871" y="1752600"/>
            <a:ext cx="4912755" cy="400110"/>
          </a:xfrm>
          <a:prstGeom prst="rect">
            <a:avLst/>
          </a:prstGeom>
          <a:noFill/>
        </p:spPr>
        <p:txBody>
          <a:bodyPr wrap="none" rtlCol="0">
            <a:spAutoFit/>
          </a:bodyPr>
          <a:lstStyle/>
          <a:p>
            <a:r>
              <a:rPr lang="en-US" dirty="0" smtClean="0">
                <a:latin typeface="Palatino Linotype" pitchFamily="18" charset="0"/>
              </a:rPr>
              <a:t>From the 1950’s- The </a:t>
            </a:r>
            <a:r>
              <a:rPr lang="en-US" sz="2000" b="1" dirty="0" err="1" smtClean="0">
                <a:latin typeface="Palatino Linotype" pitchFamily="18" charset="0"/>
              </a:rPr>
              <a:t>Bevatron</a:t>
            </a:r>
            <a:r>
              <a:rPr lang="en-US" dirty="0" smtClean="0">
                <a:latin typeface="Palatino Linotype" pitchFamily="18" charset="0"/>
              </a:rPr>
              <a:t> Control Room</a:t>
            </a:r>
            <a:endParaRPr lang="en-US" dirty="0">
              <a:latin typeface="Palatino Linotype"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133600"/>
            <a:ext cx="4762500" cy="3819525"/>
          </a:xfrm>
          <a:prstGeom prst="rect">
            <a:avLst/>
          </a:prstGeom>
          <a:ln>
            <a:solidFill>
              <a:srgbClr val="FF0000"/>
            </a:solid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05" y="2590800"/>
            <a:ext cx="2178666" cy="15089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6" y="4191000"/>
            <a:ext cx="2570436"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05200" y="6019800"/>
            <a:ext cx="4762500" cy="369332"/>
          </a:xfrm>
          <a:prstGeom prst="rect">
            <a:avLst/>
          </a:prstGeom>
          <a:noFill/>
        </p:spPr>
        <p:txBody>
          <a:bodyPr wrap="square" rtlCol="0">
            <a:spAutoFit/>
          </a:bodyPr>
          <a:lstStyle/>
          <a:p>
            <a:pPr algn="ctr"/>
            <a:r>
              <a:rPr lang="en-US" dirty="0" smtClean="0"/>
              <a:t>Large Rack-Mounted Controls, Meters, O-Scopes</a:t>
            </a:r>
            <a:endParaRPr lang="en-US" dirty="0"/>
          </a:p>
        </p:txBody>
      </p:sp>
    </p:spTree>
    <p:extLst>
      <p:ext uri="{BB962C8B-B14F-4D97-AF65-F5344CB8AC3E}">
        <p14:creationId xmlns:p14="http://schemas.microsoft.com/office/powerpoint/2010/main" val="33299669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166843"/>
            <a:ext cx="4572000" cy="369332"/>
          </a:xfrm>
          <a:prstGeom prst="rect">
            <a:avLst/>
          </a:prstGeom>
        </p:spPr>
        <p:txBody>
          <a:bodyPr>
            <a:spAutoFit/>
          </a:bodyPr>
          <a:lstStyle/>
          <a:p>
            <a:endParaRPr lang="en-US" dirty="0"/>
          </a:p>
        </p:txBody>
      </p:sp>
      <p:sp>
        <p:nvSpPr>
          <p:cNvPr id="6" name="TextBox 5"/>
          <p:cNvSpPr txBox="1"/>
          <p:nvPr/>
        </p:nvSpPr>
        <p:spPr>
          <a:xfrm>
            <a:off x="577285" y="1073289"/>
            <a:ext cx="7957115" cy="5632311"/>
          </a:xfrm>
          <a:prstGeom prst="rect">
            <a:avLst/>
          </a:prstGeom>
          <a:noFill/>
        </p:spPr>
        <p:txBody>
          <a:bodyPr wrap="square" rtlCol="0">
            <a:spAutoFit/>
          </a:bodyPr>
          <a:lstStyle/>
          <a:p>
            <a:r>
              <a:rPr lang="en-US" sz="3600" b="1" dirty="0"/>
              <a:t>Ideas sent in from the WAO community:</a:t>
            </a:r>
          </a:p>
          <a:p>
            <a:pPr marL="342900" indent="-342900">
              <a:buFont typeface="Arial" pitchFamily="34" charset="0"/>
              <a:buChar char="•"/>
            </a:pPr>
            <a:r>
              <a:rPr lang="en-US" dirty="0" smtClean="0"/>
              <a:t>If </a:t>
            </a:r>
            <a:r>
              <a:rPr lang="en-US" dirty="0"/>
              <a:t>the room is mostly movable work surfaces then consider changing the orientation from time to time.</a:t>
            </a:r>
          </a:p>
          <a:p>
            <a:pPr marL="342900" indent="-342900">
              <a:buFont typeface="Arial" pitchFamily="34" charset="0"/>
              <a:buChar char="•"/>
            </a:pPr>
            <a:r>
              <a:rPr lang="en-US" dirty="0" smtClean="0"/>
              <a:t>Allow operators to have input in the control room orientation, furniture,  color and lighting decisions.</a:t>
            </a:r>
          </a:p>
          <a:p>
            <a:pPr marL="342900" indent="-342900">
              <a:buFont typeface="Arial" pitchFamily="34" charset="0"/>
              <a:buChar char="•"/>
            </a:pPr>
            <a:r>
              <a:rPr lang="en-US" dirty="0" smtClean="0"/>
              <a:t>Have the floor cleanable, old stains have to be removed.</a:t>
            </a:r>
          </a:p>
          <a:p>
            <a:pPr marL="342900" indent="-342900">
              <a:buFont typeface="Arial" pitchFamily="34" charset="0"/>
              <a:buChar char="•"/>
            </a:pPr>
            <a:r>
              <a:rPr lang="en-US" dirty="0" smtClean="0"/>
              <a:t>Provide chairs with adjustments for all size people.</a:t>
            </a:r>
          </a:p>
          <a:p>
            <a:pPr marL="342900" indent="-342900">
              <a:buFont typeface="Arial" pitchFamily="34" charset="0"/>
              <a:buChar char="•"/>
            </a:pPr>
            <a:r>
              <a:rPr lang="en-US" dirty="0" smtClean="0"/>
              <a:t>Keep crowd scenes away from the operators.  </a:t>
            </a:r>
          </a:p>
          <a:p>
            <a:pPr marL="342900" indent="-342900">
              <a:buFont typeface="Arial" pitchFamily="34" charset="0"/>
              <a:buChar char="•"/>
            </a:pPr>
            <a:r>
              <a:rPr lang="en-US" dirty="0" smtClean="0"/>
              <a:t>Create an open space.  </a:t>
            </a:r>
          </a:p>
          <a:p>
            <a:pPr marL="342900" indent="-342900">
              <a:buFont typeface="Arial" pitchFamily="34" charset="0"/>
              <a:buChar char="•"/>
            </a:pPr>
            <a:r>
              <a:rPr lang="en-US" dirty="0" smtClean="0"/>
              <a:t>Acoustically dampen sound resonances.</a:t>
            </a:r>
          </a:p>
          <a:p>
            <a:pPr marL="342900" indent="-342900">
              <a:buFont typeface="Arial" pitchFamily="34" charset="0"/>
              <a:buChar char="•"/>
            </a:pPr>
            <a:r>
              <a:rPr lang="en-US" dirty="0" smtClean="0"/>
              <a:t>If you are all digital do not overdo the information density.</a:t>
            </a:r>
          </a:p>
          <a:p>
            <a:pPr marL="342900" indent="-342900">
              <a:buFont typeface="Arial" pitchFamily="34" charset="0"/>
              <a:buChar char="•"/>
            </a:pPr>
            <a:r>
              <a:rPr lang="en-US" dirty="0" smtClean="0"/>
              <a:t>Do not go too high with displays.</a:t>
            </a:r>
          </a:p>
          <a:p>
            <a:pPr marL="342900" indent="-342900">
              <a:buFont typeface="Arial" pitchFamily="34" charset="0"/>
              <a:buChar char="•"/>
            </a:pPr>
            <a:r>
              <a:rPr lang="en-US" dirty="0" smtClean="0"/>
              <a:t>Spread out the work stations.</a:t>
            </a:r>
          </a:p>
          <a:p>
            <a:pPr marL="342900" indent="-342900">
              <a:buFont typeface="Arial" pitchFamily="34" charset="0"/>
              <a:buChar char="•"/>
            </a:pPr>
            <a:r>
              <a:rPr lang="en-US" dirty="0" smtClean="0"/>
              <a:t>Have designated high intensity stations where casual interactions are discouraged.</a:t>
            </a:r>
          </a:p>
          <a:p>
            <a:pPr marL="342900" indent="-342900">
              <a:buFont typeface="Arial" pitchFamily="34" charset="0"/>
              <a:buChar char="•"/>
            </a:pPr>
            <a:r>
              <a:rPr lang="en-US" dirty="0" smtClean="0"/>
              <a:t>Have the Logbook entry out of the way so log entries do not interfere with ongoing accelerator tasks. Have logbook entry from multiple stations.</a:t>
            </a:r>
          </a:p>
          <a:p>
            <a:pPr marL="342900" indent="-342900">
              <a:buFont typeface="Arial" pitchFamily="34" charset="0"/>
              <a:buChar char="•"/>
            </a:pPr>
            <a:r>
              <a:rPr lang="en-US" dirty="0" smtClean="0"/>
              <a:t>The </a:t>
            </a:r>
            <a:r>
              <a:rPr lang="en-US" dirty="0"/>
              <a:t>removal of the racks allows light to </a:t>
            </a:r>
            <a:r>
              <a:rPr lang="en-US" dirty="0" smtClean="0"/>
              <a:t>come </a:t>
            </a:r>
            <a:r>
              <a:rPr lang="en-US" dirty="0"/>
              <a:t>from windows and indirect lighting devices.  </a:t>
            </a:r>
            <a:endParaRPr lang="en-US" dirty="0" smtClean="0"/>
          </a:p>
        </p:txBody>
      </p:sp>
    </p:spTree>
    <p:extLst>
      <p:ext uri="{BB962C8B-B14F-4D97-AF65-F5344CB8AC3E}">
        <p14:creationId xmlns:p14="http://schemas.microsoft.com/office/powerpoint/2010/main" val="12194127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1669" y="798583"/>
            <a:ext cx="7388626" cy="526297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If you could have the </a:t>
            </a:r>
          </a:p>
          <a:p>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perfect </a:t>
            </a:r>
          </a:p>
          <a:p>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Control </a:t>
            </a:r>
          </a:p>
          <a:p>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Room…</a:t>
            </a:r>
          </a:p>
          <a:p>
            <a:pPr algn="ctr"/>
            <a:endParaRPr lang="en-US"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endParaRPr lang="en-US"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en-US"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What would you want?</a:t>
            </a:r>
            <a:endParaRPr lang="en-US" sz="4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752600"/>
            <a:ext cx="5250683" cy="3526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6549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903608"/>
            <a:ext cx="7543800" cy="584775"/>
          </a:xfrm>
          <a:prstGeom prst="rect">
            <a:avLst/>
          </a:prstGeom>
          <a:noFill/>
        </p:spPr>
        <p:txBody>
          <a:bodyPr wrap="square" rtlCol="0">
            <a:spAutoFit/>
          </a:bodyPr>
          <a:lstStyle/>
          <a:p>
            <a:r>
              <a:rPr lang="en-US" sz="3200" b="1" dirty="0" smtClean="0"/>
              <a:t>Current Control Rooms come in all sizes.</a:t>
            </a:r>
            <a:endParaRPr lang="en-US" sz="3200" b="1" dirty="0"/>
          </a:p>
        </p:txBody>
      </p:sp>
      <p:pic>
        <p:nvPicPr>
          <p:cNvPr id="4098" name="Picture 2" descr="C:\Users\jrmorel\Desktop\WAO control Room\CERN\CCC-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675689"/>
            <a:ext cx="5656135" cy="376981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57" y="1618359"/>
            <a:ext cx="3263335" cy="219164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10000" y="1524000"/>
            <a:ext cx="3064878" cy="646331"/>
          </a:xfrm>
          <a:prstGeom prst="rect">
            <a:avLst/>
          </a:prstGeom>
          <a:noFill/>
        </p:spPr>
        <p:txBody>
          <a:bodyPr wrap="none" rtlCol="0">
            <a:spAutoFit/>
          </a:bodyPr>
          <a:lstStyle/>
          <a:p>
            <a:r>
              <a:rPr lang="en-US" dirty="0" smtClean="0"/>
              <a:t>From The Svedberg Laboratory</a:t>
            </a:r>
          </a:p>
          <a:p>
            <a:r>
              <a:rPr lang="en-US" dirty="0" smtClean="0"/>
              <a:t>Control Room, in Sweden….</a:t>
            </a:r>
          </a:p>
        </p:txBody>
      </p:sp>
      <p:sp>
        <p:nvSpPr>
          <p:cNvPr id="7" name="TextBox 6"/>
          <p:cNvSpPr txBox="1"/>
          <p:nvPr/>
        </p:nvSpPr>
        <p:spPr>
          <a:xfrm>
            <a:off x="881266" y="4560597"/>
            <a:ext cx="2014334" cy="923330"/>
          </a:xfrm>
          <a:prstGeom prst="rect">
            <a:avLst/>
          </a:prstGeom>
          <a:noFill/>
        </p:spPr>
        <p:txBody>
          <a:bodyPr wrap="none" rtlCol="0">
            <a:spAutoFit/>
          </a:bodyPr>
          <a:lstStyle/>
          <a:p>
            <a:pPr algn="r"/>
            <a:r>
              <a:rPr lang="en-US" dirty="0" smtClean="0"/>
              <a:t>…to the </a:t>
            </a:r>
          </a:p>
          <a:p>
            <a:pPr algn="r"/>
            <a:r>
              <a:rPr lang="en-US" dirty="0" smtClean="0"/>
              <a:t>Main Control Room</a:t>
            </a:r>
          </a:p>
          <a:p>
            <a:pPr algn="r"/>
            <a:r>
              <a:rPr lang="en-US" dirty="0" smtClean="0"/>
              <a:t>at CERN</a:t>
            </a:r>
            <a:endParaRPr lang="en-US" dirty="0"/>
          </a:p>
        </p:txBody>
      </p:sp>
    </p:spTree>
    <p:extLst>
      <p:ext uri="{BB962C8B-B14F-4D97-AF65-F5344CB8AC3E}">
        <p14:creationId xmlns:p14="http://schemas.microsoft.com/office/powerpoint/2010/main" val="26265259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125337"/>
            <a:ext cx="6172200" cy="3402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62558" y="734521"/>
            <a:ext cx="2666081" cy="35051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00599" y="1210270"/>
            <a:ext cx="3962400" cy="923330"/>
          </a:xfrm>
          <a:prstGeom prst="rect">
            <a:avLst/>
          </a:prstGeom>
          <a:noFill/>
        </p:spPr>
        <p:txBody>
          <a:bodyPr wrap="square" rtlCol="0">
            <a:spAutoFit/>
          </a:bodyPr>
          <a:lstStyle/>
          <a:p>
            <a:r>
              <a:rPr lang="en-US" dirty="0" smtClean="0"/>
              <a:t>From the </a:t>
            </a:r>
          </a:p>
          <a:p>
            <a:r>
              <a:rPr lang="en-US" dirty="0" smtClean="0"/>
              <a:t>European Synchrotron Radiation Facility (ESRF) control room in Grenoble …</a:t>
            </a:r>
            <a:endParaRPr lang="en-US" dirty="0"/>
          </a:p>
        </p:txBody>
      </p:sp>
      <p:sp>
        <p:nvSpPr>
          <p:cNvPr id="8" name="TextBox 7"/>
          <p:cNvSpPr txBox="1"/>
          <p:nvPr/>
        </p:nvSpPr>
        <p:spPr>
          <a:xfrm>
            <a:off x="834787" y="4364983"/>
            <a:ext cx="1832212" cy="1754326"/>
          </a:xfrm>
          <a:prstGeom prst="rect">
            <a:avLst/>
          </a:prstGeom>
          <a:noFill/>
        </p:spPr>
        <p:txBody>
          <a:bodyPr wrap="square" rtlCol="0">
            <a:spAutoFit/>
          </a:bodyPr>
          <a:lstStyle/>
          <a:p>
            <a:r>
              <a:rPr lang="en-US" dirty="0" smtClean="0"/>
              <a:t>…to the </a:t>
            </a:r>
          </a:p>
          <a:p>
            <a:r>
              <a:rPr lang="en-US" dirty="0" smtClean="0"/>
              <a:t>Brookhaven National Laboratory control room in New York state,</a:t>
            </a:r>
            <a:endParaRPr lang="en-US" dirty="0"/>
          </a:p>
        </p:txBody>
      </p:sp>
    </p:spTree>
    <p:extLst>
      <p:ext uri="{BB962C8B-B14F-4D97-AF65-F5344CB8AC3E}">
        <p14:creationId xmlns:p14="http://schemas.microsoft.com/office/powerpoint/2010/main" val="6769052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9432" y="1295400"/>
            <a:ext cx="4605419" cy="923330"/>
          </a:xfrm>
          <a:prstGeom prst="rect">
            <a:avLst/>
          </a:prstGeom>
          <a:noFill/>
        </p:spPr>
        <p:txBody>
          <a:bodyPr wrap="square" rtlCol="0">
            <a:spAutoFit/>
          </a:bodyPr>
          <a:lstStyle/>
          <a:p>
            <a:r>
              <a:rPr lang="en-US" dirty="0" smtClean="0"/>
              <a:t>From the </a:t>
            </a:r>
            <a:r>
              <a:rPr lang="it-IT" dirty="0" smtClean="0"/>
              <a:t>Laboratori </a:t>
            </a:r>
            <a:r>
              <a:rPr lang="it-IT" dirty="0"/>
              <a:t>Nazionali di Legnaro (LNL</a:t>
            </a:r>
            <a:r>
              <a:rPr lang="it-IT" dirty="0" smtClean="0"/>
              <a:t>) </a:t>
            </a:r>
          </a:p>
          <a:p>
            <a:r>
              <a:rPr lang="it-IT" dirty="0" smtClean="0"/>
              <a:t>of the </a:t>
            </a:r>
            <a:r>
              <a:rPr lang="en-US" dirty="0" smtClean="0"/>
              <a:t>National Institute of Nuclear Physics</a:t>
            </a:r>
          </a:p>
          <a:p>
            <a:r>
              <a:rPr lang="en-US" dirty="0"/>
              <a:t>i</a:t>
            </a:r>
            <a:r>
              <a:rPr lang="en-US" dirty="0" smtClean="0"/>
              <a:t>n Legnaro, Italy to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48000"/>
            <a:ext cx="7562850" cy="29051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95400"/>
            <a:ext cx="3659832" cy="2306344"/>
          </a:xfrm>
          <a:prstGeom prst="rect">
            <a:avLst/>
          </a:prstGeom>
          <a:ln>
            <a:solidFill>
              <a:srgbClr val="FF0000"/>
            </a:solidFill>
          </a:ln>
        </p:spPr>
      </p:pic>
      <p:sp>
        <p:nvSpPr>
          <p:cNvPr id="6" name="TextBox 5"/>
          <p:cNvSpPr txBox="1"/>
          <p:nvPr/>
        </p:nvSpPr>
        <p:spPr>
          <a:xfrm>
            <a:off x="1066801" y="5996853"/>
            <a:ext cx="7562849" cy="646331"/>
          </a:xfrm>
          <a:prstGeom prst="rect">
            <a:avLst/>
          </a:prstGeom>
          <a:noFill/>
        </p:spPr>
        <p:txBody>
          <a:bodyPr wrap="square" rtlCol="0">
            <a:spAutoFit/>
          </a:bodyPr>
          <a:lstStyle/>
          <a:p>
            <a:r>
              <a:rPr lang="en-US" dirty="0" smtClean="0"/>
              <a:t>…. </a:t>
            </a:r>
            <a:r>
              <a:rPr lang="en-US" dirty="0"/>
              <a:t>t</a:t>
            </a:r>
            <a:r>
              <a:rPr lang="en-US" dirty="0" smtClean="0"/>
              <a:t>he GSI main control room </a:t>
            </a:r>
          </a:p>
          <a:p>
            <a:r>
              <a:rPr lang="en-US" dirty="0" smtClean="0"/>
              <a:t>(Helmholtzzentrum </a:t>
            </a:r>
            <a:r>
              <a:rPr lang="en-US" dirty="0"/>
              <a:t>für </a:t>
            </a:r>
            <a:r>
              <a:rPr lang="en-US" dirty="0" smtClean="0"/>
              <a:t>Schwerionenforschung) in Darmstadt, Germany.</a:t>
            </a:r>
            <a:endParaRPr lang="en-US" dirty="0"/>
          </a:p>
        </p:txBody>
      </p:sp>
    </p:spTree>
    <p:extLst>
      <p:ext uri="{BB962C8B-B14F-4D97-AF65-F5344CB8AC3E}">
        <p14:creationId xmlns:p14="http://schemas.microsoft.com/office/powerpoint/2010/main" val="329559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444" y="1524000"/>
            <a:ext cx="8080156" cy="25326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4934" y="4697100"/>
            <a:ext cx="3656122" cy="461665"/>
          </a:xfrm>
          <a:prstGeom prst="rect">
            <a:avLst/>
          </a:prstGeom>
          <a:noFill/>
        </p:spPr>
        <p:txBody>
          <a:bodyPr wrap="square" rtlCol="0">
            <a:spAutoFit/>
          </a:bodyPr>
          <a:lstStyle/>
          <a:p>
            <a:pPr algn="r"/>
            <a:r>
              <a:rPr lang="en-US" dirty="0" smtClean="0"/>
              <a:t>…do </a:t>
            </a:r>
            <a:r>
              <a:rPr lang="en-US" sz="2400" b="1" dirty="0"/>
              <a:t>not</a:t>
            </a:r>
            <a:r>
              <a:rPr lang="en-US" dirty="0"/>
              <a:t> look like old control </a:t>
            </a:r>
            <a:r>
              <a:rPr lang="en-US" dirty="0" smtClean="0"/>
              <a:t>rooms.</a:t>
            </a:r>
            <a:endParaRPr lang="en-US" dirty="0"/>
          </a:p>
        </p:txBody>
      </p:sp>
      <p:sp>
        <p:nvSpPr>
          <p:cNvPr id="5" name="TextBox 4"/>
          <p:cNvSpPr txBox="1"/>
          <p:nvPr/>
        </p:nvSpPr>
        <p:spPr>
          <a:xfrm>
            <a:off x="530444" y="1066800"/>
            <a:ext cx="7775356" cy="400110"/>
          </a:xfrm>
          <a:prstGeom prst="rect">
            <a:avLst/>
          </a:prstGeom>
          <a:noFill/>
        </p:spPr>
        <p:txBody>
          <a:bodyPr wrap="square" rtlCol="0">
            <a:spAutoFit/>
          </a:bodyPr>
          <a:lstStyle/>
          <a:p>
            <a:r>
              <a:rPr lang="en-US" sz="2000" b="1" dirty="0" smtClean="0"/>
              <a:t>Clearly</a:t>
            </a:r>
            <a:r>
              <a:rPr lang="en-US" dirty="0" smtClean="0"/>
              <a:t> modern control rooms ….</a:t>
            </a:r>
          </a:p>
        </p:txBody>
      </p:sp>
      <p:pic>
        <p:nvPicPr>
          <p:cNvPr id="4098" name="Picture 2" descr="C:\Users\jrmorel\Desktop\iPhone\3.27.12\IMG_00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891677"/>
            <a:ext cx="3429000" cy="25717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0444" y="3687292"/>
            <a:ext cx="3885103" cy="369332"/>
          </a:xfrm>
          <a:prstGeom prst="rect">
            <a:avLst/>
          </a:prstGeom>
          <a:solidFill>
            <a:schemeClr val="bg1"/>
          </a:solidFill>
          <a:ln>
            <a:solidFill>
              <a:srgbClr val="FF0000"/>
            </a:solidFill>
          </a:ln>
        </p:spPr>
        <p:txBody>
          <a:bodyPr wrap="none" rtlCol="0">
            <a:spAutoFit/>
          </a:bodyPr>
          <a:lstStyle/>
          <a:p>
            <a:r>
              <a:rPr lang="en-US" dirty="0" smtClean="0"/>
              <a:t>Paul Scherrer Institute (PSI) Switzerland</a:t>
            </a:r>
            <a:endParaRPr lang="en-US" dirty="0"/>
          </a:p>
        </p:txBody>
      </p:sp>
      <p:sp>
        <p:nvSpPr>
          <p:cNvPr id="9" name="TextBox 8"/>
          <p:cNvSpPr txBox="1"/>
          <p:nvPr/>
        </p:nvSpPr>
        <p:spPr>
          <a:xfrm>
            <a:off x="2994716" y="5879231"/>
            <a:ext cx="3764167" cy="369332"/>
          </a:xfrm>
          <a:prstGeom prst="rect">
            <a:avLst/>
          </a:prstGeom>
          <a:solidFill>
            <a:schemeClr val="bg1"/>
          </a:solidFill>
          <a:ln>
            <a:solidFill>
              <a:srgbClr val="FF0000"/>
            </a:solidFill>
          </a:ln>
        </p:spPr>
        <p:txBody>
          <a:bodyPr wrap="square" rtlCol="0">
            <a:spAutoFit/>
          </a:bodyPr>
          <a:lstStyle/>
          <a:p>
            <a:pPr algn="r"/>
            <a:r>
              <a:rPr lang="en-US" dirty="0" smtClean="0"/>
              <a:t>88-Inch Cyclotron control room </a:t>
            </a:r>
            <a:r>
              <a:rPr lang="en-US" dirty="0"/>
              <a:t> </a:t>
            </a:r>
            <a:r>
              <a:rPr lang="en-US" dirty="0" smtClean="0"/>
              <a:t>LBNL</a:t>
            </a:r>
            <a:endParaRPr lang="en-US" dirty="0"/>
          </a:p>
        </p:txBody>
      </p:sp>
    </p:spTree>
    <p:extLst>
      <p:ext uri="{BB962C8B-B14F-4D97-AF65-F5344CB8AC3E}">
        <p14:creationId xmlns:p14="http://schemas.microsoft.com/office/powerpoint/2010/main" val="31850532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10015"/>
          <p:cNvPicPr>
            <a:picLocks noChangeAspect="1" noChangeArrowheads="1"/>
          </p:cNvPicPr>
          <p:nvPr/>
        </p:nvPicPr>
        <p:blipFill>
          <a:blip r:embed="rId2">
            <a:extLst>
              <a:ext uri="{28A0092B-C50C-407E-A947-70E740481C1C}">
                <a14:useLocalDpi xmlns:a14="http://schemas.microsoft.com/office/drawing/2010/main" val="0"/>
              </a:ext>
            </a:extLst>
          </a:blip>
          <a:srcRect t="16557" b="16557"/>
          <a:stretch>
            <a:fillRect/>
          </a:stretch>
        </p:blipFill>
        <p:spPr bwMode="auto">
          <a:xfrm>
            <a:off x="2514600" y="3832479"/>
            <a:ext cx="6042638" cy="302552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6056" y="990600"/>
            <a:ext cx="7958344" cy="646331"/>
          </a:xfrm>
          <a:prstGeom prst="rect">
            <a:avLst/>
          </a:prstGeom>
          <a:noFill/>
        </p:spPr>
        <p:txBody>
          <a:bodyPr wrap="square" rtlCol="0">
            <a:spAutoFit/>
          </a:bodyPr>
          <a:lstStyle/>
          <a:p>
            <a:r>
              <a:rPr lang="en-US" dirty="0" smtClean="0"/>
              <a:t>The old rack mounted control room configuration  can be upgraded </a:t>
            </a:r>
          </a:p>
          <a:p>
            <a:r>
              <a:rPr lang="en-US" dirty="0" smtClean="0"/>
              <a:t>to accommodate modern controls and displays, but when possible they are being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56" y="1752600"/>
            <a:ext cx="7772400" cy="1905337"/>
          </a:xfrm>
          <a:prstGeom prst="rect">
            <a:avLst/>
          </a:prstGeom>
          <a:ln>
            <a:solidFill>
              <a:srgbClr val="FF0000"/>
            </a:solidFill>
          </a:ln>
        </p:spPr>
      </p:pic>
      <p:sp>
        <p:nvSpPr>
          <p:cNvPr id="6" name="TextBox 5"/>
          <p:cNvSpPr txBox="1"/>
          <p:nvPr/>
        </p:nvSpPr>
        <p:spPr>
          <a:xfrm>
            <a:off x="719080" y="5934670"/>
            <a:ext cx="8043920" cy="923330"/>
          </a:xfrm>
          <a:prstGeom prst="rect">
            <a:avLst/>
          </a:prstGeom>
          <a:solidFill>
            <a:schemeClr val="bg1"/>
          </a:solidFill>
        </p:spPr>
        <p:txBody>
          <a:bodyPr wrap="square" rtlCol="0">
            <a:spAutoFit/>
          </a:bodyPr>
          <a:lstStyle/>
          <a:p>
            <a:r>
              <a:rPr lang="en-US" dirty="0" smtClean="0"/>
              <a:t>…replaced with open arrangements of work surfaces and information displays.   </a:t>
            </a:r>
          </a:p>
          <a:p>
            <a:r>
              <a:rPr lang="en-US" dirty="0" smtClean="0"/>
              <a:t>The removal of racks allows more light and gives an open spacious feel to the room.</a:t>
            </a:r>
          </a:p>
          <a:p>
            <a:endParaRPr lang="en-US" dirty="0"/>
          </a:p>
        </p:txBody>
      </p:sp>
      <p:sp>
        <p:nvSpPr>
          <p:cNvPr id="8" name="TextBox 7"/>
          <p:cNvSpPr txBox="1"/>
          <p:nvPr/>
        </p:nvSpPr>
        <p:spPr>
          <a:xfrm>
            <a:off x="599959" y="3200400"/>
            <a:ext cx="2067041" cy="369332"/>
          </a:xfrm>
          <a:prstGeom prst="rect">
            <a:avLst/>
          </a:prstGeom>
          <a:solidFill>
            <a:schemeClr val="bg1"/>
          </a:solidFill>
          <a:ln>
            <a:solidFill>
              <a:srgbClr val="FF0000"/>
            </a:solidFill>
          </a:ln>
        </p:spPr>
        <p:txBody>
          <a:bodyPr wrap="none" rtlCol="0">
            <a:spAutoFit/>
          </a:bodyPr>
          <a:lstStyle/>
          <a:p>
            <a:r>
              <a:rPr lang="en-US" dirty="0" smtClean="0"/>
              <a:t>Fermi Control Room</a:t>
            </a:r>
            <a:endParaRPr lang="en-US" dirty="0"/>
          </a:p>
        </p:txBody>
      </p:sp>
      <p:sp>
        <p:nvSpPr>
          <p:cNvPr id="9" name="TextBox 8"/>
          <p:cNvSpPr txBox="1"/>
          <p:nvPr/>
        </p:nvSpPr>
        <p:spPr>
          <a:xfrm>
            <a:off x="4726526" y="3840444"/>
            <a:ext cx="2000228" cy="369332"/>
          </a:xfrm>
          <a:prstGeom prst="rect">
            <a:avLst/>
          </a:prstGeom>
          <a:solidFill>
            <a:schemeClr val="bg1"/>
          </a:solidFill>
          <a:ln>
            <a:solidFill>
              <a:srgbClr val="FF0000"/>
            </a:solidFill>
          </a:ln>
        </p:spPr>
        <p:txBody>
          <a:bodyPr wrap="none" rtlCol="0">
            <a:spAutoFit/>
          </a:bodyPr>
          <a:lstStyle/>
          <a:p>
            <a:r>
              <a:rPr lang="en-US" dirty="0" smtClean="0"/>
              <a:t>DESY Control Room</a:t>
            </a:r>
            <a:endParaRPr lang="en-US" dirty="0"/>
          </a:p>
        </p:txBody>
      </p:sp>
    </p:spTree>
    <p:extLst>
      <p:ext uri="{BB962C8B-B14F-4D97-AF65-F5344CB8AC3E}">
        <p14:creationId xmlns:p14="http://schemas.microsoft.com/office/powerpoint/2010/main" val="2852460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828800"/>
            <a:ext cx="4038600" cy="400110"/>
          </a:xfrm>
          <a:prstGeom prst="rect">
            <a:avLst/>
          </a:prstGeom>
        </p:spPr>
        <p:txBody>
          <a:bodyPr wrap="square">
            <a:spAutoFit/>
          </a:bodyPr>
          <a:lstStyle/>
          <a:p>
            <a:r>
              <a:rPr lang="en-US" dirty="0" smtClean="0"/>
              <a:t> from </a:t>
            </a:r>
            <a:r>
              <a:rPr lang="en-US" sz="2000" b="1" dirty="0" smtClean="0"/>
              <a:t>CRT</a:t>
            </a:r>
            <a:r>
              <a:rPr lang="en-US" dirty="0" smtClean="0"/>
              <a:t> display….</a:t>
            </a:r>
            <a:endParaRPr lang="en-US" dirty="0"/>
          </a:p>
        </p:txBody>
      </p:sp>
      <p:sp>
        <p:nvSpPr>
          <p:cNvPr id="9" name="TextBox 8"/>
          <p:cNvSpPr txBox="1"/>
          <p:nvPr/>
        </p:nvSpPr>
        <p:spPr>
          <a:xfrm>
            <a:off x="6874613" y="2054255"/>
            <a:ext cx="1295400" cy="369332"/>
          </a:xfrm>
          <a:prstGeom prst="rect">
            <a:avLst/>
          </a:prstGeom>
          <a:solidFill>
            <a:schemeClr val="bg2"/>
          </a:solidFill>
          <a:ln>
            <a:solidFill>
              <a:srgbClr val="FF0000"/>
            </a:solidFill>
          </a:ln>
        </p:spPr>
        <p:txBody>
          <a:bodyPr wrap="square" rtlCol="0">
            <a:spAutoFit/>
          </a:bodyPr>
          <a:lstStyle/>
          <a:p>
            <a:r>
              <a:rPr lang="en-US" dirty="0" smtClean="0"/>
              <a:t>New- DESY</a:t>
            </a:r>
          </a:p>
        </p:txBody>
      </p:sp>
      <p:sp>
        <p:nvSpPr>
          <p:cNvPr id="8" name="Rectangle 7"/>
          <p:cNvSpPr/>
          <p:nvPr/>
        </p:nvSpPr>
        <p:spPr>
          <a:xfrm>
            <a:off x="533400" y="1359932"/>
            <a:ext cx="4038600" cy="369332"/>
          </a:xfrm>
          <a:prstGeom prst="rect">
            <a:avLst/>
          </a:prstGeom>
        </p:spPr>
        <p:txBody>
          <a:bodyPr wrap="square">
            <a:spAutoFit/>
          </a:bodyPr>
          <a:lstStyle/>
          <a:p>
            <a:r>
              <a:rPr lang="en-US" dirty="0"/>
              <a:t>The </a:t>
            </a:r>
            <a:r>
              <a:rPr lang="en-US" dirty="0" smtClean="0"/>
              <a:t>biggest conversion is..</a:t>
            </a:r>
            <a:endParaRPr lang="en-US" dirty="0"/>
          </a:p>
        </p:txBody>
      </p:sp>
      <p:pic>
        <p:nvPicPr>
          <p:cNvPr id="11" name="Picture 12" descr="DESY"/>
          <p:cNvPicPr>
            <a:picLocks noChangeAspect="1" noChangeArrowheads="1"/>
          </p:cNvPicPr>
          <p:nvPr/>
        </p:nvPicPr>
        <p:blipFill>
          <a:blip r:embed="rId2" cstate="print">
            <a:extLst>
              <a:ext uri="{28A0092B-C50C-407E-A947-70E740481C1C}">
                <a14:useLocalDpi xmlns:a14="http://schemas.microsoft.com/office/drawing/2010/main" val="0"/>
              </a:ext>
            </a:extLst>
          </a:blip>
          <a:srcRect l="10902" t="36758" r="45221"/>
          <a:stretch>
            <a:fillRect/>
          </a:stretch>
        </p:blipFill>
        <p:spPr>
          <a:xfrm>
            <a:off x="5029200" y="2525226"/>
            <a:ext cx="3227899" cy="34785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p:cNvSpPr/>
          <p:nvPr/>
        </p:nvSpPr>
        <p:spPr>
          <a:xfrm>
            <a:off x="2133599" y="5410200"/>
            <a:ext cx="6036413" cy="1169551"/>
          </a:xfrm>
          <a:prstGeom prst="rect">
            <a:avLst/>
          </a:prstGeom>
        </p:spPr>
        <p:txBody>
          <a:bodyPr wrap="square">
            <a:spAutoFit/>
          </a:bodyPr>
          <a:lstStyle/>
          <a:p>
            <a:r>
              <a:rPr lang="en-US" dirty="0" smtClean="0"/>
              <a:t> …to </a:t>
            </a:r>
            <a:r>
              <a:rPr lang="en-US" sz="2400" b="1" dirty="0" smtClean="0"/>
              <a:t>flat screen </a:t>
            </a:r>
            <a:r>
              <a:rPr lang="en-US" dirty="0" smtClean="0"/>
              <a:t>displays.</a:t>
            </a:r>
          </a:p>
          <a:p>
            <a:endParaRPr lang="en-US" dirty="0"/>
          </a:p>
          <a:p>
            <a:r>
              <a:rPr lang="en-US" sz="2800" dirty="0" smtClean="0"/>
              <a:t>This is an ongoing process everywhere.</a:t>
            </a:r>
            <a:endParaRPr lang="en-US" sz="2800" dirty="0"/>
          </a:p>
        </p:txBody>
      </p:sp>
      <p:sp>
        <p:nvSpPr>
          <p:cNvPr id="13" name="Rectangle 12"/>
          <p:cNvSpPr/>
          <p:nvPr/>
        </p:nvSpPr>
        <p:spPr>
          <a:xfrm>
            <a:off x="2438400" y="685800"/>
            <a:ext cx="4191001" cy="646331"/>
          </a:xfrm>
          <a:prstGeom prst="rect">
            <a:avLst/>
          </a:prstGeom>
        </p:spPr>
        <p:txBody>
          <a:bodyPr wrap="square">
            <a:spAutoFit/>
          </a:bodyPr>
          <a:lstStyle/>
          <a:p>
            <a:r>
              <a:rPr lang="en-US" sz="3600" b="1" dirty="0" smtClean="0"/>
              <a:t>Information Display</a:t>
            </a:r>
            <a:endParaRPr lang="en-US" sz="36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228849"/>
            <a:ext cx="3644335" cy="2733251"/>
          </a:xfrm>
          <a:prstGeom prst="rect">
            <a:avLst/>
          </a:prstGeom>
          <a:ln>
            <a:solidFill>
              <a:srgbClr val="FF0000"/>
            </a:solidFill>
          </a:ln>
        </p:spPr>
      </p:pic>
      <p:sp>
        <p:nvSpPr>
          <p:cNvPr id="14" name="TextBox 13"/>
          <p:cNvSpPr txBox="1"/>
          <p:nvPr/>
        </p:nvSpPr>
        <p:spPr>
          <a:xfrm>
            <a:off x="537029" y="4600025"/>
            <a:ext cx="1349133" cy="369332"/>
          </a:xfrm>
          <a:prstGeom prst="rect">
            <a:avLst/>
          </a:prstGeom>
          <a:solidFill>
            <a:schemeClr val="bg2"/>
          </a:solidFill>
          <a:ln>
            <a:solidFill>
              <a:srgbClr val="FF0000"/>
            </a:solidFill>
          </a:ln>
        </p:spPr>
        <p:txBody>
          <a:bodyPr wrap="square" rtlCol="0">
            <a:spAutoFit/>
          </a:bodyPr>
          <a:lstStyle/>
          <a:p>
            <a:r>
              <a:rPr lang="en-US" dirty="0" smtClean="0"/>
              <a:t>Old -Cornell</a:t>
            </a:r>
          </a:p>
        </p:txBody>
      </p:sp>
    </p:spTree>
    <p:extLst>
      <p:ext uri="{BB962C8B-B14F-4D97-AF65-F5344CB8AC3E}">
        <p14:creationId xmlns:p14="http://schemas.microsoft.com/office/powerpoint/2010/main" val="36965304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3054</TotalTime>
  <Words>1715</Words>
  <Application>Microsoft Macintosh PowerPoint</Application>
  <PresentationFormat>On-screen Show (4:3)</PresentationFormat>
  <Paragraphs>236</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WAO 2012 Accelerator Control Room Overview</vt:lpstr>
      <vt:lpstr>A New Control 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WAO 2012 Accelerator Control Room Overview</dc:title>
  <dc:creator>James R. Morel</dc:creator>
  <cp:lastModifiedBy>Drawn Up</cp:lastModifiedBy>
  <cp:revision>128</cp:revision>
  <dcterms:created xsi:type="dcterms:W3CDTF">2012-03-26T19:43:48Z</dcterms:created>
  <dcterms:modified xsi:type="dcterms:W3CDTF">2012-08-04T21:16:12Z</dcterms:modified>
</cp:coreProperties>
</file>