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487" r:id="rId2"/>
    <p:sldId id="533" r:id="rId3"/>
    <p:sldId id="537" r:id="rId4"/>
    <p:sldId id="526" r:id="rId5"/>
    <p:sldId id="563" r:id="rId6"/>
    <p:sldId id="535" r:id="rId7"/>
    <p:sldId id="538" r:id="rId8"/>
    <p:sldId id="497" r:id="rId9"/>
    <p:sldId id="540" r:id="rId10"/>
    <p:sldId id="541" r:id="rId11"/>
    <p:sldId id="547" r:id="rId12"/>
    <p:sldId id="548" r:id="rId13"/>
    <p:sldId id="549" r:id="rId14"/>
    <p:sldId id="550" r:id="rId15"/>
    <p:sldId id="564" r:id="rId16"/>
    <p:sldId id="565" r:id="rId17"/>
    <p:sldId id="545" r:id="rId18"/>
    <p:sldId id="546" r:id="rId19"/>
    <p:sldId id="543" r:id="rId20"/>
    <p:sldId id="544" r:id="rId21"/>
    <p:sldId id="518" r:id="rId22"/>
    <p:sldId id="562" r:id="rId23"/>
    <p:sldId id="566" r:id="rId24"/>
    <p:sldId id="561" r:id="rId25"/>
    <p:sldId id="553" r:id="rId26"/>
    <p:sldId id="555" r:id="rId27"/>
    <p:sldId id="556" r:id="rId28"/>
    <p:sldId id="557" r:id="rId29"/>
    <p:sldId id="567" r:id="rId30"/>
    <p:sldId id="531" r:id="rId31"/>
    <p:sldId id="517" r:id="rId32"/>
    <p:sldId id="516" r:id="rId33"/>
    <p:sldId id="494" r:id="rId34"/>
    <p:sldId id="527" r:id="rId35"/>
    <p:sldId id="536" r:id="rId36"/>
    <p:sldId id="539" r:id="rId37"/>
    <p:sldId id="551" r:id="rId38"/>
    <p:sldId id="552" r:id="rId39"/>
    <p:sldId id="554" r:id="rId40"/>
    <p:sldId id="558" r:id="rId41"/>
    <p:sldId id="559" r:id="rId42"/>
    <p:sldId id="560" r:id="rId43"/>
    <p:sldId id="542" r:id="rId44"/>
    <p:sldId id="532" r:id="rId45"/>
    <p:sldId id="505" r:id="rId46"/>
    <p:sldId id="506" r:id="rId47"/>
    <p:sldId id="507" r:id="rId48"/>
    <p:sldId id="508" r:id="rId49"/>
    <p:sldId id="509" r:id="rId50"/>
    <p:sldId id="510" r:id="rId51"/>
    <p:sldId id="513" r:id="rId52"/>
    <p:sldId id="534" r:id="rId53"/>
  </p:sldIdLst>
  <p:sldSz cx="10688638" cy="7562850"/>
  <p:notesSz cx="9144000" cy="6858000"/>
  <p:custShowLst>
    <p:custShow name="B-Suishin-i" id="0">
      <p:sldLst/>
    </p:custShow>
  </p:custShowLst>
  <p:defaultTextStyle>
    <a:defPPr>
      <a:defRPr lang="ja-JP"/>
    </a:defPPr>
    <a:lvl1pPr marL="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6">
          <p15:clr>
            <a:srgbClr val="A4A3A4"/>
          </p15:clr>
        </p15:guide>
        <p15:guide id="3" orient="horz" pos="3318">
          <p15:clr>
            <a:srgbClr val="A4A3A4"/>
          </p15:clr>
        </p15:guide>
        <p15:guide id="4" pos="34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CEA"/>
    <a:srgbClr val="FFC000"/>
    <a:srgbClr val="0080FF"/>
    <a:srgbClr val="9F9FFF"/>
    <a:srgbClr val="3F3FFF"/>
    <a:srgbClr val="A09FFF"/>
    <a:srgbClr val="BFBFC0"/>
    <a:srgbClr val="807F80"/>
    <a:srgbClr val="00C0FF"/>
    <a:srgbClr val="00A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1" autoAdjust="0"/>
    <p:restoredTop sz="97390" autoAdjust="0"/>
  </p:normalViewPr>
  <p:slideViewPr>
    <p:cSldViewPr snapToGrid="0" snapToObjects="1">
      <p:cViewPr varScale="1">
        <p:scale>
          <a:sx n="107" d="100"/>
          <a:sy n="107" d="100"/>
        </p:scale>
        <p:origin x="-96" y="-328"/>
      </p:cViewPr>
      <p:guideLst>
        <p:guide orient="horz" pos="2382"/>
        <p:guide orient="horz" pos="3318"/>
        <p:guide pos="3366"/>
        <p:guide pos="34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dirty="0"/>
              <a:t>Quad (50 Hz, 300 A) x 1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 (50 Hz, 300 A) x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Pjoule-mag</c:v>
                </c:pt>
                <c:pt idx="1">
                  <c:v>Pjoule-cable</c:v>
                </c:pt>
                <c:pt idx="2">
                  <c:v>PL</c:v>
                </c:pt>
                <c:pt idx="3">
                  <c:v>Ptotal</c:v>
                </c:pt>
                <c:pt idx="4">
                  <c:v>Pmeasured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76.0</c:v>
                </c:pt>
                <c:pt idx="1">
                  <c:v>302.6</c:v>
                </c:pt>
                <c:pt idx="2">
                  <c:v>2250.0</c:v>
                </c:pt>
                <c:pt idx="3">
                  <c:v>2628.6</c:v>
                </c:pt>
                <c:pt idx="4">
                  <c:v>827.0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4B-D240-A6ED-D3DE8AB324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2406520"/>
        <c:axId val="1802426920"/>
      </c:barChart>
      <c:catAx>
        <c:axId val="18024065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ja-JP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dirty="0"/>
                  <a:t>.</a:t>
                </a:r>
                <a:endParaRPr lang="ja-JP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02426920"/>
        <c:crosses val="autoZero"/>
        <c:auto val="1"/>
        <c:lblAlgn val="ctr"/>
        <c:lblOffset val="100"/>
        <c:noMultiLvlLbl val="0"/>
      </c:catAx>
      <c:valAx>
        <c:axId val="180242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ja-JP"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dirty="0"/>
                  <a:t>Power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(W)</a:t>
                </a:r>
                <a:endParaRPr lang="ja-JP" alt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02406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9E33E2F4-2526-4743-B798-BF53C297C4F0}" type="datetimeFigureOut">
              <a:rPr lang="ja-JP" altLang="en-US" smtClean="0"/>
              <a:pPr/>
              <a:t>10/22/18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514350"/>
            <a:ext cx="36353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2B267216-430B-D547-8DE6-8FEE06FF84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7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1pPr>
    <a:lvl2pPr marL="521437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2pPr>
    <a:lvl3pPr marL="1042873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3pPr>
    <a:lvl4pPr marL="156431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4pPr>
    <a:lvl5pPr marL="2085746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5pPr>
    <a:lvl6pPr marL="260718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539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sz="2700" dirty="0"/>
              <a:t>Higher Injection Beam Current</a:t>
            </a:r>
          </a:p>
          <a:p>
            <a:pPr lvl="1"/>
            <a:r>
              <a:rPr lang="en-US" altLang="ja-JP" sz="2300" dirty="0"/>
              <a:t>To Meet the larger stored beam current and shorter beam lifetime in the ring</a:t>
            </a:r>
          </a:p>
          <a:p>
            <a:pPr lvl="1"/>
            <a:r>
              <a:rPr lang="en-US" altLang="ja-JP" sz="2300" dirty="0"/>
              <a:t>4~8-times larger bunch current for electron and positron</a:t>
            </a:r>
          </a:p>
          <a:p>
            <a:pPr lvl="1"/>
            <a:r>
              <a:rPr lang="en-US" altLang="ja-JP" sz="2300" dirty="0"/>
              <a:t>Reconstruction of positron generator, etc</a:t>
            </a:r>
          </a:p>
          <a:p>
            <a:r>
              <a:rPr lang="en-US" altLang="ja-JP" sz="2700" dirty="0"/>
              <a:t>Lower-emittance Injection Beam </a:t>
            </a:r>
          </a:p>
          <a:p>
            <a:pPr lvl="1"/>
            <a:r>
              <a:rPr lang="en-US" altLang="ja-JP" sz="2300" dirty="0"/>
              <a:t>To meet nano-beam scheme in the ring</a:t>
            </a:r>
          </a:p>
          <a:p>
            <a:pPr lvl="1"/>
            <a:r>
              <a:rPr lang="en-US" altLang="ja-JP" sz="2300" dirty="0"/>
              <a:t>Positron with a damping ring</a:t>
            </a:r>
          </a:p>
          <a:p>
            <a:pPr lvl="1"/>
            <a:r>
              <a:rPr lang="en-US" altLang="ja-JP" sz="2300" dirty="0"/>
              <a:t>Electron with a photo-cathode RF gun</a:t>
            </a:r>
          </a:p>
          <a:p>
            <a:pPr lvl="1"/>
            <a:r>
              <a:rPr lang="en-US" altLang="ja-JP" sz="2300" dirty="0"/>
              <a:t>Emittance preservation by alignment and beam instrumentation</a:t>
            </a:r>
          </a:p>
          <a:p>
            <a:r>
              <a:rPr lang="en-US" altLang="ja-JP" sz="2700" dirty="0"/>
              <a:t>Quasi-simultaneous injections into 4 storage rings</a:t>
            </a:r>
          </a:p>
          <a:p>
            <a:pPr lvl="1"/>
            <a:r>
              <a:rPr lang="en-US" altLang="ja-JP" sz="2300" dirty="0"/>
              <a:t>SuperKEKB e</a:t>
            </a:r>
            <a:r>
              <a:rPr lang="en-US" altLang="ja-JP" sz="2300" baseline="30000" dirty="0"/>
              <a:t>–</a:t>
            </a:r>
            <a:r>
              <a:rPr lang="en-US" altLang="ja-JP" sz="2300" dirty="0"/>
              <a:t>/e</a:t>
            </a:r>
            <a:r>
              <a:rPr lang="en-US" altLang="ja-JP" sz="2300" baseline="30000" dirty="0"/>
              <a:t>+</a:t>
            </a:r>
            <a:r>
              <a:rPr lang="en-US" altLang="ja-JP" sz="2300" dirty="0"/>
              <a:t> rings, and light sources of PF and PF-AR</a:t>
            </a:r>
          </a:p>
          <a:p>
            <a:pPr lvl="1"/>
            <a:r>
              <a:rPr lang="en-US" altLang="ja-JP" sz="2400" dirty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5900" y="515938"/>
            <a:ext cx="3632200" cy="2570162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220054" y="3257579"/>
            <a:ext cx="6703895" cy="3085608"/>
          </a:xfrm>
          <a:prstGeom prst="rect">
            <a:avLst/>
          </a:prstGeom>
        </p:spPr>
        <p:txBody>
          <a:bodyPr lIns="87355" tIns="43678" rIns="87355" bIns="43678"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80962" y="6515156"/>
            <a:ext cx="3963040" cy="342845"/>
          </a:xfrm>
          <a:prstGeom prst="rect">
            <a:avLst/>
          </a:prstGeom>
        </p:spPr>
        <p:txBody>
          <a:bodyPr lIns="87355" tIns="43678" rIns="87355" bIns="43678"/>
          <a:lstStyle/>
          <a:p>
            <a:fld id="{3AC299B5-282C-4131-B175-18562ED377B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43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29422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55900" y="515938"/>
            <a:ext cx="3632200" cy="2570162"/>
          </a:xfrm>
          <a:prstGeom prst="rect">
            <a:avLst/>
          </a:prstGeo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1220054" y="3257579"/>
            <a:ext cx="6703895" cy="3085608"/>
          </a:xfrm>
          <a:prstGeom prst="rect">
            <a:avLst/>
          </a:prstGeom>
        </p:spPr>
        <p:txBody>
          <a:bodyPr lIns="87355" tIns="43678" rIns="87355" bIns="43678"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5180962" y="6515156"/>
            <a:ext cx="3963040" cy="342845"/>
          </a:xfrm>
          <a:prstGeom prst="rect">
            <a:avLst/>
          </a:prstGeom>
        </p:spPr>
        <p:txBody>
          <a:bodyPr lIns="87355" tIns="43678" rIns="87355" bIns="43678"/>
          <a:lstStyle/>
          <a:p>
            <a:fld id="{3AC299B5-282C-4131-B175-18562ED377B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682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36875" y="857250"/>
            <a:ext cx="32702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15043" y="3300298"/>
            <a:ext cx="7313919" cy="2700043"/>
          </a:xfrm>
          <a:prstGeom prst="rect">
            <a:avLst/>
          </a:prstGeom>
        </p:spPr>
        <p:txBody>
          <a:bodyPr lIns="87355" tIns="43678" rIns="87355" bIns="43678"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5707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36875" y="857250"/>
            <a:ext cx="32702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15043" y="3300298"/>
            <a:ext cx="7313919" cy="2700043"/>
          </a:xfrm>
          <a:prstGeom prst="rect">
            <a:avLst/>
          </a:prstGeom>
        </p:spPr>
        <p:txBody>
          <a:bodyPr lIns="87355" tIns="43678" rIns="87355" bIns="43678"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9121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34258" y="462174"/>
            <a:ext cx="2589939" cy="668051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4441" y="462174"/>
            <a:ext cx="7605377" cy="668051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180" y="1160935"/>
            <a:ext cx="9343076" cy="54792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>
          <a:xfrm>
            <a:off x="979792" y="7009642"/>
            <a:ext cx="2494015" cy="402652"/>
          </a:xfrm>
          <a:prstGeom prst="rect">
            <a:avLst/>
          </a:prstGeom>
        </p:spPr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>
          <a:xfrm>
            <a:off x="3651951" y="7009642"/>
            <a:ext cx="3384736" cy="402652"/>
          </a:xfrm>
          <a:prstGeom prst="rect">
            <a:avLst/>
          </a:prstGeom>
        </p:spPr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801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533605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4859832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472" y="3205459"/>
            <a:ext cx="9085342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4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8200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52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52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966" y="1692889"/>
            <a:ext cx="472424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966" y="2398404"/>
            <a:ext cx="472424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631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9531" y="301114"/>
            <a:ext cx="597467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631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905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4905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4905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 userDrawn="1"/>
        </p:nvSpPr>
        <p:spPr bwMode="auto">
          <a:xfrm>
            <a:off x="99790" y="283320"/>
            <a:ext cx="10493375" cy="6965950"/>
          </a:xfrm>
          <a:prstGeom prst="rect">
            <a:avLst/>
          </a:prstGeom>
          <a:solidFill>
            <a:srgbClr val="FFFC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1" name="Line 6"/>
          <p:cNvSpPr>
            <a:spLocks noChangeShapeType="1"/>
          </p:cNvSpPr>
          <p:nvPr userDrawn="1"/>
        </p:nvSpPr>
        <p:spPr bwMode="auto">
          <a:xfrm>
            <a:off x="103188" y="293688"/>
            <a:ext cx="104854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5" name="Line 7"/>
          <p:cNvSpPr>
            <a:spLocks noChangeShapeType="1"/>
          </p:cNvSpPr>
          <p:nvPr userDrawn="1"/>
        </p:nvSpPr>
        <p:spPr bwMode="auto">
          <a:xfrm>
            <a:off x="68263" y="7254875"/>
            <a:ext cx="10510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857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513" y="1100138"/>
            <a:ext cx="10525125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86950" y="7254875"/>
            <a:ext cx="6238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/>
        </p:nvPicPr>
        <p:blipFill>
          <a:blip r:embed="rId1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99" y="107950"/>
            <a:ext cx="681037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/>
        </p:nvPicPr>
        <p:blipFill>
          <a:blip r:embed="rId16">
            <a:alphaModFix amt="75000"/>
          </a:blip>
          <a:srcRect/>
          <a:stretch>
            <a:fillRect/>
          </a:stretch>
        </p:blipFill>
        <p:spPr bwMode="auto">
          <a:xfrm>
            <a:off x="9712428" y="123825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63512" y="7250113"/>
            <a:ext cx="640238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Injector Linac Status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 bwMode="auto">
          <a:xfrm rot="1234296">
            <a:off x="317500" y="36369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endParaRPr lang="ja-JP" altLang="en-US" sz="6000" dirty="0">
              <a:solidFill>
                <a:srgbClr val="CCFFCC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 userDrawn="1"/>
        </p:nvSpPr>
        <p:spPr bwMode="auto">
          <a:xfrm>
            <a:off x="3706812" y="7250113"/>
            <a:ext cx="640238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baseline="0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K.Furukawa, BPAC, Oct.2018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xmlns:p14="http://schemas.microsoft.com/office/powerpoint/2010/main"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97754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995507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493261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991015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73063" indent="-373063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500" b="1">
          <a:solidFill>
            <a:srgbClr val="000060"/>
          </a:solidFill>
          <a:latin typeface="+mn-lt"/>
          <a:ea typeface="+mn-ea"/>
          <a:cs typeface="+mn-cs"/>
        </a:defRPr>
      </a:lvl1pPr>
      <a:lvl2pPr marL="541338" indent="-269875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3000" b="1">
          <a:solidFill>
            <a:srgbClr val="600000"/>
          </a:solidFill>
          <a:latin typeface="+mn-lt"/>
          <a:ea typeface="+mn-ea"/>
          <a:cs typeface="+mn-cs"/>
        </a:defRPr>
      </a:lvl2pPr>
      <a:lvl3pPr marL="719138" indent="-269875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600" b="1">
          <a:solidFill>
            <a:srgbClr val="004000"/>
          </a:solidFill>
          <a:latin typeface="+mn-lt"/>
          <a:ea typeface="+mn-ea"/>
          <a:cs typeface="+mn-cs"/>
        </a:defRPr>
      </a:lvl3pPr>
      <a:lvl4pPr marL="804863" indent="-177800" algn="l" rtl="0" eaLnBrk="1" fontAlgn="base" hangingPunct="1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2200" b="1">
          <a:solidFill>
            <a:srgbClr val="400040"/>
          </a:solidFill>
          <a:latin typeface="+mn-lt"/>
          <a:ea typeface="+mn-ea"/>
          <a:cs typeface="+mn-cs"/>
        </a:defRPr>
      </a:lvl4pPr>
      <a:lvl5pPr marL="982663" indent="-17780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327343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825097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32285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820604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tiff"/><Relationship Id="rId5" Type="http://schemas.openxmlformats.org/officeDocument/2006/relationships/image" Target="../media/image47.tiff"/><Relationship Id="rId6" Type="http://schemas.openxmlformats.org/officeDocument/2006/relationships/image" Target="../media/image4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image" Target="../media/image86.png"/><Relationship Id="rId19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3189" y="2273197"/>
            <a:ext cx="10337649" cy="1621111"/>
          </a:xfrm>
        </p:spPr>
        <p:txBody>
          <a:bodyPr/>
          <a:lstStyle/>
          <a:p>
            <a:r>
              <a:rPr lang="en-US" altLang="ja-JP" dirty="0"/>
              <a:t>Electron/Positron Injector </a:t>
            </a:r>
            <a:br>
              <a:rPr lang="en-US" altLang="ja-JP" dirty="0"/>
            </a:br>
            <a:r>
              <a:rPr lang="en-US" altLang="ja-JP" dirty="0"/>
              <a:t>Phase-2 Status and Phase-3 Plan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9" y="4577715"/>
            <a:ext cx="7482047" cy="1932728"/>
          </a:xfrm>
        </p:spPr>
        <p:txBody>
          <a:bodyPr/>
          <a:lstStyle/>
          <a:p>
            <a:r>
              <a:rPr lang="en-US" altLang="ja-JP" sz="2400" dirty="0"/>
              <a:t>Kazuro Furukawa</a:t>
            </a:r>
          </a:p>
          <a:p>
            <a:r>
              <a:rPr lang="en-US" altLang="ja-JP" sz="2400" dirty="0"/>
              <a:t>for Injector Linac, KEK</a:t>
            </a:r>
            <a:br>
              <a:rPr lang="en-US" altLang="ja-JP" sz="2400" dirty="0"/>
            </a:br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41432168"/>
      </p:ext>
    </p:extLst>
  </p:cSld>
  <p:clrMapOvr>
    <a:masterClrMapping/>
  </p:clrMapOvr>
  <p:transition xmlns:p14="http://schemas.microsoft.com/office/powerpoint/2010/main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CE79B0FB-28D7-4018-B9FA-AC46ED719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415" y="605073"/>
            <a:ext cx="9893808" cy="7063659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5596834" y="1580170"/>
            <a:ext cx="1430922" cy="39704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/>
              <a:t>RF-gun</a:t>
            </a: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xmlns="" id="{9B9FF3AF-AFF6-425E-AAC7-28F255C6C108}"/>
              </a:ext>
            </a:extLst>
          </p:cNvPr>
          <p:cNvSpPr txBox="1">
            <a:spLocks/>
          </p:cNvSpPr>
          <p:nvPr/>
        </p:nvSpPr>
        <p:spPr bwMode="auto">
          <a:xfrm>
            <a:off x="5257178" y="3225564"/>
            <a:ext cx="2832722" cy="39704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/>
              <a:t>Thermionic gun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B846666D-7891-448B-9DF0-DB6F84EA000D}"/>
              </a:ext>
            </a:extLst>
          </p:cNvPr>
          <p:cNvSpPr txBox="1"/>
          <p:nvPr/>
        </p:nvSpPr>
        <p:spPr>
          <a:xfrm>
            <a:off x="1893272" y="6141228"/>
            <a:ext cx="5802928" cy="813193"/>
          </a:xfrm>
          <a:prstGeom prst="rect">
            <a:avLst/>
          </a:prstGeom>
          <a:solidFill>
            <a:srgbClr val="BFBFC0"/>
          </a:solidFill>
          <a:ln w="38100">
            <a:solidFill>
              <a:schemeClr val="accent2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lang="ja-JP" altLang="en-US" sz="2300" dirty="0">
                <a:solidFill>
                  <a:srgbClr val="FF0000"/>
                </a:solidFill>
              </a:rPr>
              <a:t>・</a:t>
            </a:r>
            <a:r>
              <a:rPr lang="en-US" altLang="ja-JP" sz="2300" dirty="0">
                <a:solidFill>
                  <a:srgbClr val="FF0000"/>
                </a:solidFill>
              </a:rPr>
              <a:t>Safety system required 30 seconds to switch between guns before summer.</a:t>
            </a:r>
            <a:endParaRPr lang="ja-JP" altLang="en-US" sz="2300" dirty="0">
              <a:solidFill>
                <a:srgbClr val="FF0000"/>
              </a:solidFill>
            </a:endParaRPr>
          </a:p>
        </p:txBody>
      </p:sp>
      <p:sp>
        <p:nvSpPr>
          <p:cNvPr id="9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ABEC5AA-8960-4958-BC16-FB5256A4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429" y="101600"/>
            <a:ext cx="9085342" cy="914400"/>
          </a:xfrm>
        </p:spPr>
        <p:txBody>
          <a:bodyPr/>
          <a:lstStyle/>
          <a:p>
            <a:r>
              <a:rPr lang="en-US" altLang="ja-JP" dirty="0"/>
              <a:t>HER Injection with RF Gun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0025093"/>
      </p:ext>
    </p:extLst>
  </p:cSld>
  <p:clrMapOvr>
    <a:masterClrMapping/>
  </p:clrMapOvr>
  <p:transition xmlns:p14="http://schemas.microsoft.com/office/powerpoint/2010/main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100" y="450563"/>
            <a:ext cx="10358438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5485">
              <a:lnSpc>
                <a:spcPct val="100000"/>
              </a:lnSpc>
            </a:pPr>
            <a:r>
              <a:rPr sz="3800" dirty="0">
                <a:cs typeface="Calibri"/>
              </a:rPr>
              <a:t>Requirement</a:t>
            </a:r>
            <a:r>
              <a:rPr lang="ja-JP" altLang="en-US" sz="3800" dirty="0">
                <a:cs typeface="Calibri"/>
              </a:rPr>
              <a:t> </a:t>
            </a:r>
            <a:r>
              <a:rPr sz="3800" dirty="0">
                <a:cs typeface="Calibri"/>
              </a:rPr>
              <a:t>for</a:t>
            </a:r>
            <a:r>
              <a:rPr lang="ja-JP" altLang="en-US" sz="3800" dirty="0">
                <a:cs typeface="Calibri"/>
              </a:rPr>
              <a:t> </a:t>
            </a:r>
            <a:r>
              <a:rPr sz="3800" dirty="0">
                <a:cs typeface="Calibri"/>
              </a:rPr>
              <a:t>SuperKEKB</a:t>
            </a:r>
          </a:p>
        </p:txBody>
      </p:sp>
      <p:sp>
        <p:nvSpPr>
          <p:cNvPr id="3" name="object 3"/>
          <p:cNvSpPr/>
          <p:nvPr/>
        </p:nvSpPr>
        <p:spPr>
          <a:xfrm>
            <a:off x="1741473" y="4178442"/>
            <a:ext cx="7269289" cy="2531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 rot="19380000">
            <a:off x="6017399" y="5993445"/>
            <a:ext cx="5274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GeV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 rot="19380000">
            <a:off x="5810025" y="6190432"/>
            <a:ext cx="1229054" cy="227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89"/>
              </a:lnSpc>
            </a:pP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Super</a:t>
            </a:r>
            <a:r>
              <a:rPr sz="2250" baseline="1851" dirty="0">
                <a:solidFill>
                  <a:srgbClr val="FF0000"/>
                </a:solidFill>
                <a:latin typeface="Calibri"/>
                <a:cs typeface="Calibri"/>
              </a:rPr>
              <a:t>KEKB5LE</a:t>
            </a:r>
            <a:r>
              <a:rPr sz="2250" baseline="3703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endParaRPr sz="2250" baseline="3703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91097" y="5430224"/>
            <a:ext cx="430973" cy="336197"/>
          </a:xfrm>
          <a:custGeom>
            <a:avLst/>
            <a:gdLst/>
            <a:ahLst/>
            <a:cxnLst/>
            <a:rect l="l" t="t" r="r" b="b"/>
            <a:pathLst>
              <a:path w="431165" h="335914">
                <a:moveTo>
                  <a:pt x="37161" y="258911"/>
                </a:moveTo>
                <a:lnTo>
                  <a:pt x="0" y="335582"/>
                </a:lnTo>
                <a:lnTo>
                  <a:pt x="83667" y="319293"/>
                </a:lnTo>
                <a:lnTo>
                  <a:pt x="74131" y="306912"/>
                </a:lnTo>
                <a:lnTo>
                  <a:pt x="58096" y="306912"/>
                </a:lnTo>
                <a:lnTo>
                  <a:pt x="42594" y="286785"/>
                </a:lnTo>
                <a:lnTo>
                  <a:pt x="52663" y="279038"/>
                </a:lnTo>
                <a:lnTo>
                  <a:pt x="37161" y="258911"/>
                </a:lnTo>
                <a:close/>
              </a:path>
              <a:path w="431165" h="335914">
                <a:moveTo>
                  <a:pt x="52663" y="279038"/>
                </a:moveTo>
                <a:lnTo>
                  <a:pt x="42594" y="286785"/>
                </a:lnTo>
                <a:lnTo>
                  <a:pt x="58096" y="306912"/>
                </a:lnTo>
                <a:lnTo>
                  <a:pt x="68165" y="299165"/>
                </a:lnTo>
                <a:lnTo>
                  <a:pt x="52663" y="279038"/>
                </a:lnTo>
                <a:close/>
              </a:path>
              <a:path w="431165" h="335914">
                <a:moveTo>
                  <a:pt x="68165" y="299165"/>
                </a:moveTo>
                <a:lnTo>
                  <a:pt x="58096" y="306912"/>
                </a:lnTo>
                <a:lnTo>
                  <a:pt x="74131" y="306912"/>
                </a:lnTo>
                <a:lnTo>
                  <a:pt x="68165" y="299165"/>
                </a:lnTo>
                <a:close/>
              </a:path>
              <a:path w="431165" h="335914">
                <a:moveTo>
                  <a:pt x="415354" y="0"/>
                </a:moveTo>
                <a:lnTo>
                  <a:pt x="52663" y="279038"/>
                </a:lnTo>
                <a:lnTo>
                  <a:pt x="68165" y="299165"/>
                </a:lnTo>
                <a:lnTo>
                  <a:pt x="430856" y="20128"/>
                </a:lnTo>
                <a:lnTo>
                  <a:pt x="41535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35772" y="4470753"/>
            <a:ext cx="267851" cy="190660"/>
          </a:xfrm>
          <a:custGeom>
            <a:avLst/>
            <a:gdLst/>
            <a:ahLst/>
            <a:cxnLst/>
            <a:rect l="l" t="t" r="r" b="b"/>
            <a:pathLst>
              <a:path w="267970" h="190500">
                <a:moveTo>
                  <a:pt x="197547" y="32845"/>
                </a:moveTo>
                <a:lnTo>
                  <a:pt x="0" y="169171"/>
                </a:lnTo>
                <a:lnTo>
                  <a:pt x="14439" y="190073"/>
                </a:lnTo>
                <a:lnTo>
                  <a:pt x="211987" y="53747"/>
                </a:lnTo>
                <a:lnTo>
                  <a:pt x="197547" y="32845"/>
                </a:lnTo>
                <a:close/>
              </a:path>
              <a:path w="267970" h="190500">
                <a:moveTo>
                  <a:pt x="253402" y="25629"/>
                </a:moveTo>
                <a:lnTo>
                  <a:pt x="208004" y="25629"/>
                </a:lnTo>
                <a:lnTo>
                  <a:pt x="222444" y="46531"/>
                </a:lnTo>
                <a:lnTo>
                  <a:pt x="211987" y="53747"/>
                </a:lnTo>
                <a:lnTo>
                  <a:pt x="226427" y="74649"/>
                </a:lnTo>
                <a:lnTo>
                  <a:pt x="253402" y="25629"/>
                </a:lnTo>
                <a:close/>
              </a:path>
              <a:path w="267970" h="190500">
                <a:moveTo>
                  <a:pt x="208004" y="25629"/>
                </a:moveTo>
                <a:lnTo>
                  <a:pt x="197547" y="32845"/>
                </a:lnTo>
                <a:lnTo>
                  <a:pt x="211987" y="53747"/>
                </a:lnTo>
                <a:lnTo>
                  <a:pt x="222444" y="46531"/>
                </a:lnTo>
                <a:lnTo>
                  <a:pt x="208004" y="25629"/>
                </a:lnTo>
                <a:close/>
              </a:path>
              <a:path w="267970" h="190500">
                <a:moveTo>
                  <a:pt x="267506" y="0"/>
                </a:moveTo>
                <a:lnTo>
                  <a:pt x="183108" y="11944"/>
                </a:lnTo>
                <a:lnTo>
                  <a:pt x="197547" y="32845"/>
                </a:lnTo>
                <a:lnTo>
                  <a:pt x="208004" y="25629"/>
                </a:lnTo>
                <a:lnTo>
                  <a:pt x="253402" y="25629"/>
                </a:lnTo>
                <a:lnTo>
                  <a:pt x="267506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37994" y="6020982"/>
            <a:ext cx="478322" cy="457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19620000">
            <a:off x="7693997" y="4314117"/>
            <a:ext cx="52713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7</a:t>
            </a:r>
            <a:r>
              <a:rPr lang="ja-JP" altLang="en-US" sz="15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GeV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19620000">
            <a:off x="7452181" y="4519983"/>
            <a:ext cx="12673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SuperKE</a:t>
            </a:r>
            <a:r>
              <a:rPr sz="2250" baseline="1851" dirty="0">
                <a:solidFill>
                  <a:srgbClr val="0432FF"/>
                </a:solidFill>
                <a:latin typeface="Calibri"/>
                <a:cs typeface="Calibri"/>
              </a:rPr>
              <a:t>KB5HER</a:t>
            </a:r>
            <a:endParaRPr sz="2250" baseline="1851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 rot="19620000">
            <a:off x="8316785" y="4537340"/>
            <a:ext cx="315813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700" dirty="0">
                <a:solidFill>
                  <a:srgbClr val="0432FF"/>
                </a:solidFill>
                <a:latin typeface="Calibri"/>
                <a:cs typeface="Calibri"/>
              </a:rPr>
              <a:t>e</a:t>
            </a:r>
            <a:r>
              <a:rPr lang="en-US" sz="1700" dirty="0">
                <a:solidFill>
                  <a:srgbClr val="0432FF"/>
                </a:solidFill>
                <a:latin typeface="Calibri"/>
                <a:cs typeface="Calibri"/>
              </a:rPr>
              <a:t>-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55529" y="5665893"/>
            <a:ext cx="378926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37765" y="5665893"/>
            <a:ext cx="378926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25662" y="5665893"/>
            <a:ext cx="378926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13557" y="5665893"/>
            <a:ext cx="378926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57450" y="5665893"/>
            <a:ext cx="378926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Sector1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53439" y="5244916"/>
            <a:ext cx="387178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05345" y="5251017"/>
            <a:ext cx="383369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SectorB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5172" y="5662843"/>
            <a:ext cx="382100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SectorC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70270" y="5751309"/>
            <a:ext cx="100412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8940" marR="5080" indent="-39687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Beam</a:t>
            </a:r>
            <a:r>
              <a:rPr lang="ja-JP" altLang="en-US" sz="9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Transport</a:t>
            </a:r>
            <a:r>
              <a:rPr lang="ja-JP" altLang="en-US" sz="9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lines (BT)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729286" y="5424082"/>
            <a:ext cx="138499" cy="20400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Jarc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299868" y="2751235"/>
            <a:ext cx="88860" cy="0"/>
          </a:xfrm>
          <a:custGeom>
            <a:avLst/>
            <a:gdLst/>
            <a:ahLst/>
            <a:cxnLst/>
            <a:rect l="l" t="t" r="r" b="b"/>
            <a:pathLst>
              <a:path w="88900">
                <a:moveTo>
                  <a:pt x="0" y="0"/>
                </a:moveTo>
                <a:lnTo>
                  <a:pt x="88900" y="0"/>
                </a:lnTo>
              </a:path>
            </a:pathLst>
          </a:custGeom>
          <a:ln w="266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109760" y="2751235"/>
            <a:ext cx="76166" cy="0"/>
          </a:xfrm>
          <a:custGeom>
            <a:avLst/>
            <a:gdLst/>
            <a:ahLst/>
            <a:cxnLst/>
            <a:rect l="l" t="t" r="r" b="b"/>
            <a:pathLst>
              <a:path w="76200">
                <a:moveTo>
                  <a:pt x="0" y="0"/>
                </a:moveTo>
                <a:lnTo>
                  <a:pt x="76200" y="0"/>
                </a:lnTo>
              </a:path>
            </a:pathLst>
          </a:custGeom>
          <a:ln w="266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22426" y="1665439"/>
            <a:ext cx="5935208" cy="2068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5435" indent="-292735">
              <a:lnSpc>
                <a:spcPct val="100000"/>
              </a:lnSpc>
              <a:buFont typeface="Arial"/>
              <a:buChar char="•"/>
              <a:tabLst>
                <a:tab pos="306070" algn="l"/>
              </a:tabLst>
            </a:pPr>
            <a:r>
              <a:rPr sz="1500" dirty="0">
                <a:latin typeface="Calibri"/>
                <a:cs typeface="Calibri"/>
              </a:rPr>
              <a:t>After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LINAC,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beam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go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through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BT.</a:t>
            </a:r>
          </a:p>
          <a:p>
            <a:pPr marL="305435" indent="-2927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06070" algn="l"/>
              </a:tabLst>
            </a:pPr>
            <a:r>
              <a:rPr sz="1500" dirty="0">
                <a:latin typeface="Calibri"/>
                <a:cs typeface="Calibri"/>
              </a:rPr>
              <a:t>In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Phase5III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final,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requirement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beam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charge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4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nC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for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both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beam.</a:t>
            </a:r>
          </a:p>
          <a:p>
            <a:pPr marL="305435" indent="-292735">
              <a:lnSpc>
                <a:spcPct val="100000"/>
              </a:lnSpc>
              <a:buFont typeface="Arial"/>
              <a:buChar char="•"/>
              <a:tabLst>
                <a:tab pos="306070" algn="l"/>
              </a:tabLst>
            </a:pPr>
            <a:r>
              <a:rPr sz="1500" dirty="0">
                <a:latin typeface="Calibri"/>
                <a:cs typeface="Calibri"/>
              </a:rPr>
              <a:t>Requirement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for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H/V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emittance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e+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beam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100/15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μm.</a:t>
            </a:r>
          </a:p>
          <a:p>
            <a:pPr marL="305435" indent="-292735">
              <a:lnSpc>
                <a:spcPts val="1789"/>
              </a:lnSpc>
              <a:buFont typeface="Arial"/>
              <a:buChar char="•"/>
              <a:tabLst>
                <a:tab pos="306070" algn="l"/>
              </a:tabLst>
            </a:pPr>
            <a:r>
              <a:rPr sz="1500" dirty="0">
                <a:latin typeface="Calibri"/>
                <a:cs typeface="Calibri"/>
              </a:rPr>
              <a:t>Requirement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for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H/V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emittance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</a:t>
            </a:r>
            <a:r>
              <a:rPr lang="en-US" sz="1500" dirty="0">
                <a:latin typeface="Calibri"/>
                <a:cs typeface="Calibri"/>
              </a:rPr>
              <a:t>-</a:t>
            </a:r>
            <a:r>
              <a:rPr sz="1500" dirty="0">
                <a:latin typeface="Calibri"/>
                <a:cs typeface="Calibri"/>
              </a:rPr>
              <a:t> beam</a:t>
            </a:r>
            <a:r>
              <a:rPr lang="ja-JP" altLang="en-US" sz="1500" dirty="0">
                <a:latin typeface="Calibri"/>
                <a:cs typeface="Calibri"/>
              </a:rPr>
              <a:t>  </a:t>
            </a:r>
            <a:r>
              <a:rPr sz="1500" dirty="0">
                <a:latin typeface="Calibri"/>
                <a:cs typeface="Calibri"/>
              </a:rPr>
              <a:t>is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40/20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μm.</a:t>
            </a:r>
          </a:p>
          <a:p>
            <a:pPr marL="305435" marR="45085" indent="-292735">
              <a:lnSpc>
                <a:spcPts val="2210"/>
              </a:lnSpc>
              <a:spcBef>
                <a:spcPts val="120"/>
              </a:spcBef>
              <a:buClr>
                <a:srgbClr val="0B3EFF"/>
              </a:buClr>
              <a:buFont typeface="Arial"/>
              <a:buChar char="•"/>
              <a:tabLst>
                <a:tab pos="306070" algn="l"/>
              </a:tabLst>
            </a:pP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We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have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to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realize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the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high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quality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beam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transportation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 to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main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ring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without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emittance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growth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as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far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as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possible.</a:t>
            </a:r>
            <a:endParaRPr sz="1800" dirty="0">
              <a:latin typeface="Calibri"/>
              <a:cs typeface="Calibri"/>
            </a:endParaRPr>
          </a:p>
          <a:p>
            <a:pPr marL="305435" indent="-292735">
              <a:lnSpc>
                <a:spcPts val="2145"/>
              </a:lnSpc>
              <a:buClr>
                <a:srgbClr val="0B3EFF"/>
              </a:buClr>
              <a:buFont typeface="Arial"/>
              <a:buChar char="•"/>
              <a:tabLst>
                <a:tab pos="306070" algn="l"/>
              </a:tabLst>
            </a:pP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Otherwise,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injection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rate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is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worse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and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luminosity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can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not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  <a:p>
            <a:pPr marL="305435">
              <a:lnSpc>
                <a:spcPct val="100000"/>
              </a:lnSpc>
            </a:pP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reach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the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target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value.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47944" y="4861769"/>
            <a:ext cx="225451" cy="692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23415" y="4881558"/>
            <a:ext cx="76801" cy="542110"/>
          </a:xfrm>
          <a:custGeom>
            <a:avLst/>
            <a:gdLst/>
            <a:ahLst/>
            <a:cxnLst/>
            <a:rect l="l" t="t" r="r" b="b"/>
            <a:pathLst>
              <a:path w="76835" h="541654">
                <a:moveTo>
                  <a:pt x="25413" y="465353"/>
                </a:moveTo>
                <a:lnTo>
                  <a:pt x="0" y="465353"/>
                </a:lnTo>
                <a:lnTo>
                  <a:pt x="38121" y="541553"/>
                </a:lnTo>
                <a:lnTo>
                  <a:pt x="69888" y="478053"/>
                </a:lnTo>
                <a:lnTo>
                  <a:pt x="25413" y="478053"/>
                </a:lnTo>
                <a:lnTo>
                  <a:pt x="25413" y="465353"/>
                </a:lnTo>
                <a:close/>
              </a:path>
              <a:path w="76835" h="541654">
                <a:moveTo>
                  <a:pt x="50826" y="0"/>
                </a:moveTo>
                <a:lnTo>
                  <a:pt x="25413" y="0"/>
                </a:lnTo>
                <a:lnTo>
                  <a:pt x="25413" y="478053"/>
                </a:lnTo>
                <a:lnTo>
                  <a:pt x="50827" y="478053"/>
                </a:lnTo>
                <a:lnTo>
                  <a:pt x="50826" y="0"/>
                </a:lnTo>
                <a:close/>
              </a:path>
              <a:path w="76835" h="541654">
                <a:moveTo>
                  <a:pt x="76241" y="465353"/>
                </a:moveTo>
                <a:lnTo>
                  <a:pt x="50827" y="465353"/>
                </a:lnTo>
                <a:lnTo>
                  <a:pt x="50827" y="478053"/>
                </a:lnTo>
                <a:lnTo>
                  <a:pt x="69888" y="478053"/>
                </a:lnTo>
                <a:lnTo>
                  <a:pt x="76241" y="465353"/>
                </a:lnTo>
                <a:close/>
              </a:path>
            </a:pathLst>
          </a:custGeom>
          <a:solidFill>
            <a:srgbClr val="0B3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47944" y="5508487"/>
            <a:ext cx="222405" cy="661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21369" y="5603182"/>
            <a:ext cx="76801" cy="514782"/>
          </a:xfrm>
          <a:custGeom>
            <a:avLst/>
            <a:gdLst/>
            <a:ahLst/>
            <a:cxnLst/>
            <a:rect l="l" t="t" r="r" b="b"/>
            <a:pathLst>
              <a:path w="76835" h="514350">
                <a:moveTo>
                  <a:pt x="50827" y="63500"/>
                </a:moveTo>
                <a:lnTo>
                  <a:pt x="25413" y="63500"/>
                </a:lnTo>
                <a:lnTo>
                  <a:pt x="25412" y="514221"/>
                </a:lnTo>
                <a:lnTo>
                  <a:pt x="50826" y="514221"/>
                </a:lnTo>
                <a:lnTo>
                  <a:pt x="50827" y="63500"/>
                </a:lnTo>
                <a:close/>
              </a:path>
              <a:path w="76835" h="514350">
                <a:moveTo>
                  <a:pt x="38121" y="0"/>
                </a:moveTo>
                <a:lnTo>
                  <a:pt x="0" y="76200"/>
                </a:lnTo>
                <a:lnTo>
                  <a:pt x="25413" y="76200"/>
                </a:lnTo>
                <a:lnTo>
                  <a:pt x="25413" y="63500"/>
                </a:lnTo>
                <a:lnTo>
                  <a:pt x="69888" y="63500"/>
                </a:lnTo>
                <a:lnTo>
                  <a:pt x="38121" y="0"/>
                </a:lnTo>
                <a:close/>
              </a:path>
              <a:path w="76835" h="514350">
                <a:moveTo>
                  <a:pt x="69888" y="63500"/>
                </a:moveTo>
                <a:lnTo>
                  <a:pt x="50827" y="63500"/>
                </a:lnTo>
                <a:lnTo>
                  <a:pt x="50827" y="76200"/>
                </a:lnTo>
                <a:lnTo>
                  <a:pt x="76241" y="76200"/>
                </a:lnTo>
                <a:lnTo>
                  <a:pt x="69888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46295" y="6404590"/>
            <a:ext cx="2126937" cy="308869"/>
          </a:xfrm>
          <a:custGeom>
            <a:avLst/>
            <a:gdLst/>
            <a:ahLst/>
            <a:cxnLst/>
            <a:rect l="l" t="t" r="r" b="b"/>
            <a:pathLst>
              <a:path w="2127884" h="308609">
                <a:moveTo>
                  <a:pt x="0" y="0"/>
                </a:moveTo>
                <a:lnTo>
                  <a:pt x="2127731" y="0"/>
                </a:lnTo>
                <a:lnTo>
                  <a:pt x="2127731" y="308102"/>
                </a:lnTo>
                <a:lnTo>
                  <a:pt x="0" y="3081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4447" y="5875973"/>
            <a:ext cx="1925731" cy="315860"/>
          </a:xfrm>
          <a:custGeom>
            <a:avLst/>
            <a:gdLst/>
            <a:ahLst/>
            <a:cxnLst/>
            <a:rect l="l" t="t" r="r" b="b"/>
            <a:pathLst>
              <a:path w="1926589" h="315595">
                <a:moveTo>
                  <a:pt x="0" y="0"/>
                </a:moveTo>
                <a:lnTo>
                  <a:pt x="1926399" y="0"/>
                </a:lnTo>
                <a:lnTo>
                  <a:pt x="1926399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622786" y="4712625"/>
            <a:ext cx="3240866" cy="433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80"/>
              </a:lnSpc>
            </a:pPr>
            <a:r>
              <a:rPr sz="1500" dirty="0">
                <a:solidFill>
                  <a:srgbClr val="0B3EFF"/>
                </a:solidFill>
                <a:latin typeface="Calibri"/>
                <a:cs typeface="Calibri"/>
              </a:rPr>
              <a:t>Electron</a:t>
            </a:r>
            <a:r>
              <a:rPr lang="ja-JP" altLang="en-US" sz="15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B3EFF"/>
                </a:solidFill>
                <a:latin typeface="Calibri"/>
                <a:cs typeface="Calibri"/>
              </a:rPr>
              <a:t>gun</a:t>
            </a:r>
            <a:endParaRPr sz="1500" dirty="0">
              <a:latin typeface="Calibri"/>
              <a:cs typeface="Calibri"/>
            </a:endParaRPr>
          </a:p>
          <a:p>
            <a:pPr marL="1793239">
              <a:lnSpc>
                <a:spcPts val="1680"/>
              </a:lnSpc>
            </a:pPr>
            <a:r>
              <a:rPr sz="1500" dirty="0">
                <a:latin typeface="Calibri"/>
                <a:cs typeface="Calibri"/>
              </a:rPr>
              <a:t>DR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(damping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ring)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2622784" y="6076226"/>
            <a:ext cx="21034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Positron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generation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target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11669" y="6457546"/>
            <a:ext cx="206156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BT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(Beam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Transport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line)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209823" y="5929799"/>
            <a:ext cx="177403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ARC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(Bending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section)</a:t>
            </a:r>
          </a:p>
        </p:txBody>
      </p:sp>
      <p:sp>
        <p:nvSpPr>
          <p:cNvPr id="36" name="object 36"/>
          <p:cNvSpPr txBox="1"/>
          <p:nvPr/>
        </p:nvSpPr>
        <p:spPr>
          <a:xfrm rot="19740000">
            <a:off x="6957219" y="5240275"/>
            <a:ext cx="341973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e+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64722" y="4220488"/>
            <a:ext cx="5219076" cy="261610"/>
          </a:xfrm>
          <a:prstGeom prst="rect">
            <a:avLst/>
          </a:prstGeom>
          <a:solidFill>
            <a:srgbClr val="C6D9F1"/>
          </a:solidFill>
        </p:spPr>
        <p:txBody>
          <a:bodyPr vert="horz" wrap="square" lIns="0" tIns="0" rIns="0" bIns="0" rtlCol="0">
            <a:spAutoFit/>
          </a:bodyPr>
          <a:lstStyle/>
          <a:p>
            <a:pPr marL="78105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Schematic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layout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LINAC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beam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transport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line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(BT)</a:t>
            </a:r>
          </a:p>
        </p:txBody>
      </p:sp>
      <p:graphicFrame>
        <p:nvGraphicFramePr>
          <p:cNvPr id="24" name="object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337799"/>
              </p:ext>
            </p:extLst>
          </p:nvPr>
        </p:nvGraphicFramePr>
        <p:xfrm>
          <a:off x="6157634" y="1521915"/>
          <a:ext cx="4351969" cy="2527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0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6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4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25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88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5633">
                <a:tc>
                  <a:txBody>
                    <a:bodyPr/>
                    <a:lstStyle/>
                    <a:p>
                      <a:pPr marL="323850">
                        <a:lnSpc>
                          <a:spcPct val="100000"/>
                        </a:lnSpc>
                      </a:pPr>
                      <a:r>
                        <a:rPr sz="1500" b="1" spc="2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500" b="1" spc="1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00" b="1" spc="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500" b="1" spc="2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e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</a:pPr>
                      <a:r>
                        <a:rPr sz="1500" b="1" spc="20" dirty="0">
                          <a:latin typeface="Arial"/>
                          <a:cs typeface="Arial"/>
                        </a:rPr>
                        <a:t>Ph</a:t>
                      </a:r>
                      <a:r>
                        <a:rPr sz="1500" b="1" spc="1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500" b="1" spc="20" dirty="0">
                          <a:latin typeface="Arial"/>
                          <a:cs typeface="Arial"/>
                        </a:rPr>
                        <a:t>e</a:t>
                      </a:r>
                      <a:r>
                        <a:rPr lang="ja-JP" altLang="en-US" sz="15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10" dirty="0">
                          <a:latin typeface="Arial"/>
                          <a:cs typeface="Arial"/>
                        </a:rPr>
                        <a:t>II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spc="-9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sz="1400" b="1" spc="-5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−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 Ju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l.</a:t>
                      </a:r>
                      <a:r>
                        <a:rPr lang="en-US" sz="1400" b="1" spc="-5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201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500" b="1" dirty="0">
                          <a:latin typeface="Arial"/>
                          <a:cs typeface="Arial"/>
                        </a:rPr>
                        <a:t>)</a:t>
                      </a:r>
                      <a:endParaRPr sz="15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5080" algn="ctr">
                        <a:lnSpc>
                          <a:spcPts val="1739"/>
                        </a:lnSpc>
                      </a:pPr>
                      <a:r>
                        <a:rPr sz="1500" b="1" spc="20" dirty="0">
                          <a:latin typeface="Arial"/>
                          <a:cs typeface="Arial"/>
                        </a:rPr>
                        <a:t>Ph</a:t>
                      </a:r>
                      <a:r>
                        <a:rPr sz="1500" b="1" spc="15" dirty="0">
                          <a:latin typeface="Arial"/>
                          <a:cs typeface="Arial"/>
                        </a:rPr>
                        <a:t>as</a:t>
                      </a:r>
                      <a:r>
                        <a:rPr sz="1500" b="1" spc="20" dirty="0">
                          <a:latin typeface="Arial"/>
                          <a:cs typeface="Arial"/>
                        </a:rPr>
                        <a:t>e</a:t>
                      </a:r>
                      <a:r>
                        <a:rPr lang="ja-JP" altLang="en-US" sz="15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00" b="1" spc="10" dirty="0">
                          <a:latin typeface="Arial"/>
                          <a:cs typeface="Arial"/>
                        </a:rPr>
                        <a:t>III</a:t>
                      </a:r>
                      <a:endParaRPr sz="1500" dirty="0">
                        <a:latin typeface="Arial"/>
                        <a:cs typeface="Arial"/>
                      </a:endParaRPr>
                    </a:p>
                    <a:p>
                      <a:pPr marL="5715" algn="ctr">
                        <a:lnSpc>
                          <a:spcPts val="1620"/>
                        </a:lnSpc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b="1" spc="-2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400" b="1" spc="-9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sz="1400" b="1" spc="-5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2019</a:t>
                      </a:r>
                      <a:r>
                        <a:rPr lang="en-US" sz="1400" b="1" spc="-10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−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248">
                <a:tc>
                  <a:txBody>
                    <a:bodyPr/>
                    <a:lstStyle/>
                    <a:p>
                      <a:pPr marL="39179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ea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500" spc="15" dirty="0">
                          <a:latin typeface="Arial"/>
                          <a:cs typeface="Arial"/>
                        </a:rPr>
                        <a:t>e+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spc="2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–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500" spc="15" dirty="0">
                          <a:latin typeface="Arial"/>
                          <a:cs typeface="Arial"/>
                        </a:rPr>
                        <a:t>e+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spc="2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500" dirty="0">
                          <a:latin typeface="Arial"/>
                          <a:cs typeface="Arial"/>
                        </a:rPr>
                        <a:t>–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R w="10847">
                      <a:solidFill>
                        <a:srgbClr val="FFFFFF"/>
                      </a:solidFill>
                      <a:prstDash val="solid"/>
                    </a:lnR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7909">
                <a:tc>
                  <a:txBody>
                    <a:bodyPr/>
                    <a:lstStyle/>
                    <a:p>
                      <a:pPr marL="190500" marR="187960" indent="184150">
                        <a:lnSpc>
                          <a:spcPts val="139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un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ha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ge</a:t>
                      </a:r>
                      <a:r>
                        <a:rPr lang="en-US" sz="1200" spc="-5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C)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4367">
                <a:tc>
                  <a:txBody>
                    <a:bodyPr/>
                    <a:lstStyle/>
                    <a:p>
                      <a:pPr marL="255270" marR="144780" indent="-66040">
                        <a:lnSpc>
                          <a:spcPts val="139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orm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sz="1200" spc="-5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t.</a:t>
                      </a:r>
                      <a:r>
                        <a:rPr lang="en-US" sz="12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altLang="ja-JP" sz="1200" spc="0" dirty="0" err="1">
                          <a:latin typeface="Arial"/>
                          <a:cs typeface="Arial"/>
                        </a:rPr>
                        <a:t>μ</a:t>
                      </a:r>
                      <a:r>
                        <a:rPr sz="1200" spc="-10" dirty="0" err="1">
                          <a:latin typeface="Arial"/>
                          <a:cs typeface="Arial"/>
                        </a:rPr>
                        <a:t>m</a:t>
                      </a:r>
                      <a:r>
                        <a:rPr lang="ja-JP" altLang="en-US" sz="1200" spc="-10" dirty="0">
                          <a:latin typeface="Arial"/>
                          <a:cs typeface="Arial"/>
                        </a:rPr>
                        <a:t> 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7005">
                        <a:lnSpc>
                          <a:spcPts val="142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40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104775">
                        <a:lnSpc>
                          <a:spcPts val="1180"/>
                        </a:lnSpc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./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150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420"/>
                        </a:lnSpc>
                      </a:pPr>
                      <a:r>
                        <a:rPr sz="1200" u="heavy" spc="-1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1200" u="heavy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u="heavy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5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marL="118110">
                        <a:lnSpc>
                          <a:spcPts val="1180"/>
                        </a:lnSpc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./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20"/>
                        </a:lnSpc>
                      </a:pPr>
                      <a:r>
                        <a:rPr sz="1200" u="heavy" spc="-10" dirty="0">
                          <a:latin typeface="Arial"/>
                          <a:cs typeface="Arial"/>
                        </a:rPr>
                        <a:t>40</a:t>
                      </a:r>
                      <a:r>
                        <a:rPr sz="1200" u="heavy" spc="-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u="heavy" spc="-10" dirty="0">
                          <a:latin typeface="Arial"/>
                          <a:cs typeface="Arial"/>
                        </a:rPr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1180"/>
                        </a:lnSpc>
                      </a:pPr>
                      <a:r>
                        <a:rPr sz="1000" spc="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./</a:t>
                      </a:r>
                      <a:r>
                        <a:rPr sz="1000" spc="-4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0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000" spc="-50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000" spc="10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000" dirty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8533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ne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y</a:t>
                      </a:r>
                      <a:r>
                        <a:rPr lang="en-US" sz="1200" spc="-5" baseline="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ead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8288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16%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1%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16%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.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07%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9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81479821"/>
      </p:ext>
    </p:extLst>
  </p:cSld>
  <p:clrMapOvr>
    <a:masterClrMapping/>
  </p:clrMapOvr>
  <p:transition xmlns:p14="http://schemas.microsoft.com/office/powerpoint/2010/main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コンテンツ プレースホルダー 1">
            <a:extLst>
              <a:ext uri="{FF2B5EF4-FFF2-40B4-BE49-F238E27FC236}">
                <a16:creationId xmlns:a16="http://schemas.microsoft.com/office/drawing/2014/main" xmlns="" id="{0ACD16FA-680F-4EF0-8F26-BDC2CD41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79" y="1049571"/>
            <a:ext cx="10100623" cy="6280601"/>
          </a:xfrm>
        </p:spPr>
        <p:txBody>
          <a:bodyPr/>
          <a:lstStyle/>
          <a:p>
            <a:r>
              <a:rPr lang="en-US" altLang="ja-JP" sz="2700" dirty="0"/>
              <a:t>Comparison between achievement at KEKB and requirement at SuperKEKB Phase III</a:t>
            </a:r>
          </a:p>
          <a:p>
            <a:pPr lvl="1"/>
            <a:r>
              <a:rPr lang="en-US" altLang="ja-JP" sz="2200" dirty="0"/>
              <a:t>Much smaller emittance even with 3-fold higher beam charge</a:t>
            </a:r>
          </a:p>
          <a:p>
            <a:pPr lvl="1"/>
            <a:r>
              <a:rPr lang="en-US" altLang="ja-JP" sz="2200" dirty="0"/>
              <a:t>Still a big challenge that is being resolved</a:t>
            </a:r>
          </a:p>
        </p:txBody>
      </p:sp>
      <p:sp>
        <p:nvSpPr>
          <p:cNvPr id="2" name="object 2"/>
          <p:cNvSpPr/>
          <p:nvPr/>
        </p:nvSpPr>
        <p:spPr>
          <a:xfrm>
            <a:off x="1440109" y="3538360"/>
            <a:ext cx="7807022" cy="3175126"/>
          </a:xfrm>
          <a:custGeom>
            <a:avLst/>
            <a:gdLst/>
            <a:ahLst/>
            <a:cxnLst/>
            <a:rect l="l" t="t" r="r" b="b"/>
            <a:pathLst>
              <a:path w="7810500" h="3172459">
                <a:moveTo>
                  <a:pt x="0" y="0"/>
                </a:moveTo>
                <a:lnTo>
                  <a:pt x="7810500" y="0"/>
                </a:lnTo>
                <a:lnTo>
                  <a:pt x="7810500" y="3171926"/>
                </a:lnTo>
                <a:lnTo>
                  <a:pt x="0" y="317192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3192" y="4264467"/>
            <a:ext cx="1575368" cy="2006380"/>
          </a:xfrm>
          <a:custGeom>
            <a:avLst/>
            <a:gdLst/>
            <a:ahLst/>
            <a:cxnLst/>
            <a:rect l="l" t="t" r="r" b="b"/>
            <a:pathLst>
              <a:path w="1576070" h="2004695">
                <a:moveTo>
                  <a:pt x="0" y="0"/>
                </a:moveTo>
                <a:lnTo>
                  <a:pt x="1575899" y="0"/>
                </a:lnTo>
                <a:lnTo>
                  <a:pt x="1575899" y="2004416"/>
                </a:lnTo>
                <a:lnTo>
                  <a:pt x="0" y="20044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63704" y="4585546"/>
            <a:ext cx="1105677" cy="1252637"/>
          </a:xfrm>
          <a:custGeom>
            <a:avLst/>
            <a:gdLst/>
            <a:ahLst/>
            <a:cxnLst/>
            <a:rect l="l" t="t" r="r" b="b"/>
            <a:pathLst>
              <a:path w="1106170" h="1251585">
                <a:moveTo>
                  <a:pt x="0" y="1250994"/>
                </a:moveTo>
                <a:lnTo>
                  <a:pt x="1105905" y="1250994"/>
                </a:lnTo>
                <a:lnTo>
                  <a:pt x="1105905" y="0"/>
                </a:lnTo>
                <a:lnTo>
                  <a:pt x="0" y="0"/>
                </a:lnTo>
                <a:lnTo>
                  <a:pt x="0" y="1250994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64418" y="5456628"/>
            <a:ext cx="386923" cy="3782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1268" y="4703139"/>
            <a:ext cx="386923" cy="11317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1838" y="5468830"/>
            <a:ext cx="332083" cy="366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08688" y="4712290"/>
            <a:ext cx="332083" cy="11226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40581" y="5987760"/>
            <a:ext cx="94636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500" spc="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500" spc="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lang="en-US" sz="15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18884" y="4278461"/>
            <a:ext cx="1754993" cy="2006380"/>
          </a:xfrm>
          <a:custGeom>
            <a:avLst/>
            <a:gdLst/>
            <a:ahLst/>
            <a:cxnLst/>
            <a:rect l="l" t="t" r="r" b="b"/>
            <a:pathLst>
              <a:path w="1755775" h="2004695">
                <a:moveTo>
                  <a:pt x="0" y="2004418"/>
                </a:moveTo>
                <a:lnTo>
                  <a:pt x="1755159" y="2004418"/>
                </a:lnTo>
                <a:lnTo>
                  <a:pt x="1755159" y="0"/>
                </a:lnTo>
                <a:lnTo>
                  <a:pt x="0" y="0"/>
                </a:lnTo>
                <a:lnTo>
                  <a:pt x="0" y="20044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67284" y="4451943"/>
            <a:ext cx="1186286" cy="1161755"/>
          </a:xfrm>
          <a:custGeom>
            <a:avLst/>
            <a:gdLst/>
            <a:ahLst/>
            <a:cxnLst/>
            <a:rect l="l" t="t" r="r" b="b"/>
            <a:pathLst>
              <a:path w="1186814" h="1160779">
                <a:moveTo>
                  <a:pt x="0" y="0"/>
                </a:moveTo>
                <a:lnTo>
                  <a:pt x="1186399" y="0"/>
                </a:lnTo>
                <a:lnTo>
                  <a:pt x="1186399" y="1160213"/>
                </a:lnTo>
                <a:lnTo>
                  <a:pt x="0" y="1160213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05333" y="5327381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05333" y="5035043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05333" y="4742703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28669" y="4451944"/>
            <a:ext cx="424626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675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05333" y="4451944"/>
            <a:ext cx="231037" cy="0"/>
          </a:xfrm>
          <a:custGeom>
            <a:avLst/>
            <a:gdLst/>
            <a:ahLst/>
            <a:cxnLst/>
            <a:rect l="l" t="t" r="r" b="b"/>
            <a:pathLst>
              <a:path w="231139">
                <a:moveTo>
                  <a:pt x="0" y="0"/>
                </a:moveTo>
                <a:lnTo>
                  <a:pt x="230550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84881" y="4727544"/>
            <a:ext cx="411296" cy="8907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23058" y="5481032"/>
            <a:ext cx="411296" cy="1372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12301" y="4736695"/>
            <a:ext cx="356456" cy="881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53525" y="5493234"/>
            <a:ext cx="353410" cy="1250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967283" y="4451944"/>
            <a:ext cx="0" cy="1223402"/>
          </a:xfrm>
          <a:custGeom>
            <a:avLst/>
            <a:gdLst/>
            <a:ahLst/>
            <a:cxnLst/>
            <a:rect l="l" t="t" r="r" b="b"/>
            <a:pathLst>
              <a:path h="1222375">
                <a:moveTo>
                  <a:pt x="0" y="0"/>
                </a:moveTo>
                <a:lnTo>
                  <a:pt x="0" y="1222157"/>
                </a:lnTo>
              </a:path>
            </a:pathLst>
          </a:custGeom>
          <a:ln w="12707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05333" y="5613132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10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53154" y="5613131"/>
            <a:ext cx="0" cy="62282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1943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13285" y="5765069"/>
            <a:ext cx="93747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Ho</a:t>
            </a:r>
            <a:r>
              <a:rPr sz="1500" spc="-1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5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500" dirty="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</a:pP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288530" y="4255948"/>
            <a:ext cx="1838776" cy="2006380"/>
          </a:xfrm>
          <a:custGeom>
            <a:avLst/>
            <a:gdLst/>
            <a:ahLst/>
            <a:cxnLst/>
            <a:rect l="l" t="t" r="r" b="b"/>
            <a:pathLst>
              <a:path w="1839595" h="2004695">
                <a:moveTo>
                  <a:pt x="0" y="0"/>
                </a:moveTo>
                <a:lnTo>
                  <a:pt x="1839575" y="0"/>
                </a:lnTo>
                <a:lnTo>
                  <a:pt x="1839575" y="2004418"/>
                </a:lnTo>
                <a:lnTo>
                  <a:pt x="0" y="20044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86212" y="4559248"/>
            <a:ext cx="1122180" cy="1270432"/>
          </a:xfrm>
          <a:custGeom>
            <a:avLst/>
            <a:gdLst/>
            <a:ahLst/>
            <a:cxnLst/>
            <a:rect l="l" t="t" r="r" b="b"/>
            <a:pathLst>
              <a:path w="1122679" h="1269364">
                <a:moveTo>
                  <a:pt x="0" y="1268757"/>
                </a:moveTo>
                <a:lnTo>
                  <a:pt x="1122302" y="1268757"/>
                </a:lnTo>
                <a:lnTo>
                  <a:pt x="1122302" y="0"/>
                </a:lnTo>
                <a:lnTo>
                  <a:pt x="0" y="0"/>
                </a:lnTo>
                <a:lnTo>
                  <a:pt x="0" y="1268757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86212" y="5479905"/>
            <a:ext cx="1122180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86212" y="5124014"/>
            <a:ext cx="1122180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86212" y="4780834"/>
            <a:ext cx="1122180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887165" y="4423075"/>
            <a:ext cx="0" cy="12711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12700"/>
                </a:moveTo>
                <a:lnTo>
                  <a:pt x="0" y="0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90676" y="4938032"/>
            <a:ext cx="393017" cy="8968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10574" y="4587217"/>
            <a:ext cx="393017" cy="12476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18097" y="4950235"/>
            <a:ext cx="335130" cy="88466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437994" y="4599420"/>
            <a:ext cx="338176" cy="12354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886212" y="4429430"/>
            <a:ext cx="0" cy="1400081"/>
          </a:xfrm>
          <a:custGeom>
            <a:avLst/>
            <a:gdLst/>
            <a:ahLst/>
            <a:cxnLst/>
            <a:rect l="l" t="t" r="r" b="b"/>
            <a:pathLst>
              <a:path h="1398904">
                <a:moveTo>
                  <a:pt x="0" y="1398466"/>
                </a:moveTo>
                <a:lnTo>
                  <a:pt x="0" y="0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886212" y="5829072"/>
            <a:ext cx="1122180" cy="0"/>
          </a:xfrm>
          <a:custGeom>
            <a:avLst/>
            <a:gdLst/>
            <a:ahLst/>
            <a:cxnLst/>
            <a:rect l="l" t="t" r="r" b="b"/>
            <a:pathLst>
              <a:path w="1122679">
                <a:moveTo>
                  <a:pt x="0" y="0"/>
                </a:moveTo>
                <a:lnTo>
                  <a:pt x="1122302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570979" y="4337406"/>
            <a:ext cx="122500" cy="163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476669" y="4352659"/>
            <a:ext cx="330053" cy="1400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300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200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500">
              <a:latin typeface="Calibri"/>
              <a:cs typeface="Calibri"/>
            </a:endParaRPr>
          </a:p>
          <a:p>
            <a:pPr marL="210185">
              <a:lnSpc>
                <a:spcPct val="100000"/>
              </a:lnSpc>
              <a:spcBef>
                <a:spcPts val="48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346316" y="4328254"/>
            <a:ext cx="369405" cy="1643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02513" y="5981660"/>
            <a:ext cx="4880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σδ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135782" y="4248458"/>
            <a:ext cx="593461" cy="341917"/>
          </a:xfrm>
          <a:custGeom>
            <a:avLst/>
            <a:gdLst/>
            <a:ahLst/>
            <a:cxnLst/>
            <a:rect l="l" t="t" r="r" b="b"/>
            <a:pathLst>
              <a:path w="593725" h="341629">
                <a:moveTo>
                  <a:pt x="0" y="0"/>
                </a:moveTo>
                <a:lnTo>
                  <a:pt x="593150" y="0"/>
                </a:lnTo>
                <a:lnTo>
                  <a:pt x="593150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135782" y="4248458"/>
            <a:ext cx="593461" cy="341917"/>
          </a:xfrm>
          <a:custGeom>
            <a:avLst/>
            <a:gdLst/>
            <a:ahLst/>
            <a:cxnLst/>
            <a:rect l="l" t="t" r="r" b="b"/>
            <a:pathLst>
              <a:path w="593725" h="341629">
                <a:moveTo>
                  <a:pt x="0" y="0"/>
                </a:moveTo>
                <a:lnTo>
                  <a:pt x="593151" y="0"/>
                </a:lnTo>
                <a:lnTo>
                  <a:pt x="593151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ln w="21687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201157" y="4304138"/>
            <a:ext cx="455727" cy="253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40" dirty="0">
                <a:solidFill>
                  <a:srgbClr val="FF0000"/>
                </a:solidFill>
                <a:latin typeface="DFPMaruGothic-SB"/>
                <a:cs typeface="DFPMaruGothic-SB"/>
              </a:rPr>
              <a:t>1</a:t>
            </a:r>
            <a:r>
              <a:rPr sz="1650" spc="30" dirty="0">
                <a:solidFill>
                  <a:srgbClr val="FF0000"/>
                </a:solidFill>
                <a:latin typeface="DFPMaruGothic-SB"/>
                <a:cs typeface="DFPMaruGothic-SB"/>
              </a:rPr>
              <a:t>/7</a:t>
            </a:r>
            <a:endParaRPr sz="1650">
              <a:latin typeface="DFPMaruGothic-SB"/>
              <a:cs typeface="DFPMaruGothic-SB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888121" y="4243683"/>
            <a:ext cx="1128527" cy="315860"/>
          </a:xfrm>
          <a:custGeom>
            <a:avLst/>
            <a:gdLst/>
            <a:ahLst/>
            <a:cxnLst/>
            <a:rect l="l" t="t" r="r" b="b"/>
            <a:pathLst>
              <a:path w="1129029" h="315595">
                <a:moveTo>
                  <a:pt x="0" y="0"/>
                </a:moveTo>
                <a:lnTo>
                  <a:pt x="1128522" y="0"/>
                </a:lnTo>
                <a:lnTo>
                  <a:pt x="1128522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88121" y="4243683"/>
            <a:ext cx="1128527" cy="315860"/>
          </a:xfrm>
          <a:custGeom>
            <a:avLst/>
            <a:gdLst/>
            <a:ahLst/>
            <a:cxnLst/>
            <a:rect l="l" t="t" r="r" b="b"/>
            <a:pathLst>
              <a:path w="1129029" h="315595">
                <a:moveTo>
                  <a:pt x="0" y="0"/>
                </a:moveTo>
                <a:lnTo>
                  <a:pt x="1128521" y="0"/>
                </a:lnTo>
                <a:lnTo>
                  <a:pt x="1128521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ln w="216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953496" y="4310556"/>
            <a:ext cx="984446" cy="2231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55" dirty="0">
                <a:latin typeface="DFPMaruGothic-SB"/>
                <a:cs typeface="DFPMaruGothic-SB"/>
              </a:rPr>
              <a:t>1</a:t>
            </a:r>
            <a:r>
              <a:rPr sz="1450" spc="25" dirty="0">
                <a:latin typeface="DFPMaruGothic-SB"/>
                <a:cs typeface="DFPMaruGothic-SB"/>
              </a:rPr>
              <a:t>.</a:t>
            </a:r>
            <a:r>
              <a:rPr sz="1450" spc="55" dirty="0">
                <a:latin typeface="DFPMaruGothic-SB"/>
                <a:cs typeface="DFPMaruGothic-SB"/>
              </a:rPr>
              <a:t>3</a:t>
            </a:r>
            <a:r>
              <a:rPr sz="1450" spc="20" dirty="0">
                <a:latin typeface="DFPMaruGothic-SB"/>
                <a:cs typeface="DFPMaruGothic-SB"/>
              </a:rPr>
              <a:t> </a:t>
            </a:r>
            <a:r>
              <a:rPr sz="1450" spc="35" dirty="0">
                <a:latin typeface="DFPMaruGothic-SB"/>
                <a:cs typeface="DFPMaruGothic-SB"/>
              </a:rPr>
              <a:t>t</a:t>
            </a:r>
            <a:r>
              <a:rPr sz="1450" spc="20" dirty="0">
                <a:latin typeface="DFPMaruGothic-SB"/>
                <a:cs typeface="DFPMaruGothic-SB"/>
              </a:rPr>
              <a:t>i</a:t>
            </a:r>
            <a:r>
              <a:rPr sz="1450" spc="65" dirty="0">
                <a:latin typeface="DFPMaruGothic-SB"/>
                <a:cs typeface="DFPMaruGothic-SB"/>
              </a:rPr>
              <a:t>m</a:t>
            </a:r>
            <a:r>
              <a:rPr sz="1450" spc="50" dirty="0">
                <a:latin typeface="DFPMaruGothic-SB"/>
                <a:cs typeface="DFPMaruGothic-SB"/>
              </a:rPr>
              <a:t>e</a:t>
            </a:r>
            <a:r>
              <a:rPr sz="1450" spc="25" dirty="0">
                <a:latin typeface="DFPMaruGothic-SB"/>
                <a:cs typeface="DFPMaruGothic-SB"/>
              </a:rPr>
              <a:t>s</a:t>
            </a:r>
            <a:endParaRPr sz="1450">
              <a:latin typeface="DFPMaruGothic-SB"/>
              <a:cs typeface="DFPMaruGothic-SB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258701" y="3537825"/>
            <a:ext cx="4286626" cy="7077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173262" y="4276732"/>
            <a:ext cx="1854009" cy="2006380"/>
          </a:xfrm>
          <a:custGeom>
            <a:avLst/>
            <a:gdLst/>
            <a:ahLst/>
            <a:cxnLst/>
            <a:rect l="l" t="t" r="r" b="b"/>
            <a:pathLst>
              <a:path w="1854834" h="2004695">
                <a:moveTo>
                  <a:pt x="0" y="0"/>
                </a:moveTo>
                <a:lnTo>
                  <a:pt x="1854368" y="0"/>
                </a:lnTo>
                <a:lnTo>
                  <a:pt x="1854368" y="2004418"/>
                </a:lnTo>
                <a:lnTo>
                  <a:pt x="0" y="20044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21660" y="4450215"/>
            <a:ext cx="1186286" cy="1161755"/>
          </a:xfrm>
          <a:custGeom>
            <a:avLst/>
            <a:gdLst/>
            <a:ahLst/>
            <a:cxnLst/>
            <a:rect l="l" t="t" r="r" b="b"/>
            <a:pathLst>
              <a:path w="1186815" h="1160779">
                <a:moveTo>
                  <a:pt x="0" y="0"/>
                </a:moveTo>
                <a:lnTo>
                  <a:pt x="1186399" y="0"/>
                </a:lnTo>
                <a:lnTo>
                  <a:pt x="1186399" y="1160213"/>
                </a:lnTo>
                <a:lnTo>
                  <a:pt x="0" y="1160213"/>
                </a:lnTo>
                <a:lnTo>
                  <a:pt x="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659710" y="5327380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659710" y="5035042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659710" y="4742703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739964" y="4450215"/>
            <a:ext cx="167565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0" y="0"/>
                </a:moveTo>
                <a:lnTo>
                  <a:pt x="167641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659710" y="4450215"/>
            <a:ext cx="321802" cy="0"/>
          </a:xfrm>
          <a:custGeom>
            <a:avLst/>
            <a:gdLst/>
            <a:ahLst/>
            <a:cxnLst/>
            <a:rect l="l" t="t" r="r" b="b"/>
            <a:pathLst>
              <a:path w="321945">
                <a:moveTo>
                  <a:pt x="0" y="0"/>
                </a:moveTo>
                <a:lnTo>
                  <a:pt x="321906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939747" y="4724493"/>
            <a:ext cx="411296" cy="8816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77924" y="5535942"/>
            <a:ext cx="411297" cy="701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967167" y="4733645"/>
            <a:ext cx="694634" cy="8724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721660" y="4450215"/>
            <a:ext cx="0" cy="1223402"/>
          </a:xfrm>
          <a:custGeom>
            <a:avLst/>
            <a:gdLst/>
            <a:ahLst/>
            <a:cxnLst/>
            <a:rect l="l" t="t" r="r" b="b"/>
            <a:pathLst>
              <a:path h="1222375">
                <a:moveTo>
                  <a:pt x="0" y="0"/>
                </a:moveTo>
                <a:lnTo>
                  <a:pt x="0" y="1222157"/>
                </a:lnTo>
              </a:path>
            </a:pathLst>
          </a:custGeom>
          <a:ln w="12707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659710" y="5611403"/>
            <a:ext cx="1247854" cy="0"/>
          </a:xfrm>
          <a:custGeom>
            <a:avLst/>
            <a:gdLst/>
            <a:ahLst/>
            <a:cxnLst/>
            <a:rect l="l" t="t" r="r" b="b"/>
            <a:pathLst>
              <a:path w="1248409">
                <a:moveTo>
                  <a:pt x="0" y="0"/>
                </a:moveTo>
                <a:lnTo>
                  <a:pt x="1248377" y="0"/>
                </a:lnTo>
              </a:path>
            </a:pathLst>
          </a:custGeom>
          <a:ln w="12700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907531" y="5611403"/>
            <a:ext cx="0" cy="62282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0"/>
                </a:moveTo>
                <a:lnTo>
                  <a:pt x="0" y="61943"/>
                </a:lnTo>
              </a:path>
            </a:pathLst>
          </a:custGeom>
          <a:ln w="12706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5231045" y="4349608"/>
            <a:ext cx="330053" cy="14003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400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300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200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1500" spc="35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1500">
              <a:latin typeface="Calibri"/>
              <a:cs typeface="Calibri"/>
            </a:endParaRPr>
          </a:p>
          <a:p>
            <a:pPr marL="210185">
              <a:lnSpc>
                <a:spcPct val="100000"/>
              </a:lnSpc>
              <a:spcBef>
                <a:spcPts val="48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880837" y="5762018"/>
            <a:ext cx="91081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500" spc="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-1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5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500" dirty="0">
              <a:latin typeface="Calibri"/>
              <a:cs typeface="Calibri"/>
            </a:endParaRPr>
          </a:p>
          <a:p>
            <a:pPr marL="15240">
              <a:lnSpc>
                <a:spcPct val="100000"/>
              </a:lnSpc>
            </a:pP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500" spc="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lang="en-US" sz="1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μ</a:t>
            </a:r>
            <a:r>
              <a:rPr sz="1500" spc="30" dirty="0">
                <a:solidFill>
                  <a:srgbClr val="FFFFFF"/>
                </a:solidFill>
                <a:latin typeface="Calibri"/>
                <a:cs typeface="Calibri"/>
              </a:rPr>
              <a:t>m)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5981474" y="4244027"/>
            <a:ext cx="758487" cy="341917"/>
          </a:xfrm>
          <a:custGeom>
            <a:avLst/>
            <a:gdLst/>
            <a:ahLst/>
            <a:cxnLst/>
            <a:rect l="l" t="t" r="r" b="b"/>
            <a:pathLst>
              <a:path w="758825" h="341629">
                <a:moveTo>
                  <a:pt x="0" y="0"/>
                </a:moveTo>
                <a:lnTo>
                  <a:pt x="758828" y="0"/>
                </a:lnTo>
                <a:lnTo>
                  <a:pt x="758828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981474" y="4244027"/>
            <a:ext cx="758487" cy="341917"/>
          </a:xfrm>
          <a:custGeom>
            <a:avLst/>
            <a:gdLst/>
            <a:ahLst/>
            <a:cxnLst/>
            <a:rect l="l" t="t" r="r" b="b"/>
            <a:pathLst>
              <a:path w="758825" h="341629">
                <a:moveTo>
                  <a:pt x="0" y="0"/>
                </a:moveTo>
                <a:lnTo>
                  <a:pt x="758828" y="0"/>
                </a:lnTo>
                <a:lnTo>
                  <a:pt x="758828" y="341575"/>
                </a:lnTo>
                <a:lnTo>
                  <a:pt x="0" y="341575"/>
                </a:lnTo>
                <a:lnTo>
                  <a:pt x="0" y="0"/>
                </a:lnTo>
                <a:close/>
              </a:path>
            </a:pathLst>
          </a:custGeom>
          <a:ln w="21686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046849" y="4301087"/>
            <a:ext cx="620753" cy="253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40" dirty="0">
                <a:solidFill>
                  <a:srgbClr val="FF0000"/>
                </a:solidFill>
                <a:latin typeface="DFPMaruGothic-SB"/>
                <a:cs typeface="DFPMaruGothic-SB"/>
              </a:rPr>
              <a:t>1</a:t>
            </a:r>
            <a:r>
              <a:rPr sz="1650" spc="20" dirty="0">
                <a:solidFill>
                  <a:srgbClr val="FF0000"/>
                </a:solidFill>
                <a:latin typeface="DFPMaruGothic-SB"/>
                <a:cs typeface="DFPMaruGothic-SB"/>
              </a:rPr>
              <a:t>/</a:t>
            </a:r>
            <a:r>
              <a:rPr sz="1650" spc="40" dirty="0">
                <a:solidFill>
                  <a:srgbClr val="FF0000"/>
                </a:solidFill>
                <a:latin typeface="DFPMaruGothic-SB"/>
                <a:cs typeface="DFPMaruGothic-SB"/>
              </a:rPr>
              <a:t>15</a:t>
            </a:r>
            <a:endParaRPr sz="1650">
              <a:latin typeface="DFPMaruGothic-SB"/>
              <a:cs typeface="DFPMaruGothic-SB"/>
            </a:endParaRPr>
          </a:p>
        </p:txBody>
      </p:sp>
      <p:graphicFrame>
        <p:nvGraphicFramePr>
          <p:cNvPr id="37" name="object 37"/>
          <p:cNvGraphicFramePr>
            <a:graphicFrameLocks noGrp="1"/>
          </p:cNvGraphicFramePr>
          <p:nvPr/>
        </p:nvGraphicFramePr>
        <p:xfrm>
          <a:off x="1769933" y="4232831"/>
          <a:ext cx="1188346" cy="1721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9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54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1862">
                <a:tc gridSpan="2"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</a:pPr>
                      <a:r>
                        <a:rPr sz="1700" spc="5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3</a:t>
                      </a:r>
                      <a:r>
                        <a:rPr sz="170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 </a:t>
                      </a:r>
                      <a:r>
                        <a:rPr sz="1700" spc="1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t</a:t>
                      </a:r>
                      <a:r>
                        <a:rPr sz="1700" spc="5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im</a:t>
                      </a:r>
                      <a:r>
                        <a:rPr sz="1700" spc="1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e</a:t>
                      </a:r>
                      <a:r>
                        <a:rPr sz="1700" dirty="0">
                          <a:solidFill>
                            <a:srgbClr val="FF0000"/>
                          </a:solidFill>
                          <a:latin typeface="DFPMaruGothic-SB"/>
                          <a:cs typeface="DFPMaruGothic-SB"/>
                        </a:rPr>
                        <a:t>s</a:t>
                      </a:r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21684">
                      <a:solidFill>
                        <a:srgbClr val="C0504D"/>
                      </a:solidFill>
                      <a:prstDash val="solid"/>
                    </a:lnL>
                    <a:lnR w="21684">
                      <a:solidFill>
                        <a:srgbClr val="C0504D"/>
                      </a:solidFill>
                      <a:prstDash val="solid"/>
                    </a:lnR>
                    <a:lnT w="21684">
                      <a:solidFill>
                        <a:srgbClr val="C0504D"/>
                      </a:solidFill>
                      <a:prstDash val="solid"/>
                    </a:lnT>
                    <a:lnB w="21684">
                      <a:solidFill>
                        <a:srgbClr val="C0504D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671"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lnT w="21684">
                      <a:solidFill>
                        <a:srgbClr val="C0504D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21684">
                      <a:solidFill>
                        <a:srgbClr val="C0504D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  <a:solidFill>
                      <a:srgbClr val="3F3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628"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9628"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628"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423"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R w="12707">
                      <a:solidFill>
                        <a:srgbClr val="868686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>
                        <a:latin typeface="DFPMaruGothic-SB"/>
                        <a:cs typeface="DFPMaruGothic-SB"/>
                      </a:endParaRPr>
                    </a:p>
                  </a:txBody>
                  <a:tcPr marL="0" marR="0" marT="0" marB="0">
                    <a:lnL w="12707">
                      <a:solidFill>
                        <a:srgbClr val="868686"/>
                      </a:solidFill>
                      <a:prstDash val="solid"/>
                    </a:lnL>
                    <a:lnT w="12700">
                      <a:solidFill>
                        <a:srgbClr val="868686"/>
                      </a:solidFill>
                      <a:prstDash val="solid"/>
                    </a:lnT>
                    <a:lnB w="12700">
                      <a:solidFill>
                        <a:srgbClr val="86868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0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71" name="タイトル 4">
            <a:extLst>
              <a:ext uri="{FF2B5EF4-FFF2-40B4-BE49-F238E27FC236}">
                <a16:creationId xmlns:a16="http://schemas.microsoft.com/office/drawing/2014/main" xmlns="" id="{1CC3844F-948A-4548-9DD7-255F97A3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893"/>
            <a:ext cx="10688638" cy="840317"/>
          </a:xfrm>
        </p:spPr>
        <p:txBody>
          <a:bodyPr/>
          <a:lstStyle/>
          <a:p>
            <a:r>
              <a:rPr kumimoji="1" lang="en-US" altLang="ja-JP" dirty="0"/>
              <a:t>Injection Beam at KEKB and SuperKEKB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7278983"/>
      </p:ext>
    </p:extLst>
  </p:cSld>
  <p:clrMapOvr>
    <a:masterClrMapping/>
  </p:clrMapOvr>
  <p:transition xmlns:p14="http://schemas.microsoft.com/office/powerpoint/2010/main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Residual Dispersion Function in Linac</a:t>
            </a:r>
            <a:endParaRPr kumimoji="1" lang="ja-JP" altLang="en-US" dirty="0"/>
          </a:p>
        </p:txBody>
      </p:sp>
      <p:sp>
        <p:nvSpPr>
          <p:cNvPr id="3" name="object 3"/>
          <p:cNvSpPr/>
          <p:nvPr/>
        </p:nvSpPr>
        <p:spPr>
          <a:xfrm>
            <a:off x="3048483" y="5255291"/>
            <a:ext cx="4871582" cy="1455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0219" y="1551909"/>
            <a:ext cx="3098436" cy="2269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52824" y="3223617"/>
            <a:ext cx="3119761" cy="2275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74986" y="3223617"/>
            <a:ext cx="3113669" cy="2275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99836" y="1837550"/>
            <a:ext cx="993967" cy="447416"/>
          </a:xfrm>
          <a:custGeom>
            <a:avLst/>
            <a:gdLst/>
            <a:ahLst/>
            <a:cxnLst/>
            <a:rect l="l" t="t" r="r" b="b"/>
            <a:pathLst>
              <a:path w="994410" h="447039">
                <a:moveTo>
                  <a:pt x="0" y="0"/>
                </a:moveTo>
                <a:lnTo>
                  <a:pt x="994336" y="0"/>
                </a:lnTo>
                <a:lnTo>
                  <a:pt x="994336" y="446674"/>
                </a:lnTo>
                <a:lnTo>
                  <a:pt x="0" y="4466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499836" y="1837550"/>
            <a:ext cx="993967" cy="369332"/>
          </a:xfrm>
          <a:prstGeom prst="rect">
            <a:avLst/>
          </a:prstGeom>
          <a:solidFill>
            <a:srgbClr val="FFFFFF"/>
          </a:solidFill>
          <a:ln w="1270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Design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7135" y="3358016"/>
            <a:ext cx="976830" cy="447416"/>
          </a:xfrm>
          <a:custGeom>
            <a:avLst/>
            <a:gdLst/>
            <a:ahLst/>
            <a:cxnLst/>
            <a:rect l="l" t="t" r="r" b="b"/>
            <a:pathLst>
              <a:path w="977264" h="447039">
                <a:moveTo>
                  <a:pt x="0" y="0"/>
                </a:moveTo>
                <a:lnTo>
                  <a:pt x="977028" y="0"/>
                </a:lnTo>
                <a:lnTo>
                  <a:pt x="977028" y="446675"/>
                </a:lnTo>
                <a:lnTo>
                  <a:pt x="0" y="446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17135" y="3358016"/>
            <a:ext cx="976830" cy="369332"/>
          </a:xfrm>
          <a:prstGeom prst="rect">
            <a:avLst/>
          </a:prstGeom>
          <a:solidFill>
            <a:srgbClr val="FFFFFF"/>
          </a:solidFill>
          <a:ln w="1270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Before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558181" y="3358016"/>
            <a:ext cx="787049" cy="447416"/>
          </a:xfrm>
          <a:custGeom>
            <a:avLst/>
            <a:gdLst/>
            <a:ahLst/>
            <a:cxnLst/>
            <a:rect l="l" t="t" r="r" b="b"/>
            <a:pathLst>
              <a:path w="787400" h="447039">
                <a:moveTo>
                  <a:pt x="0" y="0"/>
                </a:moveTo>
                <a:lnTo>
                  <a:pt x="787034" y="0"/>
                </a:lnTo>
                <a:lnTo>
                  <a:pt x="787034" y="446675"/>
                </a:lnTo>
                <a:lnTo>
                  <a:pt x="0" y="4466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58181" y="3358016"/>
            <a:ext cx="787049" cy="369332"/>
          </a:xfrm>
          <a:prstGeom prst="rect">
            <a:avLst/>
          </a:prstGeom>
          <a:solidFill>
            <a:srgbClr val="FFFFFF"/>
          </a:solidFill>
          <a:ln w="12701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After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88655" y="3272442"/>
            <a:ext cx="877178" cy="289803"/>
          </a:xfrm>
          <a:custGeom>
            <a:avLst/>
            <a:gdLst/>
            <a:ahLst/>
            <a:cxnLst/>
            <a:rect l="l" t="t" r="r" b="b"/>
            <a:pathLst>
              <a:path w="877569" h="289560">
                <a:moveTo>
                  <a:pt x="0" y="0"/>
                </a:moveTo>
                <a:lnTo>
                  <a:pt x="877021" y="0"/>
                </a:lnTo>
                <a:lnTo>
                  <a:pt x="877021" y="289025"/>
                </a:lnTo>
                <a:lnTo>
                  <a:pt x="0" y="2890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88655" y="3272442"/>
            <a:ext cx="877178" cy="2154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9B4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1400" dirty="0">
                <a:solidFill>
                  <a:srgbClr val="009B45"/>
                </a:solidFill>
                <a:latin typeface="Calibri"/>
                <a:cs typeface="Calibri"/>
              </a:rPr>
              <a:t>Measured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65686" y="3274935"/>
            <a:ext cx="877178" cy="289803"/>
          </a:xfrm>
          <a:custGeom>
            <a:avLst/>
            <a:gdLst/>
            <a:ahLst/>
            <a:cxnLst/>
            <a:rect l="l" t="t" r="r" b="b"/>
            <a:pathLst>
              <a:path w="877570" h="289560">
                <a:moveTo>
                  <a:pt x="0" y="0"/>
                </a:moveTo>
                <a:lnTo>
                  <a:pt x="877021" y="0"/>
                </a:lnTo>
                <a:lnTo>
                  <a:pt x="877021" y="289025"/>
                </a:lnTo>
                <a:lnTo>
                  <a:pt x="0" y="2890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65686" y="3274935"/>
            <a:ext cx="877178" cy="2154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9B4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1400" dirty="0">
                <a:solidFill>
                  <a:srgbClr val="009B45"/>
                </a:solidFill>
                <a:latin typeface="Calibri"/>
                <a:cs typeface="Calibri"/>
              </a:rPr>
              <a:t>Measured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46003" y="3876437"/>
            <a:ext cx="755566" cy="7046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87326" y="3909142"/>
            <a:ext cx="668992" cy="600579"/>
          </a:xfrm>
          <a:custGeom>
            <a:avLst/>
            <a:gdLst/>
            <a:ahLst/>
            <a:cxnLst/>
            <a:rect l="l" t="t" r="r" b="b"/>
            <a:pathLst>
              <a:path w="669289" h="600075">
                <a:moveTo>
                  <a:pt x="368636" y="0"/>
                </a:moveTo>
                <a:lnTo>
                  <a:pt x="368636" y="149960"/>
                </a:lnTo>
                <a:lnTo>
                  <a:pt x="0" y="149960"/>
                </a:lnTo>
                <a:lnTo>
                  <a:pt x="0" y="449880"/>
                </a:lnTo>
                <a:lnTo>
                  <a:pt x="368636" y="449880"/>
                </a:lnTo>
                <a:lnTo>
                  <a:pt x="368636" y="599841"/>
                </a:lnTo>
                <a:lnTo>
                  <a:pt x="668719" y="299920"/>
                </a:lnTo>
                <a:lnTo>
                  <a:pt x="368636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87326" y="3909142"/>
            <a:ext cx="668992" cy="600579"/>
          </a:xfrm>
          <a:custGeom>
            <a:avLst/>
            <a:gdLst/>
            <a:ahLst/>
            <a:cxnLst/>
            <a:rect l="l" t="t" r="r" b="b"/>
            <a:pathLst>
              <a:path w="669289" h="600075">
                <a:moveTo>
                  <a:pt x="0" y="149960"/>
                </a:moveTo>
                <a:lnTo>
                  <a:pt x="368635" y="149960"/>
                </a:lnTo>
                <a:lnTo>
                  <a:pt x="368635" y="0"/>
                </a:lnTo>
                <a:lnTo>
                  <a:pt x="668719" y="299921"/>
                </a:lnTo>
                <a:lnTo>
                  <a:pt x="368635" y="599842"/>
                </a:lnTo>
                <a:lnTo>
                  <a:pt x="368635" y="449881"/>
                </a:lnTo>
                <a:lnTo>
                  <a:pt x="0" y="449881"/>
                </a:lnTo>
                <a:lnTo>
                  <a:pt x="0" y="149960"/>
                </a:lnTo>
                <a:close/>
              </a:path>
            </a:pathLst>
          </a:custGeom>
          <a:ln w="12703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97233" y="4801623"/>
            <a:ext cx="2430967" cy="394666"/>
          </a:xfrm>
          <a:custGeom>
            <a:avLst/>
            <a:gdLst/>
            <a:ahLst/>
            <a:cxnLst/>
            <a:rect l="l" t="t" r="r" b="b"/>
            <a:pathLst>
              <a:path w="2432050" h="394335">
                <a:moveTo>
                  <a:pt x="0" y="0"/>
                </a:moveTo>
                <a:lnTo>
                  <a:pt x="2431482" y="0"/>
                </a:lnTo>
                <a:lnTo>
                  <a:pt x="2431482" y="394125"/>
                </a:lnTo>
                <a:lnTo>
                  <a:pt x="0" y="3941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197233" y="4801623"/>
            <a:ext cx="2430967" cy="307777"/>
          </a:xfrm>
          <a:prstGeom prst="rect">
            <a:avLst/>
          </a:prstGeom>
          <a:solidFill>
            <a:srgbClr val="FFFFFF"/>
          </a:solidFill>
          <a:ln w="12700">
            <a:solidFill>
              <a:srgbClr val="E46C0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Dispersio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n c</a:t>
            </a:r>
            <a:r>
              <a:rPr sz="2000" dirty="0">
                <a:solidFill>
                  <a:srgbClr val="FF0000"/>
                </a:solidFill>
                <a:latin typeface="Calibri"/>
                <a:cs typeface="Calibri"/>
              </a:rPr>
              <a:t>orrection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00183" y="1597856"/>
            <a:ext cx="5085217" cy="1554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marR="5080" indent="-243840">
              <a:lnSpc>
                <a:spcPts val="1989"/>
              </a:lnSpc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Larg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residua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l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dispersio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n was generat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e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d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fro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m t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h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J–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AR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C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 marL="256540" marR="200025" indent="-243840">
              <a:lnSpc>
                <a:spcPts val="1989"/>
              </a:lnSpc>
              <a:spcBef>
                <a:spcPts val="120"/>
              </a:spcBef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With </a:t>
            </a:r>
            <a:r>
              <a:rPr lang="en-US" altLang="ja-JP" sz="2000" dirty="0">
                <a:solidFill>
                  <a:srgbClr val="0B3EFF"/>
                </a:solidFill>
                <a:latin typeface="Arial"/>
                <a:cs typeface="Arial"/>
              </a:rPr>
              <a:t>dispersion correction by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tuni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ng t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h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m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agneti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c field 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o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f q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uadrupol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m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agnets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, r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esidua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l d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ispersio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n b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ecam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e s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mall</a:t>
            </a:r>
            <a:r>
              <a:rPr lang="en-US" sz="2000" dirty="0">
                <a:solidFill>
                  <a:srgbClr val="0B3EFF"/>
                </a:solidFill>
                <a:latin typeface="Arial"/>
                <a:cs typeface="Arial"/>
              </a:rPr>
              <a:t> enough</a:t>
            </a:r>
            <a:r>
              <a:rPr sz="2000" dirty="0">
                <a:solidFill>
                  <a:srgbClr val="0B3EFF"/>
                </a:solidFill>
                <a:latin typeface="Arial"/>
                <a:cs typeface="Arial"/>
              </a:rPr>
              <a:t>.</a:t>
            </a:r>
            <a:r>
              <a:rPr lang="ja-JP" altLang="en-US" sz="2000" dirty="0">
                <a:solidFill>
                  <a:srgbClr val="0B3EFF"/>
                </a:solidFill>
                <a:latin typeface="Arial"/>
                <a:cs typeface="Arial"/>
              </a:rPr>
              <a:t>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sp>
        <p:nvSpPr>
          <p:cNvPr id="27" name="object 23"/>
          <p:cNvSpPr txBox="1"/>
          <p:nvPr/>
        </p:nvSpPr>
        <p:spPr>
          <a:xfrm>
            <a:off x="8785875" y="1135884"/>
            <a:ext cx="1730807" cy="402291"/>
          </a:xfrm>
          <a:prstGeom prst="rect">
            <a:avLst/>
          </a:prstGeom>
          <a:ln w="12702">
            <a:solidFill>
              <a:srgbClr val="0432FF"/>
            </a:solidFill>
          </a:ln>
        </p:spPr>
        <p:txBody>
          <a:bodyPr vert="horz" wrap="none" lIns="36000" tIns="46800" rIns="36000" bIns="46800" rtlCol="0">
            <a:spAutoFit/>
          </a:bodyPr>
          <a:lstStyle/>
          <a:p>
            <a:pPr marL="80645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Y.</a:t>
            </a:r>
            <a:r>
              <a:rPr lang="ja-JP" altLang="en-US" sz="2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Seimiya</a:t>
            </a:r>
            <a:r>
              <a:rPr lang="en-US" sz="2000" dirty="0">
                <a:solidFill>
                  <a:srgbClr val="0432FF"/>
                </a:solidFill>
                <a:latin typeface="Calibri"/>
                <a:cs typeface="Calibri"/>
              </a:rPr>
              <a:t> et al.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502965"/>
      </p:ext>
    </p:extLst>
  </p:cSld>
  <p:clrMapOvr>
    <a:masterClrMapping/>
  </p:clrMapOvr>
  <p:transition xmlns:p14="http://schemas.microsoft.com/office/powerpoint/2010/main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47755" y="3717808"/>
            <a:ext cx="2467781" cy="2571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3174" y="3742212"/>
            <a:ext cx="2464734" cy="2547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061" y="3650031"/>
            <a:ext cx="1320212" cy="0"/>
          </a:xfrm>
          <a:custGeom>
            <a:avLst/>
            <a:gdLst/>
            <a:ahLst/>
            <a:cxnLst/>
            <a:rect l="l" t="t" r="r" b="b"/>
            <a:pathLst>
              <a:path w="1320800">
                <a:moveTo>
                  <a:pt x="0" y="0"/>
                </a:moveTo>
                <a:lnTo>
                  <a:pt x="1320800" y="0"/>
                </a:lnTo>
              </a:path>
            </a:pathLst>
          </a:custGeom>
          <a:ln w="139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822367" y="3444328"/>
            <a:ext cx="1348139" cy="230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Example: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1</a:t>
            </a:r>
            <a:r>
              <a:rPr sz="1500" baseline="27777" dirty="0">
                <a:latin typeface="Calibri"/>
                <a:cs typeface="Calibri"/>
              </a:rPr>
              <a:t>st  </a:t>
            </a:r>
            <a:r>
              <a:rPr sz="1500" dirty="0">
                <a:latin typeface="Calibri"/>
                <a:cs typeface="Calibri"/>
              </a:rPr>
              <a:t>ARC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69396" y="5967163"/>
            <a:ext cx="1398282" cy="820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725" marR="5080" indent="-73660">
              <a:lnSpc>
                <a:spcPct val="128600"/>
              </a:lnSpc>
            </a:pPr>
            <a:r>
              <a:rPr sz="1400" dirty="0">
                <a:latin typeface="Calibri"/>
                <a:cs typeface="Calibri"/>
              </a:rPr>
              <a:t>Extraction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Kicker Extraction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Septum</a:t>
            </a:r>
          </a:p>
        </p:txBody>
      </p:sp>
      <p:sp>
        <p:nvSpPr>
          <p:cNvPr id="9" name="object 9"/>
          <p:cNvSpPr/>
          <p:nvPr/>
        </p:nvSpPr>
        <p:spPr>
          <a:xfrm>
            <a:off x="2379036" y="5791659"/>
            <a:ext cx="207553" cy="194473"/>
          </a:xfrm>
          <a:custGeom>
            <a:avLst/>
            <a:gdLst/>
            <a:ahLst/>
            <a:cxnLst/>
            <a:rect l="l" t="t" r="r" b="b"/>
            <a:pathLst>
              <a:path w="207644" h="194310">
                <a:moveTo>
                  <a:pt x="143084" y="42592"/>
                </a:moveTo>
                <a:lnTo>
                  <a:pt x="0" y="175585"/>
                </a:lnTo>
                <a:lnTo>
                  <a:pt x="17307" y="194185"/>
                </a:lnTo>
                <a:lnTo>
                  <a:pt x="160391" y="61192"/>
                </a:lnTo>
                <a:lnTo>
                  <a:pt x="143084" y="42592"/>
                </a:lnTo>
                <a:close/>
              </a:path>
              <a:path w="207644" h="194310">
                <a:moveTo>
                  <a:pt x="194862" y="33943"/>
                </a:moveTo>
                <a:lnTo>
                  <a:pt x="152389" y="33943"/>
                </a:lnTo>
                <a:lnTo>
                  <a:pt x="169697" y="52543"/>
                </a:lnTo>
                <a:lnTo>
                  <a:pt x="160391" y="61192"/>
                </a:lnTo>
                <a:lnTo>
                  <a:pt x="177698" y="79792"/>
                </a:lnTo>
                <a:lnTo>
                  <a:pt x="194862" y="33943"/>
                </a:lnTo>
                <a:close/>
              </a:path>
              <a:path w="207644" h="194310">
                <a:moveTo>
                  <a:pt x="152389" y="33943"/>
                </a:moveTo>
                <a:lnTo>
                  <a:pt x="143084" y="42592"/>
                </a:lnTo>
                <a:lnTo>
                  <a:pt x="160391" y="61192"/>
                </a:lnTo>
                <a:lnTo>
                  <a:pt x="169697" y="52543"/>
                </a:lnTo>
                <a:lnTo>
                  <a:pt x="152389" y="33943"/>
                </a:lnTo>
                <a:close/>
              </a:path>
              <a:path w="207644" h="194310">
                <a:moveTo>
                  <a:pt x="207568" y="0"/>
                </a:moveTo>
                <a:lnTo>
                  <a:pt x="125778" y="23992"/>
                </a:lnTo>
                <a:lnTo>
                  <a:pt x="143084" y="42592"/>
                </a:lnTo>
                <a:lnTo>
                  <a:pt x="152389" y="33943"/>
                </a:lnTo>
                <a:lnTo>
                  <a:pt x="194862" y="33943"/>
                </a:lnTo>
                <a:lnTo>
                  <a:pt x="207568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50174" y="5789174"/>
            <a:ext cx="198666" cy="483006"/>
          </a:xfrm>
          <a:custGeom>
            <a:avLst/>
            <a:gdLst/>
            <a:ahLst/>
            <a:cxnLst/>
            <a:rect l="l" t="t" r="r" b="b"/>
            <a:pathLst>
              <a:path w="198755" h="482600">
                <a:moveTo>
                  <a:pt x="151096" y="67004"/>
                </a:moveTo>
                <a:lnTo>
                  <a:pt x="0" y="473367"/>
                </a:lnTo>
                <a:lnTo>
                  <a:pt x="23821" y="482215"/>
                </a:lnTo>
                <a:lnTo>
                  <a:pt x="174917" y="75851"/>
                </a:lnTo>
                <a:lnTo>
                  <a:pt x="151096" y="67004"/>
                </a:lnTo>
                <a:close/>
              </a:path>
              <a:path w="198755" h="482600">
                <a:moveTo>
                  <a:pt x="195533" y="55098"/>
                </a:moveTo>
                <a:lnTo>
                  <a:pt x="155522" y="55098"/>
                </a:lnTo>
                <a:lnTo>
                  <a:pt x="179344" y="63947"/>
                </a:lnTo>
                <a:lnTo>
                  <a:pt x="174917" y="75851"/>
                </a:lnTo>
                <a:lnTo>
                  <a:pt x="198739" y="84700"/>
                </a:lnTo>
                <a:lnTo>
                  <a:pt x="195533" y="55098"/>
                </a:lnTo>
                <a:close/>
              </a:path>
              <a:path w="198755" h="482600">
                <a:moveTo>
                  <a:pt x="155522" y="55098"/>
                </a:moveTo>
                <a:lnTo>
                  <a:pt x="151096" y="67004"/>
                </a:lnTo>
                <a:lnTo>
                  <a:pt x="174917" y="75851"/>
                </a:lnTo>
                <a:lnTo>
                  <a:pt x="179344" y="63947"/>
                </a:lnTo>
                <a:lnTo>
                  <a:pt x="155522" y="55098"/>
                </a:lnTo>
                <a:close/>
              </a:path>
              <a:path w="198755" h="482600">
                <a:moveTo>
                  <a:pt x="189565" y="0"/>
                </a:moveTo>
                <a:lnTo>
                  <a:pt x="127274" y="58155"/>
                </a:lnTo>
                <a:lnTo>
                  <a:pt x="151096" y="67004"/>
                </a:lnTo>
                <a:lnTo>
                  <a:pt x="155522" y="55098"/>
                </a:lnTo>
                <a:lnTo>
                  <a:pt x="195533" y="55098"/>
                </a:lnTo>
                <a:lnTo>
                  <a:pt x="189565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358172" y="6298918"/>
            <a:ext cx="7787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DC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Bends</a:t>
            </a:r>
          </a:p>
        </p:txBody>
      </p:sp>
      <p:sp>
        <p:nvSpPr>
          <p:cNvPr id="12" name="object 12"/>
          <p:cNvSpPr/>
          <p:nvPr/>
        </p:nvSpPr>
        <p:spPr>
          <a:xfrm>
            <a:off x="3390715" y="5856198"/>
            <a:ext cx="397968" cy="394666"/>
          </a:xfrm>
          <a:custGeom>
            <a:avLst/>
            <a:gdLst/>
            <a:ahLst/>
            <a:cxnLst/>
            <a:rect l="l" t="t" r="r" b="b"/>
            <a:pathLst>
              <a:path w="398145" h="394335">
                <a:moveTo>
                  <a:pt x="397845" y="0"/>
                </a:moveTo>
                <a:lnTo>
                  <a:pt x="397415" y="63868"/>
                </a:lnTo>
                <a:lnTo>
                  <a:pt x="396171" y="124456"/>
                </a:lnTo>
                <a:lnTo>
                  <a:pt x="394180" y="180952"/>
                </a:lnTo>
                <a:lnTo>
                  <a:pt x="391511" y="232545"/>
                </a:lnTo>
                <a:lnTo>
                  <a:pt x="388229" y="278425"/>
                </a:lnTo>
                <a:lnTo>
                  <a:pt x="384404" y="317782"/>
                </a:lnTo>
                <a:lnTo>
                  <a:pt x="377794" y="362810"/>
                </a:lnTo>
                <a:lnTo>
                  <a:pt x="365015" y="393753"/>
                </a:lnTo>
                <a:lnTo>
                  <a:pt x="32829" y="393753"/>
                </a:lnTo>
                <a:lnTo>
                  <a:pt x="17742" y="349803"/>
                </a:lnTo>
                <a:lnTo>
                  <a:pt x="11464" y="298970"/>
                </a:lnTo>
                <a:lnTo>
                  <a:pt x="7902" y="256250"/>
                </a:lnTo>
                <a:lnTo>
                  <a:pt x="4918" y="207412"/>
                </a:lnTo>
                <a:lnTo>
                  <a:pt x="2579" y="153266"/>
                </a:lnTo>
                <a:lnTo>
                  <a:pt x="954" y="94623"/>
                </a:lnTo>
                <a:lnTo>
                  <a:pt x="108" y="32293"/>
                </a:lnTo>
                <a:lnTo>
                  <a:pt x="0" y="0"/>
                </a:lnTo>
              </a:path>
            </a:pathLst>
          </a:custGeom>
          <a:ln w="12703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85563" y="3730231"/>
            <a:ext cx="1032684" cy="2071203"/>
          </a:xfrm>
          <a:custGeom>
            <a:avLst/>
            <a:gdLst/>
            <a:ahLst/>
            <a:cxnLst/>
            <a:rect l="l" t="t" r="r" b="b"/>
            <a:pathLst>
              <a:path w="1033145" h="2069464">
                <a:moveTo>
                  <a:pt x="0" y="172039"/>
                </a:moveTo>
                <a:lnTo>
                  <a:pt x="5439" y="128963"/>
                </a:lnTo>
                <a:lnTo>
                  <a:pt x="20852" y="89892"/>
                </a:lnTo>
                <a:lnTo>
                  <a:pt x="44879" y="56185"/>
                </a:lnTo>
                <a:lnTo>
                  <a:pt x="76159" y="29201"/>
                </a:lnTo>
                <a:lnTo>
                  <a:pt x="113332" y="10298"/>
                </a:lnTo>
                <a:lnTo>
                  <a:pt x="155040" y="837"/>
                </a:lnTo>
                <a:lnTo>
                  <a:pt x="860648" y="0"/>
                </a:lnTo>
                <a:lnTo>
                  <a:pt x="875376" y="620"/>
                </a:lnTo>
                <a:lnTo>
                  <a:pt x="917290" y="9531"/>
                </a:lnTo>
                <a:lnTo>
                  <a:pt x="954745" y="27956"/>
                </a:lnTo>
                <a:lnTo>
                  <a:pt x="986379" y="54537"/>
                </a:lnTo>
                <a:lnTo>
                  <a:pt x="1010834" y="87915"/>
                </a:lnTo>
                <a:lnTo>
                  <a:pt x="1026749" y="126729"/>
                </a:lnTo>
                <a:lnTo>
                  <a:pt x="1032764" y="169623"/>
                </a:lnTo>
                <a:lnTo>
                  <a:pt x="1032781" y="1897074"/>
                </a:lnTo>
                <a:lnTo>
                  <a:pt x="1032160" y="1911794"/>
                </a:lnTo>
                <a:lnTo>
                  <a:pt x="1023244" y="1953685"/>
                </a:lnTo>
                <a:lnTo>
                  <a:pt x="1004809" y="1991119"/>
                </a:lnTo>
                <a:lnTo>
                  <a:pt x="978214" y="2022737"/>
                </a:lnTo>
                <a:lnTo>
                  <a:pt x="944818" y="2047178"/>
                </a:lnTo>
                <a:lnTo>
                  <a:pt x="905982" y="2063084"/>
                </a:lnTo>
                <a:lnTo>
                  <a:pt x="863066" y="2069097"/>
                </a:lnTo>
                <a:lnTo>
                  <a:pt x="172132" y="2069113"/>
                </a:lnTo>
                <a:lnTo>
                  <a:pt x="157405" y="2068492"/>
                </a:lnTo>
                <a:lnTo>
                  <a:pt x="115490" y="2059582"/>
                </a:lnTo>
                <a:lnTo>
                  <a:pt x="78036" y="2041157"/>
                </a:lnTo>
                <a:lnTo>
                  <a:pt x="46402" y="2014576"/>
                </a:lnTo>
                <a:lnTo>
                  <a:pt x="21947" y="1981199"/>
                </a:lnTo>
                <a:lnTo>
                  <a:pt x="6032" y="1942384"/>
                </a:lnTo>
                <a:lnTo>
                  <a:pt x="16" y="1899491"/>
                </a:lnTo>
                <a:lnTo>
                  <a:pt x="0" y="172039"/>
                </a:lnTo>
                <a:close/>
              </a:path>
            </a:pathLst>
          </a:custGeom>
          <a:ln w="21693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81359" y="3718322"/>
            <a:ext cx="1032684" cy="2071203"/>
          </a:xfrm>
          <a:custGeom>
            <a:avLst/>
            <a:gdLst/>
            <a:ahLst/>
            <a:cxnLst/>
            <a:rect l="l" t="t" r="r" b="b"/>
            <a:pathLst>
              <a:path w="1033145" h="2069464">
                <a:moveTo>
                  <a:pt x="0" y="172039"/>
                </a:moveTo>
                <a:lnTo>
                  <a:pt x="5439" y="128963"/>
                </a:lnTo>
                <a:lnTo>
                  <a:pt x="20852" y="89892"/>
                </a:lnTo>
                <a:lnTo>
                  <a:pt x="44879" y="56185"/>
                </a:lnTo>
                <a:lnTo>
                  <a:pt x="76159" y="29201"/>
                </a:lnTo>
                <a:lnTo>
                  <a:pt x="113332" y="10298"/>
                </a:lnTo>
                <a:lnTo>
                  <a:pt x="155040" y="837"/>
                </a:lnTo>
                <a:lnTo>
                  <a:pt x="860648" y="0"/>
                </a:lnTo>
                <a:lnTo>
                  <a:pt x="875376" y="620"/>
                </a:lnTo>
                <a:lnTo>
                  <a:pt x="917290" y="9531"/>
                </a:lnTo>
                <a:lnTo>
                  <a:pt x="954745" y="27956"/>
                </a:lnTo>
                <a:lnTo>
                  <a:pt x="986379" y="54537"/>
                </a:lnTo>
                <a:lnTo>
                  <a:pt x="1010834" y="87915"/>
                </a:lnTo>
                <a:lnTo>
                  <a:pt x="1026749" y="126729"/>
                </a:lnTo>
                <a:lnTo>
                  <a:pt x="1032764" y="169623"/>
                </a:lnTo>
                <a:lnTo>
                  <a:pt x="1032781" y="1897074"/>
                </a:lnTo>
                <a:lnTo>
                  <a:pt x="1032160" y="1911794"/>
                </a:lnTo>
                <a:lnTo>
                  <a:pt x="1023244" y="1953685"/>
                </a:lnTo>
                <a:lnTo>
                  <a:pt x="1004809" y="1991119"/>
                </a:lnTo>
                <a:lnTo>
                  <a:pt x="978214" y="2022737"/>
                </a:lnTo>
                <a:lnTo>
                  <a:pt x="944818" y="2047178"/>
                </a:lnTo>
                <a:lnTo>
                  <a:pt x="905982" y="2063084"/>
                </a:lnTo>
                <a:lnTo>
                  <a:pt x="863066" y="2069097"/>
                </a:lnTo>
                <a:lnTo>
                  <a:pt x="172132" y="2069113"/>
                </a:lnTo>
                <a:lnTo>
                  <a:pt x="157405" y="2068492"/>
                </a:lnTo>
                <a:lnTo>
                  <a:pt x="115490" y="2059582"/>
                </a:lnTo>
                <a:lnTo>
                  <a:pt x="78036" y="2041157"/>
                </a:lnTo>
                <a:lnTo>
                  <a:pt x="46402" y="2014576"/>
                </a:lnTo>
                <a:lnTo>
                  <a:pt x="21947" y="1981199"/>
                </a:lnTo>
                <a:lnTo>
                  <a:pt x="6032" y="1942384"/>
                </a:lnTo>
                <a:lnTo>
                  <a:pt x="16" y="1899491"/>
                </a:lnTo>
                <a:lnTo>
                  <a:pt x="0" y="172039"/>
                </a:lnTo>
                <a:close/>
              </a:path>
            </a:pathLst>
          </a:custGeom>
          <a:ln w="21693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06848" y="2959230"/>
            <a:ext cx="608694" cy="248494"/>
          </a:xfrm>
          <a:custGeom>
            <a:avLst/>
            <a:gdLst/>
            <a:ahLst/>
            <a:cxnLst/>
            <a:rect l="l" t="t" r="r" b="b"/>
            <a:pathLst>
              <a:path w="608964" h="248285">
                <a:moveTo>
                  <a:pt x="0" y="123950"/>
                </a:moveTo>
                <a:lnTo>
                  <a:pt x="15513" y="84772"/>
                </a:lnTo>
                <a:lnTo>
                  <a:pt x="45591" y="58658"/>
                </a:lnTo>
                <a:lnTo>
                  <a:pt x="89128" y="36304"/>
                </a:lnTo>
                <a:lnTo>
                  <a:pt x="144010" y="18570"/>
                </a:lnTo>
                <a:lnTo>
                  <a:pt x="185855" y="9740"/>
                </a:lnTo>
                <a:lnTo>
                  <a:pt x="231176" y="3602"/>
                </a:lnTo>
                <a:lnTo>
                  <a:pt x="279347" y="410"/>
                </a:lnTo>
                <a:lnTo>
                  <a:pt x="304304" y="0"/>
                </a:lnTo>
                <a:lnTo>
                  <a:pt x="329262" y="410"/>
                </a:lnTo>
                <a:lnTo>
                  <a:pt x="377432" y="3602"/>
                </a:lnTo>
                <a:lnTo>
                  <a:pt x="422754" y="9740"/>
                </a:lnTo>
                <a:lnTo>
                  <a:pt x="464599" y="18570"/>
                </a:lnTo>
                <a:lnTo>
                  <a:pt x="502343" y="29837"/>
                </a:lnTo>
                <a:lnTo>
                  <a:pt x="549896" y="50746"/>
                </a:lnTo>
                <a:lnTo>
                  <a:pt x="584696" y="75703"/>
                </a:lnTo>
                <a:lnTo>
                  <a:pt x="607601" y="113784"/>
                </a:lnTo>
                <a:lnTo>
                  <a:pt x="608609" y="123950"/>
                </a:lnTo>
                <a:lnTo>
                  <a:pt x="607601" y="134116"/>
                </a:lnTo>
                <a:lnTo>
                  <a:pt x="584696" y="172197"/>
                </a:lnTo>
                <a:lnTo>
                  <a:pt x="549896" y="197154"/>
                </a:lnTo>
                <a:lnTo>
                  <a:pt x="502343" y="218063"/>
                </a:lnTo>
                <a:lnTo>
                  <a:pt x="464599" y="229330"/>
                </a:lnTo>
                <a:lnTo>
                  <a:pt x="422754" y="238160"/>
                </a:lnTo>
                <a:lnTo>
                  <a:pt x="377432" y="244298"/>
                </a:lnTo>
                <a:lnTo>
                  <a:pt x="329262" y="247490"/>
                </a:lnTo>
                <a:lnTo>
                  <a:pt x="304304" y="247901"/>
                </a:lnTo>
                <a:lnTo>
                  <a:pt x="279347" y="247490"/>
                </a:lnTo>
                <a:lnTo>
                  <a:pt x="231176" y="244298"/>
                </a:lnTo>
                <a:lnTo>
                  <a:pt x="185855" y="238160"/>
                </a:lnTo>
                <a:lnTo>
                  <a:pt x="144010" y="229330"/>
                </a:lnTo>
                <a:lnTo>
                  <a:pt x="106266" y="218063"/>
                </a:lnTo>
                <a:lnTo>
                  <a:pt x="58713" y="197154"/>
                </a:lnTo>
                <a:lnTo>
                  <a:pt x="23913" y="172197"/>
                </a:lnTo>
                <a:lnTo>
                  <a:pt x="1008" y="134116"/>
                </a:lnTo>
                <a:lnTo>
                  <a:pt x="0" y="123950"/>
                </a:lnTo>
                <a:close/>
              </a:path>
            </a:pathLst>
          </a:custGeom>
          <a:ln w="2168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53759" y="3223952"/>
            <a:ext cx="1433191" cy="467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8100">
              <a:lnSpc>
                <a:spcPct val="101299"/>
              </a:lnSpc>
            </a:pP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Need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more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study </a:t>
            </a:r>
            <a:r>
              <a:rPr sz="1500" dirty="0">
                <a:latin typeface="Calibri"/>
                <a:cs typeface="Calibri"/>
              </a:rPr>
              <a:t>Before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521709" y="3440541"/>
            <a:ext cx="214090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After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dispersion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correction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78159" y="6333210"/>
            <a:ext cx="46093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Instead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of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changing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the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energy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of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DR,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I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changed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the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strength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of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Bend,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Quad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all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at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once. For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the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kicker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and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septum,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Response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measurement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was</a:t>
            </a:r>
            <a:r>
              <a:rPr lang="ja-JP" altLang="en-US" sz="1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0432FF"/>
                </a:solidFill>
                <a:latin typeface="Calibri"/>
                <a:cs typeface="Calibri"/>
              </a:rPr>
              <a:t>done.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591027" y="3900841"/>
            <a:ext cx="1599487" cy="17083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890877" y="3403934"/>
            <a:ext cx="1204059" cy="484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5300"/>
              </a:lnSpc>
            </a:pPr>
            <a:r>
              <a:rPr sz="1500" dirty="0">
                <a:latin typeface="Calibri"/>
                <a:cs typeface="Calibri"/>
              </a:rPr>
              <a:t>Optics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 extraction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line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713022" y="3458465"/>
            <a:ext cx="679147" cy="198922"/>
          </a:xfrm>
          <a:custGeom>
            <a:avLst/>
            <a:gdLst/>
            <a:ahLst/>
            <a:cxnLst/>
            <a:rect l="l" t="t" r="r" b="b"/>
            <a:pathLst>
              <a:path w="679450" h="198754">
                <a:moveTo>
                  <a:pt x="579626" y="0"/>
                </a:moveTo>
                <a:lnTo>
                  <a:pt x="579626" y="49623"/>
                </a:lnTo>
                <a:lnTo>
                  <a:pt x="0" y="49623"/>
                </a:lnTo>
                <a:lnTo>
                  <a:pt x="0" y="148871"/>
                </a:lnTo>
                <a:lnTo>
                  <a:pt x="579626" y="148871"/>
                </a:lnTo>
                <a:lnTo>
                  <a:pt x="579626" y="198495"/>
                </a:lnTo>
                <a:lnTo>
                  <a:pt x="678928" y="99249"/>
                </a:lnTo>
                <a:lnTo>
                  <a:pt x="579626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13022" y="3458465"/>
            <a:ext cx="679147" cy="198922"/>
          </a:xfrm>
          <a:custGeom>
            <a:avLst/>
            <a:gdLst/>
            <a:ahLst/>
            <a:cxnLst/>
            <a:rect l="l" t="t" r="r" b="b"/>
            <a:pathLst>
              <a:path w="679450" h="198754">
                <a:moveTo>
                  <a:pt x="0" y="49623"/>
                </a:moveTo>
                <a:lnTo>
                  <a:pt x="579626" y="49623"/>
                </a:lnTo>
                <a:lnTo>
                  <a:pt x="579626" y="0"/>
                </a:lnTo>
                <a:lnTo>
                  <a:pt x="678927" y="99248"/>
                </a:lnTo>
                <a:lnTo>
                  <a:pt x="579626" y="198496"/>
                </a:lnTo>
                <a:lnTo>
                  <a:pt x="579626" y="148872"/>
                </a:lnTo>
                <a:lnTo>
                  <a:pt x="0" y="148872"/>
                </a:lnTo>
                <a:lnTo>
                  <a:pt x="0" y="49623"/>
                </a:lnTo>
                <a:close/>
              </a:path>
            </a:pathLst>
          </a:custGeom>
          <a:ln w="21684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569975" y="1745484"/>
            <a:ext cx="1730807" cy="402291"/>
          </a:xfrm>
          <a:prstGeom prst="rect">
            <a:avLst/>
          </a:prstGeom>
          <a:ln w="12702">
            <a:solidFill>
              <a:srgbClr val="0432FF"/>
            </a:solidFill>
          </a:ln>
        </p:spPr>
        <p:txBody>
          <a:bodyPr vert="horz" wrap="none" lIns="36000" tIns="46800" rIns="36000" bIns="46800" rtlCol="0">
            <a:spAutoFit/>
          </a:bodyPr>
          <a:lstStyle/>
          <a:p>
            <a:pPr marL="80645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Y.</a:t>
            </a:r>
            <a:r>
              <a:rPr lang="ja-JP" altLang="en-US" sz="2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Seimiya</a:t>
            </a:r>
            <a:r>
              <a:rPr lang="en-US" sz="2000" dirty="0">
                <a:solidFill>
                  <a:srgbClr val="0432FF"/>
                </a:solidFill>
                <a:latin typeface="Calibri"/>
                <a:cs typeface="Calibri"/>
              </a:rPr>
              <a:t> et al.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13147" y="1360383"/>
            <a:ext cx="6149775" cy="9806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5435" indent="-292735">
              <a:lnSpc>
                <a:spcPct val="100000"/>
              </a:lnSpc>
              <a:buFont typeface="Arial"/>
              <a:buChar char="•"/>
              <a:tabLst>
                <a:tab pos="306070" algn="l"/>
              </a:tabLst>
            </a:pPr>
            <a:r>
              <a:rPr sz="1500" dirty="0">
                <a:latin typeface="Calibri"/>
                <a:cs typeface="Calibri"/>
              </a:rPr>
              <a:t>This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table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shows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values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residual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dispersion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before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and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after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correction.</a:t>
            </a:r>
          </a:p>
          <a:p>
            <a:pPr marL="305435" indent="-292735">
              <a:lnSpc>
                <a:spcPts val="2014"/>
              </a:lnSpc>
              <a:spcBef>
                <a:spcPts val="15"/>
              </a:spcBef>
              <a:buClr>
                <a:srgbClr val="0B3EFF"/>
              </a:buClr>
              <a:buFont typeface="Arial"/>
              <a:buChar char="•"/>
              <a:tabLst>
                <a:tab pos="306070" algn="l"/>
              </a:tabLst>
            </a:pP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Residual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dispersion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became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smaller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both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ARCs.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endParaRPr sz="1700" dirty="0">
              <a:latin typeface="Calibri"/>
              <a:cs typeface="Calibri"/>
            </a:endParaRPr>
          </a:p>
          <a:p>
            <a:pPr marL="305435" indent="-292735">
              <a:lnSpc>
                <a:spcPts val="2014"/>
              </a:lnSpc>
              <a:buClr>
                <a:srgbClr val="0B3EFF"/>
              </a:buClr>
              <a:buFont typeface="Arial"/>
              <a:buChar char="•"/>
              <a:tabLst>
                <a:tab pos="306070" algn="l"/>
              </a:tabLst>
            </a:pP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1</a:t>
            </a:r>
            <a:r>
              <a:rPr sz="1650" baseline="25252" dirty="0">
                <a:solidFill>
                  <a:srgbClr val="0B3EFF"/>
                </a:solidFill>
                <a:latin typeface="Calibri"/>
                <a:cs typeface="Calibri"/>
              </a:rPr>
              <a:t>st 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ARC,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residual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dispersion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not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still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small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enough.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6939" y="2278278"/>
            <a:ext cx="1241507" cy="710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99"/>
              </a:lnSpc>
            </a:pPr>
            <a:r>
              <a:rPr sz="1500" dirty="0">
                <a:latin typeface="Calibri"/>
                <a:cs typeface="Calibri"/>
              </a:rPr>
              <a:t>There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are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two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ARCs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DR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extraction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line.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16287" y="4270293"/>
            <a:ext cx="1771496" cy="1168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299"/>
              </a:lnSpc>
            </a:pPr>
            <a:r>
              <a:rPr sz="1500" dirty="0">
                <a:latin typeface="Calibri"/>
                <a:cs typeface="Calibri"/>
              </a:rPr>
              <a:t>The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third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graph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shows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residual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dispersion.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Blue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horizontal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and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red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vertical.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375629"/>
              </p:ext>
            </p:extLst>
          </p:nvPr>
        </p:nvGraphicFramePr>
        <p:xfrm>
          <a:off x="1872585" y="2106609"/>
          <a:ext cx="6212526" cy="11046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9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20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1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84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01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909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23387">
                <a:tc>
                  <a:txBody>
                    <a:bodyPr/>
                    <a:lstStyle/>
                    <a:p>
                      <a:pPr marL="165735"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e+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5786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&lt;</a:t>
                      </a:r>
                      <a:r>
                        <a:rPr lang="en-US" altLang="ja-JP"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η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</a:t>
                      </a:r>
                      <a:r>
                        <a:rPr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200" b="1" spc="-7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ja-JP" altLang="en-US"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127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[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]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55955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&lt;</a:t>
                      </a:r>
                      <a:r>
                        <a:rPr lang="en-US" altLang="ja-JP" sz="12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η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&gt;</a:t>
                      </a:r>
                      <a:r>
                        <a:rPr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200" b="1" spc="-7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ja-JP" altLang="en-US"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200" b="1" spc="-15" baseline="27777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[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]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ud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ja-JP" altLang="en-US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</a:t>
                      </a:r>
                      <a:r>
                        <a:rPr sz="12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ja-JP" altLang="en-US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lang="ja-JP" altLang="en-US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Quad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427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ti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lang="ja-JP" altLang="en-US" sz="1200" dirty="0">
                          <a:latin typeface="Calibri"/>
                          <a:cs typeface="Calibri"/>
                        </a:rPr>
                        <a:t> 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Af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f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lang="ja-JP" altLang="en-US" sz="1200" dirty="0">
                          <a:latin typeface="Calibri"/>
                          <a:cs typeface="Calibri"/>
                        </a:rPr>
                        <a:t> 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Af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er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[%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]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32526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427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200" spc="-7" baseline="27777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00" baseline="27777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00" spc="120" baseline="27777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079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1200" spc="-5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solidFill>
                            <a:srgbClr val="00B050"/>
                          </a:solidFill>
                          <a:latin typeface="Calibri"/>
                          <a:cs typeface="Calibri"/>
                        </a:rPr>
                        <a:t>019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0094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0077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427"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200" spc="-22" baseline="27777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aseline="27777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00" spc="127" baseline="27777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C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49554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sz="12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660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02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01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/>
                    <a:p>
                      <a:pPr marL="22796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.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8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sp>
        <p:nvSpPr>
          <p:cNvPr id="29" name="タイトル 25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714375"/>
          </a:xfrm>
        </p:spPr>
        <p:txBody>
          <a:bodyPr/>
          <a:lstStyle/>
          <a:p>
            <a:r>
              <a:rPr lang="en-US" altLang="ja-JP" dirty="0"/>
              <a:t>Residual Dispersion Function in DR RTL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1160881"/>
      </p:ext>
    </p:extLst>
  </p:cSld>
  <p:clrMapOvr>
    <a:masterClrMapping/>
  </p:clrMapOvr>
  <p:transition xmlns:p14="http://schemas.microsoft.com/office/powerpoint/2010/main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7" y="2209800"/>
            <a:ext cx="10525125" cy="504984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>
                <a:solidFill>
                  <a:srgbClr val="BFBFC0"/>
                </a:solidFill>
              </a:rPr>
              <a:t>Phase II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rgbClr val="000090"/>
                </a:solidFill>
              </a:rPr>
              <a:t>Summer Shutdown</a:t>
            </a:r>
            <a:endParaRPr kumimoji="1" lang="en-US" altLang="ja-JP" dirty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Autumn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Phase III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ja-JP" alt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kumimoji="1" lang="ja-JP" altLang="en-US" dirty="0">
              <a:solidFill>
                <a:srgbClr val="A5A5E9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0014642"/>
      </p:ext>
    </p:extLst>
  </p:cSld>
  <p:clrMapOvr>
    <a:masterClrMapping/>
  </p:clrMapOvr>
  <p:transition xmlns:p14="http://schemas.microsoft.com/office/powerpoint/2010/main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Summer Maintenance and Improvements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3200" dirty="0"/>
              <a:t>105 items were performed</a:t>
            </a:r>
          </a:p>
          <a:p>
            <a:r>
              <a:rPr lang="en-US" altLang="ja-JP" sz="3200" dirty="0"/>
              <a:t>From July 17th to October 22th</a:t>
            </a:r>
          </a:p>
          <a:p>
            <a:r>
              <a:rPr kumimoji="1" lang="en-US" altLang="ja-JP" sz="3200" dirty="0"/>
              <a:t>There were several near misses </a:t>
            </a:r>
            <a:r>
              <a:rPr kumimoji="1" lang="en-US" altLang="ja-JP" sz="2400" dirty="0"/>
              <a:t>(no injuries) </a:t>
            </a:r>
            <a:endParaRPr kumimoji="1" lang="en-US" altLang="ja-JP" sz="3200" dirty="0"/>
          </a:p>
          <a:p>
            <a:pPr lvl="1"/>
            <a:r>
              <a:rPr lang="en-US" altLang="ja-JP" sz="2800" dirty="0"/>
              <a:t>Taking measures against them</a:t>
            </a:r>
          </a:p>
          <a:p>
            <a:r>
              <a:rPr lang="en-US" altLang="ja-JP" sz="3200" dirty="0"/>
              <a:t>Morning meetings every day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pic>
        <p:nvPicPr>
          <p:cNvPr id="5" name="図 4" descr="morning-meeti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010024"/>
            <a:ext cx="4737100" cy="3552825"/>
          </a:xfrm>
          <a:prstGeom prst="rect">
            <a:avLst/>
          </a:prstGeom>
        </p:spPr>
      </p:pic>
      <p:pic>
        <p:nvPicPr>
          <p:cNvPr id="7" name="図 6" descr="pulsed-merger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8" y="4010024"/>
            <a:ext cx="4737101" cy="35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47360"/>
      </p:ext>
    </p:extLst>
  </p:cSld>
  <p:clrMapOvr>
    <a:masterClrMapping/>
  </p:clrMapOvr>
  <p:transition xmlns:p14="http://schemas.microsoft.com/office/powerpoint/2010/main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タイトル 1">
            <a:extLst>
              <a:ext uri="{FF2B5EF4-FFF2-40B4-BE49-F238E27FC236}">
                <a16:creationId xmlns:a16="http://schemas.microsoft.com/office/drawing/2014/main" xmlns="" id="{7C646006-9A13-B543-B911-748768D34912}"/>
              </a:ext>
            </a:extLst>
          </p:cNvPr>
          <p:cNvSpPr txBox="1">
            <a:spLocks/>
          </p:cNvSpPr>
          <p:nvPr/>
        </p:nvSpPr>
        <p:spPr bwMode="auto">
          <a:xfrm>
            <a:off x="690308" y="152400"/>
            <a:ext cx="9218950" cy="85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r>
              <a:rPr lang="en-US" altLang="ja-JP" sz="3600" b="0" dirty="0"/>
              <a:t>RF System Upgrade</a:t>
            </a:r>
            <a:endParaRPr lang="ja-JP" altLang="en-US" sz="3600" b="0" dirty="0"/>
          </a:p>
        </p:txBody>
      </p:sp>
      <p:pic>
        <p:nvPicPr>
          <p:cNvPr id="5" name="図 4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132" y="3177900"/>
            <a:ext cx="6923814" cy="2156872"/>
          </a:xfrm>
          <a:prstGeom prst="rect">
            <a:avLst/>
          </a:prstGeom>
        </p:spPr>
      </p:pic>
      <p:pic>
        <p:nvPicPr>
          <p:cNvPr id="6" name="図 5" descr="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85" y="1352083"/>
            <a:ext cx="2971469" cy="1872776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30093" y="944792"/>
            <a:ext cx="4385822" cy="1208518"/>
          </a:xfrm>
          <a:prstGeom prst="rect">
            <a:avLst/>
          </a:prstGeom>
        </p:spPr>
        <p:txBody>
          <a:bodyPr wrap="square" lIns="99551" tIns="49775" rIns="99551" bIns="49775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cs typeface="Times New Roman"/>
              </a:rPr>
              <a:t>Replacement of SHB1 Solid-State 10kW Amp.</a:t>
            </a:r>
          </a:p>
          <a:p>
            <a:r>
              <a:rPr lang="en-US" altLang="ja-JP" sz="1200" b="1" dirty="0">
                <a:cs typeface="Times New Roman"/>
              </a:rPr>
              <a:t>20 years old, </a:t>
            </a:r>
            <a:br>
              <a:rPr lang="en-US" altLang="ja-JP" sz="1200" b="1" dirty="0">
                <a:cs typeface="Times New Roman"/>
              </a:rPr>
            </a:br>
            <a:r>
              <a:rPr lang="en-US" altLang="ja-JP" sz="1200" b="1" dirty="0">
                <a:cs typeface="Times New Roman"/>
              </a:rPr>
              <a:t>often unstable,</a:t>
            </a:r>
            <a:br>
              <a:rPr lang="en-US" altLang="ja-JP" sz="1200" b="1" dirty="0">
                <a:cs typeface="Times New Roman"/>
              </a:rPr>
            </a:br>
            <a:r>
              <a:rPr lang="en-US" altLang="ja-JP" sz="1200" b="1" dirty="0">
                <a:cs typeface="Times New Roman"/>
              </a:rPr>
              <a:t>degraded power</a:t>
            </a:r>
            <a:endParaRPr lang="ja-JP" altLang="en-US" sz="1200" b="1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11" name="正方形/長方形 10"/>
          <p:cNvSpPr/>
          <p:nvPr/>
        </p:nvSpPr>
        <p:spPr>
          <a:xfrm flipH="1">
            <a:off x="2565782" y="6093453"/>
            <a:ext cx="2638776" cy="377521"/>
          </a:xfrm>
          <a:prstGeom prst="rect">
            <a:avLst/>
          </a:prstGeom>
        </p:spPr>
        <p:txBody>
          <a:bodyPr wrap="square" lIns="99551" tIns="49775" rIns="99551" bIns="49775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cs typeface="Times New Roman"/>
              </a:rPr>
              <a:t>KL_13 Reinstallation  </a:t>
            </a:r>
            <a:endParaRPr lang="ja-JP" altLang="en-US" sz="1800" b="1" dirty="0">
              <a:solidFill>
                <a:srgbClr val="FF0000"/>
              </a:solidFill>
              <a:cs typeface="Times New Roman"/>
            </a:endParaRPr>
          </a:p>
        </p:txBody>
      </p:sp>
      <p:pic>
        <p:nvPicPr>
          <p:cNvPr id="13" name="図 12" descr="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08" y="5270561"/>
            <a:ext cx="1496704" cy="1848495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 rot="5400000" flipH="1" flipV="1">
            <a:off x="2352667" y="4976361"/>
            <a:ext cx="1169902" cy="740074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3399170" y="3283060"/>
            <a:ext cx="211677" cy="210321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10800000">
            <a:off x="3610852" y="5206174"/>
            <a:ext cx="1486806" cy="255884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5204558" y="5248363"/>
            <a:ext cx="4009781" cy="746853"/>
          </a:xfrm>
          <a:prstGeom prst="rect">
            <a:avLst/>
          </a:prstGeom>
        </p:spPr>
        <p:txBody>
          <a:bodyPr wrap="none" lIns="99551" tIns="49775" rIns="99551" bIns="49775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cs typeface="Times New Roman"/>
              </a:rPr>
              <a:t>Solid-State Sub-Booster System</a:t>
            </a:r>
            <a:endParaRPr lang="en-US" altLang="ja-JP" sz="1200" b="1" dirty="0">
              <a:solidFill>
                <a:srgbClr val="FF0000"/>
              </a:solidFill>
              <a:cs typeface="Times New Roman"/>
            </a:endParaRPr>
          </a:p>
          <a:p>
            <a:r>
              <a:rPr lang="en-US" altLang="ja-JP" sz="1200" b="1" dirty="0">
                <a:cs typeface="Times New Roman"/>
              </a:rPr>
              <a:t>	Replaced single 60-kW klystron </a:t>
            </a:r>
            <a:br>
              <a:rPr lang="en-US" altLang="ja-JP" sz="1200" b="1" dirty="0">
                <a:cs typeface="Times New Roman"/>
              </a:rPr>
            </a:br>
            <a:r>
              <a:rPr lang="en-US" altLang="ja-JP" sz="1200" b="1" dirty="0">
                <a:cs typeface="Times New Roman"/>
              </a:rPr>
              <a:t>	with distributed 600W Solid-State Amplifiers</a:t>
            </a:r>
            <a:endParaRPr lang="ja-JP" altLang="en-US" sz="1200" b="1" dirty="0">
              <a:cs typeface="Times New Roman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204558" y="944792"/>
            <a:ext cx="5654237" cy="377521"/>
          </a:xfrm>
          <a:prstGeom prst="rect">
            <a:avLst/>
          </a:prstGeom>
        </p:spPr>
        <p:txBody>
          <a:bodyPr wrap="none" lIns="99551" tIns="49775" rIns="99551" bIns="49775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cs typeface="Times New Roman"/>
              </a:rPr>
              <a:t>RF Monitor Upgrade (Pulse-Shortening Detector)</a:t>
            </a:r>
            <a:endParaRPr lang="ja-JP" altLang="en-US" sz="1800" b="1" dirty="0">
              <a:solidFill>
                <a:srgbClr val="FF0000"/>
              </a:solidFill>
              <a:cs typeface="Times New Roman"/>
            </a:endParaRPr>
          </a:p>
        </p:txBody>
      </p:sp>
      <p:pic>
        <p:nvPicPr>
          <p:cNvPr id="18" name="図 17" descr="4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605" y="1333987"/>
            <a:ext cx="3822524" cy="1873093"/>
          </a:xfrm>
          <a:prstGeom prst="rect">
            <a:avLst/>
          </a:prstGeom>
        </p:spPr>
      </p:pic>
      <p:grpSp>
        <p:nvGrpSpPr>
          <p:cNvPr id="3" name="図形グループ 2"/>
          <p:cNvGrpSpPr/>
          <p:nvPr/>
        </p:nvGrpSpPr>
        <p:grpSpPr>
          <a:xfrm>
            <a:off x="5773250" y="5997494"/>
            <a:ext cx="4475206" cy="1495505"/>
            <a:chOff x="5773250" y="5997494"/>
            <a:chExt cx="4475206" cy="1495505"/>
          </a:xfrm>
        </p:grpSpPr>
        <p:pic>
          <p:nvPicPr>
            <p:cNvPr id="20" name="図 19" descr="3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3250" y="5997494"/>
              <a:ext cx="4475206" cy="1495505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6281956" y="7119056"/>
              <a:ext cx="406380" cy="37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56307229"/>
      </p:ext>
    </p:extLst>
  </p:cSld>
  <p:clrMapOvr>
    <a:masterClrMapping/>
  </p:clrMapOvr>
  <p:transition xmlns:p14="http://schemas.microsoft.com/office/powerpoint/2010/main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placement of markedly deteriorate accelerating structures in Units 1-1 and 5-1 with spares capable of rated power operation…"/>
          <p:cNvSpPr txBox="1">
            <a:spLocks noGrp="1"/>
          </p:cNvSpPr>
          <p:nvPr>
            <p:ph type="body" sz="half" idx="1"/>
          </p:nvPr>
        </p:nvSpPr>
        <p:spPr>
          <a:xfrm>
            <a:off x="248673" y="1130300"/>
            <a:ext cx="9928497" cy="26797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35057" indent="-335057" algn="just" defTabSz="440362">
              <a:spcBef>
                <a:spcPts val="200"/>
              </a:spcBef>
              <a:defRPr sz="225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Restoration of Unit 1-3</a:t>
            </a:r>
          </a:p>
          <a:p>
            <a:pPr marL="335057" indent="-335057" algn="just" defTabSz="440362">
              <a:spcBef>
                <a:spcPts val="200"/>
              </a:spcBef>
              <a:defRPr sz="2256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Replacement of markedly deteriorate accelerating structures in Units 1-1 and 5-1 with spares capable of rated power operation </a:t>
            </a:r>
          </a:p>
          <a:p>
            <a:pPr marL="335057" indent="-335057" algn="just" defTabSz="440362">
              <a:spcBef>
                <a:spcPts val="200"/>
              </a:spcBef>
              <a:defRPr sz="2256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Installation and adjustment of the power supplies for pulse magnets newly installed</a:t>
            </a:r>
          </a:p>
          <a:p>
            <a:pPr marL="335057" indent="-335057" algn="just" defTabSz="440362">
              <a:spcBef>
                <a:spcPts val="200"/>
              </a:spcBef>
              <a:defRPr sz="2256"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Removal of the used FC base-unit and installation of the dummy plunger with holes for beam jitter measurement</a:t>
            </a:r>
            <a:endParaRPr lang="en-US" sz="2000" dirty="0"/>
          </a:p>
          <a:p>
            <a:pPr marL="335057" indent="-335057" algn="just" defTabSz="440362">
              <a:spcBef>
                <a:spcPts val="200"/>
              </a:spcBef>
              <a:defRPr sz="2256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/>
              <a:t>Upgrade of control system for bending and </a:t>
            </a:r>
            <a:r>
              <a:rPr lang="en-US" sz="2000" dirty="0" err="1"/>
              <a:t>solenoidal</a:t>
            </a:r>
            <a:r>
              <a:rPr lang="en-US" sz="2000" dirty="0"/>
              <a:t> magnets</a:t>
            </a:r>
            <a:endParaRPr sz="2000" dirty="0"/>
          </a:p>
        </p:txBody>
      </p:sp>
      <p:pic>
        <p:nvPicPr>
          <p:cNvPr id="120" name="不明.jpg" descr="不明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442" y="3964540"/>
            <a:ext cx="3661179" cy="259050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テキスト"/>
          <p:cNvSpPr txBox="1"/>
          <p:nvPr/>
        </p:nvSpPr>
        <p:spPr>
          <a:xfrm>
            <a:off x="0" y="-133469"/>
            <a:ext cx="82270" cy="266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/>
          <a:p>
            <a:pPr defTabSz="366629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2" name="Restored Unit 1-3"/>
          <p:cNvSpPr txBox="1"/>
          <p:nvPr/>
        </p:nvSpPr>
        <p:spPr>
          <a:xfrm>
            <a:off x="1584783" y="6708048"/>
            <a:ext cx="2092285" cy="390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737" tIns="40737" rIns="40737" bIns="40737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0" dirty="0"/>
              <a:t>Restored Unit 1-3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63" y="3964540"/>
            <a:ext cx="3661179" cy="25905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14129" r="30084" b="23547"/>
          <a:stretch/>
        </p:blipFill>
        <p:spPr>
          <a:xfrm>
            <a:off x="8119484" y="5163865"/>
            <a:ext cx="1521485" cy="1391178"/>
          </a:xfrm>
          <a:prstGeom prst="rect">
            <a:avLst/>
          </a:prstGeom>
        </p:spPr>
      </p:pic>
      <p:sp>
        <p:nvSpPr>
          <p:cNvPr id="8" name="Restored Unit 1-3"/>
          <p:cNvSpPr txBox="1"/>
          <p:nvPr/>
        </p:nvSpPr>
        <p:spPr>
          <a:xfrm>
            <a:off x="5300755" y="6717895"/>
            <a:ext cx="5387883" cy="390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0737" tIns="40737" rIns="40737" bIns="40737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/>
              <a:t>Dummy plunger with holes</a:t>
            </a:r>
            <a:r>
              <a:rPr lang="en-US" sz="1600" b="0" dirty="0"/>
              <a:t> (replacing target)</a:t>
            </a:r>
            <a:endParaRPr sz="1600" b="0" dirty="0"/>
          </a:p>
        </p:txBody>
      </p:sp>
      <p:sp>
        <p:nvSpPr>
          <p:cNvPr id="9" name="スライド番号プレースホルダ 3"/>
          <p:cNvSpPr>
            <a:spLocks noGrp="1"/>
          </p:cNvSpPr>
          <p:nvPr>
            <p:ph type="sldNum" sz="quarter" idx="4294967295"/>
          </p:nvPr>
        </p:nvSpPr>
        <p:spPr>
          <a:xfrm>
            <a:off x="9886950" y="7254875"/>
            <a:ext cx="623888" cy="2524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sp>
        <p:nvSpPr>
          <p:cNvPr id="10" name="タイトル 25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714375"/>
          </a:xfrm>
        </p:spPr>
        <p:txBody>
          <a:bodyPr/>
          <a:lstStyle/>
          <a:p>
            <a:r>
              <a:rPr lang="en-US" altLang="ja-JP" dirty="0"/>
              <a:t>Accelerating Units and Target Hole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1155728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64B24200-3358-8243-AC29-E950FA397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75" y="915692"/>
            <a:ext cx="9781689" cy="689629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Pulse magnets installed in beam-merger line of two pre-injectors. (bends x2, quads x4, correctors x4)</a:t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endParaRPr lang="en-US" altLang="ja-JP" sz="2700" dirty="0">
              <a:solidFill>
                <a:srgbClr val="00009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Corrector magnets added. </a:t>
            </a:r>
            <a:r>
              <a:rPr lang="en-US" altLang="ja-JP" sz="21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(PY_12_2 [pulsed], BX_DS_C2 [DC])</a:t>
            </a:r>
          </a:p>
          <a:p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DC corrector magnets removed in Sector-3, 4, 5. </a:t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	</a:t>
            </a:r>
            <a:r>
              <a:rPr lang="en-US" altLang="ja-JP" sz="21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(pulsed correctors installed in summer 2017 summer)</a:t>
            </a:r>
          </a:p>
          <a:p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Interlock system configuration improved. </a:t>
            </a:r>
            <a:b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	</a:t>
            </a:r>
            <a:r>
              <a:rPr lang="en-US" altLang="ja-JP" sz="21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(e+ focusing DC solenoids, beam dump line quads)</a:t>
            </a:r>
          </a:p>
          <a:p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Alignment of all beam-line girders and quads measured. Those with large deviation adjusted. </a:t>
            </a:r>
          </a:p>
          <a:p>
            <a:r>
              <a:rPr lang="en-US" altLang="ja-JP" sz="2700" dirty="0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Remote control system installed in e+/e- beam separator.</a:t>
            </a:r>
            <a:endParaRPr lang="ja-JP" altLang="en-US" sz="2700" dirty="0">
              <a:solidFill>
                <a:srgbClr val="00009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C945FD7E-E8B5-964E-83BE-121684977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8" b="20737"/>
          <a:stretch/>
        </p:blipFill>
        <p:spPr>
          <a:xfrm>
            <a:off x="2136772" y="1864703"/>
            <a:ext cx="5037297" cy="2211047"/>
          </a:xfrm>
          <a:prstGeom prst="rect">
            <a:avLst/>
          </a:prstGeom>
        </p:spPr>
      </p:pic>
      <p:sp>
        <p:nvSpPr>
          <p:cNvPr id="6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529929"/>
          </a:xfrm>
        </p:spPr>
        <p:txBody>
          <a:bodyPr/>
          <a:lstStyle/>
          <a:p>
            <a:r>
              <a:rPr kumimoji="1" lang="en-US" altLang="ja-JP" dirty="0"/>
              <a:t>Magnets and Beamline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2828632"/>
      </p:ext>
    </p:extLst>
  </p:cSld>
  <p:clrMapOvr>
    <a:masterClrMapping/>
  </p:clrMapOvr>
  <p:transition xmlns:p14="http://schemas.microsoft.com/office/powerpoint/2010/main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17" y="3926079"/>
            <a:ext cx="5481161" cy="330327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4299" y="885825"/>
            <a:ext cx="10510839" cy="6369050"/>
          </a:xfrm>
          <a:effectLst/>
        </p:spPr>
        <p:txBody>
          <a:bodyPr/>
          <a:lstStyle/>
          <a:p>
            <a:pPr lvl="1"/>
            <a:r>
              <a:rPr lang="en-US" altLang="ja-JP" sz="1800" dirty="0"/>
              <a:t>For 40-times higher luminosity in SuperKEKB collider</a:t>
            </a:r>
          </a:p>
          <a:p>
            <a:pPr lvl="1"/>
            <a:r>
              <a:rPr lang="en-US" altLang="ja-JP" sz="1800" dirty="0">
                <a:solidFill>
                  <a:srgbClr val="FF6600"/>
                </a:solidFill>
                <a:sym typeface="Wingdings"/>
              </a:rPr>
              <a:t>Low emittance &amp; low energy spread injection beams with 4 times higher beam current</a:t>
            </a:r>
            <a:endParaRPr lang="en-US" altLang="ja-JP" sz="1800" dirty="0">
              <a:sym typeface="Wingdings"/>
            </a:endParaRPr>
          </a:p>
          <a:p>
            <a:pPr lvl="2"/>
            <a:r>
              <a:rPr lang="en-US" altLang="ja-JP" sz="1600" dirty="0">
                <a:sym typeface="Wingdings"/>
              </a:rPr>
              <a:t>New high-current photo-cathode RF gun</a:t>
            </a:r>
          </a:p>
          <a:p>
            <a:pPr lvl="2"/>
            <a:r>
              <a:rPr lang="en-US" altLang="ja-JP" sz="1600" dirty="0"/>
              <a:t>New positron capture section </a:t>
            </a:r>
          </a:p>
          <a:p>
            <a:pPr lvl="2"/>
            <a:r>
              <a:rPr lang="en-US" altLang="ja-JP" sz="1600" dirty="0"/>
              <a:t>Positron damping ring injection/extraction</a:t>
            </a:r>
            <a:endParaRPr lang="en-US" altLang="ja-JP" sz="1800" dirty="0"/>
          </a:p>
          <a:p>
            <a:pPr lvl="2"/>
            <a:r>
              <a:rPr lang="en-US" altLang="ja-JP" sz="1600" dirty="0"/>
              <a:t>Optimized beam optics and correction</a:t>
            </a:r>
          </a:p>
          <a:p>
            <a:pPr lvl="2"/>
            <a:r>
              <a:rPr lang="en-US" altLang="ja-JP" sz="1600" dirty="0"/>
              <a:t>Precise beam orbit control with long-baseline alignment</a:t>
            </a:r>
          </a:p>
          <a:p>
            <a:pPr lvl="2"/>
            <a:r>
              <a:rPr lang="en-US" altLang="ja-JP" sz="1600" dirty="0"/>
              <a:t>Simultaneous top-up injection to DR/HER/LER/PF/PFAR</a:t>
            </a:r>
          </a:p>
          <a:p>
            <a:pPr lvl="1"/>
            <a:r>
              <a:rPr lang="en-US" altLang="ja-JP" sz="1800" dirty="0"/>
              <a:t>Balanced injection for the both photon science and </a:t>
            </a:r>
            <a:br>
              <a:rPr lang="en-US" altLang="ja-JP" sz="1800" dirty="0"/>
            </a:br>
            <a:r>
              <a:rPr lang="en-US" altLang="ja-JP" sz="1800" dirty="0"/>
              <a:t>	elementary particle physics experiments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09563"/>
            <a:ext cx="10358438" cy="576262"/>
          </a:xfrm>
          <a:effectLst/>
        </p:spPr>
        <p:txBody>
          <a:bodyPr/>
          <a:lstStyle/>
          <a:p>
            <a:r>
              <a:rPr lang="en-US" altLang="ja-JP" sz="3000" dirty="0"/>
              <a:t>Mission of Electron/positron Injector in SuperKEKB</a:t>
            </a:r>
            <a:endParaRPr lang="ja-JP" altLang="en-US" sz="3000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90731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Injector Linac Mission</a:t>
            </a:r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6812598" y="6224997"/>
            <a:ext cx="3876040" cy="108540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006000"/>
                </a:solidFill>
                <a:latin typeface="Arial Rounded MT Bold"/>
                <a:cs typeface="Arial Rounded MT Bold"/>
              </a:rPr>
              <a:t>The single injector would behave as multiple injectors to multiple storage rings by the concept of virtual accelerator 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2" name="図 1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480" y="1628139"/>
            <a:ext cx="4084320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74286"/>
      </p:ext>
    </p:extLst>
  </p:cSld>
  <p:clrMapOvr>
    <a:masterClrMapping/>
  </p:clrMapOvr>
  <p:transition xmlns:p14="http://schemas.microsoft.com/office/powerpoint/2010/main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C646006-9A13-B543-B911-748768D3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08" y="152400"/>
            <a:ext cx="9218950" cy="851465"/>
          </a:xfrm>
        </p:spPr>
        <p:txBody>
          <a:bodyPr>
            <a:normAutofit/>
          </a:bodyPr>
          <a:lstStyle/>
          <a:p>
            <a:r>
              <a:rPr kumimoji="1" lang="en-US" altLang="ja-JP" sz="3600" b="0" dirty="0"/>
              <a:t>Development of New Beam Monitors</a:t>
            </a:r>
            <a:endParaRPr kumimoji="1" lang="ja-JP" altLang="en-US" sz="3600" b="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F252A87E-98E9-294A-AB29-6EF23BD28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08" y="940365"/>
            <a:ext cx="2860324" cy="479727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A5B2F9A2-84D4-F248-A8EC-870E9C4EA97C}"/>
              </a:ext>
            </a:extLst>
          </p:cNvPr>
          <p:cNvSpPr txBox="1"/>
          <p:nvPr/>
        </p:nvSpPr>
        <p:spPr>
          <a:xfrm>
            <a:off x="479875" y="5737639"/>
            <a:ext cx="4549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rgbClr val="000090"/>
                </a:solidFill>
              </a:rPr>
              <a:t>A new beam profile monitor with OTR target and high-precision optical focus system was i</a:t>
            </a:r>
            <a:r>
              <a:rPr lang="en-US" altLang="ja-JP" sz="1800" dirty="0">
                <a:solidFill>
                  <a:srgbClr val="000090"/>
                </a:solidFill>
              </a:rPr>
              <a:t>nstalled at SY2 straight line. The resolution is expected to be 8 micron in FWHM. </a:t>
            </a:r>
            <a:endParaRPr kumimoji="1" lang="ja-JP" altLang="en-US" sz="1800" dirty="0">
              <a:solidFill>
                <a:srgbClr val="00009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xmlns="" id="{5D4C746B-EE68-BB4F-8E28-039C02001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94" y="940365"/>
            <a:ext cx="5050964" cy="356891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4FA379AE-75DC-4543-BE27-38E1E0B81C50}"/>
              </a:ext>
            </a:extLst>
          </p:cNvPr>
          <p:cNvSpPr txBox="1"/>
          <p:nvPr/>
        </p:nvSpPr>
        <p:spPr>
          <a:xfrm>
            <a:off x="5118100" y="4954133"/>
            <a:ext cx="47911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rgbClr val="000090"/>
                </a:solidFill>
              </a:rPr>
              <a:t>A new beam timing monitor with </a:t>
            </a:r>
            <a:r>
              <a:rPr kumimoji="1" lang="en-US" altLang="ja-JP" sz="1800" dirty="0" err="1">
                <a:solidFill>
                  <a:srgbClr val="000090"/>
                </a:solidFill>
              </a:rPr>
              <a:t>stripline</a:t>
            </a:r>
            <a:r>
              <a:rPr lang="en-US" altLang="ja-JP" sz="1800" dirty="0">
                <a:solidFill>
                  <a:srgbClr val="000090"/>
                </a:solidFill>
              </a:rPr>
              <a:t> electrodes was </a:t>
            </a:r>
            <a:r>
              <a:rPr kumimoji="1" lang="en-US" altLang="ja-JP" sz="1800" dirty="0">
                <a:solidFill>
                  <a:srgbClr val="000090"/>
                </a:solidFill>
              </a:rPr>
              <a:t>i</a:t>
            </a:r>
            <a:r>
              <a:rPr lang="en-US" altLang="ja-JP" sz="1800" dirty="0">
                <a:solidFill>
                  <a:srgbClr val="000090"/>
                </a:solidFill>
              </a:rPr>
              <a:t>nstalled at #A44. The resolution is expected to be 2 </a:t>
            </a:r>
            <a:r>
              <a:rPr lang="en-US" altLang="ja-JP" sz="1800" dirty="0" err="1">
                <a:solidFill>
                  <a:srgbClr val="000090"/>
                </a:solidFill>
              </a:rPr>
              <a:t>ps</a:t>
            </a:r>
            <a:r>
              <a:rPr lang="en-US" altLang="ja-JP" sz="1800" dirty="0">
                <a:solidFill>
                  <a:srgbClr val="000090"/>
                </a:solidFill>
              </a:rPr>
              <a:t> in RMS. </a:t>
            </a:r>
            <a:br>
              <a:rPr lang="en-US" altLang="ja-JP" sz="1800" dirty="0">
                <a:solidFill>
                  <a:srgbClr val="000090"/>
                </a:solidFill>
              </a:rPr>
            </a:br>
            <a:r>
              <a:rPr lang="en-US" altLang="ja-JP" sz="1800" dirty="0">
                <a:solidFill>
                  <a:srgbClr val="000090"/>
                </a:solidFill>
              </a:rPr>
              <a:t/>
            </a:r>
            <a:br>
              <a:rPr lang="en-US" altLang="ja-JP" sz="1800" dirty="0">
                <a:solidFill>
                  <a:srgbClr val="000090"/>
                </a:solidFill>
              </a:rPr>
            </a:br>
            <a:r>
              <a:rPr lang="en-US" altLang="ja-JP" sz="1800" dirty="0">
                <a:solidFill>
                  <a:srgbClr val="000090"/>
                </a:solidFill>
              </a:rPr>
              <a:t>Beam induced RF monitors are improved to held each other. </a:t>
            </a:r>
            <a:endParaRPr kumimoji="1" lang="ja-JP" altLang="en-US" sz="1800" dirty="0">
              <a:solidFill>
                <a:srgbClr val="000090"/>
              </a:solidFill>
            </a:endParaRPr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5269010"/>
      </p:ext>
    </p:extLst>
  </p:cSld>
  <p:clrMapOvr>
    <a:masterClrMapping/>
  </p:clrMapOvr>
  <p:transition xmlns:p14="http://schemas.microsoft.com/office/powerpoint/2010/main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0E341A4-310C-4535-9FDC-7E604745F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/>
              <a:t>Planning Pulsed Magnets for Merger Line</a:t>
            </a:r>
            <a:endParaRPr kumimoji="1" lang="ja-JP" altLang="en-US" b="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09F30595-35D6-4ED0-8CD9-64E597D92F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1026" name="Picture 2" descr="A1014.JPG (2304×1536)">
            <a:extLst>
              <a:ext uri="{FF2B5EF4-FFF2-40B4-BE49-F238E27FC236}">
                <a16:creationId xmlns:a16="http://schemas.microsoft.com/office/drawing/2014/main" xmlns="" id="{478B4D44-01E8-4D47-9C88-195BCBD13C7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"/>
          <a:stretch/>
        </p:blipFill>
        <p:spPr bwMode="auto">
          <a:xfrm>
            <a:off x="89296" y="1160951"/>
            <a:ext cx="7630581" cy="547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xmlns="" id="{27AA368A-3211-4BFB-A379-99DD6A263182}"/>
              </a:ext>
            </a:extLst>
          </p:cNvPr>
          <p:cNvCxnSpPr>
            <a:cxnSpLocks/>
          </p:cNvCxnSpPr>
          <p:nvPr/>
        </p:nvCxnSpPr>
        <p:spPr>
          <a:xfrm flipH="1">
            <a:off x="4525299" y="3751900"/>
            <a:ext cx="2822630" cy="8219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xmlns="" id="{7FCE8876-FDD3-4C5D-951E-B79CC2F3F497}"/>
              </a:ext>
            </a:extLst>
          </p:cNvPr>
          <p:cNvGrpSpPr/>
          <p:nvPr/>
        </p:nvGrpSpPr>
        <p:grpSpPr>
          <a:xfrm>
            <a:off x="4491713" y="2700851"/>
            <a:ext cx="2989058" cy="1656880"/>
            <a:chOff x="5346700" y="2699717"/>
            <a:chExt cx="2989946" cy="1656184"/>
          </a:xfrm>
        </p:grpSpPr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xmlns="" id="{F6C4AD62-77B1-44CC-93D3-3CB86A0E8B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6072" y="2699717"/>
              <a:ext cx="1030574" cy="345284"/>
            </a:xfrm>
            <a:prstGeom prst="line">
              <a:avLst/>
            </a:prstGeom>
            <a:ln w="38100">
              <a:solidFill>
                <a:srgbClr val="00FF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xmlns="" id="{2C363F5D-C190-409D-861C-EC622FCB1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018" y="2699717"/>
              <a:ext cx="952054" cy="1368152"/>
            </a:xfrm>
            <a:prstGeom prst="line">
              <a:avLst/>
            </a:prstGeom>
            <a:ln w="38100">
              <a:solidFill>
                <a:srgbClr val="00FF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xmlns="" id="{678BB29D-14DD-4030-B96A-6715A09EB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700" y="4067869"/>
              <a:ext cx="1007318" cy="288032"/>
            </a:xfrm>
            <a:prstGeom prst="straightConnector1">
              <a:avLst/>
            </a:prstGeom>
            <a:ln w="38100">
              <a:solidFill>
                <a:srgbClr val="00FF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xmlns="" id="{AD688879-A994-4377-8EB8-D9F3A9AA5E0B}"/>
              </a:ext>
            </a:extLst>
          </p:cNvPr>
          <p:cNvGrpSpPr/>
          <p:nvPr/>
        </p:nvGrpSpPr>
        <p:grpSpPr>
          <a:xfrm>
            <a:off x="4464997" y="2628812"/>
            <a:ext cx="2989058" cy="1656880"/>
            <a:chOff x="5346700" y="2699717"/>
            <a:chExt cx="2989946" cy="1656184"/>
          </a:xfrm>
        </p:grpSpPr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xmlns="" id="{5B7B1088-91E8-4A9E-9B7A-D1F7673C93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6072" y="2699717"/>
              <a:ext cx="1030574" cy="34528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xmlns="" id="{FB84D1C7-B440-4F6D-B8C2-1A8EB44DF2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018" y="2699717"/>
              <a:ext cx="952054" cy="136815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xmlns="" id="{24AFCF88-6776-4238-B733-32BE5E4E9D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700" y="4067869"/>
              <a:ext cx="1007318" cy="288032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xmlns="" id="{0FB9074A-EDD6-4D6C-95CC-FAC616CD8D27}"/>
              </a:ext>
            </a:extLst>
          </p:cNvPr>
          <p:cNvGrpSpPr/>
          <p:nvPr/>
        </p:nvGrpSpPr>
        <p:grpSpPr>
          <a:xfrm>
            <a:off x="4525299" y="2772889"/>
            <a:ext cx="2989058" cy="1656880"/>
            <a:chOff x="5346700" y="2699717"/>
            <a:chExt cx="2989946" cy="1656184"/>
          </a:xfrm>
        </p:grpSpPr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xmlns="" id="{71479ACE-0388-4D8A-A8E3-8DA2F57CAB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6072" y="2699717"/>
              <a:ext cx="1030574" cy="34528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xmlns="" id="{89BCDAC6-0A42-4F80-A7F1-3BC2205160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018" y="2699717"/>
              <a:ext cx="952054" cy="1368152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xmlns="" id="{3139BC88-46BF-4625-8FDF-4092550265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700" y="4067869"/>
              <a:ext cx="1007318" cy="28803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矢印: 下 20">
            <a:extLst>
              <a:ext uri="{FF2B5EF4-FFF2-40B4-BE49-F238E27FC236}">
                <a16:creationId xmlns:a16="http://schemas.microsoft.com/office/drawing/2014/main" xmlns="" id="{17185245-ED2D-4FEA-B9C7-08A2F30069A3}"/>
              </a:ext>
            </a:extLst>
          </p:cNvPr>
          <p:cNvSpPr/>
          <p:nvPr/>
        </p:nvSpPr>
        <p:spPr>
          <a:xfrm>
            <a:off x="6183288" y="1451015"/>
            <a:ext cx="467230" cy="576306"/>
          </a:xfrm>
          <a:prstGeom prst="down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xmlns="" id="{0B7FEB45-A66C-426C-95BF-5BE335689B1B}"/>
              </a:ext>
            </a:extLst>
          </p:cNvPr>
          <p:cNvSpPr/>
          <p:nvPr/>
        </p:nvSpPr>
        <p:spPr>
          <a:xfrm>
            <a:off x="4886956" y="2706685"/>
            <a:ext cx="467230" cy="576306"/>
          </a:xfrm>
          <a:prstGeom prst="down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xmlns="" id="{5A12F38C-5A22-456D-A46F-A35998E2EA23}"/>
              </a:ext>
            </a:extLst>
          </p:cNvPr>
          <p:cNvSpPr txBox="1"/>
          <p:nvPr/>
        </p:nvSpPr>
        <p:spPr>
          <a:xfrm>
            <a:off x="7688624" y="3912843"/>
            <a:ext cx="73609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HER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8737D408-EED9-493E-A30D-EE0B71E8B55B}"/>
              </a:ext>
            </a:extLst>
          </p:cNvPr>
          <p:cNvSpPr txBox="1"/>
          <p:nvPr/>
        </p:nvSpPr>
        <p:spPr>
          <a:xfrm>
            <a:off x="7688625" y="2811262"/>
            <a:ext cx="295272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FF64"/>
                </a:solidFill>
              </a:rPr>
              <a:t>LER</a:t>
            </a:r>
            <a:r>
              <a:rPr kumimoji="1" lang="en-US" altLang="ja-JP" sz="1800" dirty="0">
                <a:solidFill>
                  <a:srgbClr val="00FF64"/>
                </a:solidFill>
              </a:rPr>
              <a:t> (</a:t>
            </a:r>
            <a:r>
              <a:rPr lang="en-US" altLang="ja-JP" sz="1800" dirty="0">
                <a:solidFill>
                  <a:srgbClr val="00FF64"/>
                </a:solidFill>
              </a:rPr>
              <a:t>p</a:t>
            </a:r>
            <a:r>
              <a:rPr kumimoji="1" lang="en-US" altLang="ja-JP" sz="1800" dirty="0">
                <a:solidFill>
                  <a:srgbClr val="00FF64"/>
                </a:solidFill>
              </a:rPr>
              <a:t>rimary e</a:t>
            </a:r>
            <a:r>
              <a:rPr lang="en-US" altLang="ja-JP" sz="1800" dirty="0">
                <a:solidFill>
                  <a:srgbClr val="00FF64"/>
                </a:solidFill>
              </a:rPr>
              <a:t>–</a:t>
            </a:r>
            <a:r>
              <a:rPr kumimoji="1" lang="en-US" altLang="ja-JP" sz="1800" dirty="0">
                <a:solidFill>
                  <a:srgbClr val="00FF64"/>
                </a:solidFill>
              </a:rPr>
              <a:t> for e+</a:t>
            </a:r>
            <a:r>
              <a:rPr kumimoji="1" lang="ja-JP" altLang="en-US" sz="1800" dirty="0">
                <a:solidFill>
                  <a:srgbClr val="00FF64"/>
                </a:solidFill>
              </a:rPr>
              <a:t>）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xmlns="" id="{F563381D-3C29-4728-93FA-23B7B295784A}"/>
              </a:ext>
            </a:extLst>
          </p:cNvPr>
          <p:cNvSpPr txBox="1"/>
          <p:nvPr/>
        </p:nvSpPr>
        <p:spPr>
          <a:xfrm>
            <a:off x="7688625" y="2503968"/>
            <a:ext cx="96500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C000"/>
                </a:solidFill>
              </a:rPr>
              <a:t>PF-AR</a:t>
            </a:r>
            <a:endParaRPr kumimoji="1" lang="ja-JP" altLang="en-US" sz="2000" dirty="0">
              <a:solidFill>
                <a:srgbClr val="FFC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B9B9C579-4011-4096-B412-0C578FBFEEC2}"/>
              </a:ext>
            </a:extLst>
          </p:cNvPr>
          <p:cNvSpPr txBox="1"/>
          <p:nvPr/>
        </p:nvSpPr>
        <p:spPr>
          <a:xfrm>
            <a:off x="7688624" y="3105856"/>
            <a:ext cx="51065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0070C0"/>
                </a:solidFill>
              </a:rPr>
              <a:t>PF</a:t>
            </a:r>
            <a:endParaRPr kumimoji="1" lang="ja-JP" altLang="en-US" sz="2000" dirty="0">
              <a:solidFill>
                <a:srgbClr val="0070C0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xmlns="" id="{061D4D24-9357-4298-A3D7-68FFB1917524}"/>
              </a:ext>
            </a:extLst>
          </p:cNvPr>
          <p:cNvSpPr/>
          <p:nvPr/>
        </p:nvSpPr>
        <p:spPr>
          <a:xfrm>
            <a:off x="7719877" y="2476412"/>
            <a:ext cx="2803661" cy="111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xmlns="" id="{5D756ED2-1B50-4301-A96A-8D992E8EF15C}"/>
              </a:ext>
            </a:extLst>
          </p:cNvPr>
          <p:cNvSpPr/>
          <p:nvPr/>
        </p:nvSpPr>
        <p:spPr>
          <a:xfrm>
            <a:off x="7719877" y="3868584"/>
            <a:ext cx="2803661" cy="4591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xmlns="" id="{2F0223AF-BE25-482F-BD52-983F9C6182EA}"/>
              </a:ext>
            </a:extLst>
          </p:cNvPr>
          <p:cNvSpPr txBox="1"/>
          <p:nvPr/>
        </p:nvSpPr>
        <p:spPr>
          <a:xfrm>
            <a:off x="8018178" y="2065421"/>
            <a:ext cx="216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Thermionic Gun</a:t>
            </a:r>
            <a:endParaRPr kumimoji="1" lang="ja-JP" altLang="en-US" sz="20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2FBD890C-EF98-4F9A-8C84-D39AE7F742CD}"/>
              </a:ext>
            </a:extLst>
          </p:cNvPr>
          <p:cNvSpPr txBox="1"/>
          <p:nvPr/>
        </p:nvSpPr>
        <p:spPr>
          <a:xfrm>
            <a:off x="8161221" y="4327739"/>
            <a:ext cx="18918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Photo RF Gun</a:t>
            </a:r>
            <a:endParaRPr kumimoji="1" lang="ja-JP" altLang="en-US" sz="20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352E855A-2C4D-43CB-B444-527713C00210}"/>
              </a:ext>
            </a:extLst>
          </p:cNvPr>
          <p:cNvSpPr txBox="1"/>
          <p:nvPr/>
        </p:nvSpPr>
        <p:spPr>
          <a:xfrm>
            <a:off x="7791863" y="1170961"/>
            <a:ext cx="2518638" cy="738664"/>
          </a:xfrm>
          <a:prstGeom prst="rect">
            <a:avLst/>
          </a:prstGeom>
          <a:gradFill>
            <a:gsLst>
              <a:gs pos="0">
                <a:srgbClr val="3F3FFF"/>
              </a:gs>
              <a:gs pos="100000">
                <a:srgbClr val="9F9FFF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24-degree Merger </a:t>
            </a:r>
            <a:br>
              <a:rPr kumimoji="1" lang="en-US" altLang="ja-JP" dirty="0">
                <a:solidFill>
                  <a:srgbClr val="002060"/>
                </a:solidFill>
              </a:rPr>
            </a:br>
            <a:r>
              <a:rPr kumimoji="1" lang="en-US" altLang="ja-JP" dirty="0">
                <a:solidFill>
                  <a:srgbClr val="002060"/>
                </a:solidFill>
              </a:rPr>
              <a:t>Bend</a:t>
            </a:r>
            <a:r>
              <a:rPr lang="en-US" altLang="ja-JP" dirty="0">
                <a:solidFill>
                  <a:srgbClr val="002060"/>
                </a:solidFill>
              </a:rPr>
              <a:t> x2</a:t>
            </a:r>
            <a:endParaRPr kumimoji="1" lang="en-US" altLang="ja-JP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3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0" dirty="0"/>
              <a:t>Pulsed Magnets for Merger Line</a:t>
            </a:r>
            <a:endParaRPr kumimoji="1" lang="ja-JP" altLang="en-US" b="0" dirty="0"/>
          </a:p>
        </p:txBody>
      </p:sp>
      <p:pic>
        <p:nvPicPr>
          <p:cNvPr id="5" name="コンテンツ プレースホルダー 4" descr="pulsed-merger.jpe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 b="10902"/>
          <a:stretch>
            <a:fillRect/>
          </a:stretch>
        </p:blipFill>
        <p:spPr>
          <a:xfrm>
            <a:off x="378180" y="1160934"/>
            <a:ext cx="9974434" cy="584946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653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7" y="2209800"/>
            <a:ext cx="10525125" cy="504984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>
                <a:solidFill>
                  <a:srgbClr val="BFBFC0"/>
                </a:solidFill>
              </a:rPr>
              <a:t>Phase II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rgbClr val="BFBFC0"/>
                </a:solidFill>
              </a:rPr>
              <a:t>Summer Shutdown</a:t>
            </a:r>
            <a:endParaRPr kumimoji="1" lang="en-US" altLang="ja-JP" dirty="0">
              <a:solidFill>
                <a:srgbClr val="BFBFC0"/>
              </a:solidFill>
            </a:endParaRPr>
          </a:p>
          <a:p>
            <a:pPr marL="0" indent="0" algn="ctr">
              <a:buNone/>
            </a:pPr>
            <a:r>
              <a:rPr kumimoji="1" lang="en-US" altLang="ja-JP" dirty="0">
                <a:solidFill>
                  <a:srgbClr val="000090"/>
                </a:solidFill>
              </a:rPr>
              <a:t>Autumn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Phase III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ja-JP" alt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kumimoji="1" lang="ja-JP" altLang="en-US" dirty="0">
              <a:solidFill>
                <a:srgbClr val="A5A5E9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87280875"/>
      </p:ext>
    </p:extLst>
  </p:cSld>
  <p:clrMapOvr>
    <a:masterClrMapping/>
  </p:clrMapOvr>
  <p:transition xmlns:p14="http://schemas.microsoft.com/office/powerpoint/2010/main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Injector Operation in Autum</a:t>
            </a:r>
            <a:r>
              <a:rPr lang="en-US" altLang="ja-JP" dirty="0"/>
              <a:t>n 2018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/>
              <a:t>Top-up injections to l</a:t>
            </a:r>
            <a:r>
              <a:rPr kumimoji="1" lang="en-US" altLang="ja-JP" sz="2800" dirty="0"/>
              <a:t>ight sources, PF/PF-AR</a:t>
            </a:r>
          </a:p>
          <a:p>
            <a:pPr lvl="1"/>
            <a:r>
              <a:rPr lang="en-US" altLang="ja-JP" sz="2400" dirty="0"/>
              <a:t>With pulsed magnets at </a:t>
            </a:r>
            <a:r>
              <a:rPr lang="en-US" altLang="ja-JP" sz="2400" dirty="0" err="1"/>
              <a:t>beamline</a:t>
            </a:r>
            <a:r>
              <a:rPr lang="en-US" altLang="ja-JP" sz="2400" dirty="0"/>
              <a:t> merger of guns</a:t>
            </a:r>
            <a:endParaRPr kumimoji="1" lang="en-US" altLang="ja-JP" sz="2400" dirty="0"/>
          </a:p>
          <a:p>
            <a:r>
              <a:rPr kumimoji="1" lang="en-US" altLang="ja-JP" sz="2800" dirty="0"/>
              <a:t>No positron damping ring operation</a:t>
            </a:r>
          </a:p>
          <a:p>
            <a:pPr lvl="1"/>
            <a:r>
              <a:rPr lang="en-US" altLang="ja-JP" sz="2400" dirty="0"/>
              <a:t>Opportunity to study beam behavior at target hole</a:t>
            </a:r>
            <a:endParaRPr kumimoji="1" lang="en-US" altLang="ja-JP" sz="2400" dirty="0"/>
          </a:p>
          <a:p>
            <a:r>
              <a:rPr lang="en-US" altLang="ja-JP" sz="2800" dirty="0"/>
              <a:t>25 Hz mostly, followed by 3-day 50-Hz hardware checks</a:t>
            </a:r>
          </a:p>
          <a:p>
            <a:pPr lvl="1"/>
            <a:r>
              <a:rPr lang="en-US" altLang="ja-JP" sz="2400" dirty="0"/>
              <a:t>First intense 50-Hz operation since 2011 earthquake in 2019</a:t>
            </a:r>
          </a:p>
          <a:p>
            <a:r>
              <a:rPr lang="en-US" altLang="ja-JP" sz="2800" dirty="0"/>
              <a:t>Emittance brow-up studies and knowledge acquisition</a:t>
            </a:r>
          </a:p>
          <a:p>
            <a:pPr lvl="1"/>
            <a:r>
              <a:rPr lang="en-US" altLang="ja-JP" sz="2400" dirty="0"/>
              <a:t>Beam studies are planned, partially with simultaneous injection</a:t>
            </a:r>
          </a:p>
          <a:p>
            <a:r>
              <a:rPr kumimoji="1" lang="en-US" altLang="ja-JP" sz="2800" dirty="0"/>
              <a:t>Emittance preservation</a:t>
            </a:r>
          </a:p>
          <a:p>
            <a:pPr lvl="1"/>
            <a:r>
              <a:rPr lang="en-US" altLang="ja-JP" sz="2300" dirty="0"/>
              <a:t>Beam orbit, optics controls and mover application</a:t>
            </a:r>
            <a:endParaRPr kumimoji="1" lang="en-US" altLang="ja-JP" sz="2300" dirty="0"/>
          </a:p>
          <a:p>
            <a:r>
              <a:rPr lang="en-US" altLang="ja-JP" sz="2800" dirty="0"/>
              <a:t>Gradual beam current and gradient improvements</a:t>
            </a:r>
          </a:p>
          <a:p>
            <a:pPr lvl="1"/>
            <a:r>
              <a:rPr kumimoji="1" lang="en-US" altLang="ja-JP" sz="2300" dirty="0"/>
              <a:t>For later injection improvement</a:t>
            </a:r>
            <a:endParaRPr kumimoji="1" lang="ja-JP" altLang="en-US" sz="23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59613161"/>
      </p:ext>
    </p:extLst>
  </p:cSld>
  <p:clrMapOvr>
    <a:masterClrMapping/>
  </p:clrMapOvr>
  <p:transition xmlns:p14="http://schemas.microsoft.com/office/powerpoint/2010/main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100" y="450563"/>
            <a:ext cx="10358438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1484">
              <a:lnSpc>
                <a:spcPct val="100000"/>
              </a:lnSpc>
            </a:pPr>
            <a:r>
              <a:rPr sz="3800" dirty="0">
                <a:cs typeface="Calibri"/>
              </a:rPr>
              <a:t>Beam</a:t>
            </a:r>
            <a:r>
              <a:rPr lang="en-US" sz="3800" dirty="0">
                <a:cs typeface="Calibri"/>
              </a:rPr>
              <a:t> </a:t>
            </a:r>
            <a:r>
              <a:rPr sz="3800" dirty="0">
                <a:cs typeface="Calibri"/>
              </a:rPr>
              <a:t>Phase</a:t>
            </a:r>
            <a:r>
              <a:rPr lang="en-US" sz="3800" dirty="0">
                <a:cs typeface="Calibri"/>
              </a:rPr>
              <a:t> </a:t>
            </a:r>
            <a:r>
              <a:rPr sz="3800" dirty="0">
                <a:cs typeface="Calibri"/>
              </a:rPr>
              <a:t>Space</a:t>
            </a:r>
            <a:r>
              <a:rPr lang="en-US" sz="3800" dirty="0">
                <a:cs typeface="Calibri"/>
              </a:rPr>
              <a:t> </a:t>
            </a:r>
            <a:r>
              <a:rPr sz="3800" dirty="0">
                <a:cs typeface="Calibri"/>
              </a:rPr>
              <a:t>Jitter</a:t>
            </a:r>
          </a:p>
        </p:txBody>
      </p:sp>
      <p:sp>
        <p:nvSpPr>
          <p:cNvPr id="3" name="object 3"/>
          <p:cNvSpPr/>
          <p:nvPr/>
        </p:nvSpPr>
        <p:spPr>
          <a:xfrm>
            <a:off x="1439855" y="2256589"/>
            <a:ext cx="3786977" cy="3691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74338" y="2256589"/>
            <a:ext cx="3765650" cy="3691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02998" y="4410285"/>
            <a:ext cx="920086" cy="5155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43621" y="4440979"/>
            <a:ext cx="835351" cy="414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43620" y="4440979"/>
            <a:ext cx="835922" cy="414368"/>
          </a:xfrm>
          <a:custGeom>
            <a:avLst/>
            <a:gdLst/>
            <a:ahLst/>
            <a:cxnLst/>
            <a:rect l="l" t="t" r="r" b="b"/>
            <a:pathLst>
              <a:path w="836295" h="414020">
                <a:moveTo>
                  <a:pt x="628745" y="0"/>
                </a:moveTo>
                <a:lnTo>
                  <a:pt x="628745" y="103433"/>
                </a:lnTo>
                <a:lnTo>
                  <a:pt x="0" y="103433"/>
                </a:lnTo>
                <a:lnTo>
                  <a:pt x="0" y="310299"/>
                </a:lnTo>
                <a:lnTo>
                  <a:pt x="628745" y="310299"/>
                </a:lnTo>
                <a:lnTo>
                  <a:pt x="628745" y="413732"/>
                </a:lnTo>
                <a:lnTo>
                  <a:pt x="835723" y="206866"/>
                </a:lnTo>
                <a:lnTo>
                  <a:pt x="628745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43620" y="4440979"/>
            <a:ext cx="835922" cy="414368"/>
          </a:xfrm>
          <a:custGeom>
            <a:avLst/>
            <a:gdLst/>
            <a:ahLst/>
            <a:cxnLst/>
            <a:rect l="l" t="t" r="r" b="b"/>
            <a:pathLst>
              <a:path w="836295" h="414020">
                <a:moveTo>
                  <a:pt x="0" y="103433"/>
                </a:moveTo>
                <a:lnTo>
                  <a:pt x="628745" y="103433"/>
                </a:lnTo>
                <a:lnTo>
                  <a:pt x="628745" y="0"/>
                </a:lnTo>
                <a:lnTo>
                  <a:pt x="835723" y="206866"/>
                </a:lnTo>
                <a:lnTo>
                  <a:pt x="628745" y="413732"/>
                </a:lnTo>
                <a:lnTo>
                  <a:pt x="628745" y="310298"/>
                </a:lnTo>
                <a:lnTo>
                  <a:pt x="0" y="310298"/>
                </a:lnTo>
                <a:lnTo>
                  <a:pt x="0" y="103433"/>
                </a:lnTo>
                <a:close/>
              </a:path>
            </a:pathLst>
          </a:custGeom>
          <a:ln w="12701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52602" y="2222359"/>
            <a:ext cx="568707" cy="307777"/>
          </a:xfrm>
          <a:prstGeom prst="rect">
            <a:avLst/>
          </a:prstGeom>
          <a:ln w="21687">
            <a:solidFill>
              <a:srgbClr val="009B4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ct val="100000"/>
              </a:lnSpc>
            </a:pPr>
            <a:r>
              <a:rPr sz="2000" dirty="0">
                <a:solidFill>
                  <a:srgbClr val="009B45"/>
                </a:solidFill>
                <a:latin typeface="Calibri"/>
                <a:cs typeface="Calibri"/>
              </a:rPr>
              <a:t>1nC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54890" y="3133984"/>
            <a:ext cx="1115198" cy="973002"/>
          </a:xfrm>
          <a:custGeom>
            <a:avLst/>
            <a:gdLst/>
            <a:ahLst/>
            <a:cxnLst/>
            <a:rect l="l" t="t" r="r" b="b"/>
            <a:pathLst>
              <a:path w="1115695" h="972185">
                <a:moveTo>
                  <a:pt x="0" y="0"/>
                </a:moveTo>
                <a:lnTo>
                  <a:pt x="1115442" y="0"/>
                </a:lnTo>
                <a:lnTo>
                  <a:pt x="1115442" y="972174"/>
                </a:lnTo>
                <a:lnTo>
                  <a:pt x="0" y="9721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69465" y="3194982"/>
            <a:ext cx="936843" cy="884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20"/>
              </a:lnSpc>
            </a:pPr>
            <a:r>
              <a:rPr sz="1700" b="1" dirty="0">
                <a:latin typeface="Calibri"/>
                <a:cs typeface="Calibri"/>
              </a:rPr>
              <a:t>Linac</a:t>
            </a:r>
            <a:r>
              <a:rPr lang="en-US" sz="1700" b="1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end:</a:t>
            </a:r>
            <a:endParaRPr sz="1700" dirty="0">
              <a:latin typeface="Calibri"/>
              <a:cs typeface="Calibri"/>
            </a:endParaRPr>
          </a:p>
          <a:p>
            <a:pPr marL="12700">
              <a:lnSpc>
                <a:spcPts val="2380"/>
              </a:lnSpc>
            </a:pP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28</a:t>
            </a:r>
            <a:r>
              <a:rPr lang="en-US" sz="2000" b="1" dirty="0">
                <a:solidFill>
                  <a:srgbClr val="1D3BE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  <a:p>
            <a:pPr marR="127000" algn="ctr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7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69147" y="3158126"/>
            <a:ext cx="979369" cy="946945"/>
          </a:xfrm>
          <a:custGeom>
            <a:avLst/>
            <a:gdLst/>
            <a:ahLst/>
            <a:cxnLst/>
            <a:rect l="l" t="t" r="r" b="b"/>
            <a:pathLst>
              <a:path w="979804" h="946150">
                <a:moveTo>
                  <a:pt x="0" y="0"/>
                </a:moveTo>
                <a:lnTo>
                  <a:pt x="979591" y="0"/>
                </a:lnTo>
                <a:lnTo>
                  <a:pt x="979591" y="945899"/>
                </a:lnTo>
                <a:lnTo>
                  <a:pt x="0" y="9458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634522" y="3225381"/>
            <a:ext cx="843539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dirty="0">
                <a:latin typeface="Calibri"/>
                <a:cs typeface="Calibri"/>
              </a:rPr>
              <a:t>Linac</a:t>
            </a:r>
            <a:r>
              <a:rPr lang="en-US" sz="1500" b="1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end: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1.8</a:t>
            </a:r>
            <a:r>
              <a:rPr lang="en-US" sz="2000" b="1" dirty="0">
                <a:solidFill>
                  <a:srgbClr val="1D3BE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1D3BEF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0.9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μm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66418" y="5171529"/>
            <a:ext cx="8460869" cy="750837"/>
          </a:xfrm>
          <a:custGeom>
            <a:avLst/>
            <a:gdLst/>
            <a:ahLst/>
            <a:cxnLst/>
            <a:rect l="l" t="t" r="r" b="b"/>
            <a:pathLst>
              <a:path w="8591550" h="867410">
                <a:moveTo>
                  <a:pt x="0" y="0"/>
                </a:moveTo>
                <a:lnTo>
                  <a:pt x="8591548" y="0"/>
                </a:lnTo>
                <a:lnTo>
                  <a:pt x="8591548" y="867075"/>
                </a:lnTo>
                <a:lnTo>
                  <a:pt x="0" y="867075"/>
                </a:lnTo>
                <a:lnTo>
                  <a:pt x="0" y="0"/>
                </a:lnTo>
                <a:close/>
              </a:path>
            </a:pathLst>
          </a:custGeom>
          <a:solidFill>
            <a:srgbClr val="FFFC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28235" y="2152870"/>
            <a:ext cx="94445" cy="29071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75593" y="2171043"/>
            <a:ext cx="0" cy="2826854"/>
          </a:xfrm>
          <a:custGeom>
            <a:avLst/>
            <a:gdLst/>
            <a:ahLst/>
            <a:cxnLst/>
            <a:rect l="l" t="t" r="r" b="b"/>
            <a:pathLst>
              <a:path h="2824479">
                <a:moveTo>
                  <a:pt x="0" y="0"/>
                </a:moveTo>
                <a:lnTo>
                  <a:pt x="0" y="2824301"/>
                </a:lnTo>
              </a:path>
            </a:pathLst>
          </a:custGeom>
          <a:ln w="21695">
            <a:solidFill>
              <a:srgbClr val="E46C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78222" y="2116263"/>
            <a:ext cx="94445" cy="29712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25678" y="2134402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57974" y="2116263"/>
            <a:ext cx="94445" cy="29712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5626" y="2134402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2129" y="2149820"/>
            <a:ext cx="283337" cy="2013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15006" y="2171044"/>
            <a:ext cx="198928" cy="1183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15005" y="2171043"/>
            <a:ext cx="199301" cy="118845"/>
          </a:xfrm>
          <a:custGeom>
            <a:avLst/>
            <a:gdLst/>
            <a:ahLst/>
            <a:cxnLst/>
            <a:rect l="l" t="t" r="r" b="b"/>
            <a:pathLst>
              <a:path w="199389" h="118744">
                <a:moveTo>
                  <a:pt x="0" y="59139"/>
                </a:moveTo>
                <a:lnTo>
                  <a:pt x="59171" y="0"/>
                </a:lnTo>
                <a:lnTo>
                  <a:pt x="59171" y="29569"/>
                </a:lnTo>
                <a:lnTo>
                  <a:pt x="139846" y="29569"/>
                </a:lnTo>
                <a:lnTo>
                  <a:pt x="139846" y="0"/>
                </a:lnTo>
                <a:lnTo>
                  <a:pt x="199017" y="59139"/>
                </a:lnTo>
                <a:lnTo>
                  <a:pt x="139846" y="118278"/>
                </a:lnTo>
                <a:lnTo>
                  <a:pt x="139846" y="88708"/>
                </a:lnTo>
                <a:lnTo>
                  <a:pt x="59171" y="88708"/>
                </a:lnTo>
                <a:lnTo>
                  <a:pt x="59171" y="118278"/>
                </a:lnTo>
                <a:lnTo>
                  <a:pt x="0" y="59139"/>
                </a:lnTo>
                <a:close/>
              </a:path>
            </a:pathLst>
          </a:custGeom>
          <a:ln w="12701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87091" y="2125415"/>
            <a:ext cx="91399" cy="29071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33397" y="2142714"/>
            <a:ext cx="0" cy="2826854"/>
          </a:xfrm>
          <a:custGeom>
            <a:avLst/>
            <a:gdLst/>
            <a:ahLst/>
            <a:cxnLst/>
            <a:rect l="l" t="t" r="r" b="b"/>
            <a:pathLst>
              <a:path h="2824479">
                <a:moveTo>
                  <a:pt x="0" y="0"/>
                </a:moveTo>
                <a:lnTo>
                  <a:pt x="0" y="2824301"/>
                </a:lnTo>
              </a:path>
            </a:pathLst>
          </a:custGeom>
          <a:ln w="21695">
            <a:solidFill>
              <a:srgbClr val="E46C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46217" y="2079656"/>
            <a:ext cx="91399" cy="29712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191789" y="2097759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25969" y="2079656"/>
            <a:ext cx="91399" cy="29712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71737" y="2097759"/>
            <a:ext cx="0" cy="2888500"/>
          </a:xfrm>
          <a:custGeom>
            <a:avLst/>
            <a:gdLst/>
            <a:ahLst/>
            <a:cxnLst/>
            <a:rect l="l" t="t" r="r" b="b"/>
            <a:pathLst>
              <a:path h="2886075">
                <a:moveTo>
                  <a:pt x="0" y="0"/>
                </a:moveTo>
                <a:lnTo>
                  <a:pt x="0" y="2885827"/>
                </a:lnTo>
              </a:path>
            </a:pathLst>
          </a:custGeom>
          <a:ln w="2169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40124" y="2113213"/>
            <a:ext cx="283338" cy="2013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81115" y="2134401"/>
            <a:ext cx="198928" cy="1183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81115" y="2134402"/>
            <a:ext cx="199301" cy="118845"/>
          </a:xfrm>
          <a:custGeom>
            <a:avLst/>
            <a:gdLst/>
            <a:ahLst/>
            <a:cxnLst/>
            <a:rect l="l" t="t" r="r" b="b"/>
            <a:pathLst>
              <a:path w="199390" h="118744">
                <a:moveTo>
                  <a:pt x="0" y="59139"/>
                </a:moveTo>
                <a:lnTo>
                  <a:pt x="59171" y="0"/>
                </a:lnTo>
                <a:lnTo>
                  <a:pt x="59171" y="29569"/>
                </a:lnTo>
                <a:lnTo>
                  <a:pt x="139846" y="29569"/>
                </a:lnTo>
                <a:lnTo>
                  <a:pt x="139846" y="0"/>
                </a:lnTo>
                <a:lnTo>
                  <a:pt x="199017" y="59139"/>
                </a:lnTo>
                <a:lnTo>
                  <a:pt x="139846" y="118278"/>
                </a:lnTo>
                <a:lnTo>
                  <a:pt x="139846" y="88708"/>
                </a:lnTo>
                <a:lnTo>
                  <a:pt x="59171" y="88708"/>
                </a:lnTo>
                <a:lnTo>
                  <a:pt x="59171" y="118278"/>
                </a:lnTo>
                <a:lnTo>
                  <a:pt x="0" y="59139"/>
                </a:lnTo>
                <a:close/>
              </a:path>
            </a:pathLst>
          </a:custGeom>
          <a:ln w="12701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277435" y="1936616"/>
            <a:ext cx="15074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82320" algn="l"/>
              </a:tabLst>
            </a:pPr>
            <a:r>
              <a:rPr lang="en-US" sz="1500" dirty="0">
                <a:latin typeface="Calibri"/>
                <a:cs typeface="Calibri"/>
              </a:rPr>
              <a:t>J-ARC    </a:t>
            </a:r>
            <a:r>
              <a:rPr sz="1500" dirty="0">
                <a:latin typeface="Calibri"/>
                <a:cs typeface="Calibri"/>
              </a:rPr>
              <a:t>e</a:t>
            </a:r>
            <a:r>
              <a:rPr lang="en-US" sz="1500" dirty="0">
                <a:latin typeface="Calibri"/>
                <a:cs typeface="Calibri"/>
              </a:rPr>
              <a:t>+ t</a:t>
            </a:r>
            <a:r>
              <a:rPr sz="1500" dirty="0">
                <a:latin typeface="Calibri"/>
                <a:cs typeface="Calibri"/>
              </a:rPr>
              <a:t>arget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7043546" y="1900008"/>
            <a:ext cx="15074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82320" algn="l"/>
              </a:tabLst>
            </a:pPr>
            <a:r>
              <a:rPr lang="en-US" altLang="ja-JP" sz="1500" dirty="0">
                <a:latin typeface="Calibri"/>
                <a:cs typeface="Calibri"/>
              </a:rPr>
              <a:t>J-ARC    e+ target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087075" y="1544975"/>
            <a:ext cx="2503959" cy="230832"/>
          </a:xfrm>
          <a:prstGeom prst="rect">
            <a:avLst/>
          </a:prstGeom>
          <a:ln w="13552">
            <a:solidFill>
              <a:srgbClr val="92D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lang="en-US" sz="1500" b="1" dirty="0">
                <a:solidFill>
                  <a:srgbClr val="00B050"/>
                </a:solidFill>
                <a:latin typeface="Calibri"/>
                <a:cs typeface="Calibri"/>
              </a:rPr>
              <a:t>Before dispersion correction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23649" y="1543187"/>
            <a:ext cx="2450643" cy="230832"/>
          </a:xfrm>
          <a:prstGeom prst="rect">
            <a:avLst/>
          </a:prstGeom>
          <a:ln w="13552">
            <a:solidFill>
              <a:srgbClr val="92D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lang="en-US" sz="1500" b="1" dirty="0">
                <a:solidFill>
                  <a:srgbClr val="00B050"/>
                </a:solidFill>
                <a:latin typeface="Calibri"/>
                <a:cs typeface="Calibri"/>
              </a:rPr>
              <a:t>After dispersion correction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4918" y="2523080"/>
            <a:ext cx="1254201" cy="1874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6600"/>
              </a:lnSpc>
            </a:pPr>
            <a:r>
              <a:rPr lang="en-US" sz="1400" dirty="0">
                <a:latin typeface="Calibri"/>
                <a:cs typeface="Calibri"/>
              </a:rPr>
              <a:t>First figure  shows the  standard  deviation of  beam position.  Second figure  shows emittance  growth induced  by beam jitter.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1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sp>
        <p:nvSpPr>
          <p:cNvPr id="34" name="object 34"/>
          <p:cNvSpPr txBox="1"/>
          <p:nvPr/>
        </p:nvSpPr>
        <p:spPr>
          <a:xfrm>
            <a:off x="1505487" y="5196928"/>
            <a:ext cx="8288137" cy="1341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50">
              <a:lnSpc>
                <a:spcPct val="10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Beam phase space jitter is reduced by dispersion correction.</a:t>
            </a:r>
          </a:p>
          <a:p>
            <a:pPr marL="305435" indent="-292735">
              <a:lnSpc>
                <a:spcPts val="2014"/>
              </a:lnSpc>
              <a:buFont typeface="Arial"/>
              <a:buChar char="•"/>
              <a:tabLst>
                <a:tab pos="306070" algn="l"/>
              </a:tabLst>
            </a:pPr>
            <a:endParaRPr lang="en-US" sz="1700" dirty="0">
              <a:latin typeface="Calibri"/>
              <a:cs typeface="Calibri"/>
            </a:endParaRPr>
          </a:p>
          <a:p>
            <a:pPr marL="305435" indent="-292735">
              <a:lnSpc>
                <a:spcPts val="2014"/>
              </a:lnSpc>
              <a:buFont typeface="Arial"/>
              <a:buChar char="•"/>
              <a:tabLst>
                <a:tab pos="306070" algn="l"/>
              </a:tabLst>
            </a:pPr>
            <a:r>
              <a:rPr lang="en-US" sz="1700" dirty="0">
                <a:latin typeface="Calibri"/>
                <a:cs typeface="Calibri"/>
              </a:rPr>
              <a:t>Small emittance growth still occurred from after the target after the correction.</a:t>
            </a:r>
          </a:p>
          <a:p>
            <a:pPr marL="305435" indent="-292735">
              <a:lnSpc>
                <a:spcPts val="2014"/>
              </a:lnSpc>
              <a:buFont typeface="Arial"/>
              <a:buChar char="•"/>
              <a:tabLst>
                <a:tab pos="306070" algn="l"/>
              </a:tabLst>
            </a:pPr>
            <a:r>
              <a:rPr lang="en-US" sz="1700" dirty="0">
                <a:latin typeface="Calibri"/>
                <a:cs typeface="Calibri"/>
              </a:rPr>
              <a:t>We should understand the source of the beam jitter to prepare for the high charged beam </a:t>
            </a:r>
            <a:br>
              <a:rPr lang="en-US" sz="1700" dirty="0">
                <a:latin typeface="Calibri"/>
                <a:cs typeface="Calibri"/>
              </a:rPr>
            </a:br>
            <a:r>
              <a:rPr lang="en-US" sz="1700" dirty="0">
                <a:latin typeface="Calibri"/>
                <a:cs typeface="Calibri"/>
              </a:rPr>
              <a:t>(4 nC) and for accidental jitter source which occur at upstream the target.</a:t>
            </a:r>
            <a:endParaRPr sz="17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137655"/>
      </p:ext>
    </p:extLst>
  </p:cSld>
  <p:clrMapOvr>
    <a:masterClrMapping/>
  </p:clrMapOvr>
  <p:transition xmlns:p14="http://schemas.microsoft.com/office/powerpoint/2010/main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0457" y="2840672"/>
            <a:ext cx="7450311" cy="1034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marR="5080" indent="-243840">
              <a:lnSpc>
                <a:spcPts val="1989"/>
              </a:lnSpc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In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order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reveal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beam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jitter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problem,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simulation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analysis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wakefield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 target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hole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performed.</a:t>
            </a:r>
          </a:p>
          <a:p>
            <a:pPr marL="256540" indent="-24384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Color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variation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shows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difference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beam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position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from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center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target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hole.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9507" y="3848603"/>
            <a:ext cx="4157398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Wake</a:t>
            </a:r>
            <a:r>
              <a:rPr lang="ja-JP" altLang="en-US" sz="24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potential</a:t>
            </a:r>
            <a:r>
              <a:rPr lang="ja-JP" altLang="en-US" sz="24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lang="ja-JP" altLang="en-US" sz="24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</a:t>
            </a:r>
            <a:r>
              <a:rPr lang="ja-JP" altLang="en-US" sz="24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target</a:t>
            </a:r>
            <a:r>
              <a:rPr lang="ja-JP" altLang="en-US" sz="24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hole.</a:t>
            </a:r>
          </a:p>
        </p:txBody>
      </p:sp>
      <p:sp>
        <p:nvSpPr>
          <p:cNvPr id="5" name="object 5"/>
          <p:cNvSpPr/>
          <p:nvPr/>
        </p:nvSpPr>
        <p:spPr>
          <a:xfrm>
            <a:off x="4721090" y="3641544"/>
            <a:ext cx="3464033" cy="2327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56248" y="3665948"/>
            <a:ext cx="3528011" cy="2303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01157" y="3640477"/>
            <a:ext cx="1822273" cy="412461"/>
          </a:xfrm>
          <a:custGeom>
            <a:avLst/>
            <a:gdLst/>
            <a:ahLst/>
            <a:cxnLst/>
            <a:rect l="l" t="t" r="r" b="b"/>
            <a:pathLst>
              <a:path w="1823084" h="412114">
                <a:moveTo>
                  <a:pt x="0" y="0"/>
                </a:moveTo>
                <a:lnTo>
                  <a:pt x="1823017" y="0"/>
                </a:lnTo>
                <a:lnTo>
                  <a:pt x="1823017" y="411624"/>
                </a:lnTo>
                <a:lnTo>
                  <a:pt x="0" y="4116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01157" y="3640477"/>
            <a:ext cx="1822273" cy="230832"/>
          </a:xfrm>
          <a:prstGeom prst="rect">
            <a:avLst/>
          </a:prstGeom>
          <a:solidFill>
            <a:srgbClr val="FFFFFF"/>
          </a:solidFill>
          <a:ln w="2168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Longitudinal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wake</a:t>
            </a:r>
          </a:p>
        </p:txBody>
      </p:sp>
      <p:sp>
        <p:nvSpPr>
          <p:cNvPr id="9" name="object 9"/>
          <p:cNvSpPr/>
          <p:nvPr/>
        </p:nvSpPr>
        <p:spPr>
          <a:xfrm>
            <a:off x="7058198" y="3618991"/>
            <a:ext cx="1693426" cy="412461"/>
          </a:xfrm>
          <a:custGeom>
            <a:avLst/>
            <a:gdLst/>
            <a:ahLst/>
            <a:cxnLst/>
            <a:rect l="l" t="t" r="r" b="b"/>
            <a:pathLst>
              <a:path w="1694179" h="412114">
                <a:moveTo>
                  <a:pt x="0" y="0"/>
                </a:moveTo>
                <a:lnTo>
                  <a:pt x="1694058" y="0"/>
                </a:lnTo>
                <a:lnTo>
                  <a:pt x="1694058" y="411624"/>
                </a:lnTo>
                <a:lnTo>
                  <a:pt x="0" y="4116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58198" y="3618991"/>
            <a:ext cx="1693426" cy="230832"/>
          </a:xfrm>
          <a:prstGeom prst="rect">
            <a:avLst/>
          </a:prstGeom>
          <a:solidFill>
            <a:srgbClr val="FFFFFF"/>
          </a:solidFill>
          <a:ln w="2168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6675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Transverse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wake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034772" y="5209868"/>
            <a:ext cx="1525860" cy="710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2699"/>
              </a:lnSpc>
            </a:pPr>
            <a:r>
              <a:rPr sz="1500" dirty="0">
                <a:latin typeface="Calibri"/>
                <a:cs typeface="Calibri"/>
              </a:rPr>
              <a:t>X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=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Beam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position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from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center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target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hole.</a:t>
            </a:r>
          </a:p>
        </p:txBody>
      </p:sp>
      <p:sp>
        <p:nvSpPr>
          <p:cNvPr id="12" name="object 12"/>
          <p:cNvSpPr/>
          <p:nvPr/>
        </p:nvSpPr>
        <p:spPr>
          <a:xfrm>
            <a:off x="9230297" y="3869725"/>
            <a:ext cx="994601" cy="1252637"/>
          </a:xfrm>
          <a:custGeom>
            <a:avLst/>
            <a:gdLst/>
            <a:ahLst/>
            <a:cxnLst/>
            <a:rect l="l" t="t" r="r" b="b"/>
            <a:pathLst>
              <a:path w="995045" h="1251585">
                <a:moveTo>
                  <a:pt x="0" y="0"/>
                </a:moveTo>
                <a:lnTo>
                  <a:pt x="994792" y="0"/>
                </a:lnTo>
                <a:lnTo>
                  <a:pt x="994792" y="1251271"/>
                </a:lnTo>
                <a:lnTo>
                  <a:pt x="0" y="12512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24028" y="3845931"/>
            <a:ext cx="289430" cy="1339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7960" y="5975223"/>
            <a:ext cx="2126557" cy="6162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8602" y="5562996"/>
            <a:ext cx="4598526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Enlarged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coefficient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beam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position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jitter: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953671" y="6121248"/>
            <a:ext cx="483718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~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0.1@1nC</a:t>
            </a:r>
            <a:r>
              <a:rPr lang="ja-JP" altLang="en-US" sz="200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&lt;&lt;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Measured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enlarged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coefficient</a:t>
            </a:r>
          </a:p>
        </p:txBody>
      </p:sp>
      <p:sp>
        <p:nvSpPr>
          <p:cNvPr id="17" name="object 17"/>
          <p:cNvSpPr/>
          <p:nvPr/>
        </p:nvSpPr>
        <p:spPr>
          <a:xfrm>
            <a:off x="4456032" y="1762398"/>
            <a:ext cx="621514" cy="11622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66250" y="2183376"/>
            <a:ext cx="121866" cy="2837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62314" y="2216932"/>
            <a:ext cx="1453248" cy="2348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96796" y="2277926"/>
            <a:ext cx="1303074" cy="81984"/>
          </a:xfrm>
          <a:custGeom>
            <a:avLst/>
            <a:gdLst/>
            <a:ahLst/>
            <a:cxnLst/>
            <a:rect l="l" t="t" r="r" b="b"/>
            <a:pathLst>
              <a:path w="1303654" h="81914">
                <a:moveTo>
                  <a:pt x="1221786" y="54209"/>
                </a:moveTo>
                <a:lnTo>
                  <a:pt x="1221786" y="81314"/>
                </a:lnTo>
                <a:lnTo>
                  <a:pt x="1276024" y="54209"/>
                </a:lnTo>
                <a:lnTo>
                  <a:pt x="1221786" y="54209"/>
                </a:lnTo>
                <a:close/>
              </a:path>
              <a:path w="1303654" h="81914">
                <a:moveTo>
                  <a:pt x="1221786" y="27104"/>
                </a:moveTo>
                <a:lnTo>
                  <a:pt x="1221786" y="54209"/>
                </a:lnTo>
                <a:lnTo>
                  <a:pt x="1235346" y="54209"/>
                </a:lnTo>
                <a:lnTo>
                  <a:pt x="1235346" y="27104"/>
                </a:lnTo>
                <a:lnTo>
                  <a:pt x="1221786" y="27104"/>
                </a:lnTo>
                <a:close/>
              </a:path>
              <a:path w="1303654" h="81914">
                <a:moveTo>
                  <a:pt x="1221786" y="0"/>
                </a:moveTo>
                <a:lnTo>
                  <a:pt x="1221786" y="27104"/>
                </a:lnTo>
                <a:lnTo>
                  <a:pt x="1235346" y="27104"/>
                </a:lnTo>
                <a:lnTo>
                  <a:pt x="1235346" y="54209"/>
                </a:lnTo>
                <a:lnTo>
                  <a:pt x="1276026" y="54208"/>
                </a:lnTo>
                <a:lnTo>
                  <a:pt x="1303145" y="40656"/>
                </a:lnTo>
                <a:lnTo>
                  <a:pt x="1221786" y="0"/>
                </a:lnTo>
                <a:close/>
              </a:path>
              <a:path w="1303654" h="81914">
                <a:moveTo>
                  <a:pt x="0" y="27103"/>
                </a:moveTo>
                <a:lnTo>
                  <a:pt x="0" y="54208"/>
                </a:lnTo>
                <a:lnTo>
                  <a:pt x="1221786" y="54209"/>
                </a:lnTo>
                <a:lnTo>
                  <a:pt x="1221786" y="27104"/>
                </a:lnTo>
                <a:lnTo>
                  <a:pt x="0" y="27103"/>
                </a:lnTo>
                <a:close/>
              </a:path>
            </a:pathLst>
          </a:custGeom>
          <a:solidFill>
            <a:srgbClr val="0B3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18178" y="2287094"/>
            <a:ext cx="2830331" cy="976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955373" y="2318617"/>
            <a:ext cx="2745787" cy="0"/>
          </a:xfrm>
          <a:custGeom>
            <a:avLst/>
            <a:gdLst/>
            <a:ahLst/>
            <a:cxnLst/>
            <a:rect l="l" t="t" r="r" b="b"/>
            <a:pathLst>
              <a:path w="2747010">
                <a:moveTo>
                  <a:pt x="0" y="0"/>
                </a:moveTo>
                <a:lnTo>
                  <a:pt x="2746588" y="0"/>
                </a:lnTo>
              </a:path>
            </a:pathLst>
          </a:custGeom>
          <a:ln w="27105">
            <a:solidFill>
              <a:srgbClr val="0B3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72317" y="1942381"/>
            <a:ext cx="752521" cy="4423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14154" y="1974869"/>
            <a:ext cx="662010" cy="343824"/>
          </a:xfrm>
          <a:custGeom>
            <a:avLst/>
            <a:gdLst/>
            <a:ahLst/>
            <a:cxnLst/>
            <a:rect l="l" t="t" r="r" b="b"/>
            <a:pathLst>
              <a:path w="662304" h="343535">
                <a:moveTo>
                  <a:pt x="0" y="343460"/>
                </a:moveTo>
                <a:lnTo>
                  <a:pt x="661877" y="0"/>
                </a:lnTo>
              </a:path>
            </a:pathLst>
          </a:custGeom>
          <a:ln w="27108">
            <a:solidFill>
              <a:srgbClr val="0B3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39531" y="1942381"/>
            <a:ext cx="1127258" cy="976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75736" y="1974868"/>
            <a:ext cx="1042205" cy="0"/>
          </a:xfrm>
          <a:custGeom>
            <a:avLst/>
            <a:gdLst/>
            <a:ahLst/>
            <a:cxnLst/>
            <a:rect l="l" t="t" r="r" b="b"/>
            <a:pathLst>
              <a:path w="1042670">
                <a:moveTo>
                  <a:pt x="0" y="0"/>
                </a:moveTo>
                <a:lnTo>
                  <a:pt x="1042354" y="0"/>
                </a:lnTo>
              </a:path>
            </a:pathLst>
          </a:custGeom>
          <a:ln w="27105">
            <a:solidFill>
              <a:srgbClr val="0B3E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62314" y="1875269"/>
            <a:ext cx="1453248" cy="2348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96796" y="1934176"/>
            <a:ext cx="1303074" cy="81984"/>
          </a:xfrm>
          <a:custGeom>
            <a:avLst/>
            <a:gdLst/>
            <a:ahLst/>
            <a:cxnLst/>
            <a:rect l="l" t="t" r="r" b="b"/>
            <a:pathLst>
              <a:path w="1303654" h="81914">
                <a:moveTo>
                  <a:pt x="1221786" y="54211"/>
                </a:moveTo>
                <a:lnTo>
                  <a:pt x="1221786" y="81315"/>
                </a:lnTo>
                <a:lnTo>
                  <a:pt x="1276024" y="54211"/>
                </a:lnTo>
                <a:lnTo>
                  <a:pt x="1221786" y="54211"/>
                </a:lnTo>
                <a:close/>
              </a:path>
              <a:path w="1303654" h="81914">
                <a:moveTo>
                  <a:pt x="1221786" y="27105"/>
                </a:moveTo>
                <a:lnTo>
                  <a:pt x="1221786" y="54211"/>
                </a:lnTo>
                <a:lnTo>
                  <a:pt x="1235346" y="54211"/>
                </a:lnTo>
                <a:lnTo>
                  <a:pt x="1235346" y="27105"/>
                </a:lnTo>
                <a:lnTo>
                  <a:pt x="1221786" y="27105"/>
                </a:lnTo>
                <a:close/>
              </a:path>
              <a:path w="1303654" h="81914">
                <a:moveTo>
                  <a:pt x="1221786" y="0"/>
                </a:moveTo>
                <a:lnTo>
                  <a:pt x="1221786" y="27105"/>
                </a:lnTo>
                <a:lnTo>
                  <a:pt x="1235346" y="27105"/>
                </a:lnTo>
                <a:lnTo>
                  <a:pt x="1235346" y="54211"/>
                </a:lnTo>
                <a:lnTo>
                  <a:pt x="1276026" y="54209"/>
                </a:lnTo>
                <a:lnTo>
                  <a:pt x="1303145" y="40657"/>
                </a:lnTo>
                <a:lnTo>
                  <a:pt x="1221786" y="0"/>
                </a:lnTo>
                <a:close/>
              </a:path>
              <a:path w="1303654" h="81914">
                <a:moveTo>
                  <a:pt x="0" y="27104"/>
                </a:moveTo>
                <a:lnTo>
                  <a:pt x="0" y="54209"/>
                </a:lnTo>
                <a:lnTo>
                  <a:pt x="1221786" y="54211"/>
                </a:lnTo>
                <a:lnTo>
                  <a:pt x="1221786" y="27105"/>
                </a:lnTo>
                <a:lnTo>
                  <a:pt x="0" y="2710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595664" y="1786423"/>
            <a:ext cx="331957" cy="7779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080">
              <a:lnSpc>
                <a:spcPct val="105800"/>
              </a:lnSpc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e+ </a:t>
            </a:r>
            <a:r>
              <a:rPr sz="2400" dirty="0">
                <a:solidFill>
                  <a:srgbClr val="0B3EFF"/>
                </a:solidFill>
                <a:latin typeface="Calibri"/>
                <a:cs typeface="Calibri"/>
              </a:rPr>
              <a:t>e</a:t>
            </a:r>
            <a:r>
              <a:rPr lang="en-US" sz="2400" dirty="0">
                <a:solidFill>
                  <a:srgbClr val="0B3EFF"/>
                </a:solidFill>
                <a:latin typeface="Calibri"/>
                <a:cs typeface="Calibri"/>
              </a:rPr>
              <a:t>-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249803" y="1695285"/>
            <a:ext cx="1151631" cy="11500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291582" y="1716696"/>
            <a:ext cx="1067594" cy="1068332"/>
          </a:xfrm>
          <a:custGeom>
            <a:avLst/>
            <a:gdLst/>
            <a:ahLst/>
            <a:cxnLst/>
            <a:rect l="l" t="t" r="r" b="b"/>
            <a:pathLst>
              <a:path w="1068070" h="1067435">
                <a:moveTo>
                  <a:pt x="533821" y="0"/>
                </a:moveTo>
                <a:lnTo>
                  <a:pt x="490039" y="1768"/>
                </a:lnTo>
                <a:lnTo>
                  <a:pt x="447232" y="6983"/>
                </a:lnTo>
                <a:lnTo>
                  <a:pt x="405538" y="15505"/>
                </a:lnTo>
                <a:lnTo>
                  <a:pt x="365092" y="27199"/>
                </a:lnTo>
                <a:lnTo>
                  <a:pt x="326034" y="41927"/>
                </a:lnTo>
                <a:lnTo>
                  <a:pt x="288499" y="59551"/>
                </a:lnTo>
                <a:lnTo>
                  <a:pt x="252627" y="79935"/>
                </a:lnTo>
                <a:lnTo>
                  <a:pt x="218553" y="102940"/>
                </a:lnTo>
                <a:lnTo>
                  <a:pt x="186416" y="128430"/>
                </a:lnTo>
                <a:lnTo>
                  <a:pt x="156352" y="156267"/>
                </a:lnTo>
                <a:lnTo>
                  <a:pt x="128500" y="186315"/>
                </a:lnTo>
                <a:lnTo>
                  <a:pt x="102996" y="218434"/>
                </a:lnTo>
                <a:lnTo>
                  <a:pt x="79978" y="252490"/>
                </a:lnTo>
                <a:lnTo>
                  <a:pt x="59584" y="288343"/>
                </a:lnTo>
                <a:lnTo>
                  <a:pt x="41950" y="325857"/>
                </a:lnTo>
                <a:lnTo>
                  <a:pt x="27214" y="364894"/>
                </a:lnTo>
                <a:lnTo>
                  <a:pt x="15514" y="405318"/>
                </a:lnTo>
                <a:lnTo>
                  <a:pt x="6986" y="446990"/>
                </a:lnTo>
                <a:lnTo>
                  <a:pt x="1769" y="489774"/>
                </a:lnTo>
                <a:lnTo>
                  <a:pt x="0" y="533532"/>
                </a:lnTo>
                <a:lnTo>
                  <a:pt x="1769" y="577290"/>
                </a:lnTo>
                <a:lnTo>
                  <a:pt x="6986" y="620073"/>
                </a:lnTo>
                <a:lnTo>
                  <a:pt x="15514" y="661746"/>
                </a:lnTo>
                <a:lnTo>
                  <a:pt x="27214" y="702169"/>
                </a:lnTo>
                <a:lnTo>
                  <a:pt x="41950" y="741206"/>
                </a:lnTo>
                <a:lnTo>
                  <a:pt x="59584" y="778720"/>
                </a:lnTo>
                <a:lnTo>
                  <a:pt x="79978" y="814573"/>
                </a:lnTo>
                <a:lnTo>
                  <a:pt x="102996" y="848629"/>
                </a:lnTo>
                <a:lnTo>
                  <a:pt x="128500" y="880749"/>
                </a:lnTo>
                <a:lnTo>
                  <a:pt x="156352" y="910796"/>
                </a:lnTo>
                <a:lnTo>
                  <a:pt x="186416" y="938633"/>
                </a:lnTo>
                <a:lnTo>
                  <a:pt x="218553" y="964123"/>
                </a:lnTo>
                <a:lnTo>
                  <a:pt x="252627" y="987128"/>
                </a:lnTo>
                <a:lnTo>
                  <a:pt x="288499" y="1007512"/>
                </a:lnTo>
                <a:lnTo>
                  <a:pt x="326034" y="1025136"/>
                </a:lnTo>
                <a:lnTo>
                  <a:pt x="365092" y="1039864"/>
                </a:lnTo>
                <a:lnTo>
                  <a:pt x="405538" y="1051558"/>
                </a:lnTo>
                <a:lnTo>
                  <a:pt x="447232" y="1060081"/>
                </a:lnTo>
                <a:lnTo>
                  <a:pt x="490039" y="1065295"/>
                </a:lnTo>
                <a:lnTo>
                  <a:pt x="533821" y="1067064"/>
                </a:lnTo>
                <a:lnTo>
                  <a:pt x="577603" y="1065295"/>
                </a:lnTo>
                <a:lnTo>
                  <a:pt x="620410" y="1060081"/>
                </a:lnTo>
                <a:lnTo>
                  <a:pt x="662105" y="1051558"/>
                </a:lnTo>
                <a:lnTo>
                  <a:pt x="702550" y="1039864"/>
                </a:lnTo>
                <a:lnTo>
                  <a:pt x="741609" y="1025136"/>
                </a:lnTo>
                <a:lnTo>
                  <a:pt x="779143" y="1007512"/>
                </a:lnTo>
                <a:lnTo>
                  <a:pt x="815016" y="987128"/>
                </a:lnTo>
                <a:lnTo>
                  <a:pt x="849089" y="964123"/>
                </a:lnTo>
                <a:lnTo>
                  <a:pt x="881227" y="938633"/>
                </a:lnTo>
                <a:lnTo>
                  <a:pt x="911290" y="910796"/>
                </a:lnTo>
                <a:lnTo>
                  <a:pt x="939142" y="880749"/>
                </a:lnTo>
                <a:lnTo>
                  <a:pt x="964646" y="848629"/>
                </a:lnTo>
                <a:lnTo>
                  <a:pt x="987664" y="814573"/>
                </a:lnTo>
                <a:lnTo>
                  <a:pt x="1008059" y="778720"/>
                </a:lnTo>
                <a:lnTo>
                  <a:pt x="1025692" y="741206"/>
                </a:lnTo>
                <a:lnTo>
                  <a:pt x="1040428" y="702169"/>
                </a:lnTo>
                <a:lnTo>
                  <a:pt x="1052129" y="661746"/>
                </a:lnTo>
                <a:lnTo>
                  <a:pt x="1060656" y="620073"/>
                </a:lnTo>
                <a:lnTo>
                  <a:pt x="1065873" y="577290"/>
                </a:lnTo>
                <a:lnTo>
                  <a:pt x="1067643" y="533532"/>
                </a:lnTo>
                <a:lnTo>
                  <a:pt x="1065873" y="489774"/>
                </a:lnTo>
                <a:lnTo>
                  <a:pt x="1060656" y="446990"/>
                </a:lnTo>
                <a:lnTo>
                  <a:pt x="1052129" y="405318"/>
                </a:lnTo>
                <a:lnTo>
                  <a:pt x="1040428" y="364894"/>
                </a:lnTo>
                <a:lnTo>
                  <a:pt x="1025692" y="325857"/>
                </a:lnTo>
                <a:lnTo>
                  <a:pt x="1008059" y="288343"/>
                </a:lnTo>
                <a:lnTo>
                  <a:pt x="987664" y="252490"/>
                </a:lnTo>
                <a:lnTo>
                  <a:pt x="964646" y="218434"/>
                </a:lnTo>
                <a:lnTo>
                  <a:pt x="939142" y="186315"/>
                </a:lnTo>
                <a:lnTo>
                  <a:pt x="911290" y="156267"/>
                </a:lnTo>
                <a:lnTo>
                  <a:pt x="881227" y="128430"/>
                </a:lnTo>
                <a:lnTo>
                  <a:pt x="849089" y="102940"/>
                </a:lnTo>
                <a:lnTo>
                  <a:pt x="815016" y="79935"/>
                </a:lnTo>
                <a:lnTo>
                  <a:pt x="779143" y="59551"/>
                </a:lnTo>
                <a:lnTo>
                  <a:pt x="741609" y="41927"/>
                </a:lnTo>
                <a:lnTo>
                  <a:pt x="702550" y="27199"/>
                </a:lnTo>
                <a:lnTo>
                  <a:pt x="662105" y="15505"/>
                </a:lnTo>
                <a:lnTo>
                  <a:pt x="620410" y="6983"/>
                </a:lnTo>
                <a:lnTo>
                  <a:pt x="577603" y="1768"/>
                </a:lnTo>
                <a:lnTo>
                  <a:pt x="533821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91582" y="1716695"/>
            <a:ext cx="1067168" cy="106796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91582" y="1716696"/>
            <a:ext cx="1067594" cy="1068332"/>
          </a:xfrm>
          <a:custGeom>
            <a:avLst/>
            <a:gdLst/>
            <a:ahLst/>
            <a:cxnLst/>
            <a:rect l="l" t="t" r="r" b="b"/>
            <a:pathLst>
              <a:path w="1068070" h="1067435">
                <a:moveTo>
                  <a:pt x="0" y="533532"/>
                </a:moveTo>
                <a:lnTo>
                  <a:pt x="1769" y="489774"/>
                </a:lnTo>
                <a:lnTo>
                  <a:pt x="6986" y="446990"/>
                </a:lnTo>
                <a:lnTo>
                  <a:pt x="15514" y="405318"/>
                </a:lnTo>
                <a:lnTo>
                  <a:pt x="27214" y="364894"/>
                </a:lnTo>
                <a:lnTo>
                  <a:pt x="41950" y="325857"/>
                </a:lnTo>
                <a:lnTo>
                  <a:pt x="59584" y="288343"/>
                </a:lnTo>
                <a:lnTo>
                  <a:pt x="79978" y="252490"/>
                </a:lnTo>
                <a:lnTo>
                  <a:pt x="102996" y="218435"/>
                </a:lnTo>
                <a:lnTo>
                  <a:pt x="128500" y="186315"/>
                </a:lnTo>
                <a:lnTo>
                  <a:pt x="156352" y="156268"/>
                </a:lnTo>
                <a:lnTo>
                  <a:pt x="186416" y="128430"/>
                </a:lnTo>
                <a:lnTo>
                  <a:pt x="218553" y="102940"/>
                </a:lnTo>
                <a:lnTo>
                  <a:pt x="252627" y="79935"/>
                </a:lnTo>
                <a:lnTo>
                  <a:pt x="288499" y="59551"/>
                </a:lnTo>
                <a:lnTo>
                  <a:pt x="326034" y="41927"/>
                </a:lnTo>
                <a:lnTo>
                  <a:pt x="365092" y="27199"/>
                </a:lnTo>
                <a:lnTo>
                  <a:pt x="405538" y="15505"/>
                </a:lnTo>
                <a:lnTo>
                  <a:pt x="447233" y="6983"/>
                </a:lnTo>
                <a:lnTo>
                  <a:pt x="490039" y="1768"/>
                </a:lnTo>
                <a:lnTo>
                  <a:pt x="533821" y="0"/>
                </a:lnTo>
                <a:lnTo>
                  <a:pt x="577603" y="1768"/>
                </a:lnTo>
                <a:lnTo>
                  <a:pt x="620410" y="6983"/>
                </a:lnTo>
                <a:lnTo>
                  <a:pt x="662105" y="15505"/>
                </a:lnTo>
                <a:lnTo>
                  <a:pt x="702550" y="27199"/>
                </a:lnTo>
                <a:lnTo>
                  <a:pt x="741609" y="41927"/>
                </a:lnTo>
                <a:lnTo>
                  <a:pt x="779143" y="59551"/>
                </a:lnTo>
                <a:lnTo>
                  <a:pt x="815016" y="79935"/>
                </a:lnTo>
                <a:lnTo>
                  <a:pt x="849089" y="102940"/>
                </a:lnTo>
                <a:lnTo>
                  <a:pt x="881227" y="128430"/>
                </a:lnTo>
                <a:lnTo>
                  <a:pt x="911290" y="156268"/>
                </a:lnTo>
                <a:lnTo>
                  <a:pt x="939142" y="186315"/>
                </a:lnTo>
                <a:lnTo>
                  <a:pt x="964646" y="218435"/>
                </a:lnTo>
                <a:lnTo>
                  <a:pt x="987664" y="252490"/>
                </a:lnTo>
                <a:lnTo>
                  <a:pt x="1008059" y="288343"/>
                </a:lnTo>
                <a:lnTo>
                  <a:pt x="1025692" y="325857"/>
                </a:lnTo>
                <a:lnTo>
                  <a:pt x="1040428" y="364894"/>
                </a:lnTo>
                <a:lnTo>
                  <a:pt x="1052129" y="405318"/>
                </a:lnTo>
                <a:lnTo>
                  <a:pt x="1060656" y="446990"/>
                </a:lnTo>
                <a:lnTo>
                  <a:pt x="1065873" y="489774"/>
                </a:lnTo>
                <a:lnTo>
                  <a:pt x="1067643" y="533532"/>
                </a:lnTo>
                <a:lnTo>
                  <a:pt x="1065873" y="577290"/>
                </a:lnTo>
                <a:lnTo>
                  <a:pt x="1060656" y="620074"/>
                </a:lnTo>
                <a:lnTo>
                  <a:pt x="1052129" y="661746"/>
                </a:lnTo>
                <a:lnTo>
                  <a:pt x="1040428" y="702169"/>
                </a:lnTo>
                <a:lnTo>
                  <a:pt x="1025692" y="741207"/>
                </a:lnTo>
                <a:lnTo>
                  <a:pt x="1008059" y="778721"/>
                </a:lnTo>
                <a:lnTo>
                  <a:pt x="987664" y="814574"/>
                </a:lnTo>
                <a:lnTo>
                  <a:pt x="964646" y="848629"/>
                </a:lnTo>
                <a:lnTo>
                  <a:pt x="939142" y="880749"/>
                </a:lnTo>
                <a:lnTo>
                  <a:pt x="911290" y="910796"/>
                </a:lnTo>
                <a:lnTo>
                  <a:pt x="881227" y="938633"/>
                </a:lnTo>
                <a:lnTo>
                  <a:pt x="849089" y="964123"/>
                </a:lnTo>
                <a:lnTo>
                  <a:pt x="815016" y="987129"/>
                </a:lnTo>
                <a:lnTo>
                  <a:pt x="779143" y="1007512"/>
                </a:lnTo>
                <a:lnTo>
                  <a:pt x="741609" y="1025137"/>
                </a:lnTo>
                <a:lnTo>
                  <a:pt x="702550" y="1039864"/>
                </a:lnTo>
                <a:lnTo>
                  <a:pt x="662105" y="1051558"/>
                </a:lnTo>
                <a:lnTo>
                  <a:pt x="620410" y="1060081"/>
                </a:lnTo>
                <a:lnTo>
                  <a:pt x="577603" y="1065296"/>
                </a:lnTo>
                <a:lnTo>
                  <a:pt x="533821" y="1067064"/>
                </a:lnTo>
                <a:lnTo>
                  <a:pt x="490039" y="1065296"/>
                </a:lnTo>
                <a:lnTo>
                  <a:pt x="447233" y="1060081"/>
                </a:lnTo>
                <a:lnTo>
                  <a:pt x="405538" y="1051558"/>
                </a:lnTo>
                <a:lnTo>
                  <a:pt x="365092" y="1039864"/>
                </a:lnTo>
                <a:lnTo>
                  <a:pt x="326034" y="1025137"/>
                </a:lnTo>
                <a:lnTo>
                  <a:pt x="288499" y="1007512"/>
                </a:lnTo>
                <a:lnTo>
                  <a:pt x="252627" y="987129"/>
                </a:lnTo>
                <a:lnTo>
                  <a:pt x="218553" y="964123"/>
                </a:lnTo>
                <a:lnTo>
                  <a:pt x="186416" y="938633"/>
                </a:lnTo>
                <a:lnTo>
                  <a:pt x="156352" y="910796"/>
                </a:lnTo>
                <a:lnTo>
                  <a:pt x="128500" y="880749"/>
                </a:lnTo>
                <a:lnTo>
                  <a:pt x="102996" y="848629"/>
                </a:lnTo>
                <a:lnTo>
                  <a:pt x="79978" y="814574"/>
                </a:lnTo>
                <a:lnTo>
                  <a:pt x="59584" y="778721"/>
                </a:lnTo>
                <a:lnTo>
                  <a:pt x="41950" y="741207"/>
                </a:lnTo>
                <a:lnTo>
                  <a:pt x="27214" y="702169"/>
                </a:lnTo>
                <a:lnTo>
                  <a:pt x="15514" y="661746"/>
                </a:lnTo>
                <a:lnTo>
                  <a:pt x="6986" y="620074"/>
                </a:lnTo>
                <a:lnTo>
                  <a:pt x="1769" y="577290"/>
                </a:lnTo>
                <a:lnTo>
                  <a:pt x="0" y="533532"/>
                </a:lnTo>
                <a:close/>
              </a:path>
            </a:pathLst>
          </a:custGeom>
          <a:ln w="12703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717041" y="2146775"/>
            <a:ext cx="234211" cy="260569"/>
          </a:xfrm>
          <a:custGeom>
            <a:avLst/>
            <a:gdLst/>
            <a:ahLst/>
            <a:cxnLst/>
            <a:rect l="l" t="t" r="r" b="b"/>
            <a:pathLst>
              <a:path w="234315" h="260350">
                <a:moveTo>
                  <a:pt x="119486" y="0"/>
                </a:moveTo>
                <a:lnTo>
                  <a:pt x="78553" y="7665"/>
                </a:lnTo>
                <a:lnTo>
                  <a:pt x="43963" y="28905"/>
                </a:lnTo>
                <a:lnTo>
                  <a:pt x="17986" y="61033"/>
                </a:lnTo>
                <a:lnTo>
                  <a:pt x="2896" y="101364"/>
                </a:lnTo>
                <a:lnTo>
                  <a:pt x="0" y="130254"/>
                </a:lnTo>
                <a:lnTo>
                  <a:pt x="811" y="145670"/>
                </a:lnTo>
                <a:lnTo>
                  <a:pt x="12247" y="188320"/>
                </a:lnTo>
                <a:lnTo>
                  <a:pt x="35258" y="223425"/>
                </a:lnTo>
                <a:lnTo>
                  <a:pt x="67361" y="248225"/>
                </a:lnTo>
                <a:lnTo>
                  <a:pt x="106078" y="259963"/>
                </a:lnTo>
                <a:lnTo>
                  <a:pt x="121485" y="259247"/>
                </a:lnTo>
                <a:lnTo>
                  <a:pt x="163091" y="247812"/>
                </a:lnTo>
                <a:lnTo>
                  <a:pt x="196552" y="224346"/>
                </a:lnTo>
                <a:lnTo>
                  <a:pt x="220294" y="191294"/>
                </a:lnTo>
                <a:lnTo>
                  <a:pt x="232743" y="151101"/>
                </a:lnTo>
                <a:lnTo>
                  <a:pt x="234110" y="136539"/>
                </a:lnTo>
                <a:lnTo>
                  <a:pt x="233368" y="120289"/>
                </a:lnTo>
                <a:lnTo>
                  <a:pt x="222568" y="75918"/>
                </a:lnTo>
                <a:lnTo>
                  <a:pt x="200696" y="39814"/>
                </a:lnTo>
                <a:lnTo>
                  <a:pt x="170045" y="14163"/>
                </a:lnTo>
                <a:lnTo>
                  <a:pt x="132909" y="1150"/>
                </a:lnTo>
                <a:lnTo>
                  <a:pt x="1194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17041" y="2146775"/>
            <a:ext cx="234211" cy="260569"/>
          </a:xfrm>
          <a:custGeom>
            <a:avLst/>
            <a:gdLst/>
            <a:ahLst/>
            <a:cxnLst/>
            <a:rect l="l" t="t" r="r" b="b"/>
            <a:pathLst>
              <a:path w="234315" h="260350">
                <a:moveTo>
                  <a:pt x="0" y="130254"/>
                </a:moveTo>
                <a:lnTo>
                  <a:pt x="7027" y="174805"/>
                </a:lnTo>
                <a:lnTo>
                  <a:pt x="26455" y="212732"/>
                </a:lnTo>
                <a:lnTo>
                  <a:pt x="55803" y="241274"/>
                </a:lnTo>
                <a:lnTo>
                  <a:pt x="92590" y="257672"/>
                </a:lnTo>
                <a:lnTo>
                  <a:pt x="106078" y="259962"/>
                </a:lnTo>
                <a:lnTo>
                  <a:pt x="121484" y="259247"/>
                </a:lnTo>
                <a:lnTo>
                  <a:pt x="163091" y="247812"/>
                </a:lnTo>
                <a:lnTo>
                  <a:pt x="196552" y="224346"/>
                </a:lnTo>
                <a:lnTo>
                  <a:pt x="220294" y="191294"/>
                </a:lnTo>
                <a:lnTo>
                  <a:pt x="232742" y="151101"/>
                </a:lnTo>
                <a:lnTo>
                  <a:pt x="234110" y="136539"/>
                </a:lnTo>
                <a:lnTo>
                  <a:pt x="233368" y="120289"/>
                </a:lnTo>
                <a:lnTo>
                  <a:pt x="222568" y="75918"/>
                </a:lnTo>
                <a:lnTo>
                  <a:pt x="200695" y="39814"/>
                </a:lnTo>
                <a:lnTo>
                  <a:pt x="170044" y="14163"/>
                </a:lnTo>
                <a:lnTo>
                  <a:pt x="132909" y="1150"/>
                </a:lnTo>
                <a:lnTo>
                  <a:pt x="119486" y="0"/>
                </a:lnTo>
                <a:lnTo>
                  <a:pt x="105277" y="881"/>
                </a:lnTo>
                <a:lnTo>
                  <a:pt x="66205" y="13370"/>
                </a:lnTo>
                <a:lnTo>
                  <a:pt x="34234" y="38538"/>
                </a:lnTo>
                <a:lnTo>
                  <a:pt x="11634" y="73698"/>
                </a:lnTo>
                <a:lnTo>
                  <a:pt x="677" y="116166"/>
                </a:lnTo>
                <a:lnTo>
                  <a:pt x="0" y="130254"/>
                </a:lnTo>
                <a:close/>
              </a:path>
            </a:pathLst>
          </a:custGeom>
          <a:ln w="12703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973262" y="1942002"/>
            <a:ext cx="26912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B3EFF"/>
                </a:solidFill>
                <a:latin typeface="Calibri"/>
                <a:cs typeface="Calibri"/>
              </a:rPr>
              <a:t>e</a:t>
            </a:r>
            <a:r>
              <a:rPr lang="en-US" sz="2400" dirty="0">
                <a:solidFill>
                  <a:srgbClr val="0B3EFF"/>
                </a:solidFill>
                <a:latin typeface="Calibri"/>
                <a:cs typeface="Calibri"/>
              </a:rPr>
              <a:t>-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789059" y="2116264"/>
            <a:ext cx="1020624" cy="9456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25393" y="2146750"/>
            <a:ext cx="938112" cy="0"/>
          </a:xfrm>
          <a:custGeom>
            <a:avLst/>
            <a:gdLst/>
            <a:ahLst/>
            <a:cxnLst/>
            <a:rect l="l" t="t" r="r" b="b"/>
            <a:pathLst>
              <a:path w="938529">
                <a:moveTo>
                  <a:pt x="0" y="0"/>
                </a:moveTo>
                <a:lnTo>
                  <a:pt x="938121" y="0"/>
                </a:lnTo>
              </a:path>
            </a:pathLst>
          </a:custGeom>
          <a:ln w="21684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95153" y="2378612"/>
            <a:ext cx="1014531" cy="9456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30597" y="2409492"/>
            <a:ext cx="933034" cy="0"/>
          </a:xfrm>
          <a:custGeom>
            <a:avLst/>
            <a:gdLst/>
            <a:ahLst/>
            <a:cxnLst/>
            <a:rect l="l" t="t" r="r" b="b"/>
            <a:pathLst>
              <a:path w="933450">
                <a:moveTo>
                  <a:pt x="0" y="0"/>
                </a:moveTo>
                <a:lnTo>
                  <a:pt x="932914" y="0"/>
                </a:lnTo>
              </a:path>
            </a:pathLst>
          </a:custGeom>
          <a:ln w="21684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517207" y="1802056"/>
            <a:ext cx="222404" cy="47283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90249" y="1820316"/>
            <a:ext cx="76801" cy="326664"/>
          </a:xfrm>
          <a:custGeom>
            <a:avLst/>
            <a:gdLst/>
            <a:ahLst/>
            <a:cxnLst/>
            <a:rect l="l" t="t" r="r" b="b"/>
            <a:pathLst>
              <a:path w="76834" h="326389">
                <a:moveTo>
                  <a:pt x="25413" y="249960"/>
                </a:moveTo>
                <a:lnTo>
                  <a:pt x="0" y="249960"/>
                </a:lnTo>
                <a:lnTo>
                  <a:pt x="38121" y="326160"/>
                </a:lnTo>
                <a:lnTo>
                  <a:pt x="69888" y="262660"/>
                </a:lnTo>
                <a:lnTo>
                  <a:pt x="25413" y="262660"/>
                </a:lnTo>
                <a:lnTo>
                  <a:pt x="25413" y="249960"/>
                </a:lnTo>
                <a:close/>
              </a:path>
              <a:path w="76834" h="326389">
                <a:moveTo>
                  <a:pt x="50826" y="0"/>
                </a:moveTo>
                <a:lnTo>
                  <a:pt x="25412" y="0"/>
                </a:lnTo>
                <a:lnTo>
                  <a:pt x="25413" y="262660"/>
                </a:lnTo>
                <a:lnTo>
                  <a:pt x="50827" y="262660"/>
                </a:lnTo>
                <a:lnTo>
                  <a:pt x="50826" y="0"/>
                </a:lnTo>
                <a:close/>
              </a:path>
              <a:path w="76834" h="326389">
                <a:moveTo>
                  <a:pt x="76241" y="249960"/>
                </a:moveTo>
                <a:lnTo>
                  <a:pt x="50827" y="249960"/>
                </a:lnTo>
                <a:lnTo>
                  <a:pt x="50827" y="262660"/>
                </a:lnTo>
                <a:lnTo>
                  <a:pt x="69888" y="262660"/>
                </a:lnTo>
                <a:lnTo>
                  <a:pt x="76241" y="24996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517207" y="2311499"/>
            <a:ext cx="222404" cy="47893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90249" y="2407530"/>
            <a:ext cx="76801" cy="330477"/>
          </a:xfrm>
          <a:custGeom>
            <a:avLst/>
            <a:gdLst/>
            <a:ahLst/>
            <a:cxnLst/>
            <a:rect l="l" t="t" r="r" b="b"/>
            <a:pathLst>
              <a:path w="76834" h="330200">
                <a:moveTo>
                  <a:pt x="50827" y="63500"/>
                </a:moveTo>
                <a:lnTo>
                  <a:pt x="25413" y="63500"/>
                </a:lnTo>
                <a:lnTo>
                  <a:pt x="25412" y="329932"/>
                </a:lnTo>
                <a:lnTo>
                  <a:pt x="50826" y="329933"/>
                </a:lnTo>
                <a:lnTo>
                  <a:pt x="50827" y="63500"/>
                </a:lnTo>
                <a:close/>
              </a:path>
              <a:path w="76834" h="330200">
                <a:moveTo>
                  <a:pt x="38121" y="0"/>
                </a:moveTo>
                <a:lnTo>
                  <a:pt x="0" y="76200"/>
                </a:lnTo>
                <a:lnTo>
                  <a:pt x="25413" y="76200"/>
                </a:lnTo>
                <a:lnTo>
                  <a:pt x="25413" y="63500"/>
                </a:lnTo>
                <a:lnTo>
                  <a:pt x="69888" y="63500"/>
                </a:lnTo>
                <a:lnTo>
                  <a:pt x="38121" y="0"/>
                </a:lnTo>
                <a:close/>
              </a:path>
              <a:path w="76834" h="330200">
                <a:moveTo>
                  <a:pt x="69888" y="63500"/>
                </a:moveTo>
                <a:lnTo>
                  <a:pt x="50827" y="63500"/>
                </a:lnTo>
                <a:lnTo>
                  <a:pt x="50827" y="76200"/>
                </a:lnTo>
                <a:lnTo>
                  <a:pt x="76241" y="76200"/>
                </a:lnTo>
                <a:lnTo>
                  <a:pt x="69888" y="6350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8838303" y="2160841"/>
            <a:ext cx="670896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φ2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mm</a:t>
            </a:r>
          </a:p>
        </p:txBody>
      </p:sp>
      <p:sp>
        <p:nvSpPr>
          <p:cNvPr id="4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sp>
        <p:nvSpPr>
          <p:cNvPr id="48" name="object 23"/>
          <p:cNvSpPr txBox="1"/>
          <p:nvPr/>
        </p:nvSpPr>
        <p:spPr>
          <a:xfrm>
            <a:off x="8785875" y="1135884"/>
            <a:ext cx="1803510" cy="402291"/>
          </a:xfrm>
          <a:prstGeom prst="rect">
            <a:avLst/>
          </a:prstGeom>
          <a:ln w="12702">
            <a:solidFill>
              <a:srgbClr val="0432FF"/>
            </a:solidFill>
          </a:ln>
        </p:spPr>
        <p:txBody>
          <a:bodyPr vert="horz" wrap="none" lIns="36000" tIns="46800" rIns="108000" bIns="46800" rtlCol="0">
            <a:spAutoFit/>
          </a:bodyPr>
          <a:lstStyle/>
          <a:p>
            <a:pPr marL="80645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Y.</a:t>
            </a:r>
            <a:r>
              <a:rPr lang="ja-JP" altLang="en-US" sz="2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Seimiya</a:t>
            </a:r>
            <a:r>
              <a:rPr lang="en-US" sz="2000" dirty="0">
                <a:solidFill>
                  <a:srgbClr val="0432FF"/>
                </a:solidFill>
                <a:latin typeface="Calibri"/>
                <a:cs typeface="Calibri"/>
              </a:rPr>
              <a:t> et al.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9" name="タイトル 25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714375"/>
          </a:xfrm>
        </p:spPr>
        <p:txBody>
          <a:bodyPr/>
          <a:lstStyle/>
          <a:p>
            <a:r>
              <a:rPr lang="en-US" altLang="ja-JP" dirty="0"/>
              <a:t>Emittance Growth at Target Hole (?)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4978244"/>
      </p:ext>
    </p:extLst>
  </p:cSld>
  <p:clrMapOvr>
    <a:masterClrMapping/>
  </p:clrMapOvr>
  <p:transition xmlns:p14="http://schemas.microsoft.com/office/powerpoint/2010/main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15886" y="3110746"/>
            <a:ext cx="4841115" cy="3599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14457" y="3089392"/>
            <a:ext cx="1645187" cy="552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7988" y="3111923"/>
            <a:ext cx="1560135" cy="467117"/>
          </a:xfrm>
          <a:custGeom>
            <a:avLst/>
            <a:gdLst/>
            <a:ahLst/>
            <a:cxnLst/>
            <a:rect l="l" t="t" r="r" b="b"/>
            <a:pathLst>
              <a:path w="1560829" h="466725">
                <a:moveTo>
                  <a:pt x="0" y="0"/>
                </a:moveTo>
                <a:lnTo>
                  <a:pt x="1560535" y="0"/>
                </a:lnTo>
                <a:lnTo>
                  <a:pt x="1560535" y="466333"/>
                </a:lnTo>
                <a:lnTo>
                  <a:pt x="0" y="4663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57988" y="3111923"/>
            <a:ext cx="1560135" cy="467117"/>
          </a:xfrm>
          <a:custGeom>
            <a:avLst/>
            <a:gdLst/>
            <a:ahLst/>
            <a:cxnLst/>
            <a:rect l="l" t="t" r="r" b="b"/>
            <a:pathLst>
              <a:path w="1560829" h="466725">
                <a:moveTo>
                  <a:pt x="0" y="0"/>
                </a:moveTo>
                <a:lnTo>
                  <a:pt x="1560535" y="0"/>
                </a:lnTo>
                <a:lnTo>
                  <a:pt x="1560535" y="466333"/>
                </a:lnTo>
                <a:lnTo>
                  <a:pt x="0" y="466333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38268" y="1306938"/>
            <a:ext cx="1848732" cy="276999"/>
          </a:xfrm>
          <a:prstGeom prst="rect">
            <a:avLst/>
          </a:prstGeom>
          <a:ln w="12700">
            <a:solidFill>
              <a:srgbClr val="0B3E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Y.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Enomoto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et</a:t>
            </a:r>
            <a:r>
              <a:rPr lang="ja-JP" altLang="en-US" sz="18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B3EFF"/>
                </a:solidFill>
                <a:latin typeface="Calibri"/>
                <a:cs typeface="Calibri"/>
              </a:rPr>
              <a:t>al.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19291" y="3114413"/>
            <a:ext cx="2899315" cy="3598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84667" y="1831068"/>
            <a:ext cx="7664210" cy="12432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marR="5080" indent="-243840">
              <a:lnSpc>
                <a:spcPct val="100000"/>
              </a:lnSpc>
              <a:buFont typeface="Arial"/>
              <a:buChar char="•"/>
              <a:tabLst>
                <a:tab pos="257175" algn="l"/>
              </a:tabLst>
            </a:pPr>
            <a:r>
              <a:rPr sz="2000" dirty="0">
                <a:latin typeface="Calibri"/>
                <a:cs typeface="Calibri"/>
              </a:rPr>
              <a:t>To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reveal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beam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jitter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source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directly,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temporally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replace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target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 to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dummy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target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with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several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hole,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which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have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different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diameter.</a:t>
            </a:r>
          </a:p>
          <a:p>
            <a:pPr marL="256540" indent="-24384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57175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autumn,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will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study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target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hole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effect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beam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jitter.</a:t>
            </a:r>
          </a:p>
        </p:txBody>
      </p:sp>
      <p:sp>
        <p:nvSpPr>
          <p:cNvPr id="12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sp>
        <p:nvSpPr>
          <p:cNvPr id="14" name="タイトル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Target Hole Study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9679867"/>
      </p:ext>
    </p:extLst>
  </p:cSld>
  <p:clrMapOvr>
    <a:masterClrMapping/>
  </p:clrMapOvr>
  <p:transition xmlns:p14="http://schemas.microsoft.com/office/powerpoint/2010/main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4695" y="2973471"/>
            <a:ext cx="3866190" cy="3050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57838" y="3116848"/>
            <a:ext cx="3847909" cy="29041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5100" y="240577"/>
            <a:ext cx="10358438" cy="1004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0" marR="5080" indent="-43180">
              <a:lnSpc>
                <a:spcPct val="102200"/>
              </a:lnSpc>
            </a:pPr>
            <a:r>
              <a:rPr lang="en-US" sz="3200" dirty="0">
                <a:cs typeface="Calibri"/>
              </a:rPr>
              <a:t>Simulation</a:t>
            </a:r>
            <a:r>
              <a:rPr lang="en-US" altLang="ja-JP" sz="3200" dirty="0">
                <a:cs typeface="Calibri"/>
              </a:rPr>
              <a:t> f</a:t>
            </a:r>
            <a:r>
              <a:rPr lang="en-US" sz="3200" dirty="0">
                <a:cs typeface="Calibri"/>
              </a:rPr>
              <a:t>or</a:t>
            </a:r>
            <a:r>
              <a:rPr lang="en-US" altLang="ja-JP" sz="32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Minimizing</a:t>
            </a:r>
            <a:r>
              <a:rPr lang="en-US" altLang="ja-JP" sz="32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Emittance</a:t>
            </a:r>
            <a:r>
              <a:rPr lang="en-US" altLang="ja-JP" sz="32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Growth</a:t>
            </a:r>
            <a:r>
              <a:rPr lang="en-US" altLang="ja-JP" sz="32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 Induced</a:t>
            </a:r>
            <a:r>
              <a:rPr lang="en-US" altLang="ja-JP" sz="3200" dirty="0">
                <a:cs typeface="Calibri"/>
              </a:rPr>
              <a:t> b</a:t>
            </a:r>
            <a:r>
              <a:rPr lang="en-US" sz="3200" dirty="0">
                <a:cs typeface="Calibri"/>
              </a:rPr>
              <a:t>y</a:t>
            </a:r>
            <a:r>
              <a:rPr lang="en-US" altLang="ja-JP" sz="32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Wakefield</a:t>
            </a:r>
            <a:r>
              <a:rPr lang="en-US" altLang="ja-JP" sz="3200" dirty="0">
                <a:cs typeface="Calibri"/>
              </a:rPr>
              <a:t> i</a:t>
            </a:r>
            <a:r>
              <a:rPr lang="en-US" sz="3200" dirty="0">
                <a:cs typeface="Calibri"/>
              </a:rPr>
              <a:t>n</a:t>
            </a:r>
            <a:r>
              <a:rPr lang="en-US" altLang="ja-JP" sz="32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Acceleration</a:t>
            </a:r>
            <a:r>
              <a:rPr lang="en-US" altLang="ja-JP" sz="3200" dirty="0">
                <a:cs typeface="Calibri"/>
              </a:rPr>
              <a:t> </a:t>
            </a:r>
            <a:r>
              <a:rPr lang="en-US" sz="3200" dirty="0">
                <a:cs typeface="Calibri"/>
              </a:rPr>
              <a:t>Structure</a:t>
            </a:r>
          </a:p>
        </p:txBody>
      </p:sp>
      <p:sp>
        <p:nvSpPr>
          <p:cNvPr id="5" name="object 5"/>
          <p:cNvSpPr/>
          <p:nvPr/>
        </p:nvSpPr>
        <p:spPr>
          <a:xfrm>
            <a:off x="8030886" y="1867605"/>
            <a:ext cx="2517923" cy="789333"/>
          </a:xfrm>
          <a:custGeom>
            <a:avLst/>
            <a:gdLst/>
            <a:ahLst/>
            <a:cxnLst/>
            <a:rect l="l" t="t" r="r" b="b"/>
            <a:pathLst>
              <a:path w="2519045" h="788669">
                <a:moveTo>
                  <a:pt x="0" y="0"/>
                </a:moveTo>
                <a:lnTo>
                  <a:pt x="2518538" y="0"/>
                </a:lnTo>
              </a:path>
              <a:path w="2519045" h="788669">
                <a:moveTo>
                  <a:pt x="2518538" y="788250"/>
                </a:moveTo>
                <a:lnTo>
                  <a:pt x="0" y="788250"/>
                </a:lnTo>
                <a:lnTo>
                  <a:pt x="0" y="0"/>
                </a:lnTo>
              </a:path>
            </a:pathLst>
          </a:custGeom>
          <a:ln w="216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096259" y="1924412"/>
            <a:ext cx="179371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Phase;III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requirement: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096259" y="2150282"/>
            <a:ext cx="127578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0B3EFF"/>
                </a:solidFill>
                <a:latin typeface="Calibri"/>
                <a:cs typeface="Calibri"/>
              </a:rPr>
              <a:t>Horizontal</a:t>
            </a:r>
            <a:r>
              <a:rPr lang="en-US" sz="1500" dirty="0">
                <a:solidFill>
                  <a:srgbClr val="0B3EFF"/>
                </a:solidFill>
                <a:latin typeface="Calibri"/>
                <a:cs typeface="Calibri"/>
              </a:rPr>
              <a:t>   </a:t>
            </a:r>
            <a:r>
              <a:rPr sz="1500" dirty="0">
                <a:solidFill>
                  <a:srgbClr val="0000FF"/>
                </a:solidFill>
                <a:latin typeface="ＭＳ ゴシック"/>
                <a:cs typeface="ＭＳ ゴシック"/>
              </a:rPr>
              <a:t>: -</a:t>
            </a:r>
            <a:endParaRPr sz="1500" dirty="0">
              <a:latin typeface="ＭＳ ゴシック"/>
              <a:cs typeface="ＭＳ ゴシック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Vertical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cs typeface="Calibri"/>
              </a:rPr>
              <a:t>     </a:t>
            </a:r>
            <a:r>
              <a:rPr sz="1500" dirty="0">
                <a:solidFill>
                  <a:srgbClr val="FF0000"/>
                </a:solidFill>
                <a:latin typeface="ＭＳ ゴシック"/>
                <a:cs typeface="ＭＳ ゴシック"/>
              </a:rPr>
              <a:t>: -</a:t>
            </a:r>
            <a:endParaRPr sz="1500" dirty="0">
              <a:latin typeface="ＭＳ ゴシック"/>
              <a:cs typeface="ＭＳ ゴシック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42132" y="2150282"/>
            <a:ext cx="892412" cy="4601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lang="ja-JP" altLang="en-US" sz="150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00FF"/>
                </a:solidFill>
                <a:latin typeface="ＭＳ ゴシック"/>
                <a:cs typeface="ＭＳ ゴシック"/>
              </a:rPr>
              <a:t>&lt;</a:t>
            </a:r>
            <a:r>
              <a:rPr sz="1500" dirty="0">
                <a:solidFill>
                  <a:srgbClr val="0000FF"/>
                </a:solidFill>
                <a:latin typeface="Calibri"/>
                <a:cs typeface="Calibri"/>
              </a:rPr>
              <a:t>50 μm)</a:t>
            </a:r>
            <a:endParaRPr sz="1500" dirty="0">
              <a:latin typeface="Calibri"/>
              <a:cs typeface="Calibri"/>
            </a:endParaRPr>
          </a:p>
          <a:p>
            <a:pPr marL="16510">
              <a:lnSpc>
                <a:spcPct val="100000"/>
              </a:lnSpc>
            </a:pP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ja-JP" altLang="en-US" sz="15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0000"/>
                </a:solidFill>
                <a:latin typeface="ＭＳ ゴシック"/>
                <a:cs typeface="ＭＳ ゴシック"/>
              </a:rPr>
              <a:t>&lt;</a:t>
            </a:r>
            <a:r>
              <a:rPr sz="1500" dirty="0">
                <a:solidFill>
                  <a:srgbClr val="FF0000"/>
                </a:solidFill>
                <a:latin typeface="Calibri"/>
                <a:cs typeface="Calibri"/>
              </a:rPr>
              <a:t>20 μm)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82901" y="3260236"/>
            <a:ext cx="1704216" cy="868139"/>
          </a:xfrm>
          <a:custGeom>
            <a:avLst/>
            <a:gdLst/>
            <a:ahLst/>
            <a:cxnLst/>
            <a:rect l="l" t="t" r="r" b="b"/>
            <a:pathLst>
              <a:path w="1704975" h="867410">
                <a:moveTo>
                  <a:pt x="0" y="0"/>
                </a:moveTo>
                <a:lnTo>
                  <a:pt x="1704455" y="0"/>
                </a:lnTo>
                <a:lnTo>
                  <a:pt x="1704455" y="867075"/>
                </a:lnTo>
                <a:lnTo>
                  <a:pt x="0" y="867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2901" y="3260236"/>
            <a:ext cx="1704216" cy="868139"/>
          </a:xfrm>
          <a:custGeom>
            <a:avLst/>
            <a:gdLst/>
            <a:ahLst/>
            <a:cxnLst/>
            <a:rect l="l" t="t" r="r" b="b"/>
            <a:pathLst>
              <a:path w="1704975" h="867410">
                <a:moveTo>
                  <a:pt x="0" y="0"/>
                </a:moveTo>
                <a:lnTo>
                  <a:pt x="1704455" y="0"/>
                </a:lnTo>
                <a:lnTo>
                  <a:pt x="1704455" y="867075"/>
                </a:lnTo>
                <a:lnTo>
                  <a:pt x="0" y="867075"/>
                </a:lnTo>
                <a:lnTo>
                  <a:pt x="0" y="0"/>
                </a:lnTo>
                <a:close/>
              </a:path>
            </a:pathLst>
          </a:custGeom>
          <a:ln w="216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48277" y="3318030"/>
            <a:ext cx="1534746" cy="777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895" marR="5080" indent="-36830">
              <a:lnSpc>
                <a:spcPts val="1989"/>
              </a:lnSpc>
            </a:pPr>
            <a:r>
              <a:rPr sz="1700" dirty="0">
                <a:latin typeface="DFPMaruGothic-SB"/>
                <a:cs typeface="DFPMaruGothic-SB"/>
              </a:rPr>
              <a:t>LINAC end: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γβε</a:t>
            </a:r>
            <a:r>
              <a:rPr sz="1650" baseline="-15151" dirty="0">
                <a:solidFill>
                  <a:srgbClr val="0B3EFF"/>
                </a:solidFill>
                <a:latin typeface="DFPMaruGothic-SB"/>
                <a:cs typeface="DFPMaruGothic-SB"/>
              </a:rPr>
              <a:t>X</a:t>
            </a:r>
            <a:r>
              <a:rPr sz="1700" dirty="0">
                <a:solidFill>
                  <a:srgbClr val="0B3EFF"/>
                </a:solidFill>
                <a:latin typeface="ＭＳ ゴシック"/>
                <a:cs typeface="ＭＳ ゴシック"/>
              </a:rPr>
              <a:t>:</a:t>
            </a:r>
            <a:r>
              <a:rPr sz="1700" dirty="0">
                <a:solidFill>
                  <a:srgbClr val="0B3EFF"/>
                </a:solidFill>
                <a:latin typeface="DFPMaruGothic-SB"/>
                <a:cs typeface="DFPMaruGothic-SB"/>
              </a:rPr>
              <a:t>240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μ</a:t>
            </a:r>
            <a:r>
              <a:rPr sz="1700" dirty="0">
                <a:solidFill>
                  <a:srgbClr val="0B3EFF"/>
                </a:solidFill>
                <a:latin typeface="DFPMaruGothic-SB"/>
                <a:cs typeface="DFPMaruGothic-SB"/>
              </a:rPr>
              <a:t>m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γβε</a:t>
            </a:r>
            <a:r>
              <a:rPr sz="1650" baseline="-15151" dirty="0">
                <a:solidFill>
                  <a:srgbClr val="FF0000"/>
                </a:solidFill>
                <a:latin typeface="DFPMaruGothic-SB"/>
                <a:cs typeface="DFPMaruGothic-SB"/>
              </a:rPr>
              <a:t>Y</a:t>
            </a:r>
            <a:r>
              <a:rPr sz="1700" dirty="0">
                <a:solidFill>
                  <a:srgbClr val="FF0000"/>
                </a:solidFill>
                <a:latin typeface="ＭＳ ゴシック"/>
                <a:cs typeface="ＭＳ ゴシック"/>
              </a:rPr>
              <a:t>:</a:t>
            </a:r>
            <a:r>
              <a:rPr sz="1700" dirty="0">
                <a:solidFill>
                  <a:srgbClr val="FF0000"/>
                </a:solidFill>
                <a:latin typeface="DFPMaruGothic-SB"/>
                <a:cs typeface="DFPMaruGothic-SB"/>
              </a:rPr>
              <a:t>120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sz="1700" dirty="0">
                <a:solidFill>
                  <a:srgbClr val="FF0000"/>
                </a:solidFill>
                <a:latin typeface="DFPMaruGothic-SB"/>
                <a:cs typeface="DFPMaruGothic-SB"/>
              </a:rPr>
              <a:t>m</a:t>
            </a:r>
            <a:endParaRPr sz="1700">
              <a:latin typeface="DFPMaruGothic-SB"/>
              <a:cs typeface="DFPMaruGothic-SB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85006" y="3367756"/>
            <a:ext cx="1652803" cy="868139"/>
          </a:xfrm>
          <a:custGeom>
            <a:avLst/>
            <a:gdLst/>
            <a:ahLst/>
            <a:cxnLst/>
            <a:rect l="l" t="t" r="r" b="b"/>
            <a:pathLst>
              <a:path w="1653540" h="867410">
                <a:moveTo>
                  <a:pt x="0" y="0"/>
                </a:moveTo>
                <a:lnTo>
                  <a:pt x="1653391" y="0"/>
                </a:lnTo>
                <a:lnTo>
                  <a:pt x="1653391" y="867075"/>
                </a:lnTo>
                <a:lnTo>
                  <a:pt x="0" y="867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485006" y="3367756"/>
            <a:ext cx="1652803" cy="766299"/>
          </a:xfrm>
          <a:prstGeom prst="rect">
            <a:avLst/>
          </a:prstGeom>
          <a:solidFill>
            <a:srgbClr val="FFFFFF"/>
          </a:solidFill>
          <a:ln w="2168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4460" marR="118110" indent="-57785">
              <a:lnSpc>
                <a:spcPts val="1989"/>
              </a:lnSpc>
            </a:pPr>
            <a:r>
              <a:rPr sz="1700" dirty="0">
                <a:latin typeface="DFPMaruGothic-SB"/>
                <a:cs typeface="DFPMaruGothic-SB"/>
              </a:rPr>
              <a:t>LINAC end: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γβε</a:t>
            </a:r>
            <a:r>
              <a:rPr sz="1650" baseline="-15151" dirty="0">
                <a:solidFill>
                  <a:srgbClr val="0B3EFF"/>
                </a:solidFill>
                <a:latin typeface="DFPMaruGothic-SB"/>
                <a:cs typeface="DFPMaruGothic-SB"/>
              </a:rPr>
              <a:t>X</a:t>
            </a:r>
            <a:r>
              <a:rPr sz="1700" dirty="0">
                <a:solidFill>
                  <a:srgbClr val="0B3EFF"/>
                </a:solidFill>
                <a:latin typeface="ＭＳ ゴシック"/>
                <a:cs typeface="ＭＳ ゴシック"/>
              </a:rPr>
              <a:t>: </a:t>
            </a:r>
            <a:r>
              <a:rPr sz="1700" dirty="0">
                <a:solidFill>
                  <a:srgbClr val="0B3EFF"/>
                </a:solidFill>
                <a:latin typeface="DFPMaruGothic-SB"/>
                <a:cs typeface="DFPMaruGothic-SB"/>
              </a:rPr>
              <a:t>22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μ</a:t>
            </a:r>
            <a:r>
              <a:rPr sz="1700" dirty="0">
                <a:solidFill>
                  <a:srgbClr val="0B3EFF"/>
                </a:solidFill>
                <a:latin typeface="DFPMaruGothic-SB"/>
                <a:cs typeface="DFPMaruGothic-SB"/>
              </a:rPr>
              <a:t>m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γβε</a:t>
            </a:r>
            <a:r>
              <a:rPr sz="1650" baseline="-15151" dirty="0">
                <a:solidFill>
                  <a:srgbClr val="FF0000"/>
                </a:solidFill>
                <a:latin typeface="DFPMaruGothic-SB"/>
                <a:cs typeface="DFPMaruGothic-SB"/>
              </a:rPr>
              <a:t>Y</a:t>
            </a:r>
            <a:r>
              <a:rPr sz="1700" dirty="0">
                <a:solidFill>
                  <a:srgbClr val="FF0000"/>
                </a:solidFill>
                <a:latin typeface="ＭＳ ゴシック"/>
                <a:cs typeface="ＭＳ ゴシック"/>
              </a:rPr>
              <a:t>: </a:t>
            </a:r>
            <a:r>
              <a:rPr sz="1700" dirty="0">
                <a:solidFill>
                  <a:srgbClr val="FF0000"/>
                </a:solidFill>
                <a:latin typeface="DFPMaruGothic-SB"/>
                <a:cs typeface="DFPMaruGothic-SB"/>
              </a:rPr>
              <a:t>11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μ</a:t>
            </a:r>
            <a:r>
              <a:rPr sz="1700" dirty="0">
                <a:solidFill>
                  <a:srgbClr val="FF0000"/>
                </a:solidFill>
                <a:latin typeface="DFPMaruGothic-SB"/>
                <a:cs typeface="DFPMaruGothic-SB"/>
              </a:rPr>
              <a:t>m</a:t>
            </a:r>
            <a:endParaRPr sz="1700">
              <a:latin typeface="DFPMaruGothic-SB"/>
              <a:cs typeface="DFPMaruGothic-SB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87672" y="6024366"/>
            <a:ext cx="419547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(m)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381723" y="6039620"/>
            <a:ext cx="419547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(m)</a:t>
            </a:r>
          </a:p>
        </p:txBody>
      </p:sp>
      <p:sp>
        <p:nvSpPr>
          <p:cNvPr id="16" name="object 16"/>
          <p:cNvSpPr/>
          <p:nvPr/>
        </p:nvSpPr>
        <p:spPr>
          <a:xfrm>
            <a:off x="1949930" y="5355965"/>
            <a:ext cx="7197059" cy="0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729" y="0"/>
                </a:lnTo>
              </a:path>
            </a:pathLst>
          </a:custGeom>
          <a:ln w="3252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04342" y="3217504"/>
            <a:ext cx="94573" cy="240867"/>
          </a:xfrm>
          <a:custGeom>
            <a:avLst/>
            <a:gdLst/>
            <a:ahLst/>
            <a:cxnLst/>
            <a:rect l="l" t="t" r="r" b="b"/>
            <a:pathLst>
              <a:path w="94614" h="240664">
                <a:moveTo>
                  <a:pt x="0" y="240278"/>
                </a:moveTo>
                <a:lnTo>
                  <a:pt x="94517" y="240278"/>
                </a:lnTo>
                <a:lnTo>
                  <a:pt x="94517" y="0"/>
                </a:lnTo>
                <a:lnTo>
                  <a:pt x="0" y="0"/>
                </a:lnTo>
                <a:lnTo>
                  <a:pt x="0" y="2402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63172" y="3252856"/>
            <a:ext cx="94573" cy="315860"/>
          </a:xfrm>
          <a:custGeom>
            <a:avLst/>
            <a:gdLst/>
            <a:ahLst/>
            <a:cxnLst/>
            <a:rect l="l" t="t" r="r" b="b"/>
            <a:pathLst>
              <a:path w="94614" h="315595">
                <a:moveTo>
                  <a:pt x="0" y="0"/>
                </a:moveTo>
                <a:lnTo>
                  <a:pt x="94517" y="0"/>
                </a:lnTo>
                <a:lnTo>
                  <a:pt x="94517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1562" y="3623225"/>
            <a:ext cx="88860" cy="315860"/>
          </a:xfrm>
          <a:custGeom>
            <a:avLst/>
            <a:gdLst/>
            <a:ahLst/>
            <a:cxnLst/>
            <a:rect l="l" t="t" r="r" b="b"/>
            <a:pathLst>
              <a:path w="88900" h="315595">
                <a:moveTo>
                  <a:pt x="0" y="0"/>
                </a:moveTo>
                <a:lnTo>
                  <a:pt x="88447" y="0"/>
                </a:lnTo>
                <a:lnTo>
                  <a:pt x="88447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7115" y="4276626"/>
            <a:ext cx="94573" cy="315860"/>
          </a:xfrm>
          <a:custGeom>
            <a:avLst/>
            <a:gdLst/>
            <a:ahLst/>
            <a:cxnLst/>
            <a:rect l="l" t="t" r="r" b="b"/>
            <a:pathLst>
              <a:path w="94614" h="315595">
                <a:moveTo>
                  <a:pt x="0" y="0"/>
                </a:moveTo>
                <a:lnTo>
                  <a:pt x="94517" y="0"/>
                </a:lnTo>
                <a:lnTo>
                  <a:pt x="94517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81815" y="3285232"/>
            <a:ext cx="94573" cy="289803"/>
          </a:xfrm>
          <a:custGeom>
            <a:avLst/>
            <a:gdLst/>
            <a:ahLst/>
            <a:cxnLst/>
            <a:rect l="l" t="t" r="r" b="b"/>
            <a:pathLst>
              <a:path w="94615" h="289560">
                <a:moveTo>
                  <a:pt x="0" y="289566"/>
                </a:moveTo>
                <a:lnTo>
                  <a:pt x="94517" y="289566"/>
                </a:lnTo>
                <a:lnTo>
                  <a:pt x="94517" y="0"/>
                </a:lnTo>
                <a:lnTo>
                  <a:pt x="0" y="0"/>
                </a:lnTo>
                <a:lnTo>
                  <a:pt x="0" y="289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38901" y="3611380"/>
            <a:ext cx="172643" cy="315860"/>
          </a:xfrm>
          <a:custGeom>
            <a:avLst/>
            <a:gdLst/>
            <a:ahLst/>
            <a:cxnLst/>
            <a:rect l="l" t="t" r="r" b="b"/>
            <a:pathLst>
              <a:path w="172720" h="315595">
                <a:moveTo>
                  <a:pt x="0" y="0"/>
                </a:moveTo>
                <a:lnTo>
                  <a:pt x="172631" y="0"/>
                </a:lnTo>
                <a:lnTo>
                  <a:pt x="172631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022465" y="6092236"/>
            <a:ext cx="113703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End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LINAC</a:t>
            </a:r>
          </a:p>
        </p:txBody>
      </p:sp>
      <p:sp>
        <p:nvSpPr>
          <p:cNvPr id="24" name="object 24"/>
          <p:cNvSpPr/>
          <p:nvPr/>
        </p:nvSpPr>
        <p:spPr>
          <a:xfrm>
            <a:off x="4976293" y="5856362"/>
            <a:ext cx="1058708" cy="485548"/>
          </a:xfrm>
          <a:custGeom>
            <a:avLst/>
            <a:gdLst/>
            <a:ahLst/>
            <a:cxnLst/>
            <a:rect l="l" t="t" r="r" b="b"/>
            <a:pathLst>
              <a:path w="1059179" h="485139">
                <a:moveTo>
                  <a:pt x="0" y="222837"/>
                </a:moveTo>
                <a:lnTo>
                  <a:pt x="16155" y="184993"/>
                </a:lnTo>
                <a:lnTo>
                  <a:pt x="176459" y="170416"/>
                </a:lnTo>
                <a:lnTo>
                  <a:pt x="330204" y="0"/>
                </a:lnTo>
                <a:lnTo>
                  <a:pt x="441148" y="170416"/>
                </a:lnTo>
                <a:lnTo>
                  <a:pt x="1006306" y="170416"/>
                </a:lnTo>
                <a:lnTo>
                  <a:pt x="1020616" y="172391"/>
                </a:lnTo>
                <a:lnTo>
                  <a:pt x="1052330" y="197676"/>
                </a:lnTo>
                <a:lnTo>
                  <a:pt x="1058755" y="222836"/>
                </a:lnTo>
                <a:lnTo>
                  <a:pt x="1058755" y="301466"/>
                </a:lnTo>
                <a:lnTo>
                  <a:pt x="1058755" y="432515"/>
                </a:lnTo>
                <a:lnTo>
                  <a:pt x="1056779" y="446817"/>
                </a:lnTo>
                <a:lnTo>
                  <a:pt x="1031481" y="478514"/>
                </a:lnTo>
                <a:lnTo>
                  <a:pt x="441148" y="484936"/>
                </a:lnTo>
                <a:lnTo>
                  <a:pt x="176459" y="484936"/>
                </a:lnTo>
                <a:lnTo>
                  <a:pt x="52449" y="484936"/>
                </a:lnTo>
                <a:lnTo>
                  <a:pt x="38139" y="482961"/>
                </a:lnTo>
                <a:lnTo>
                  <a:pt x="6425" y="457676"/>
                </a:lnTo>
                <a:lnTo>
                  <a:pt x="0" y="301466"/>
                </a:lnTo>
                <a:lnTo>
                  <a:pt x="0" y="222836"/>
                </a:lnTo>
                <a:close/>
              </a:path>
            </a:pathLst>
          </a:custGeom>
          <a:ln w="21686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49930" y="2901939"/>
            <a:ext cx="3362097" cy="315860"/>
          </a:xfrm>
          <a:custGeom>
            <a:avLst/>
            <a:gdLst/>
            <a:ahLst/>
            <a:cxnLst/>
            <a:rect l="l" t="t" r="r" b="b"/>
            <a:pathLst>
              <a:path w="3363595" h="315594">
                <a:moveTo>
                  <a:pt x="0" y="0"/>
                </a:moveTo>
                <a:lnTo>
                  <a:pt x="3363178" y="0"/>
                </a:lnTo>
                <a:lnTo>
                  <a:pt x="3363178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49930" y="2901939"/>
            <a:ext cx="3362097" cy="315860"/>
          </a:xfrm>
          <a:custGeom>
            <a:avLst/>
            <a:gdLst/>
            <a:ahLst/>
            <a:cxnLst/>
            <a:rect l="l" t="t" r="r" b="b"/>
            <a:pathLst>
              <a:path w="3363595" h="315594">
                <a:moveTo>
                  <a:pt x="0" y="0"/>
                </a:moveTo>
                <a:lnTo>
                  <a:pt x="3363178" y="0"/>
                </a:lnTo>
                <a:lnTo>
                  <a:pt x="3363178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9B4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132653" y="2958552"/>
            <a:ext cx="299332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After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orbit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displacement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is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minimized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31071" y="2732993"/>
            <a:ext cx="3324648" cy="552279"/>
          </a:xfrm>
          <a:custGeom>
            <a:avLst/>
            <a:gdLst/>
            <a:ahLst/>
            <a:cxnLst/>
            <a:rect l="l" t="t" r="r" b="b"/>
            <a:pathLst>
              <a:path w="3326129" h="551814">
                <a:moveTo>
                  <a:pt x="0" y="0"/>
                </a:moveTo>
                <a:lnTo>
                  <a:pt x="3325948" y="0"/>
                </a:lnTo>
                <a:lnTo>
                  <a:pt x="3325948" y="551775"/>
                </a:lnTo>
                <a:lnTo>
                  <a:pt x="0" y="5517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831071" y="2732993"/>
            <a:ext cx="3324648" cy="490019"/>
          </a:xfrm>
          <a:prstGeom prst="rect">
            <a:avLst/>
          </a:prstGeom>
          <a:ln w="12700">
            <a:solidFill>
              <a:srgbClr val="009B4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15720" marR="36195" indent="-1229360">
              <a:lnSpc>
                <a:spcPct val="106700"/>
              </a:lnSpc>
            </a:pP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After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emittance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is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minimized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at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the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end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 of</a:t>
            </a:r>
            <a:r>
              <a:rPr lang="ja-JP" altLang="en-US" sz="15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09B45"/>
                </a:solidFill>
                <a:latin typeface="Calibri"/>
                <a:cs typeface="Calibri"/>
              </a:rPr>
              <a:t>LINAC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4315" y="1776450"/>
            <a:ext cx="3665492" cy="513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6900"/>
              </a:lnSpc>
            </a:pPr>
            <a:r>
              <a:rPr sz="1300" dirty="0">
                <a:latin typeface="Calibri"/>
                <a:cs typeface="Calibri"/>
              </a:rPr>
              <a:t>Particle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tracking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simulation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was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performed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to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evaluate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 this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emittance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growth.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300" dirty="0">
                <a:latin typeface="Calibri"/>
                <a:cs typeface="Calibri"/>
              </a:rPr>
              <a:t>Simulation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conditions: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04315" y="2317494"/>
            <a:ext cx="3416048" cy="696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5435" marR="11430" indent="-292735">
              <a:lnSpc>
                <a:spcPct val="76900"/>
              </a:lnSpc>
              <a:buFont typeface="Arial"/>
              <a:buChar char="•"/>
              <a:tabLst>
                <a:tab pos="306070" algn="l"/>
              </a:tabLst>
            </a:pPr>
            <a:r>
              <a:rPr sz="1300" dirty="0">
                <a:latin typeface="Calibri"/>
                <a:cs typeface="Calibri"/>
              </a:rPr>
              <a:t>Measured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misalignments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acc.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structure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and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 quadrupole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magnet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were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used.</a:t>
            </a:r>
          </a:p>
          <a:p>
            <a:pPr marL="305435" indent="-292735">
              <a:lnSpc>
                <a:spcPts val="1510"/>
              </a:lnSpc>
              <a:buFont typeface="Arial"/>
              <a:buChar char="•"/>
              <a:tabLst>
                <a:tab pos="306070" algn="l"/>
              </a:tabLst>
            </a:pPr>
            <a:r>
              <a:rPr lang="en-US" sz="1300" dirty="0">
                <a:latin typeface="Calibri"/>
                <a:cs typeface="Calibri"/>
              </a:rPr>
              <a:t>I</a:t>
            </a:r>
            <a:r>
              <a:rPr sz="1300" dirty="0">
                <a:latin typeface="Calibri"/>
                <a:cs typeface="Calibri"/>
              </a:rPr>
              <a:t>ris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diameter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of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acc.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structure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is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about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20</a:t>
            </a:r>
            <a:r>
              <a:rPr lang="ja-JP" altLang="en-US" sz="1300" dirty="0">
                <a:latin typeface="Calibri"/>
                <a:cs typeface="Calibri"/>
              </a:rPr>
              <a:t> </a:t>
            </a:r>
            <a:r>
              <a:rPr sz="1300" dirty="0">
                <a:latin typeface="Calibri"/>
                <a:cs typeface="Calibri"/>
              </a:rPr>
              <a:t>mm.</a:t>
            </a:r>
          </a:p>
        </p:txBody>
      </p:sp>
      <p:sp>
        <p:nvSpPr>
          <p:cNvPr id="32" name="object 32"/>
          <p:cNvSpPr/>
          <p:nvPr/>
        </p:nvSpPr>
        <p:spPr>
          <a:xfrm>
            <a:off x="6472360" y="4737280"/>
            <a:ext cx="94573" cy="315860"/>
          </a:xfrm>
          <a:custGeom>
            <a:avLst/>
            <a:gdLst/>
            <a:ahLst/>
            <a:cxnLst/>
            <a:rect l="l" t="t" r="r" b="b"/>
            <a:pathLst>
              <a:path w="94615" h="315595">
                <a:moveTo>
                  <a:pt x="0" y="0"/>
                </a:moveTo>
                <a:lnTo>
                  <a:pt x="94517" y="0"/>
                </a:lnTo>
                <a:lnTo>
                  <a:pt x="94517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65596" y="4711604"/>
            <a:ext cx="94573" cy="315860"/>
          </a:xfrm>
          <a:custGeom>
            <a:avLst/>
            <a:gdLst/>
            <a:ahLst/>
            <a:cxnLst/>
            <a:rect l="l" t="t" r="r" b="b"/>
            <a:pathLst>
              <a:path w="94614" h="315595">
                <a:moveTo>
                  <a:pt x="0" y="0"/>
                </a:moveTo>
                <a:lnTo>
                  <a:pt x="94517" y="0"/>
                </a:lnTo>
                <a:lnTo>
                  <a:pt x="94517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966747" y="4953676"/>
            <a:ext cx="7197059" cy="0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729" y="0"/>
                </a:lnTo>
              </a:path>
            </a:pathLst>
          </a:custGeom>
          <a:ln w="3252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126372" y="2049115"/>
            <a:ext cx="1420353" cy="831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  <a:tabLst>
                <a:tab pos="256540" algn="l"/>
              </a:tabLst>
            </a:pPr>
            <a:r>
              <a:rPr sz="1400" dirty="0">
                <a:latin typeface="Arial"/>
                <a:cs typeface="Arial"/>
              </a:rPr>
              <a:t>•	</a:t>
            </a:r>
            <a:r>
              <a:rPr lang="en-US" altLang="ja-JP" sz="1400" dirty="0">
                <a:latin typeface="Arial"/>
                <a:cs typeface="Arial"/>
              </a:rPr>
              <a:t>ε</a:t>
            </a:r>
            <a:r>
              <a:rPr sz="1350" baseline="-12345" dirty="0">
                <a:latin typeface="Arial Rounded MT Bold"/>
                <a:cs typeface="Arial Rounded MT Bold"/>
              </a:rPr>
              <a:t>inj 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10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lang="en-US" altLang="ja-JP" sz="1400" dirty="0" err="1">
                <a:latin typeface="Symbol"/>
                <a:cs typeface="Symbol"/>
              </a:rPr>
              <a:t>μ</a:t>
            </a:r>
            <a:r>
              <a:rPr sz="1400" dirty="0" err="1">
                <a:latin typeface="Calibri"/>
                <a:cs typeface="Calibri"/>
              </a:rPr>
              <a:t>m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1595"/>
              </a:lnSpc>
              <a:tabLst>
                <a:tab pos="256540" algn="l"/>
              </a:tabLst>
            </a:pPr>
            <a:r>
              <a:rPr sz="1400" dirty="0">
                <a:latin typeface="Arial"/>
                <a:cs typeface="Arial"/>
              </a:rPr>
              <a:t>•	</a:t>
            </a:r>
            <a:r>
              <a:rPr lang="en-US" altLang="ja-JP" sz="1400" dirty="0">
                <a:latin typeface="Symbol"/>
                <a:cs typeface="Symbol"/>
              </a:rPr>
              <a:t>σ</a:t>
            </a:r>
            <a:r>
              <a:rPr sz="1350" baseline="-12345" dirty="0">
                <a:latin typeface="Arial Rounded MT Bold"/>
                <a:cs typeface="Arial Rounded MT Bold"/>
              </a:rPr>
              <a:t>z  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1.3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mm</a:t>
            </a:r>
          </a:p>
          <a:p>
            <a:pPr marL="12700">
              <a:lnSpc>
                <a:spcPts val="1610"/>
              </a:lnSpc>
              <a:tabLst>
                <a:tab pos="256540" algn="l"/>
              </a:tabLst>
            </a:pPr>
            <a:r>
              <a:rPr sz="1400" dirty="0">
                <a:latin typeface="Arial"/>
                <a:cs typeface="Arial"/>
              </a:rPr>
              <a:t>•	</a:t>
            </a:r>
            <a:r>
              <a:rPr lang="en-US" altLang="ja-JP" sz="1400" dirty="0">
                <a:latin typeface="Symbol"/>
                <a:cs typeface="Symbol"/>
              </a:rPr>
              <a:t>σ</a:t>
            </a:r>
            <a:r>
              <a:rPr lang="en-US" altLang="ja-JP" sz="1800" baseline="-25000" dirty="0">
                <a:latin typeface="Symbol"/>
                <a:cs typeface="Symbol"/>
              </a:rPr>
              <a:t>δ</a:t>
            </a:r>
            <a:r>
              <a:rPr lang="ja-JP" altLang="en-US" sz="1350" baseline="-12345" dirty="0">
                <a:latin typeface="Symbol"/>
                <a:cs typeface="Symbol"/>
              </a:rPr>
              <a:t> </a:t>
            </a:r>
            <a:r>
              <a:rPr sz="1350" baseline="-12345" dirty="0">
                <a:latin typeface="Symbol"/>
                <a:cs typeface="Symbol"/>
              </a:rPr>
              <a:t> 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0.4%</a:t>
            </a:r>
          </a:p>
          <a:p>
            <a:pPr marL="12700">
              <a:lnSpc>
                <a:spcPts val="1645"/>
              </a:lnSpc>
              <a:tabLst>
                <a:tab pos="256540" algn="l"/>
              </a:tabLst>
            </a:pPr>
            <a:r>
              <a:rPr sz="1400" dirty="0">
                <a:latin typeface="Arial"/>
                <a:cs typeface="Arial"/>
              </a:rPr>
              <a:t>•	</a:t>
            </a:r>
            <a:r>
              <a:rPr sz="1400" dirty="0">
                <a:latin typeface="Calibri"/>
                <a:cs typeface="Calibri"/>
              </a:rPr>
              <a:t>Q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5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nC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204315" y="6350798"/>
            <a:ext cx="9494735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By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the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orbit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correction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for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minimizing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emittance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growth,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requirement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of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Phase</a:t>
            </a:r>
            <a:r>
              <a:rPr 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III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can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be</a:t>
            </a:r>
            <a:r>
              <a:rPr lang="ja-JP" altLang="en-US" sz="19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900" dirty="0">
                <a:solidFill>
                  <a:srgbClr val="0B3EFF"/>
                </a:solidFill>
                <a:latin typeface="Calibri"/>
                <a:cs typeface="Calibri"/>
              </a:rPr>
              <a:t>satisfied.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8547" y="3462653"/>
            <a:ext cx="1306148" cy="1043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6800"/>
              </a:lnSpc>
            </a:pPr>
            <a:r>
              <a:rPr sz="1400" dirty="0">
                <a:latin typeface="Calibri"/>
                <a:cs typeface="Calibri"/>
              </a:rPr>
              <a:t>Blue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dot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show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horizontal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vertical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emittance,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respectively.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188547" y="4695080"/>
            <a:ext cx="1306148" cy="10438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6800"/>
              </a:lnSpc>
            </a:pPr>
            <a:r>
              <a:rPr sz="1400" dirty="0">
                <a:latin typeface="Calibri"/>
                <a:cs typeface="Calibri"/>
              </a:rPr>
              <a:t>Blue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shows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horizontal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vertical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requirement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lang="ja-JP" altLang="en-US" sz="140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 Phase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III.</a:t>
            </a:r>
          </a:p>
        </p:txBody>
      </p:sp>
      <p:sp>
        <p:nvSpPr>
          <p:cNvPr id="40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97943309"/>
      </p:ext>
    </p:extLst>
  </p:cSld>
  <p:clrMapOvr>
    <a:masterClrMapping/>
  </p:clrMapOvr>
  <p:transition xmlns:p14="http://schemas.microsoft.com/office/powerpoint/2010/main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7" y="2209800"/>
            <a:ext cx="10525125" cy="504984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>
                <a:solidFill>
                  <a:srgbClr val="BFBFC0"/>
                </a:solidFill>
              </a:rPr>
              <a:t>Phase II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rgbClr val="BFBFC0"/>
                </a:solidFill>
              </a:rPr>
              <a:t>Summer Shutdown</a:t>
            </a:r>
            <a:endParaRPr kumimoji="1" lang="en-US" altLang="ja-JP" dirty="0">
              <a:solidFill>
                <a:srgbClr val="BFBFC0"/>
              </a:solidFill>
            </a:endParaRPr>
          </a:p>
          <a:p>
            <a:pPr marL="0" indent="0" algn="ctr">
              <a:buNone/>
            </a:pPr>
            <a:r>
              <a:rPr kumimoji="1" lang="en-US" altLang="ja-JP" dirty="0">
                <a:solidFill>
                  <a:srgbClr val="BFBFC0"/>
                </a:solidFill>
              </a:rPr>
              <a:t>Autumn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rgbClr val="000090"/>
                </a:solidFill>
              </a:rPr>
              <a:t>Phase III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ja-JP" alt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kumimoji="1" lang="ja-JP" altLang="en-US" dirty="0">
              <a:solidFill>
                <a:srgbClr val="A5A5E9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3646556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正方形/長方形 150"/>
          <p:cNvSpPr/>
          <p:nvPr/>
        </p:nvSpPr>
        <p:spPr>
          <a:xfrm>
            <a:off x="3219142" y="3636189"/>
            <a:ext cx="1877400" cy="53107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/>
          <p:cNvSpPr/>
          <p:nvPr/>
        </p:nvSpPr>
        <p:spPr>
          <a:xfrm>
            <a:off x="5279308" y="3600695"/>
            <a:ext cx="4443472" cy="44356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Rectangle 141"/>
          <p:cNvSpPr>
            <a:spLocks noChangeArrowheads="1"/>
          </p:cNvSpPr>
          <p:nvPr/>
        </p:nvSpPr>
        <p:spPr bwMode="auto">
          <a:xfrm>
            <a:off x="7306672" y="3779013"/>
            <a:ext cx="46391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" name="Rectangle 115"/>
          <p:cNvSpPr>
            <a:spLocks noChangeArrowheads="1"/>
          </p:cNvSpPr>
          <p:nvPr/>
        </p:nvSpPr>
        <p:spPr bwMode="auto">
          <a:xfrm>
            <a:off x="3508123" y="3782512"/>
            <a:ext cx="87217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" name="Rectangle 108"/>
          <p:cNvSpPr>
            <a:spLocks noChangeArrowheads="1"/>
          </p:cNvSpPr>
          <p:nvPr/>
        </p:nvSpPr>
        <p:spPr bwMode="auto">
          <a:xfrm>
            <a:off x="1992024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" name="Line 87"/>
          <p:cNvSpPr>
            <a:spLocks noChangeShapeType="1"/>
          </p:cNvSpPr>
          <p:nvPr/>
        </p:nvSpPr>
        <p:spPr bwMode="auto">
          <a:xfrm>
            <a:off x="964005" y="2250686"/>
            <a:ext cx="1961439" cy="1750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069" tIns="52033" rIns="104069" bIns="52033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8" name="AutoShape 88"/>
          <p:cNvSpPr>
            <a:spLocks/>
          </p:cNvSpPr>
          <p:nvPr/>
        </p:nvSpPr>
        <p:spPr bwMode="auto">
          <a:xfrm flipH="1">
            <a:off x="162336" y="2250686"/>
            <a:ext cx="1683089" cy="1587848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9" name="AutoShape 89"/>
          <p:cNvSpPr>
            <a:spLocks noChangeArrowheads="1"/>
          </p:cNvSpPr>
          <p:nvPr/>
        </p:nvSpPr>
        <p:spPr bwMode="auto">
          <a:xfrm rot="16200000" flipH="1">
            <a:off x="213668" y="2203066"/>
            <a:ext cx="1587848" cy="1683089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" name="Line 90"/>
          <p:cNvSpPr>
            <a:spLocks noChangeShapeType="1"/>
          </p:cNvSpPr>
          <p:nvPr/>
        </p:nvSpPr>
        <p:spPr bwMode="auto">
          <a:xfrm>
            <a:off x="162357" y="2982461"/>
            <a:ext cx="1855" cy="68275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069" tIns="52033" rIns="104069" bIns="52033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>
            <a:off x="963984" y="2082622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2" name="Rectangle 93"/>
          <p:cNvSpPr>
            <a:spLocks noChangeArrowheads="1"/>
          </p:cNvSpPr>
          <p:nvPr/>
        </p:nvSpPr>
        <p:spPr bwMode="auto">
          <a:xfrm>
            <a:off x="1053056" y="219116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1186664" y="219116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1320272" y="219116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5" name="Rectangle 96"/>
          <p:cNvSpPr>
            <a:spLocks noChangeArrowheads="1"/>
          </p:cNvSpPr>
          <p:nvPr/>
        </p:nvSpPr>
        <p:spPr bwMode="auto">
          <a:xfrm>
            <a:off x="1455756" y="219116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6" name="Rectangle 97"/>
          <p:cNvSpPr>
            <a:spLocks noChangeArrowheads="1"/>
          </p:cNvSpPr>
          <p:nvPr/>
        </p:nvSpPr>
        <p:spPr bwMode="auto">
          <a:xfrm>
            <a:off x="1589364" y="219291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7" name="Rectangle 98"/>
          <p:cNvSpPr>
            <a:spLocks noChangeArrowheads="1"/>
          </p:cNvSpPr>
          <p:nvPr/>
        </p:nvSpPr>
        <p:spPr bwMode="auto">
          <a:xfrm>
            <a:off x="1722951" y="219116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8" name="Rectangle 99"/>
          <p:cNvSpPr>
            <a:spLocks noChangeArrowheads="1"/>
          </p:cNvSpPr>
          <p:nvPr/>
        </p:nvSpPr>
        <p:spPr bwMode="auto">
          <a:xfrm>
            <a:off x="1856559" y="21929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9" name="Rectangle 100"/>
          <p:cNvSpPr>
            <a:spLocks noChangeArrowheads="1"/>
          </p:cNvSpPr>
          <p:nvPr/>
        </p:nvSpPr>
        <p:spPr bwMode="auto">
          <a:xfrm>
            <a:off x="1990167" y="21929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0" name="AutoShape 101"/>
          <p:cNvSpPr>
            <a:spLocks noChangeArrowheads="1"/>
          </p:cNvSpPr>
          <p:nvPr/>
        </p:nvSpPr>
        <p:spPr bwMode="auto">
          <a:xfrm>
            <a:off x="965860" y="3670472"/>
            <a:ext cx="133422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1" name="Rectangle 102"/>
          <p:cNvSpPr>
            <a:spLocks noChangeArrowheads="1"/>
          </p:cNvSpPr>
          <p:nvPr/>
        </p:nvSpPr>
        <p:spPr bwMode="auto">
          <a:xfrm>
            <a:off x="1054932" y="377901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2" name="Rectangle 103"/>
          <p:cNvSpPr>
            <a:spLocks noChangeArrowheads="1"/>
          </p:cNvSpPr>
          <p:nvPr/>
        </p:nvSpPr>
        <p:spPr bwMode="auto">
          <a:xfrm>
            <a:off x="1188519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3" name="Rectangle 104"/>
          <p:cNvSpPr>
            <a:spLocks noChangeArrowheads="1"/>
          </p:cNvSpPr>
          <p:nvPr/>
        </p:nvSpPr>
        <p:spPr bwMode="auto">
          <a:xfrm>
            <a:off x="1322127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4" name="Rectangle 105"/>
          <p:cNvSpPr>
            <a:spLocks noChangeArrowheads="1"/>
          </p:cNvSpPr>
          <p:nvPr/>
        </p:nvSpPr>
        <p:spPr bwMode="auto">
          <a:xfrm>
            <a:off x="1455735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5" name="Rectangle 106"/>
          <p:cNvSpPr>
            <a:spLocks noChangeArrowheads="1"/>
          </p:cNvSpPr>
          <p:nvPr/>
        </p:nvSpPr>
        <p:spPr bwMode="auto">
          <a:xfrm>
            <a:off x="1591200" y="3780762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6" name="Rectangle 107"/>
          <p:cNvSpPr>
            <a:spLocks noChangeArrowheads="1"/>
          </p:cNvSpPr>
          <p:nvPr/>
        </p:nvSpPr>
        <p:spPr bwMode="auto">
          <a:xfrm>
            <a:off x="1724808" y="3779013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7" name="Rectangle 108"/>
          <p:cNvSpPr>
            <a:spLocks noChangeArrowheads="1"/>
          </p:cNvSpPr>
          <p:nvPr/>
        </p:nvSpPr>
        <p:spPr bwMode="auto">
          <a:xfrm>
            <a:off x="1858416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8" name="AutoShape 110"/>
          <p:cNvSpPr>
            <a:spLocks noChangeArrowheads="1"/>
          </p:cNvSpPr>
          <p:nvPr/>
        </p:nvSpPr>
        <p:spPr bwMode="auto">
          <a:xfrm>
            <a:off x="2478208" y="3672221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9" name="Rectangle 111"/>
          <p:cNvSpPr>
            <a:spLocks noChangeArrowheads="1"/>
          </p:cNvSpPr>
          <p:nvPr/>
        </p:nvSpPr>
        <p:spPr bwMode="auto">
          <a:xfrm>
            <a:off x="2567280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2700888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1" name="Rectangle 113"/>
          <p:cNvSpPr>
            <a:spLocks noChangeArrowheads="1"/>
          </p:cNvSpPr>
          <p:nvPr/>
        </p:nvSpPr>
        <p:spPr bwMode="auto">
          <a:xfrm>
            <a:off x="2834496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2" name="Rectangle 114"/>
          <p:cNvSpPr>
            <a:spLocks noChangeArrowheads="1"/>
          </p:cNvSpPr>
          <p:nvPr/>
        </p:nvSpPr>
        <p:spPr bwMode="auto">
          <a:xfrm>
            <a:off x="2969980" y="3780762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3" name="Rectangle 115"/>
          <p:cNvSpPr>
            <a:spLocks noChangeArrowheads="1"/>
          </p:cNvSpPr>
          <p:nvPr/>
        </p:nvSpPr>
        <p:spPr bwMode="auto">
          <a:xfrm>
            <a:off x="3103588" y="3782512"/>
            <a:ext cx="87217" cy="119045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4" name="Rectangle 116"/>
          <p:cNvSpPr>
            <a:spLocks noChangeArrowheads="1"/>
          </p:cNvSpPr>
          <p:nvPr/>
        </p:nvSpPr>
        <p:spPr bwMode="auto">
          <a:xfrm>
            <a:off x="3237175" y="3780762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5" name="Rectangle 117"/>
          <p:cNvSpPr>
            <a:spLocks noChangeArrowheads="1"/>
          </p:cNvSpPr>
          <p:nvPr/>
        </p:nvSpPr>
        <p:spPr bwMode="auto">
          <a:xfrm>
            <a:off x="3370783" y="3782512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6" name="AutoShape 119"/>
          <p:cNvSpPr>
            <a:spLocks noChangeArrowheads="1"/>
          </p:cNvSpPr>
          <p:nvPr/>
        </p:nvSpPr>
        <p:spPr bwMode="auto">
          <a:xfrm>
            <a:off x="3903360" y="3672221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7" name="Rectangle 120"/>
          <p:cNvSpPr>
            <a:spLocks noChangeArrowheads="1"/>
          </p:cNvSpPr>
          <p:nvPr/>
        </p:nvSpPr>
        <p:spPr bwMode="auto">
          <a:xfrm>
            <a:off x="3992432" y="3780762"/>
            <a:ext cx="89072" cy="119045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8" name="Rectangle 121"/>
          <p:cNvSpPr>
            <a:spLocks noChangeArrowheads="1"/>
          </p:cNvSpPr>
          <p:nvPr/>
        </p:nvSpPr>
        <p:spPr bwMode="auto">
          <a:xfrm>
            <a:off x="4126040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9" name="Rectangle 122"/>
          <p:cNvSpPr>
            <a:spLocks noChangeArrowheads="1"/>
          </p:cNvSpPr>
          <p:nvPr/>
        </p:nvSpPr>
        <p:spPr bwMode="auto">
          <a:xfrm>
            <a:off x="4259648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0" name="Rectangle 123"/>
          <p:cNvSpPr>
            <a:spLocks noChangeArrowheads="1"/>
          </p:cNvSpPr>
          <p:nvPr/>
        </p:nvSpPr>
        <p:spPr bwMode="auto">
          <a:xfrm>
            <a:off x="4395131" y="3780762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1" name="Rectangle 124"/>
          <p:cNvSpPr>
            <a:spLocks noChangeArrowheads="1"/>
          </p:cNvSpPr>
          <p:nvPr/>
        </p:nvSpPr>
        <p:spPr bwMode="auto">
          <a:xfrm>
            <a:off x="4528739" y="3782512"/>
            <a:ext cx="87217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2" name="Rectangle 125"/>
          <p:cNvSpPr>
            <a:spLocks noChangeArrowheads="1"/>
          </p:cNvSpPr>
          <p:nvPr/>
        </p:nvSpPr>
        <p:spPr bwMode="auto">
          <a:xfrm>
            <a:off x="4662327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3" name="Rectangle 126"/>
          <p:cNvSpPr>
            <a:spLocks noChangeArrowheads="1"/>
          </p:cNvSpPr>
          <p:nvPr/>
        </p:nvSpPr>
        <p:spPr bwMode="auto">
          <a:xfrm>
            <a:off x="4795935" y="378251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4" name="Rectangle 127"/>
          <p:cNvSpPr>
            <a:spLocks noChangeArrowheads="1"/>
          </p:cNvSpPr>
          <p:nvPr/>
        </p:nvSpPr>
        <p:spPr bwMode="auto">
          <a:xfrm>
            <a:off x="4929543" y="378251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5" name="AutoShape 128"/>
          <p:cNvSpPr>
            <a:spLocks noChangeArrowheads="1"/>
          </p:cNvSpPr>
          <p:nvPr/>
        </p:nvSpPr>
        <p:spPr bwMode="auto">
          <a:xfrm>
            <a:off x="5328512" y="3672221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6" name="Rectangle 130"/>
          <p:cNvSpPr>
            <a:spLocks noChangeArrowheads="1"/>
          </p:cNvSpPr>
          <p:nvPr/>
        </p:nvSpPr>
        <p:spPr bwMode="auto">
          <a:xfrm>
            <a:off x="5551192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7" name="Rectangle 131"/>
          <p:cNvSpPr>
            <a:spLocks noChangeArrowheads="1"/>
          </p:cNvSpPr>
          <p:nvPr/>
        </p:nvSpPr>
        <p:spPr bwMode="auto">
          <a:xfrm>
            <a:off x="5684800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8" name="Rectangle 132"/>
          <p:cNvSpPr>
            <a:spLocks noChangeArrowheads="1"/>
          </p:cNvSpPr>
          <p:nvPr/>
        </p:nvSpPr>
        <p:spPr bwMode="auto">
          <a:xfrm>
            <a:off x="5820283" y="3780762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9" name="Rectangle 133"/>
          <p:cNvSpPr>
            <a:spLocks noChangeArrowheads="1"/>
          </p:cNvSpPr>
          <p:nvPr/>
        </p:nvSpPr>
        <p:spPr bwMode="auto">
          <a:xfrm>
            <a:off x="5953891" y="3782512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0" name="Rectangle 134"/>
          <p:cNvSpPr>
            <a:spLocks noChangeArrowheads="1"/>
          </p:cNvSpPr>
          <p:nvPr/>
        </p:nvSpPr>
        <p:spPr bwMode="auto">
          <a:xfrm>
            <a:off x="6087479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1" name="Rectangle 135"/>
          <p:cNvSpPr>
            <a:spLocks noChangeArrowheads="1"/>
          </p:cNvSpPr>
          <p:nvPr/>
        </p:nvSpPr>
        <p:spPr bwMode="auto">
          <a:xfrm>
            <a:off x="6221087" y="378251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2" name="Rectangle 136"/>
          <p:cNvSpPr>
            <a:spLocks noChangeArrowheads="1"/>
          </p:cNvSpPr>
          <p:nvPr/>
        </p:nvSpPr>
        <p:spPr bwMode="auto">
          <a:xfrm>
            <a:off x="6354695" y="378251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3" name="AutoShape 137"/>
          <p:cNvSpPr>
            <a:spLocks noChangeArrowheads="1"/>
          </p:cNvSpPr>
          <p:nvPr/>
        </p:nvSpPr>
        <p:spPr bwMode="auto">
          <a:xfrm>
            <a:off x="6753663" y="3670472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4" name="Rectangle 138"/>
          <p:cNvSpPr>
            <a:spLocks noChangeArrowheads="1"/>
          </p:cNvSpPr>
          <p:nvPr/>
        </p:nvSpPr>
        <p:spPr bwMode="auto">
          <a:xfrm>
            <a:off x="6842735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5" name="Rectangle 139"/>
          <p:cNvSpPr>
            <a:spLocks noChangeArrowheads="1"/>
          </p:cNvSpPr>
          <p:nvPr/>
        </p:nvSpPr>
        <p:spPr bwMode="auto">
          <a:xfrm>
            <a:off x="6976343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6" name="Rectangle 140"/>
          <p:cNvSpPr>
            <a:spLocks noChangeArrowheads="1"/>
          </p:cNvSpPr>
          <p:nvPr/>
        </p:nvSpPr>
        <p:spPr bwMode="auto">
          <a:xfrm>
            <a:off x="7109951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7" name="Rectangle 141"/>
          <p:cNvSpPr>
            <a:spLocks noChangeArrowheads="1"/>
          </p:cNvSpPr>
          <p:nvPr/>
        </p:nvSpPr>
        <p:spPr bwMode="auto">
          <a:xfrm>
            <a:off x="7230569" y="3779013"/>
            <a:ext cx="46392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8" name="Rectangle 142"/>
          <p:cNvSpPr>
            <a:spLocks noChangeArrowheads="1"/>
          </p:cNvSpPr>
          <p:nvPr/>
        </p:nvSpPr>
        <p:spPr bwMode="auto">
          <a:xfrm>
            <a:off x="7379043" y="3780762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9" name="Rectangle 143"/>
          <p:cNvSpPr>
            <a:spLocks noChangeArrowheads="1"/>
          </p:cNvSpPr>
          <p:nvPr/>
        </p:nvSpPr>
        <p:spPr bwMode="auto">
          <a:xfrm>
            <a:off x="7512630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0" name="Rectangle 144"/>
          <p:cNvSpPr>
            <a:spLocks noChangeArrowheads="1"/>
          </p:cNvSpPr>
          <p:nvPr/>
        </p:nvSpPr>
        <p:spPr bwMode="auto">
          <a:xfrm>
            <a:off x="7646238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1" name="Rectangle 145"/>
          <p:cNvSpPr>
            <a:spLocks noChangeArrowheads="1"/>
          </p:cNvSpPr>
          <p:nvPr/>
        </p:nvSpPr>
        <p:spPr bwMode="auto">
          <a:xfrm>
            <a:off x="7779846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2" name="AutoShape 146"/>
          <p:cNvSpPr>
            <a:spLocks noChangeArrowheads="1"/>
          </p:cNvSpPr>
          <p:nvPr/>
        </p:nvSpPr>
        <p:spPr bwMode="auto">
          <a:xfrm>
            <a:off x="8178815" y="3672221"/>
            <a:ext cx="1118966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3" name="Rectangle 147"/>
          <p:cNvSpPr>
            <a:spLocks noChangeArrowheads="1"/>
          </p:cNvSpPr>
          <p:nvPr/>
        </p:nvSpPr>
        <p:spPr bwMode="auto">
          <a:xfrm>
            <a:off x="8267887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4" name="Rectangle 148"/>
          <p:cNvSpPr>
            <a:spLocks noChangeArrowheads="1"/>
          </p:cNvSpPr>
          <p:nvPr/>
        </p:nvSpPr>
        <p:spPr bwMode="auto">
          <a:xfrm>
            <a:off x="8401495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5" name="Rectangle 149"/>
          <p:cNvSpPr>
            <a:spLocks noChangeArrowheads="1"/>
          </p:cNvSpPr>
          <p:nvPr/>
        </p:nvSpPr>
        <p:spPr bwMode="auto">
          <a:xfrm>
            <a:off x="8535103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6" name="Rectangle 150"/>
          <p:cNvSpPr>
            <a:spLocks noChangeArrowheads="1"/>
          </p:cNvSpPr>
          <p:nvPr/>
        </p:nvSpPr>
        <p:spPr bwMode="auto">
          <a:xfrm>
            <a:off x="8670587" y="3780762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7" name="Rectangle 151"/>
          <p:cNvSpPr>
            <a:spLocks noChangeArrowheads="1"/>
          </p:cNvSpPr>
          <p:nvPr/>
        </p:nvSpPr>
        <p:spPr bwMode="auto">
          <a:xfrm>
            <a:off x="8804194" y="3782512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8" name="Rectangle 152"/>
          <p:cNvSpPr>
            <a:spLocks noChangeArrowheads="1"/>
          </p:cNvSpPr>
          <p:nvPr/>
        </p:nvSpPr>
        <p:spPr bwMode="auto">
          <a:xfrm>
            <a:off x="8937782" y="378076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9" name="Rectangle 153"/>
          <p:cNvSpPr>
            <a:spLocks noChangeArrowheads="1"/>
          </p:cNvSpPr>
          <p:nvPr/>
        </p:nvSpPr>
        <p:spPr bwMode="auto">
          <a:xfrm>
            <a:off x="9071390" y="3782512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0" name="Rectangle 154"/>
          <p:cNvSpPr>
            <a:spLocks noChangeArrowheads="1"/>
          </p:cNvSpPr>
          <p:nvPr/>
        </p:nvSpPr>
        <p:spPr bwMode="auto">
          <a:xfrm>
            <a:off x="9204998" y="3782512"/>
            <a:ext cx="89072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1" name="AutoShape 155"/>
          <p:cNvSpPr>
            <a:spLocks noChangeArrowheads="1"/>
          </p:cNvSpPr>
          <p:nvPr/>
        </p:nvSpPr>
        <p:spPr bwMode="auto">
          <a:xfrm>
            <a:off x="2433693" y="2084372"/>
            <a:ext cx="66989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2" name="Rectangle 156"/>
          <p:cNvSpPr>
            <a:spLocks noChangeArrowheads="1"/>
          </p:cNvSpPr>
          <p:nvPr/>
        </p:nvSpPr>
        <p:spPr bwMode="auto">
          <a:xfrm>
            <a:off x="2522744" y="21929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3" name="Rectangle 157"/>
          <p:cNvSpPr>
            <a:spLocks noChangeArrowheads="1"/>
          </p:cNvSpPr>
          <p:nvPr/>
        </p:nvSpPr>
        <p:spPr bwMode="auto">
          <a:xfrm>
            <a:off x="2656352" y="21929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4" name="Rectangle 158"/>
          <p:cNvSpPr>
            <a:spLocks noChangeArrowheads="1"/>
          </p:cNvSpPr>
          <p:nvPr/>
        </p:nvSpPr>
        <p:spPr bwMode="auto">
          <a:xfrm>
            <a:off x="2791836" y="219291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5" name="Rectangle 168"/>
          <p:cNvSpPr>
            <a:spLocks noChangeArrowheads="1"/>
          </p:cNvSpPr>
          <p:nvPr/>
        </p:nvSpPr>
        <p:spPr bwMode="auto">
          <a:xfrm>
            <a:off x="2125632" y="377901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7" name="Line 176"/>
          <p:cNvSpPr>
            <a:spLocks noChangeShapeType="1"/>
          </p:cNvSpPr>
          <p:nvPr/>
        </p:nvSpPr>
        <p:spPr bwMode="auto">
          <a:xfrm>
            <a:off x="745036" y="2250686"/>
            <a:ext cx="2208243" cy="175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8" name="AutoShape 177"/>
          <p:cNvSpPr>
            <a:spLocks/>
          </p:cNvSpPr>
          <p:nvPr/>
        </p:nvSpPr>
        <p:spPr bwMode="auto">
          <a:xfrm>
            <a:off x="175327" y="2343470"/>
            <a:ext cx="1219173" cy="137952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0000FF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9" name="Line 179"/>
          <p:cNvSpPr>
            <a:spLocks noChangeShapeType="1"/>
          </p:cNvSpPr>
          <p:nvPr/>
        </p:nvSpPr>
        <p:spPr bwMode="auto">
          <a:xfrm flipV="1">
            <a:off x="3179671" y="3838553"/>
            <a:ext cx="2035665" cy="525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0" name="Line 178"/>
          <p:cNvSpPr>
            <a:spLocks noChangeShapeType="1"/>
          </p:cNvSpPr>
          <p:nvPr/>
        </p:nvSpPr>
        <p:spPr bwMode="auto">
          <a:xfrm>
            <a:off x="1021511" y="3838534"/>
            <a:ext cx="2104326" cy="1751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1" name="Line 180"/>
          <p:cNvSpPr>
            <a:spLocks noChangeShapeType="1"/>
          </p:cNvSpPr>
          <p:nvPr/>
        </p:nvSpPr>
        <p:spPr bwMode="auto">
          <a:xfrm>
            <a:off x="5413872" y="3838534"/>
            <a:ext cx="4169682" cy="1751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Line 178"/>
          <p:cNvSpPr>
            <a:spLocks noChangeShapeType="1"/>
          </p:cNvSpPr>
          <p:nvPr/>
        </p:nvSpPr>
        <p:spPr bwMode="auto">
          <a:xfrm>
            <a:off x="5540046" y="3910311"/>
            <a:ext cx="4037961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7" name="Rectangle 159"/>
          <p:cNvSpPr>
            <a:spLocks noChangeArrowheads="1"/>
          </p:cNvSpPr>
          <p:nvPr/>
        </p:nvSpPr>
        <p:spPr bwMode="auto">
          <a:xfrm>
            <a:off x="2925443" y="2192913"/>
            <a:ext cx="63093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579335" y="1637387"/>
            <a:ext cx="36599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1327311" y="1663425"/>
            <a:ext cx="356658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1415131" y="3306181"/>
            <a:ext cx="353765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2827737" y="3306181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4390886" y="3306181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5758329" y="3306181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7218608" y="3306181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8573510" y="3306181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5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431943" y="2745190"/>
            <a:ext cx="1326462" cy="382081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1.5 GeV e-</a:t>
            </a:r>
            <a:endParaRPr lang="ja-JP" altLang="en-US" sz="1800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5" name="グループ化 255"/>
          <p:cNvGrpSpPr/>
          <p:nvPr/>
        </p:nvGrpSpPr>
        <p:grpSpPr>
          <a:xfrm>
            <a:off x="4640466" y="2672907"/>
            <a:ext cx="1004946" cy="1181379"/>
            <a:chOff x="3969859" y="1595040"/>
            <a:chExt cx="859719" cy="1445566"/>
          </a:xfrm>
        </p:grpSpPr>
        <p:sp>
          <p:nvSpPr>
            <p:cNvPr id="76" name="Line 169"/>
            <p:cNvSpPr>
              <a:spLocks noChangeShapeType="1"/>
            </p:cNvSpPr>
            <p:nvPr/>
          </p:nvSpPr>
          <p:spPr bwMode="auto">
            <a:xfrm flipV="1">
              <a:off x="4434652" y="2686050"/>
              <a:ext cx="232598" cy="345032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1040682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88" name="テキスト ボックス 212"/>
            <p:cNvSpPr txBox="1">
              <a:spLocks noChangeArrowheads="1"/>
            </p:cNvSpPr>
            <p:nvPr/>
          </p:nvSpPr>
          <p:spPr bwMode="auto">
            <a:xfrm>
              <a:off x="3969859" y="1595040"/>
              <a:ext cx="816227" cy="364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1040682">
                <a:lnSpc>
                  <a:spcPct val="80000"/>
                </a:lnSpc>
              </a:pPr>
              <a:r>
                <a:rPr lang="en-US" altLang="ja-JP" sz="1600" b="1" dirty="0">
                  <a:solidFill>
                    <a:srgbClr val="FF0000"/>
                  </a:solidFill>
                  <a:cs typeface="Arial" charset="0"/>
                </a:rPr>
                <a:t>1.1 GeV </a:t>
              </a:r>
            </a:p>
          </p:txBody>
        </p:sp>
        <p:sp>
          <p:nvSpPr>
            <p:cNvPr id="90" name="Line 1"/>
            <p:cNvSpPr>
              <a:spLocks noChangeShapeType="1"/>
            </p:cNvSpPr>
            <p:nvPr/>
          </p:nvSpPr>
          <p:spPr bwMode="auto">
            <a:xfrm flipH="1" flipV="1">
              <a:off x="4381500" y="2705099"/>
              <a:ext cx="284927" cy="335507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1040682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341" name="円/楕円 340"/>
            <p:cNvSpPr/>
            <p:nvPr/>
          </p:nvSpPr>
          <p:spPr>
            <a:xfrm>
              <a:off x="4198513" y="1893195"/>
              <a:ext cx="631065" cy="846652"/>
            </a:xfrm>
            <a:prstGeom prst="ellipse">
              <a:avLst/>
            </a:prstGeom>
            <a:noFill/>
            <a:ln w="3810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0682"/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4275790" y="2150772"/>
              <a:ext cx="424814" cy="508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40682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DR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93" name="Line 178"/>
          <p:cNvSpPr>
            <a:spLocks noChangeShapeType="1"/>
          </p:cNvSpPr>
          <p:nvPr/>
        </p:nvSpPr>
        <p:spPr bwMode="auto">
          <a:xfrm>
            <a:off x="3219141" y="3893742"/>
            <a:ext cx="1974634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44" name="フリーフォーム 1043"/>
          <p:cNvSpPr/>
          <p:nvPr/>
        </p:nvSpPr>
        <p:spPr>
          <a:xfrm>
            <a:off x="5148612" y="3881381"/>
            <a:ext cx="436578" cy="71012"/>
          </a:xfrm>
          <a:custGeom>
            <a:avLst/>
            <a:gdLst>
              <a:gd name="connsiteX0" fmla="*/ 0 w 231819"/>
              <a:gd name="connsiteY0" fmla="*/ 0 h 77273"/>
              <a:gd name="connsiteX1" fmla="*/ 64394 w 231819"/>
              <a:gd name="connsiteY1" fmla="*/ 77273 h 77273"/>
              <a:gd name="connsiteX2" fmla="*/ 167425 w 231819"/>
              <a:gd name="connsiteY2" fmla="*/ 77273 h 77273"/>
              <a:gd name="connsiteX3" fmla="*/ 231819 w 231819"/>
              <a:gd name="connsiteY3" fmla="*/ 0 h 77273"/>
              <a:gd name="connsiteX4" fmla="*/ 231819 w 231819"/>
              <a:gd name="connsiteY4" fmla="*/ 0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9" h="77273">
                <a:moveTo>
                  <a:pt x="0" y="0"/>
                </a:moveTo>
                <a:cubicBezTo>
                  <a:pt x="18245" y="32197"/>
                  <a:pt x="36490" y="64394"/>
                  <a:pt x="64394" y="77273"/>
                </a:cubicBezTo>
                <a:cubicBezTo>
                  <a:pt x="92298" y="90152"/>
                  <a:pt x="139521" y="90152"/>
                  <a:pt x="167425" y="77273"/>
                </a:cubicBezTo>
                <a:cubicBezTo>
                  <a:pt x="195329" y="64394"/>
                  <a:pt x="231819" y="0"/>
                  <a:pt x="231819" y="0"/>
                </a:cubicBezTo>
                <a:lnTo>
                  <a:pt x="231819" y="0"/>
                </a:lnTo>
              </a:path>
            </a:pathLst>
          </a:custGeom>
          <a:ln>
            <a:solidFill>
              <a:srgbClr val="00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04069" tIns="52033" rIns="104069" bIns="52033" rtlCol="0" anchor="ctr"/>
          <a:lstStyle/>
          <a:p>
            <a:pPr algn="ctr"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703"/>
          <a:stretch/>
        </p:blipFill>
        <p:spPr bwMode="auto">
          <a:xfrm>
            <a:off x="349996" y="4465055"/>
            <a:ext cx="9112592" cy="263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3" name="直線コネクタ 282"/>
          <p:cNvCxnSpPr>
            <a:cxnSpLocks/>
          </p:cNvCxnSpPr>
          <p:nvPr/>
        </p:nvCxnSpPr>
        <p:spPr>
          <a:xfrm>
            <a:off x="8354590" y="4671799"/>
            <a:ext cx="287981" cy="1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線コネクタ 284"/>
          <p:cNvCxnSpPr/>
          <p:nvPr/>
        </p:nvCxnSpPr>
        <p:spPr>
          <a:xfrm>
            <a:off x="8627060" y="4671799"/>
            <a:ext cx="71257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/>
          <p:cNvCxnSpPr/>
          <p:nvPr/>
        </p:nvCxnSpPr>
        <p:spPr>
          <a:xfrm>
            <a:off x="7073363" y="5261342"/>
            <a:ext cx="2169166" cy="47453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" name="正方形/長方形 307"/>
          <p:cNvSpPr/>
          <p:nvPr/>
        </p:nvSpPr>
        <p:spPr>
          <a:xfrm>
            <a:off x="7660466" y="5578592"/>
            <a:ext cx="1585754" cy="428248"/>
          </a:xfrm>
          <a:prstGeom prst="rect">
            <a:avLst/>
          </a:prstGeom>
        </p:spPr>
        <p:txBody>
          <a:bodyPr wrap="none" lIns="104069" tIns="52033" rIns="104069" bIns="52033">
            <a:spAutoFit/>
          </a:bodyPr>
          <a:lstStyle/>
          <a:p>
            <a:pPr defTabSz="1040682"/>
            <a:r>
              <a:rPr lang="en-US" altLang="ja-JP" dirty="0">
                <a:solidFill>
                  <a:srgbClr val="00B050"/>
                </a:solidFill>
                <a:latin typeface="Calibri"/>
                <a:ea typeface="ＭＳ Ｐゴシック"/>
              </a:rPr>
              <a:t>deceleration</a:t>
            </a:r>
            <a:endParaRPr lang="ja-JP" altLang="en-US" dirty="0">
              <a:solidFill>
                <a:srgbClr val="00B050"/>
              </a:solidFill>
              <a:latin typeface="Calibri"/>
              <a:ea typeface="ＭＳ Ｐゴシック"/>
            </a:endParaRPr>
          </a:p>
        </p:txBody>
      </p:sp>
      <p:cxnSp>
        <p:nvCxnSpPr>
          <p:cNvPr id="310" name="直線コネクタ 309"/>
          <p:cNvCxnSpPr/>
          <p:nvPr/>
        </p:nvCxnSpPr>
        <p:spPr>
          <a:xfrm flipV="1">
            <a:off x="5148610" y="4463683"/>
            <a:ext cx="0" cy="194574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4" name="直線コネクタ 313"/>
          <p:cNvCxnSpPr/>
          <p:nvPr/>
        </p:nvCxnSpPr>
        <p:spPr>
          <a:xfrm flipV="1">
            <a:off x="3597660" y="6111181"/>
            <a:ext cx="1024067" cy="2107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直線コネクタ 326"/>
          <p:cNvCxnSpPr/>
          <p:nvPr/>
        </p:nvCxnSpPr>
        <p:spPr>
          <a:xfrm flipH="1">
            <a:off x="4576544" y="6114989"/>
            <a:ext cx="3248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直線コネクタ 334"/>
          <p:cNvCxnSpPr/>
          <p:nvPr/>
        </p:nvCxnSpPr>
        <p:spPr>
          <a:xfrm flipH="1">
            <a:off x="5408698" y="5649672"/>
            <a:ext cx="1756166" cy="43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直線コネクタ 335"/>
          <p:cNvCxnSpPr/>
          <p:nvPr/>
        </p:nvCxnSpPr>
        <p:spPr>
          <a:xfrm flipH="1">
            <a:off x="4896786" y="6080060"/>
            <a:ext cx="238974" cy="327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直線コネクタ 347"/>
          <p:cNvCxnSpPr/>
          <p:nvPr/>
        </p:nvCxnSpPr>
        <p:spPr>
          <a:xfrm flipV="1">
            <a:off x="3070009" y="6324219"/>
            <a:ext cx="543052" cy="487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直線コネクタ 357"/>
          <p:cNvCxnSpPr/>
          <p:nvPr/>
        </p:nvCxnSpPr>
        <p:spPr>
          <a:xfrm flipH="1">
            <a:off x="7141975" y="5649942"/>
            <a:ext cx="2283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コネクタ 359"/>
          <p:cNvCxnSpPr/>
          <p:nvPr/>
        </p:nvCxnSpPr>
        <p:spPr>
          <a:xfrm flipH="1">
            <a:off x="7371668" y="5338121"/>
            <a:ext cx="1096709" cy="3078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線コネクタ 362"/>
          <p:cNvCxnSpPr/>
          <p:nvPr/>
        </p:nvCxnSpPr>
        <p:spPr>
          <a:xfrm flipH="1">
            <a:off x="8445529" y="5343318"/>
            <a:ext cx="810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直線コネクタ 366"/>
          <p:cNvCxnSpPr/>
          <p:nvPr/>
        </p:nvCxnSpPr>
        <p:spPr>
          <a:xfrm flipH="1">
            <a:off x="5100938" y="6084217"/>
            <a:ext cx="3248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直線矢印コネクタ 1038"/>
          <p:cNvCxnSpPr/>
          <p:nvPr/>
        </p:nvCxnSpPr>
        <p:spPr>
          <a:xfrm>
            <a:off x="3025939" y="6111197"/>
            <a:ext cx="0" cy="5965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4" name="正方形/長方形 373"/>
          <p:cNvSpPr/>
          <p:nvPr/>
        </p:nvSpPr>
        <p:spPr>
          <a:xfrm>
            <a:off x="2119942" y="5766702"/>
            <a:ext cx="1650844" cy="382081"/>
          </a:xfrm>
          <a:prstGeom prst="rect">
            <a:avLst/>
          </a:prstGeom>
        </p:spPr>
        <p:txBody>
          <a:bodyPr wrap="none" lIns="104069" tIns="52033" rIns="104069" bIns="52033">
            <a:spAutoFit/>
          </a:bodyPr>
          <a:lstStyle/>
          <a:p>
            <a:pPr defTabSz="1040682"/>
            <a:r>
              <a:rPr lang="en-US" altLang="ja-JP" sz="1800" b="1" dirty="0">
                <a:solidFill>
                  <a:srgbClr val="FF0000"/>
                </a:solidFill>
                <a:latin typeface="Calibri"/>
                <a:ea typeface="ＭＳ Ｐゴシック"/>
                <a:cs typeface="Arial" charset="0"/>
              </a:rPr>
              <a:t>positron target</a:t>
            </a:r>
            <a:endParaRPr lang="ja-JP" altLang="en-US" sz="1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80" name="テキスト ボックス 379"/>
          <p:cNvSpPr txBox="1"/>
          <p:nvPr/>
        </p:nvSpPr>
        <p:spPr>
          <a:xfrm>
            <a:off x="8174581" y="6685208"/>
            <a:ext cx="466687" cy="3205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104069" tIns="52033" rIns="104069" bIns="52033" rtlCol="0">
            <a:spAutoFit/>
          </a:bodyPr>
          <a:lstStyle/>
          <a:p>
            <a:pPr algn="ctr" defTabSz="1040682"/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5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1" name="テキスト ボックス 380"/>
          <p:cNvSpPr txBox="1"/>
          <p:nvPr/>
        </p:nvSpPr>
        <p:spPr>
          <a:xfrm>
            <a:off x="6922544" y="6685208"/>
            <a:ext cx="466687" cy="3205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104069" tIns="52033" rIns="104069" bIns="52033" rtlCol="0">
            <a:spAutoFit/>
          </a:bodyPr>
          <a:lstStyle/>
          <a:p>
            <a:pPr algn="ctr" defTabSz="1040682"/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4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2" name="テキスト ボックス 381"/>
          <p:cNvSpPr txBox="1"/>
          <p:nvPr/>
        </p:nvSpPr>
        <p:spPr>
          <a:xfrm>
            <a:off x="5700627" y="6685208"/>
            <a:ext cx="466687" cy="3205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104069" tIns="52033" rIns="104069" bIns="52033" rtlCol="0">
            <a:spAutoFit/>
          </a:bodyPr>
          <a:lstStyle/>
          <a:p>
            <a:pPr algn="ctr" defTabSz="1040682"/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3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3" name="テキスト ボックス 382"/>
          <p:cNvSpPr txBox="1"/>
          <p:nvPr/>
        </p:nvSpPr>
        <p:spPr>
          <a:xfrm>
            <a:off x="4300567" y="6685208"/>
            <a:ext cx="466687" cy="3205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104069" tIns="52033" rIns="104069" bIns="52033" rtlCol="0">
            <a:spAutoFit/>
          </a:bodyPr>
          <a:lstStyle/>
          <a:p>
            <a:pPr algn="ctr" defTabSz="1040682"/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2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4" name="テキスト ボックス 383"/>
          <p:cNvSpPr txBox="1"/>
          <p:nvPr/>
        </p:nvSpPr>
        <p:spPr>
          <a:xfrm>
            <a:off x="2973267" y="6685208"/>
            <a:ext cx="466687" cy="3205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104069" tIns="52033" rIns="104069" bIns="52033" rtlCol="0">
            <a:spAutoFit/>
          </a:bodyPr>
          <a:lstStyle/>
          <a:p>
            <a:pPr algn="ctr" defTabSz="1040682"/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1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85" name="テキスト ボックス 384"/>
          <p:cNvSpPr txBox="1"/>
          <p:nvPr/>
        </p:nvSpPr>
        <p:spPr>
          <a:xfrm>
            <a:off x="1480372" y="6685208"/>
            <a:ext cx="466687" cy="32052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lIns="104069" tIns="52033" rIns="104069" bIns="52033" rtlCol="0">
            <a:spAutoFit/>
          </a:bodyPr>
          <a:lstStyle/>
          <a:p>
            <a:pPr algn="ctr" defTabSz="1040682"/>
            <a:r>
              <a:rPr lang="en-US" altLang="ja-JP" sz="1400" dirty="0">
                <a:solidFill>
                  <a:srgbClr val="0000FF"/>
                </a:solidFill>
                <a:latin typeface="Calibri"/>
                <a:ea typeface="ＭＳ Ｐゴシック"/>
              </a:rPr>
              <a:t>C</a:t>
            </a:r>
            <a:endParaRPr lang="ja-JP" altLang="en-US" sz="14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325" name="円/楕円 324"/>
          <p:cNvSpPr/>
          <p:nvPr/>
        </p:nvSpPr>
        <p:spPr>
          <a:xfrm>
            <a:off x="2958742" y="6756056"/>
            <a:ext cx="170399" cy="1607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069" tIns="52033" rIns="104069" bIns="52033" rtlCol="0" anchor="ctr"/>
          <a:lstStyle/>
          <a:p>
            <a:pPr algn="ctr" defTabSz="1040682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48" name="正方形/長方形 1047"/>
          <p:cNvSpPr/>
          <p:nvPr/>
        </p:nvSpPr>
        <p:spPr>
          <a:xfrm>
            <a:off x="3588418" y="5108237"/>
            <a:ext cx="453827" cy="428248"/>
          </a:xfrm>
          <a:prstGeom prst="rect">
            <a:avLst/>
          </a:prstGeom>
        </p:spPr>
        <p:txBody>
          <a:bodyPr wrap="none" lIns="104069" tIns="52033" rIns="104069" bIns="52033">
            <a:spAutoFit/>
          </a:bodyPr>
          <a:lstStyle/>
          <a:p>
            <a:pPr defTabSz="1040682"/>
            <a:r>
              <a:rPr lang="en-US" altLang="ja-JP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e-</a:t>
            </a:r>
            <a:endParaRPr lang="ja-JP" altLang="en-US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99" name="正方形/長方形 398"/>
          <p:cNvSpPr/>
          <p:nvPr/>
        </p:nvSpPr>
        <p:spPr>
          <a:xfrm>
            <a:off x="3851251" y="5855601"/>
            <a:ext cx="517947" cy="428248"/>
          </a:xfrm>
          <a:prstGeom prst="rect">
            <a:avLst/>
          </a:prstGeom>
        </p:spPr>
        <p:txBody>
          <a:bodyPr wrap="none" lIns="104069" tIns="52033" rIns="104069" bIns="52033">
            <a:spAutoFit/>
          </a:bodyPr>
          <a:lstStyle/>
          <a:p>
            <a:pPr defTabSz="1040682"/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e+</a:t>
            </a:r>
            <a:endParaRPr lang="ja-JP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400" name="テキスト ボックス 212"/>
          <p:cNvSpPr txBox="1">
            <a:spLocks noChangeArrowheads="1"/>
          </p:cNvSpPr>
          <p:nvPr/>
        </p:nvSpPr>
        <p:spPr bwMode="auto">
          <a:xfrm>
            <a:off x="4616701" y="5692217"/>
            <a:ext cx="979612" cy="3102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069" tIns="52033" rIns="104069" bIns="52033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040682"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1.1 GeV </a:t>
            </a:r>
          </a:p>
        </p:txBody>
      </p:sp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768" y="6807464"/>
            <a:ext cx="158090" cy="11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テキスト ボックス 141"/>
          <p:cNvSpPr txBox="1"/>
          <p:nvPr/>
        </p:nvSpPr>
        <p:spPr>
          <a:xfrm>
            <a:off x="4591609" y="4818763"/>
            <a:ext cx="1082705" cy="351304"/>
          </a:xfrm>
          <a:prstGeom prst="rect">
            <a:avLst/>
          </a:prstGeom>
          <a:noFill/>
          <a:ln>
            <a:noFill/>
          </a:ln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b="1" dirty="0">
                <a:solidFill>
                  <a:srgbClr val="0000FF"/>
                </a:solidFill>
                <a:latin typeface="Calibri"/>
                <a:ea typeface="ＭＳ Ｐゴシック"/>
              </a:rPr>
              <a:t>4.219 GeV</a:t>
            </a:r>
          </a:p>
        </p:txBody>
      </p:sp>
      <p:cxnSp>
        <p:nvCxnSpPr>
          <p:cNvPr id="143" name="直線コネクタ 142"/>
          <p:cNvCxnSpPr/>
          <p:nvPr/>
        </p:nvCxnSpPr>
        <p:spPr>
          <a:xfrm>
            <a:off x="3010904" y="5344243"/>
            <a:ext cx="1" cy="34086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/>
          <p:nvPr/>
        </p:nvCxnSpPr>
        <p:spPr>
          <a:xfrm>
            <a:off x="1084355" y="5397762"/>
            <a:ext cx="191191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282434" y="6488320"/>
            <a:ext cx="874716" cy="351304"/>
          </a:xfrm>
          <a:prstGeom prst="rect">
            <a:avLst/>
          </a:prstGeom>
          <a:noFill/>
          <a:ln>
            <a:noFill/>
          </a:ln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b="1" dirty="0">
                <a:solidFill>
                  <a:srgbClr val="0000FF"/>
                </a:solidFill>
                <a:latin typeface="Calibri"/>
                <a:ea typeface="ＭＳ Ｐゴシック"/>
              </a:rPr>
              <a:t>1.5 GeV</a:t>
            </a:r>
          </a:p>
        </p:txBody>
      </p:sp>
      <p:sp>
        <p:nvSpPr>
          <p:cNvPr id="257" name="テキスト ボックス 256"/>
          <p:cNvSpPr txBox="1"/>
          <p:nvPr/>
        </p:nvSpPr>
        <p:spPr>
          <a:xfrm>
            <a:off x="1190180" y="5046201"/>
            <a:ext cx="1599072" cy="351304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dirty="0">
                <a:solidFill>
                  <a:srgbClr val="0000FF"/>
                </a:solidFill>
                <a:latin typeface="Calibri"/>
                <a:ea typeface="ＭＳ Ｐゴシック"/>
              </a:rPr>
              <a:t>the same energy</a:t>
            </a:r>
            <a:endParaRPr lang="ja-JP" altLang="en-US" sz="16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cxnSp>
        <p:nvCxnSpPr>
          <p:cNvPr id="154" name="直線コネクタ 153"/>
          <p:cNvCxnSpPr/>
          <p:nvPr/>
        </p:nvCxnSpPr>
        <p:spPr>
          <a:xfrm>
            <a:off x="5441426" y="5253780"/>
            <a:ext cx="163193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矢印コネクタ 265"/>
          <p:cNvCxnSpPr/>
          <p:nvPr/>
        </p:nvCxnSpPr>
        <p:spPr>
          <a:xfrm flipV="1">
            <a:off x="613024" y="6017608"/>
            <a:ext cx="408684" cy="444874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テキスト ボックス 266"/>
          <p:cNvSpPr txBox="1"/>
          <p:nvPr/>
        </p:nvSpPr>
        <p:spPr>
          <a:xfrm>
            <a:off x="9200485" y="4131191"/>
            <a:ext cx="1364333" cy="351304"/>
          </a:xfrm>
          <a:prstGeom prst="rect">
            <a:avLst/>
          </a:prstGeom>
          <a:solidFill>
            <a:srgbClr val="0000FF">
              <a:alpha val="39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HER: 7 GeV e-  </a:t>
            </a:r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9047881" y="4666091"/>
            <a:ext cx="1672109" cy="351304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PF-AR: 6.5 GeV e-</a:t>
            </a:r>
          </a:p>
        </p:txBody>
      </p:sp>
      <p:sp>
        <p:nvSpPr>
          <p:cNvPr id="379" name="テキスト ボックス 378"/>
          <p:cNvSpPr txBox="1"/>
          <p:nvPr/>
        </p:nvSpPr>
        <p:spPr>
          <a:xfrm>
            <a:off x="9224834" y="5797765"/>
            <a:ext cx="1377157" cy="3513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PF: 2.5 GeV e-</a:t>
            </a:r>
          </a:p>
        </p:txBody>
      </p:sp>
      <p:sp>
        <p:nvSpPr>
          <p:cNvPr id="392" name="テキスト ボックス 391"/>
          <p:cNvSpPr txBox="1"/>
          <p:nvPr/>
        </p:nvSpPr>
        <p:spPr>
          <a:xfrm>
            <a:off x="9191127" y="5257319"/>
            <a:ext cx="1572678" cy="35130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4069" tIns="52033" rIns="104069" bIns="52033" rtlCol="0">
            <a:spAutoFit/>
          </a:bodyPr>
          <a:lstStyle/>
          <a:p>
            <a:pPr defTabSz="1040682"/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/>
              </a:rPr>
              <a:t>LER: 4 GeV e+</a:t>
            </a:r>
          </a:p>
        </p:txBody>
      </p:sp>
      <p:sp>
        <p:nvSpPr>
          <p:cNvPr id="148" name="タイトル 1"/>
          <p:cNvSpPr>
            <a:spLocks noGrp="1"/>
          </p:cNvSpPr>
          <p:nvPr>
            <p:ph type="title"/>
          </p:nvPr>
        </p:nvSpPr>
        <p:spPr>
          <a:xfrm>
            <a:off x="125664" y="5849"/>
            <a:ext cx="10358438" cy="1313903"/>
          </a:xfrm>
          <a:noFill/>
        </p:spPr>
        <p:txBody>
          <a:bodyPr/>
          <a:lstStyle/>
          <a:p>
            <a:r>
              <a:rPr lang="en-US" altLang="ja-JP" dirty="0"/>
              <a:t>Injector Linac Operation in Phase II - III</a:t>
            </a:r>
            <a:endParaRPr kumimoji="1" lang="ja-JP" altLang="en-US" dirty="0"/>
          </a:p>
        </p:txBody>
      </p:sp>
      <p:cxnSp>
        <p:nvCxnSpPr>
          <p:cNvPr id="147" name="直線コネクタ 146">
            <a:extLst>
              <a:ext uri="{FF2B5EF4-FFF2-40B4-BE49-F238E27FC236}">
                <a16:creationId xmlns:a16="http://schemas.microsoft.com/office/drawing/2014/main" xmlns="" id="{537F1854-A250-4374-A1F3-7610CD30EE0E}"/>
              </a:ext>
            </a:extLst>
          </p:cNvPr>
          <p:cNvCxnSpPr>
            <a:cxnSpLocks/>
          </p:cNvCxnSpPr>
          <p:nvPr/>
        </p:nvCxnSpPr>
        <p:spPr>
          <a:xfrm flipV="1">
            <a:off x="1048747" y="5545470"/>
            <a:ext cx="1939789" cy="43015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xmlns="" id="{3E3C0DB9-2C25-4325-81C8-0FB661AABF44}"/>
              </a:ext>
            </a:extLst>
          </p:cNvPr>
          <p:cNvCxnSpPr>
            <a:cxnSpLocks/>
          </p:cNvCxnSpPr>
          <p:nvPr/>
        </p:nvCxnSpPr>
        <p:spPr>
          <a:xfrm>
            <a:off x="3041841" y="5544771"/>
            <a:ext cx="394535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xmlns="" id="{18D638D5-4ED5-45E8-8401-B93A4E5A28BC}"/>
              </a:ext>
            </a:extLst>
          </p:cNvPr>
          <p:cNvCxnSpPr>
            <a:cxnSpLocks/>
          </p:cNvCxnSpPr>
          <p:nvPr/>
        </p:nvCxnSpPr>
        <p:spPr>
          <a:xfrm flipV="1">
            <a:off x="3412202" y="5340054"/>
            <a:ext cx="1177269" cy="21235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コネクタ 154">
            <a:extLst>
              <a:ext uri="{FF2B5EF4-FFF2-40B4-BE49-F238E27FC236}">
                <a16:creationId xmlns:a16="http://schemas.microsoft.com/office/drawing/2014/main" xmlns="" id="{5BE975C8-761E-49A0-A839-99EFD5EF80E8}"/>
              </a:ext>
            </a:extLst>
          </p:cNvPr>
          <p:cNvCxnSpPr>
            <a:cxnSpLocks/>
          </p:cNvCxnSpPr>
          <p:nvPr/>
        </p:nvCxnSpPr>
        <p:spPr>
          <a:xfrm flipV="1">
            <a:off x="4548148" y="5239396"/>
            <a:ext cx="615558" cy="11561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>
            <a:extLst>
              <a:ext uri="{FF2B5EF4-FFF2-40B4-BE49-F238E27FC236}">
                <a16:creationId xmlns:a16="http://schemas.microsoft.com/office/drawing/2014/main" xmlns="" id="{740137D9-2E95-4294-88F0-9ED6F5DF29D6}"/>
              </a:ext>
            </a:extLst>
          </p:cNvPr>
          <p:cNvCxnSpPr>
            <a:cxnSpLocks/>
          </p:cNvCxnSpPr>
          <p:nvPr/>
        </p:nvCxnSpPr>
        <p:spPr>
          <a:xfrm>
            <a:off x="5146923" y="5236171"/>
            <a:ext cx="294504" cy="162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コネクタ 157">
            <a:extLst>
              <a:ext uri="{FF2B5EF4-FFF2-40B4-BE49-F238E27FC236}">
                <a16:creationId xmlns:a16="http://schemas.microsoft.com/office/drawing/2014/main" xmlns="" id="{A3009FE0-25C6-4BD7-9BD9-83963F1D3AF0}"/>
              </a:ext>
            </a:extLst>
          </p:cNvPr>
          <p:cNvCxnSpPr>
            <a:cxnSpLocks/>
          </p:cNvCxnSpPr>
          <p:nvPr/>
        </p:nvCxnSpPr>
        <p:spPr>
          <a:xfrm flipV="1">
            <a:off x="5463826" y="4857890"/>
            <a:ext cx="1646126" cy="37306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>
            <a:extLst>
              <a:ext uri="{FF2B5EF4-FFF2-40B4-BE49-F238E27FC236}">
                <a16:creationId xmlns:a16="http://schemas.microsoft.com/office/drawing/2014/main" xmlns="" id="{4F53B30D-14C1-46C7-8081-75E4ACB1392E}"/>
              </a:ext>
            </a:extLst>
          </p:cNvPr>
          <p:cNvCxnSpPr>
            <a:cxnSpLocks/>
          </p:cNvCxnSpPr>
          <p:nvPr/>
        </p:nvCxnSpPr>
        <p:spPr>
          <a:xfrm flipV="1">
            <a:off x="7073363" y="4847391"/>
            <a:ext cx="235322" cy="890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>
            <a:extLst>
              <a:ext uri="{FF2B5EF4-FFF2-40B4-BE49-F238E27FC236}">
                <a16:creationId xmlns:a16="http://schemas.microsoft.com/office/drawing/2014/main" xmlns="" id="{C8801BEC-7E44-44EF-8537-4A86C2A24532}"/>
              </a:ext>
            </a:extLst>
          </p:cNvPr>
          <p:cNvCxnSpPr>
            <a:cxnSpLocks/>
          </p:cNvCxnSpPr>
          <p:nvPr/>
        </p:nvCxnSpPr>
        <p:spPr>
          <a:xfrm flipV="1">
            <a:off x="7302783" y="4685804"/>
            <a:ext cx="617238" cy="16093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xmlns="" id="{8EC0E601-9BF3-4DF4-A6DF-C63FE73246FD}"/>
              </a:ext>
            </a:extLst>
          </p:cNvPr>
          <p:cNvCxnSpPr>
            <a:cxnSpLocks/>
          </p:cNvCxnSpPr>
          <p:nvPr/>
        </p:nvCxnSpPr>
        <p:spPr>
          <a:xfrm flipV="1">
            <a:off x="7920021" y="4665090"/>
            <a:ext cx="435714" cy="1859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コネクタ 169">
            <a:extLst>
              <a:ext uri="{FF2B5EF4-FFF2-40B4-BE49-F238E27FC236}">
                <a16:creationId xmlns:a16="http://schemas.microsoft.com/office/drawing/2014/main" xmlns="" id="{A29801BE-8469-4ADE-9AFD-5DCCF7EC7312}"/>
              </a:ext>
            </a:extLst>
          </p:cNvPr>
          <p:cNvCxnSpPr>
            <a:cxnSpLocks/>
          </p:cNvCxnSpPr>
          <p:nvPr/>
        </p:nvCxnSpPr>
        <p:spPr>
          <a:xfrm flipV="1">
            <a:off x="8354589" y="4600119"/>
            <a:ext cx="227120" cy="7287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>
            <a:extLst>
              <a:ext uri="{FF2B5EF4-FFF2-40B4-BE49-F238E27FC236}">
                <a16:creationId xmlns:a16="http://schemas.microsoft.com/office/drawing/2014/main" xmlns="" id="{26E32361-915C-45C0-B55B-9FC0178CE999}"/>
              </a:ext>
            </a:extLst>
          </p:cNvPr>
          <p:cNvCxnSpPr>
            <a:cxnSpLocks/>
          </p:cNvCxnSpPr>
          <p:nvPr/>
        </p:nvCxnSpPr>
        <p:spPr>
          <a:xfrm flipV="1">
            <a:off x="8581709" y="4598056"/>
            <a:ext cx="712361" cy="595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テキスト ボックス 144"/>
          <p:cNvSpPr txBox="1"/>
          <p:nvPr/>
        </p:nvSpPr>
        <p:spPr>
          <a:xfrm>
            <a:off x="6003307" y="1875614"/>
            <a:ext cx="4685331" cy="1582410"/>
          </a:xfrm>
          <a:prstGeom prst="rect">
            <a:avLst/>
          </a:prstGeom>
          <a:noFill/>
        </p:spPr>
        <p:txBody>
          <a:bodyPr wrap="square" lIns="104069" tIns="52033" rIns="104069" bIns="52033" rtlCol="0">
            <a:spAutoFit/>
          </a:bodyPr>
          <a:lstStyle/>
          <a:p>
            <a:pPr marL="325211" indent="-325211" defTabSz="1040682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beam injection with pulse-to-pulse variable charge and energy</a:t>
            </a:r>
          </a:p>
          <a:p>
            <a:pPr marL="325211" indent="-325211" defTabSz="1040682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device parameter change at 50 Hz (20 ms)</a:t>
            </a:r>
            <a:endParaRPr lang="en-US" altLang="ja-JP" sz="1600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marL="325211" indent="-325211" defTabSz="1040682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ja-JP" sz="1600" b="1" u="sng" dirty="0">
                <a:solidFill>
                  <a:srgbClr val="FF0000"/>
                </a:solidFill>
                <a:latin typeface="Calibri"/>
                <a:ea typeface="ＭＳ Ｐゴシック"/>
              </a:rPr>
              <a:t>Pulsed magnet commissioning at 3-5 sectors (2017 autumn), and many more installation (2018-2019)</a:t>
            </a:r>
            <a:endParaRPr lang="ja-JP" altLang="en-US" sz="1600" b="1" u="sng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xmlns="" id="{56CC48B0-E051-42A8-978F-8FCF6435D345}"/>
              </a:ext>
            </a:extLst>
          </p:cNvPr>
          <p:cNvSpPr txBox="1"/>
          <p:nvPr/>
        </p:nvSpPr>
        <p:spPr>
          <a:xfrm>
            <a:off x="3342268" y="3986991"/>
            <a:ext cx="1917880" cy="4284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DC</a:t>
            </a:r>
            <a:r>
              <a:rPr lang="en-US" altLang="ja-JP" dirty="0">
                <a:solidFill>
                  <a:srgbClr val="7030A0"/>
                </a:solidFill>
              </a:rPr>
              <a:t> magnets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164" name="テキスト ボックス 163">
            <a:extLst>
              <a:ext uri="{FF2B5EF4-FFF2-40B4-BE49-F238E27FC236}">
                <a16:creationId xmlns:a16="http://schemas.microsoft.com/office/drawing/2014/main" xmlns="" id="{B97CE284-EFCB-41BF-A1FE-758F0253B8B5}"/>
              </a:ext>
            </a:extLst>
          </p:cNvPr>
          <p:cNvSpPr txBox="1"/>
          <p:nvPr/>
        </p:nvSpPr>
        <p:spPr>
          <a:xfrm>
            <a:off x="6288283" y="3986991"/>
            <a:ext cx="2418259" cy="4284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pulsed magnets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62" name="テキスト ボックス 202">
            <a:extLst>
              <a:ext uri="{FF2B5EF4-FFF2-40B4-BE49-F238E27FC236}">
                <a16:creationId xmlns:a16="http://schemas.microsoft.com/office/drawing/2014/main" xmlns="" id="{C63F499E-8FA2-4B06-860F-7729BECD7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223" y="1167352"/>
            <a:ext cx="2885936" cy="851891"/>
          </a:xfrm>
          <a:prstGeom prst="rect">
            <a:avLst/>
          </a:prstGeom>
          <a:noFill/>
          <a:ln w="25400">
            <a:solidFill>
              <a:srgbClr val="0000FF"/>
            </a:solidFill>
          </a:ln>
          <a:extLst/>
        </p:spPr>
        <p:txBody>
          <a:bodyPr wrap="none" lIns="36000" tIns="36000" rIns="36000" bIns="360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040682">
              <a:lnSpc>
                <a:spcPct val="90000"/>
              </a:lnSpc>
            </a:pP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10 nC x 2 bunches x 50 Hz (LER)</a:t>
            </a:r>
          </a:p>
          <a:p>
            <a:pPr defTabSz="1040682">
              <a:lnSpc>
                <a:spcPct val="90000"/>
              </a:lnSpc>
            </a:pP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  4 nC x 2 bunches x 50 Hz (HER)</a:t>
            </a:r>
          </a:p>
          <a:p>
            <a:pPr defTabSz="1040682">
              <a:lnSpc>
                <a:spcPct val="90000"/>
              </a:lnSpc>
            </a:pP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0.3 nC x 1 bunch x 25 Hz (PF-AR)</a:t>
            </a:r>
          </a:p>
          <a:p>
            <a:pPr defTabSz="1040682">
              <a:lnSpc>
                <a:spcPct val="90000"/>
              </a:lnSpc>
            </a:pPr>
            <a:r>
              <a:rPr lang="en-US" altLang="ja-JP" sz="1400" b="1" dirty="0">
                <a:solidFill>
                  <a:srgbClr val="0000FF"/>
                </a:solidFill>
                <a:cs typeface="Arial" charset="0"/>
              </a:rPr>
              <a:t>0.3 nC x 1 bunch x 25 Hz (PF)  </a:t>
            </a:r>
            <a:endParaRPr lang="ja-JP" altLang="en-US" sz="14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57" name="テキスト ボックス 156"/>
          <p:cNvSpPr txBox="1"/>
          <p:nvPr/>
        </p:nvSpPr>
        <p:spPr>
          <a:xfrm>
            <a:off x="5105901" y="5276351"/>
            <a:ext cx="2733397" cy="351304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dirty="0">
                <a:solidFill>
                  <a:srgbClr val="0000FF"/>
                </a:solidFill>
                <a:latin typeface="Calibri"/>
                <a:ea typeface="ＭＳ Ｐゴシック"/>
              </a:rPr>
              <a:t>variable energy pulse-to-pulse</a:t>
            </a:r>
            <a:endParaRPr lang="ja-JP" altLang="en-US" sz="16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3258174" y="1993843"/>
            <a:ext cx="2451469" cy="351304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600" dirty="0">
                <a:solidFill>
                  <a:srgbClr val="0000FF"/>
                </a:solidFill>
                <a:latin typeface="Calibri"/>
                <a:ea typeface="ＭＳ Ｐゴシック"/>
              </a:rPr>
              <a:t>beam bunches from e- gun</a:t>
            </a:r>
            <a:endParaRPr lang="ja-JP" altLang="en-US" sz="1600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sp>
        <p:nvSpPr>
          <p:cNvPr id="161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940631"/>
      </p:ext>
    </p:extLst>
  </p:cSld>
  <p:clrMapOvr>
    <a:masterClrMapping/>
  </p:clrMapOvr>
  <p:transition xmlns:p14="http://schemas.microsoft.com/office/powerpoint/2010/main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32" y="1548000"/>
            <a:ext cx="10515757" cy="4935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/>
              <a:t>    Linac Schedule Overview </a:t>
            </a:r>
            <a:r>
              <a:rPr lang="en-US" altLang="ja-JP" sz="1800" dirty="0"/>
              <a:t>as of Jun.2018</a:t>
            </a:r>
            <a:endParaRPr lang="ja-JP" altLang="en-US" sz="2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698" y="837236"/>
            <a:ext cx="1518585" cy="705430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RF-Gun </a:t>
            </a:r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 beam</a:t>
            </a:r>
          </a:p>
          <a:p>
            <a:r>
              <a:rPr lang="en-US" altLang="ja-JP" sz="1300" b="1" dirty="0">
                <a:cs typeface="Arial"/>
              </a:rPr>
              <a:t>commissioning</a:t>
            </a:r>
          </a:p>
          <a:p>
            <a:r>
              <a:rPr lang="en-US" altLang="ja-JP" sz="1300" b="1" dirty="0">
                <a:cs typeface="Arial"/>
              </a:rPr>
              <a:t>at A,B-sector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16223" y="828933"/>
            <a:ext cx="1184352" cy="505376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A,B,R,C,1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29188" y="2264503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507187" y="2260270"/>
            <a:ext cx="5545197" cy="3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40291" y="816558"/>
            <a:ext cx="2570154" cy="905485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 sector</a:t>
            </a:r>
            <a:r>
              <a:rPr lang="en-US" altLang="ja-JP" sz="1100" b="1" dirty="0">
                <a:solidFill>
                  <a:srgbClr val="008000"/>
                </a:solidFill>
                <a:cs typeface="Arial"/>
              </a:rPr>
              <a:t> (FC, DCS, Qe- 50%)</a:t>
            </a: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1,2,3,4,5 sector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1100613" y="1359709"/>
            <a:ext cx="1117544" cy="892094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4512512" y="1660525"/>
            <a:ext cx="140366" cy="57626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32428" y="6397625"/>
            <a:ext cx="2493210" cy="705430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non damped 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1,2, </a:t>
            </a:r>
            <a:r>
              <a:rPr lang="en-US" altLang="ja-JP" sz="1300" b="1" dirty="0">
                <a:solidFill>
                  <a:schemeClr val="bg1">
                    <a:lumMod val="75000"/>
                  </a:schemeClr>
                </a:solidFill>
                <a:cs typeface="Arial"/>
              </a:rPr>
              <a:t>3,4,5 </a:t>
            </a:r>
            <a:r>
              <a:rPr lang="en-US" altLang="ja-JP" sz="1300" b="1" dirty="0">
                <a:cs typeface="Arial"/>
              </a:rPr>
              <a:t>sectors</a:t>
            </a:r>
            <a:endParaRPr lang="en-US" altLang="ja-JP" sz="1100" b="1" dirty="0">
              <a:cs typeface="Arial"/>
            </a:endParaRP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  </a:t>
            </a:r>
            <a:r>
              <a:rPr lang="en-US" altLang="ja-JP" sz="1300" b="1" dirty="0">
                <a:cs typeface="Arial"/>
              </a:rPr>
              <a:t>at A→5 sectors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490400" y="6383476"/>
            <a:ext cx="5518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977096" y="6390117"/>
            <a:ext cx="1916129" cy="905485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damped 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1→5 </a:t>
            </a:r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Qe+ = 1~4nC</a:t>
            </a:r>
            <a:endParaRPr lang="en-US" altLang="ja-JP" sz="1100" b="1" dirty="0">
              <a:solidFill>
                <a:srgbClr val="008000"/>
              </a:solidFill>
              <a:cs typeface="Arial"/>
            </a:endParaRP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A→5 </a:t>
            </a:r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Qe- = 1~4nC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7756300" y="6384925"/>
            <a:ext cx="1555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43719" y="6550026"/>
            <a:ext cx="152400" cy="152399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473826"/>
            <a:ext cx="99280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719" y="6778625"/>
            <a:ext cx="152400" cy="152399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120" y="6702426"/>
            <a:ext cx="979976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Positron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3719" y="7007228"/>
            <a:ext cx="152400" cy="152399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6120" y="6931026"/>
            <a:ext cx="1993073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Low current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28709" y="4934870"/>
            <a:ext cx="826087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1 - 2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Phase2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73153" y="4932754"/>
            <a:ext cx="809982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Phase1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" y="2316528"/>
            <a:ext cx="916600" cy="505376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Location</a:t>
            </a:r>
          </a:p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1925" y="1747131"/>
            <a:ext cx="872429" cy="305321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Time →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6424321" y="1008683"/>
            <a:ext cx="4203062" cy="46722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5986" tIns="17994" rIns="35986" bIns="17994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400" dirty="0">
                <a:solidFill>
                  <a:srgbClr val="000090"/>
                </a:solidFill>
              </a:rPr>
              <a:t>Phase2,3: low emittance beam for collision</a:t>
            </a: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5399308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01" tIns="49749" rIns="99501" bIns="49749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4694804" y="5900400"/>
            <a:ext cx="4604400" cy="17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950357" y="5927725"/>
            <a:ext cx="144164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Without Top-up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887285" y="4934870"/>
            <a:ext cx="826087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1 - 4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Phase3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7758635" y="2268034"/>
            <a:ext cx="2912400" cy="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9762858" y="6395966"/>
            <a:ext cx="970996" cy="505376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Improved </a:t>
            </a:r>
            <a:br>
              <a:rPr lang="en-US" altLang="ja-JP" sz="1300" b="1" dirty="0">
                <a:solidFill>
                  <a:srgbClr val="FF0000"/>
                </a:solidFill>
                <a:cs typeface="Arial"/>
              </a:rPr>
            </a:br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RF gun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9763200" y="6395966"/>
            <a:ext cx="921600" cy="165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693576" y="5937250"/>
            <a:ext cx="1531409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Direct PF-AR BT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159707" y="4424103"/>
            <a:ext cx="1068877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DR </a:t>
            </a:r>
            <a:br>
              <a:rPr lang="en-US" altLang="ja-JP" sz="1300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Commiss.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76834" y="2943734"/>
            <a:ext cx="981016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Beam </a:t>
            </a:r>
            <a:br>
              <a:rPr lang="en-US" altLang="ja-JP" sz="1300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Licenses</a:t>
            </a:r>
            <a:br>
              <a:rPr lang="en-US" altLang="ja-JP" sz="1300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in steps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33596" y="2943733"/>
            <a:ext cx="1257300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Low Emittance Beams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708030" y="3009353"/>
            <a:ext cx="1018683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4+1 Ring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Injections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912102" y="2947971"/>
            <a:ext cx="1257300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Low Emittance Injections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9676249" y="1828800"/>
            <a:ext cx="0" cy="4645026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023132"/>
      </p:ext>
    </p:extLst>
  </p:cSld>
  <p:clrMapOvr>
    <a:masterClrMapping/>
  </p:clrMapOvr>
  <p:transition xmlns:p14="http://schemas.microsoft.com/office/powerpoint/2010/main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Phase 3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378180" y="1059335"/>
            <a:ext cx="9921520" cy="5479208"/>
          </a:xfrm>
        </p:spPr>
        <p:txBody>
          <a:bodyPr/>
          <a:lstStyle/>
          <a:p>
            <a:r>
              <a:rPr kumimoji="1" lang="en-US" altLang="ja-JP" sz="3200" dirty="0"/>
              <a:t>Simultaneous injections with some more pulsed magnets, in order to adjust beam optics and orbits</a:t>
            </a:r>
          </a:p>
          <a:p>
            <a:r>
              <a:rPr kumimoji="1" lang="en-US" altLang="ja-JP" sz="3200" dirty="0"/>
              <a:t>Some more beam instrumentation improvements</a:t>
            </a:r>
          </a:p>
          <a:p>
            <a:r>
              <a:rPr lang="en-US" altLang="ja-JP" sz="3200" dirty="0"/>
              <a:t>Positron target / flux concentrator restoration</a:t>
            </a:r>
          </a:p>
          <a:p>
            <a:r>
              <a:rPr kumimoji="1" lang="en-US" altLang="ja-JP" sz="3200" dirty="0"/>
              <a:t>50 Hz operation</a:t>
            </a:r>
          </a:p>
          <a:p>
            <a:r>
              <a:rPr lang="en-US" altLang="ja-JP" sz="3200" dirty="0"/>
              <a:t>Further instability hunt</a:t>
            </a:r>
          </a:p>
          <a:p>
            <a:r>
              <a:rPr kumimoji="1" lang="en-US" altLang="ja-JP" sz="3200" dirty="0">
                <a:solidFill>
                  <a:srgbClr val="FF0000"/>
                </a:solidFill>
              </a:rPr>
              <a:t>Low emittance beam developments</a:t>
            </a:r>
          </a:p>
          <a:p>
            <a:r>
              <a:rPr lang="en-US" altLang="ja-JP" sz="3200" dirty="0"/>
              <a:t>Reliability, reproducibility, automation, etc.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9370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165100" y="1003300"/>
            <a:ext cx="10345738" cy="5636843"/>
          </a:xfrm>
        </p:spPr>
        <p:txBody>
          <a:bodyPr/>
          <a:lstStyle/>
          <a:p>
            <a:endParaRPr kumimoji="1" lang="en-US" altLang="ja-JP" sz="2800" dirty="0"/>
          </a:p>
          <a:p>
            <a:r>
              <a:rPr kumimoji="1" lang="en-US" altLang="ja-JP" sz="2800" dirty="0"/>
              <a:t>The injector performed </a:t>
            </a:r>
            <a:r>
              <a:rPr lang="en-US" altLang="ja-JP" sz="2800" dirty="0"/>
              <a:t>Phase-2 commissioning without much troubles</a:t>
            </a:r>
          </a:p>
          <a:p>
            <a:endParaRPr lang="en-US" altLang="ja-JP" sz="2800" dirty="0"/>
          </a:p>
          <a:p>
            <a:r>
              <a:rPr lang="en-US" altLang="ja-JP" sz="2800" dirty="0"/>
              <a:t>The facility is believed to be ready for the first year in Phase-3, while it may face challenges to achieve the final beam qualities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241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 b="17535"/>
          <a:stretch/>
        </p:blipFill>
        <p:spPr>
          <a:xfrm>
            <a:off x="169200" y="1100135"/>
            <a:ext cx="10397744" cy="59750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Thank you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9859462"/>
      </p:ext>
    </p:extLst>
  </p:cSld>
  <p:clrMapOvr>
    <a:masterClrMapping/>
  </p:clrMapOvr>
  <p:transition xmlns:p14="http://schemas.microsoft.com/office/powerpoint/2010/main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Linac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Injector linac configuration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Major upgrade items</a:t>
            </a:r>
          </a:p>
          <a:p>
            <a:pPr lvl="2"/>
            <a:r>
              <a:rPr lang="en-US" dirty="0"/>
              <a:t>Photo-cathode RF-gun for low-emittance e-</a:t>
            </a:r>
          </a:p>
          <a:p>
            <a:pPr lvl="2"/>
            <a:r>
              <a:rPr lang="en-US" dirty="0"/>
              <a:t>Flux concentrator, LAS structure, solenoids, quads for e+</a:t>
            </a:r>
          </a:p>
          <a:p>
            <a:pPr lvl="2"/>
            <a:r>
              <a:rPr lang="en-US" dirty="0"/>
              <a:t>Pulsed magnets for adequate beam optics for each beam</a:t>
            </a:r>
          </a:p>
          <a:p>
            <a:pPr lvl="2"/>
            <a:r>
              <a:rPr lang="en-US" dirty="0"/>
              <a:t>High-precision beam position monitor</a:t>
            </a:r>
          </a:p>
          <a:p>
            <a:pPr lvl="2"/>
            <a:r>
              <a:rPr lang="en-US" dirty="0"/>
              <a:t>High-precision beamline alignment for low emittance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2224"/>
            <a:ext cx="10688638" cy="25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59022"/>
      </p:ext>
    </p:extLst>
  </p:cSld>
  <p:clrMapOvr>
    <a:masterClrMapping/>
  </p:clrMapOvr>
  <p:transition xmlns:p14="http://schemas.microsoft.com/office/powerpoint/2010/main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xmlns="" id="{0ACD16FA-680F-4EF0-8F26-BDC2CD41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08" y="763890"/>
            <a:ext cx="10100623" cy="4605712"/>
          </a:xfrm>
        </p:spPr>
        <p:txBody>
          <a:bodyPr/>
          <a:lstStyle/>
          <a:p>
            <a:r>
              <a:rPr lang="ja-JP" altLang="en-US" sz="2700" dirty="0"/>
              <a:t>陽電子</a:t>
            </a:r>
            <a:r>
              <a:rPr lang="en-US" altLang="ja-JP" sz="2700" dirty="0"/>
              <a:t>DR</a:t>
            </a:r>
            <a:r>
              <a:rPr lang="ja-JP" altLang="en-US" sz="2700" dirty="0"/>
              <a:t>運転</a:t>
            </a:r>
            <a:endParaRPr lang="en-US" altLang="ja-JP" sz="2700" dirty="0"/>
          </a:p>
          <a:p>
            <a:pPr lvl="1"/>
            <a:r>
              <a:rPr lang="ja-JP" altLang="en-US" sz="2300" dirty="0"/>
              <a:t>バケットセレクション，入出射タイミング</a:t>
            </a:r>
            <a:endParaRPr lang="en-US" altLang="ja-JP" sz="2300" dirty="0"/>
          </a:p>
          <a:p>
            <a:pPr lvl="1"/>
            <a:r>
              <a:rPr lang="ja-JP" altLang="en-US" sz="2300" dirty="0"/>
              <a:t>低エミッタンス </a:t>
            </a:r>
            <a:r>
              <a:rPr lang="en-US" altLang="ja-JP" sz="2300" dirty="0"/>
              <a:t>(</a:t>
            </a:r>
            <a:r>
              <a:rPr lang="ja-JP" altLang="en-US" sz="2300" dirty="0"/>
              <a:t>垂直方向は良い．水平方向は悪い．</a:t>
            </a:r>
            <a:r>
              <a:rPr lang="en-US" altLang="ja-JP" sz="2300" dirty="0"/>
              <a:t>BT</a:t>
            </a:r>
            <a:r>
              <a:rPr lang="ja-JP" altLang="en-US" sz="2300" dirty="0"/>
              <a:t>で悪化する</a:t>
            </a:r>
            <a:r>
              <a:rPr lang="en-US" altLang="ja-JP" sz="2300" dirty="0"/>
              <a:t>)</a:t>
            </a:r>
            <a:endParaRPr lang="en-US" altLang="ja-JP" sz="3200" dirty="0"/>
          </a:p>
          <a:p>
            <a:r>
              <a:rPr lang="ja-JP" altLang="en-US" sz="3200" dirty="0"/>
              <a:t>モニタ</a:t>
            </a:r>
            <a:endParaRPr lang="en-US" altLang="ja-JP" sz="3200" dirty="0"/>
          </a:p>
          <a:p>
            <a:pPr lvl="1"/>
            <a:r>
              <a:rPr lang="en-US" altLang="ja-JP" sz="2700" dirty="0"/>
              <a:t>BPM: VME</a:t>
            </a:r>
            <a:r>
              <a:rPr lang="ja-JP" altLang="en-US" sz="2700" dirty="0"/>
              <a:t>データ収集系</a:t>
            </a:r>
            <a:endParaRPr lang="en-US" altLang="ja-JP" sz="2700" dirty="0"/>
          </a:p>
          <a:p>
            <a:pPr lvl="1"/>
            <a:r>
              <a:rPr lang="en-US" altLang="ja-JP" sz="2700" dirty="0"/>
              <a:t>A1</a:t>
            </a:r>
            <a:r>
              <a:rPr lang="ja-JP" altLang="en-US" sz="2700" dirty="0"/>
              <a:t>ストリークカメラを</a:t>
            </a:r>
            <a:r>
              <a:rPr lang="en-US" altLang="ja-JP" sz="2700" dirty="0"/>
              <a:t>3</a:t>
            </a:r>
            <a:r>
              <a:rPr lang="ja-JP" altLang="en-US" sz="2700" dirty="0"/>
              <a:t>セクタ </a:t>
            </a:r>
            <a:r>
              <a:rPr lang="en-US" altLang="ja-JP" sz="2700" dirty="0"/>
              <a:t>(34</a:t>
            </a:r>
            <a:r>
              <a:rPr lang="ja-JP" altLang="en-US" sz="2700" dirty="0"/>
              <a:t>ユニット</a:t>
            </a:r>
            <a:r>
              <a:rPr lang="en-US" altLang="ja-JP" sz="2700" dirty="0"/>
              <a:t>) </a:t>
            </a:r>
            <a:r>
              <a:rPr lang="ja-JP" altLang="en-US" sz="2700" dirty="0"/>
              <a:t>に移設した．</a:t>
            </a:r>
            <a:endParaRPr lang="en-US" altLang="ja-JP" sz="2700" dirty="0"/>
          </a:p>
          <a:p>
            <a:pPr lvl="1"/>
            <a:r>
              <a:rPr lang="ja-JP" altLang="en-US" sz="2700" dirty="0"/>
              <a:t>プロファイルモニタ</a:t>
            </a:r>
            <a:r>
              <a:rPr lang="en-US" altLang="ja-JP" sz="2700" dirty="0"/>
              <a:t>:</a:t>
            </a:r>
          </a:p>
          <a:p>
            <a:pPr lvl="2"/>
            <a:r>
              <a:rPr lang="en-US" altLang="ja-JP" sz="2300" dirty="0" err="1"/>
              <a:t>YAG:Ce</a:t>
            </a:r>
            <a:r>
              <a:rPr lang="en-US" altLang="ja-JP" sz="2300" dirty="0"/>
              <a:t>, OTR</a:t>
            </a:r>
            <a:r>
              <a:rPr lang="ja-JP" altLang="en-US" sz="2300" dirty="0"/>
              <a:t> </a:t>
            </a:r>
            <a:r>
              <a:rPr lang="en-US" altLang="ja-JP" sz="2300" dirty="0"/>
              <a:t>(SC_34_2, SC_D4_4)</a:t>
            </a:r>
          </a:p>
          <a:p>
            <a:pPr lvl="1"/>
            <a:r>
              <a:rPr lang="en-US" altLang="ja-JP" sz="2700" dirty="0"/>
              <a:t>RF</a:t>
            </a:r>
            <a:r>
              <a:rPr lang="ja-JP" altLang="en-US" sz="2700" dirty="0"/>
              <a:t>モニタの活用</a:t>
            </a:r>
            <a:endParaRPr lang="en-US" altLang="ja-JP" sz="2700" dirty="0"/>
          </a:p>
          <a:p>
            <a:pPr lvl="1"/>
            <a:endParaRPr lang="en-US" altLang="ja-JP" sz="2700" dirty="0"/>
          </a:p>
          <a:p>
            <a:pPr lvl="1"/>
            <a:endParaRPr lang="en-US" altLang="ja-JP" sz="2700" dirty="0"/>
          </a:p>
          <a:p>
            <a:pPr lvl="1"/>
            <a:endParaRPr lang="en-US" altLang="ja-JP" sz="2700" dirty="0"/>
          </a:p>
          <a:p>
            <a:pPr lvl="1"/>
            <a:endParaRPr lang="ja-JP" altLang="en-US" sz="27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74DF0B45-82F1-4895-87E5-9418AF3F54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453599" y="7142692"/>
            <a:ext cx="2226800" cy="252095"/>
          </a:xfrm>
          <a:prstGeom prst="rect">
            <a:avLst/>
          </a:prstGeom>
        </p:spPr>
        <p:txBody>
          <a:bodyPr lIns="104287" tIns="52144" rIns="104287" bIns="52144"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462C0CF5-ABE4-479F-A611-FA76E531B3D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7142692"/>
            <a:ext cx="2226800" cy="252095"/>
          </a:xfrm>
          <a:prstGeom prst="rect">
            <a:avLst/>
          </a:prstGeom>
        </p:spPr>
        <p:txBody>
          <a:bodyPr lIns="104287" tIns="52144" rIns="104287" bIns="52144"/>
          <a:lstStyle/>
          <a:p>
            <a:pPr>
              <a:defRPr/>
            </a:pPr>
            <a:fld id="{2C84CFE2-B667-4D3F-BB42-9E1FC39928D0}" type="datetime1">
              <a:rPr lang="ja-JP" altLang="en-US" smtClean="0"/>
              <a:pPr>
                <a:defRPr/>
              </a:pPr>
              <a:t>10/22/18</a:t>
            </a:fld>
            <a:endParaRPr lang="en-US" altLang="ja-JP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xmlns="" id="{1CC3844F-948A-4548-9DD7-255F97A3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48" y="-109607"/>
            <a:ext cx="9085342" cy="840317"/>
          </a:xfrm>
        </p:spPr>
        <p:txBody>
          <a:bodyPr/>
          <a:lstStyle/>
          <a:p>
            <a:r>
              <a:rPr kumimoji="1" lang="ja-JP" altLang="en-US" dirty="0"/>
              <a:t>概要 </a:t>
            </a:r>
            <a:r>
              <a:rPr kumimoji="1" lang="en-US" altLang="ja-JP" dirty="0"/>
              <a:t>(2)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52DE11FB-A1F4-4EE6-A08F-276B3F24F6B4}"/>
              </a:ext>
            </a:extLst>
          </p:cNvPr>
          <p:cNvSpPr txBox="1"/>
          <p:nvPr/>
        </p:nvSpPr>
        <p:spPr>
          <a:xfrm>
            <a:off x="3576710" y="7037187"/>
            <a:ext cx="3871905" cy="4284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/>
              <a:t>1.  </a:t>
            </a:r>
            <a:r>
              <a:rPr kumimoji="1" lang="ja-JP" altLang="en-US" dirty="0"/>
              <a:t>入射器</a:t>
            </a:r>
            <a:r>
              <a:rPr kumimoji="1" lang="en-US" altLang="ja-JP" dirty="0"/>
              <a:t>Phase II</a:t>
            </a:r>
            <a:r>
              <a:rPr kumimoji="1" lang="ja-JP" altLang="en-US" dirty="0"/>
              <a:t>運転</a:t>
            </a:r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8223584"/>
      </p:ext>
    </p:extLst>
  </p:cSld>
  <p:clrMapOvr>
    <a:masterClrMapping/>
  </p:clrMapOvr>
  <p:transition xmlns:p14="http://schemas.microsoft.com/office/powerpoint/2010/main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D7799D4-D9DC-48DA-B35A-9CD14EF76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208"/>
            <a:ext cx="10647146" cy="840317"/>
          </a:xfrm>
        </p:spPr>
        <p:txBody>
          <a:bodyPr/>
          <a:lstStyle/>
          <a:p>
            <a:r>
              <a:rPr lang="en-US" altLang="ja-JP" sz="4600" dirty="0"/>
              <a:t>Simultaneous Injection</a:t>
            </a:r>
            <a:r>
              <a:rPr lang="en-US" altLang="ja-JP" sz="3200" dirty="0"/>
              <a:t> (Thermionic Gun)</a:t>
            </a:r>
            <a:endParaRPr lang="ja-JP" altLang="en-US" sz="4600" dirty="0"/>
          </a:p>
        </p:txBody>
      </p:sp>
      <p:pic>
        <p:nvPicPr>
          <p:cNvPr id="5" name="Content Placeholder 4" descr="../../opelog2/php/upload/uploadfile/2017-12/04/20171204-000642.png">
            <a:extLst>
              <a:ext uri="{FF2B5EF4-FFF2-40B4-BE49-F238E27FC236}">
                <a16:creationId xmlns:a16="http://schemas.microsoft.com/office/drawing/2014/main" xmlns="" id="{93C89F4B-04A9-4D73-997F-3096958058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93" y="1396241"/>
            <a:ext cx="8353760" cy="56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8F964ED2-273B-4665-81FE-54F527374560}"/>
              </a:ext>
            </a:extLst>
          </p:cNvPr>
          <p:cNvSpPr txBox="1"/>
          <p:nvPr/>
        </p:nvSpPr>
        <p:spPr>
          <a:xfrm>
            <a:off x="2819163" y="3781425"/>
            <a:ext cx="4629452" cy="659304"/>
          </a:xfrm>
          <a:prstGeom prst="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FFC000"/>
                </a:solidFill>
              </a:rPr>
              <a:t>Stable Operation</a:t>
            </a:r>
            <a:endParaRPr lang="ja-JP" altLang="en-US" sz="3600" b="1" dirty="0">
              <a:solidFill>
                <a:srgbClr val="FFC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B3D7330A-A9B2-4627-B95E-160574C2899E}"/>
              </a:ext>
            </a:extLst>
          </p:cNvPr>
          <p:cNvSpPr txBox="1"/>
          <p:nvPr/>
        </p:nvSpPr>
        <p:spPr>
          <a:xfrm>
            <a:off x="9195478" y="1978716"/>
            <a:ext cx="1366576" cy="38230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Horizontal</a:t>
            </a:r>
            <a:endParaRPr lang="ja-JP" altLang="en-US" sz="18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F74E46DC-B5F9-4B30-880A-B910D6FD8027}"/>
              </a:ext>
            </a:extLst>
          </p:cNvPr>
          <p:cNvSpPr txBox="1"/>
          <p:nvPr/>
        </p:nvSpPr>
        <p:spPr>
          <a:xfrm>
            <a:off x="9195478" y="2534578"/>
            <a:ext cx="1080177" cy="38230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Vertical</a:t>
            </a:r>
            <a:endParaRPr lang="ja-JP" altLang="en-US" sz="1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EE7BB71F-2595-4C44-BD0D-F2376A1AD8C1}"/>
              </a:ext>
            </a:extLst>
          </p:cNvPr>
          <p:cNvSpPr txBox="1"/>
          <p:nvPr/>
        </p:nvSpPr>
        <p:spPr>
          <a:xfrm>
            <a:off x="9073281" y="3104846"/>
            <a:ext cx="1609932" cy="3515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Charge/bunch</a:t>
            </a:r>
            <a:endParaRPr lang="ja-JP" altLang="en-US" sz="16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B3D7330A-A9B2-4627-B95E-160574C2899E}"/>
              </a:ext>
            </a:extLst>
          </p:cNvPr>
          <p:cNvSpPr txBox="1"/>
          <p:nvPr/>
        </p:nvSpPr>
        <p:spPr>
          <a:xfrm>
            <a:off x="9195478" y="4798116"/>
            <a:ext cx="1366576" cy="38230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Horizontal</a:t>
            </a:r>
            <a:endParaRPr lang="ja-JP" altLang="en-US" sz="1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F74E46DC-B5F9-4B30-880A-B910D6FD8027}"/>
              </a:ext>
            </a:extLst>
          </p:cNvPr>
          <p:cNvSpPr txBox="1"/>
          <p:nvPr/>
        </p:nvSpPr>
        <p:spPr>
          <a:xfrm>
            <a:off x="9195478" y="5353978"/>
            <a:ext cx="1080177" cy="38230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/>
              <a:t>Vertical</a:t>
            </a:r>
            <a:endParaRPr lang="ja-JP" altLang="en-US" sz="18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EE7BB71F-2595-4C44-BD0D-F2376A1AD8C1}"/>
              </a:ext>
            </a:extLst>
          </p:cNvPr>
          <p:cNvSpPr txBox="1"/>
          <p:nvPr/>
        </p:nvSpPr>
        <p:spPr>
          <a:xfrm>
            <a:off x="9073281" y="5924246"/>
            <a:ext cx="1609932" cy="35152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/>
              <a:t>Charge/bunch</a:t>
            </a:r>
            <a:endParaRPr lang="ja-JP" altLang="en-US" sz="1600" dirty="0"/>
          </a:p>
        </p:txBody>
      </p:sp>
      <p:sp>
        <p:nvSpPr>
          <p:cNvPr id="18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778293" y="1778692"/>
            <a:ext cx="788537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HER</a:t>
            </a:r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4965032" y="1766684"/>
            <a:ext cx="749220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LER</a:t>
            </a: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778293" y="4583880"/>
            <a:ext cx="556859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PF</a:t>
            </a:r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4965032" y="4583880"/>
            <a:ext cx="1031348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PF-AR</a:t>
            </a:r>
          </a:p>
        </p:txBody>
      </p:sp>
    </p:spTree>
    <p:extLst>
      <p:ext uri="{BB962C8B-B14F-4D97-AF65-F5344CB8AC3E}">
        <p14:creationId xmlns:p14="http://schemas.microsoft.com/office/powerpoint/2010/main" val="2515675992"/>
      </p:ext>
    </p:extLst>
  </p:cSld>
  <p:clrMapOvr>
    <a:masterClrMapping/>
  </p:clrMapOvr>
  <p:transition xmlns:p14="http://schemas.microsoft.com/office/powerpoint/2010/main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76326" y="1935879"/>
            <a:ext cx="51710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Emittance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improvement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by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dispersion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correction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2138112" y="2383725"/>
            <a:ext cx="930495" cy="475379"/>
          </a:xfrm>
          <a:custGeom>
            <a:avLst/>
            <a:gdLst/>
            <a:ahLst/>
            <a:cxnLst/>
            <a:rect l="l" t="t" r="r" b="b"/>
            <a:pathLst>
              <a:path w="930910" h="474980">
                <a:moveTo>
                  <a:pt x="0" y="0"/>
                </a:moveTo>
                <a:lnTo>
                  <a:pt x="930913" y="0"/>
                </a:lnTo>
                <a:lnTo>
                  <a:pt x="930913" y="474880"/>
                </a:lnTo>
                <a:lnTo>
                  <a:pt x="0" y="47488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68611" y="2383725"/>
            <a:ext cx="3498561" cy="475379"/>
          </a:xfrm>
          <a:custGeom>
            <a:avLst/>
            <a:gdLst/>
            <a:ahLst/>
            <a:cxnLst/>
            <a:rect l="l" t="t" r="r" b="b"/>
            <a:pathLst>
              <a:path w="3500120" h="474980">
                <a:moveTo>
                  <a:pt x="0" y="0"/>
                </a:moveTo>
                <a:lnTo>
                  <a:pt x="3499524" y="0"/>
                </a:lnTo>
                <a:lnTo>
                  <a:pt x="3499524" y="474880"/>
                </a:lnTo>
                <a:lnTo>
                  <a:pt x="0" y="47488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66576" y="2383725"/>
            <a:ext cx="1176766" cy="475379"/>
          </a:xfrm>
          <a:custGeom>
            <a:avLst/>
            <a:gdLst/>
            <a:ahLst/>
            <a:cxnLst/>
            <a:rect l="l" t="t" r="r" b="b"/>
            <a:pathLst>
              <a:path w="1177290" h="474980">
                <a:moveTo>
                  <a:pt x="0" y="0"/>
                </a:moveTo>
                <a:lnTo>
                  <a:pt x="1177234" y="0"/>
                </a:lnTo>
                <a:lnTo>
                  <a:pt x="1177234" y="474880"/>
                </a:lnTo>
                <a:lnTo>
                  <a:pt x="0" y="47488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43288" y="2383725"/>
            <a:ext cx="868928" cy="475379"/>
          </a:xfrm>
          <a:custGeom>
            <a:avLst/>
            <a:gdLst/>
            <a:ahLst/>
            <a:cxnLst/>
            <a:rect l="l" t="t" r="r" b="b"/>
            <a:pathLst>
              <a:path w="869315" h="474980">
                <a:moveTo>
                  <a:pt x="0" y="0"/>
                </a:moveTo>
                <a:lnTo>
                  <a:pt x="868775" y="0"/>
                </a:lnTo>
                <a:lnTo>
                  <a:pt x="868775" y="474880"/>
                </a:lnTo>
                <a:lnTo>
                  <a:pt x="0" y="47488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38112" y="2859005"/>
            <a:ext cx="930495" cy="442967"/>
          </a:xfrm>
          <a:custGeom>
            <a:avLst/>
            <a:gdLst/>
            <a:ahLst/>
            <a:cxnLst/>
            <a:rect l="l" t="t" r="r" b="b"/>
            <a:pathLst>
              <a:path w="930910" h="442595">
                <a:moveTo>
                  <a:pt x="0" y="0"/>
                </a:moveTo>
                <a:lnTo>
                  <a:pt x="930913" y="0"/>
                </a:lnTo>
                <a:lnTo>
                  <a:pt x="930913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8611" y="2859005"/>
            <a:ext cx="960962" cy="442967"/>
          </a:xfrm>
          <a:custGeom>
            <a:avLst/>
            <a:gdLst/>
            <a:ahLst/>
            <a:cxnLst/>
            <a:rect l="l" t="t" r="r" b="b"/>
            <a:pathLst>
              <a:path w="961389" h="442595">
                <a:moveTo>
                  <a:pt x="0" y="0"/>
                </a:moveTo>
                <a:lnTo>
                  <a:pt x="961151" y="0"/>
                </a:lnTo>
                <a:lnTo>
                  <a:pt x="961151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29334" y="2859005"/>
            <a:ext cx="1247854" cy="442967"/>
          </a:xfrm>
          <a:custGeom>
            <a:avLst/>
            <a:gdLst/>
            <a:ahLst/>
            <a:cxnLst/>
            <a:rect l="l" t="t" r="r" b="b"/>
            <a:pathLst>
              <a:path w="1248410" h="442595">
                <a:moveTo>
                  <a:pt x="0" y="0"/>
                </a:moveTo>
                <a:lnTo>
                  <a:pt x="1247942" y="0"/>
                </a:lnTo>
                <a:lnTo>
                  <a:pt x="1247942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76722" y="2859005"/>
            <a:ext cx="1290380" cy="442967"/>
          </a:xfrm>
          <a:custGeom>
            <a:avLst/>
            <a:gdLst/>
            <a:ahLst/>
            <a:cxnLst/>
            <a:rect l="l" t="t" r="r" b="b"/>
            <a:pathLst>
              <a:path w="1290954" h="442595">
                <a:moveTo>
                  <a:pt x="0" y="0"/>
                </a:moveTo>
                <a:lnTo>
                  <a:pt x="1290430" y="0"/>
                </a:lnTo>
                <a:lnTo>
                  <a:pt x="1290430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66576" y="2859005"/>
            <a:ext cx="1176766" cy="442967"/>
          </a:xfrm>
          <a:custGeom>
            <a:avLst/>
            <a:gdLst/>
            <a:ahLst/>
            <a:cxnLst/>
            <a:rect l="l" t="t" r="r" b="b"/>
            <a:pathLst>
              <a:path w="1177290" h="442595">
                <a:moveTo>
                  <a:pt x="0" y="0"/>
                </a:moveTo>
                <a:lnTo>
                  <a:pt x="1177234" y="0"/>
                </a:lnTo>
                <a:lnTo>
                  <a:pt x="1177234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43288" y="2859005"/>
            <a:ext cx="868928" cy="442967"/>
          </a:xfrm>
          <a:custGeom>
            <a:avLst/>
            <a:gdLst/>
            <a:ahLst/>
            <a:cxnLst/>
            <a:rect l="l" t="t" r="r" b="b"/>
            <a:pathLst>
              <a:path w="869315" h="442595">
                <a:moveTo>
                  <a:pt x="0" y="0"/>
                </a:moveTo>
                <a:lnTo>
                  <a:pt x="868775" y="0"/>
                </a:lnTo>
                <a:lnTo>
                  <a:pt x="868775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8112" y="3301731"/>
            <a:ext cx="930495" cy="521138"/>
          </a:xfrm>
          <a:custGeom>
            <a:avLst/>
            <a:gdLst/>
            <a:ahLst/>
            <a:cxnLst/>
            <a:rect l="l" t="t" r="r" b="b"/>
            <a:pathLst>
              <a:path w="930910" h="520700">
                <a:moveTo>
                  <a:pt x="0" y="0"/>
                </a:moveTo>
                <a:lnTo>
                  <a:pt x="930913" y="0"/>
                </a:lnTo>
                <a:lnTo>
                  <a:pt x="930913" y="520418"/>
                </a:lnTo>
                <a:lnTo>
                  <a:pt x="0" y="52041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68611" y="3301731"/>
            <a:ext cx="960962" cy="260569"/>
          </a:xfrm>
          <a:custGeom>
            <a:avLst/>
            <a:gdLst/>
            <a:ahLst/>
            <a:cxnLst/>
            <a:rect l="l" t="t" r="r" b="b"/>
            <a:pathLst>
              <a:path w="961389" h="260350">
                <a:moveTo>
                  <a:pt x="0" y="0"/>
                </a:moveTo>
                <a:lnTo>
                  <a:pt x="961151" y="0"/>
                </a:lnTo>
                <a:lnTo>
                  <a:pt x="961151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29334" y="3301731"/>
            <a:ext cx="1247854" cy="260569"/>
          </a:xfrm>
          <a:custGeom>
            <a:avLst/>
            <a:gdLst/>
            <a:ahLst/>
            <a:cxnLst/>
            <a:rect l="l" t="t" r="r" b="b"/>
            <a:pathLst>
              <a:path w="1248410" h="260350">
                <a:moveTo>
                  <a:pt x="0" y="0"/>
                </a:moveTo>
                <a:lnTo>
                  <a:pt x="1247942" y="0"/>
                </a:lnTo>
                <a:lnTo>
                  <a:pt x="1247942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76722" y="3301731"/>
            <a:ext cx="1290380" cy="260569"/>
          </a:xfrm>
          <a:custGeom>
            <a:avLst/>
            <a:gdLst/>
            <a:ahLst/>
            <a:cxnLst/>
            <a:rect l="l" t="t" r="r" b="b"/>
            <a:pathLst>
              <a:path w="1290954" h="260350">
                <a:moveTo>
                  <a:pt x="0" y="0"/>
                </a:moveTo>
                <a:lnTo>
                  <a:pt x="1290430" y="0"/>
                </a:lnTo>
                <a:lnTo>
                  <a:pt x="1290430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6576" y="3301731"/>
            <a:ext cx="1176766" cy="260569"/>
          </a:xfrm>
          <a:custGeom>
            <a:avLst/>
            <a:gdLst/>
            <a:ahLst/>
            <a:cxnLst/>
            <a:rect l="l" t="t" r="r" b="b"/>
            <a:pathLst>
              <a:path w="1177290" h="260350">
                <a:moveTo>
                  <a:pt x="0" y="0"/>
                </a:moveTo>
                <a:lnTo>
                  <a:pt x="1177234" y="0"/>
                </a:lnTo>
                <a:lnTo>
                  <a:pt x="1177234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743288" y="3301731"/>
            <a:ext cx="868928" cy="260569"/>
          </a:xfrm>
          <a:custGeom>
            <a:avLst/>
            <a:gdLst/>
            <a:ahLst/>
            <a:cxnLst/>
            <a:rect l="l" t="t" r="r" b="b"/>
            <a:pathLst>
              <a:path w="869315" h="260350">
                <a:moveTo>
                  <a:pt x="0" y="0"/>
                </a:moveTo>
                <a:lnTo>
                  <a:pt x="868775" y="0"/>
                </a:lnTo>
                <a:lnTo>
                  <a:pt x="868775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8611" y="3562159"/>
            <a:ext cx="960962" cy="260569"/>
          </a:xfrm>
          <a:custGeom>
            <a:avLst/>
            <a:gdLst/>
            <a:ahLst/>
            <a:cxnLst/>
            <a:rect l="l" t="t" r="r" b="b"/>
            <a:pathLst>
              <a:path w="961389" h="260350">
                <a:moveTo>
                  <a:pt x="0" y="0"/>
                </a:moveTo>
                <a:lnTo>
                  <a:pt x="961151" y="0"/>
                </a:lnTo>
                <a:lnTo>
                  <a:pt x="961151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29334" y="3562159"/>
            <a:ext cx="1247854" cy="260569"/>
          </a:xfrm>
          <a:custGeom>
            <a:avLst/>
            <a:gdLst/>
            <a:ahLst/>
            <a:cxnLst/>
            <a:rect l="l" t="t" r="r" b="b"/>
            <a:pathLst>
              <a:path w="1248410" h="260350">
                <a:moveTo>
                  <a:pt x="0" y="0"/>
                </a:moveTo>
                <a:lnTo>
                  <a:pt x="1247942" y="0"/>
                </a:lnTo>
                <a:lnTo>
                  <a:pt x="1247942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76722" y="3562159"/>
            <a:ext cx="1290380" cy="260569"/>
          </a:xfrm>
          <a:custGeom>
            <a:avLst/>
            <a:gdLst/>
            <a:ahLst/>
            <a:cxnLst/>
            <a:rect l="l" t="t" r="r" b="b"/>
            <a:pathLst>
              <a:path w="1290954" h="260350">
                <a:moveTo>
                  <a:pt x="0" y="0"/>
                </a:moveTo>
                <a:lnTo>
                  <a:pt x="1290430" y="0"/>
                </a:lnTo>
                <a:lnTo>
                  <a:pt x="1290430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66576" y="3562159"/>
            <a:ext cx="1176766" cy="260569"/>
          </a:xfrm>
          <a:custGeom>
            <a:avLst/>
            <a:gdLst/>
            <a:ahLst/>
            <a:cxnLst/>
            <a:rect l="l" t="t" r="r" b="b"/>
            <a:pathLst>
              <a:path w="1177290" h="260350">
                <a:moveTo>
                  <a:pt x="0" y="0"/>
                </a:moveTo>
                <a:lnTo>
                  <a:pt x="1177234" y="0"/>
                </a:lnTo>
                <a:lnTo>
                  <a:pt x="1177234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743288" y="3562159"/>
            <a:ext cx="868928" cy="260569"/>
          </a:xfrm>
          <a:custGeom>
            <a:avLst/>
            <a:gdLst/>
            <a:ahLst/>
            <a:cxnLst/>
            <a:rect l="l" t="t" r="r" b="b"/>
            <a:pathLst>
              <a:path w="869315" h="260350">
                <a:moveTo>
                  <a:pt x="0" y="0"/>
                </a:moveTo>
                <a:lnTo>
                  <a:pt x="868775" y="0"/>
                </a:lnTo>
                <a:lnTo>
                  <a:pt x="868775" y="260209"/>
                </a:lnTo>
                <a:lnTo>
                  <a:pt x="0" y="260209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38112" y="3822586"/>
            <a:ext cx="930495" cy="241503"/>
          </a:xfrm>
          <a:custGeom>
            <a:avLst/>
            <a:gdLst/>
            <a:ahLst/>
            <a:cxnLst/>
            <a:rect l="l" t="t" r="r" b="b"/>
            <a:pathLst>
              <a:path w="930910" h="241300">
                <a:moveTo>
                  <a:pt x="0" y="0"/>
                </a:moveTo>
                <a:lnTo>
                  <a:pt x="930913" y="0"/>
                </a:lnTo>
                <a:lnTo>
                  <a:pt x="930913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68611" y="3822586"/>
            <a:ext cx="3498561" cy="241503"/>
          </a:xfrm>
          <a:custGeom>
            <a:avLst/>
            <a:gdLst/>
            <a:ahLst/>
            <a:cxnLst/>
            <a:rect l="l" t="t" r="r" b="b"/>
            <a:pathLst>
              <a:path w="3500120" h="241300">
                <a:moveTo>
                  <a:pt x="0" y="0"/>
                </a:moveTo>
                <a:lnTo>
                  <a:pt x="3499524" y="0"/>
                </a:lnTo>
                <a:lnTo>
                  <a:pt x="3499524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66576" y="3822586"/>
            <a:ext cx="1176766" cy="241503"/>
          </a:xfrm>
          <a:custGeom>
            <a:avLst/>
            <a:gdLst/>
            <a:ahLst/>
            <a:cxnLst/>
            <a:rect l="l" t="t" r="r" b="b"/>
            <a:pathLst>
              <a:path w="1177290" h="241300">
                <a:moveTo>
                  <a:pt x="0" y="0"/>
                </a:moveTo>
                <a:lnTo>
                  <a:pt x="1177234" y="0"/>
                </a:lnTo>
                <a:lnTo>
                  <a:pt x="1177234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43288" y="3822586"/>
            <a:ext cx="868928" cy="241503"/>
          </a:xfrm>
          <a:custGeom>
            <a:avLst/>
            <a:gdLst/>
            <a:ahLst/>
            <a:cxnLst/>
            <a:rect l="l" t="t" r="r" b="b"/>
            <a:pathLst>
              <a:path w="869315" h="241300">
                <a:moveTo>
                  <a:pt x="0" y="0"/>
                </a:moveTo>
                <a:lnTo>
                  <a:pt x="868775" y="0"/>
                </a:lnTo>
                <a:lnTo>
                  <a:pt x="868775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38112" y="4063482"/>
            <a:ext cx="930495" cy="241503"/>
          </a:xfrm>
          <a:custGeom>
            <a:avLst/>
            <a:gdLst/>
            <a:ahLst/>
            <a:cxnLst/>
            <a:rect l="l" t="t" r="r" b="b"/>
            <a:pathLst>
              <a:path w="930910" h="241300">
                <a:moveTo>
                  <a:pt x="0" y="0"/>
                </a:moveTo>
                <a:lnTo>
                  <a:pt x="930913" y="0"/>
                </a:lnTo>
                <a:lnTo>
                  <a:pt x="930913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68611" y="4063482"/>
            <a:ext cx="960962" cy="241503"/>
          </a:xfrm>
          <a:custGeom>
            <a:avLst/>
            <a:gdLst/>
            <a:ahLst/>
            <a:cxnLst/>
            <a:rect l="l" t="t" r="r" b="b"/>
            <a:pathLst>
              <a:path w="961389" h="241300">
                <a:moveTo>
                  <a:pt x="0" y="0"/>
                </a:moveTo>
                <a:lnTo>
                  <a:pt x="961151" y="0"/>
                </a:lnTo>
                <a:lnTo>
                  <a:pt x="961151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029334" y="4063482"/>
            <a:ext cx="960962" cy="241503"/>
          </a:xfrm>
          <a:custGeom>
            <a:avLst/>
            <a:gdLst/>
            <a:ahLst/>
            <a:cxnLst/>
            <a:rect l="l" t="t" r="r" b="b"/>
            <a:pathLst>
              <a:path w="961389" h="241300">
                <a:moveTo>
                  <a:pt x="0" y="0"/>
                </a:moveTo>
                <a:lnTo>
                  <a:pt x="961152" y="0"/>
                </a:lnTo>
                <a:lnTo>
                  <a:pt x="961152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990059" y="4063482"/>
            <a:ext cx="1576638" cy="241503"/>
          </a:xfrm>
          <a:custGeom>
            <a:avLst/>
            <a:gdLst/>
            <a:ahLst/>
            <a:cxnLst/>
            <a:rect l="l" t="t" r="r" b="b"/>
            <a:pathLst>
              <a:path w="1577340" h="241300">
                <a:moveTo>
                  <a:pt x="0" y="0"/>
                </a:moveTo>
                <a:lnTo>
                  <a:pt x="1577220" y="0"/>
                </a:lnTo>
                <a:lnTo>
                  <a:pt x="1577220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66576" y="4063482"/>
            <a:ext cx="1176766" cy="241503"/>
          </a:xfrm>
          <a:custGeom>
            <a:avLst/>
            <a:gdLst/>
            <a:ahLst/>
            <a:cxnLst/>
            <a:rect l="l" t="t" r="r" b="b"/>
            <a:pathLst>
              <a:path w="1177290" h="241300">
                <a:moveTo>
                  <a:pt x="0" y="0"/>
                </a:moveTo>
                <a:lnTo>
                  <a:pt x="1177234" y="0"/>
                </a:lnTo>
                <a:lnTo>
                  <a:pt x="1177234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43288" y="4063482"/>
            <a:ext cx="868928" cy="241503"/>
          </a:xfrm>
          <a:custGeom>
            <a:avLst/>
            <a:gdLst/>
            <a:ahLst/>
            <a:cxnLst/>
            <a:rect l="l" t="t" r="r" b="b"/>
            <a:pathLst>
              <a:path w="869315" h="241300">
                <a:moveTo>
                  <a:pt x="0" y="0"/>
                </a:moveTo>
                <a:lnTo>
                  <a:pt x="868775" y="0"/>
                </a:lnTo>
                <a:lnTo>
                  <a:pt x="868775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38112" y="4304377"/>
            <a:ext cx="930495" cy="241503"/>
          </a:xfrm>
          <a:custGeom>
            <a:avLst/>
            <a:gdLst/>
            <a:ahLst/>
            <a:cxnLst/>
            <a:rect l="l" t="t" r="r" b="b"/>
            <a:pathLst>
              <a:path w="930910" h="241300">
                <a:moveTo>
                  <a:pt x="0" y="0"/>
                </a:moveTo>
                <a:lnTo>
                  <a:pt x="930913" y="0"/>
                </a:lnTo>
                <a:lnTo>
                  <a:pt x="930913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68611" y="4304377"/>
            <a:ext cx="960962" cy="241503"/>
          </a:xfrm>
          <a:custGeom>
            <a:avLst/>
            <a:gdLst/>
            <a:ahLst/>
            <a:cxnLst/>
            <a:rect l="l" t="t" r="r" b="b"/>
            <a:pathLst>
              <a:path w="961389" h="241300">
                <a:moveTo>
                  <a:pt x="0" y="0"/>
                </a:moveTo>
                <a:lnTo>
                  <a:pt x="961151" y="0"/>
                </a:lnTo>
                <a:lnTo>
                  <a:pt x="961151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29334" y="4304377"/>
            <a:ext cx="960962" cy="241503"/>
          </a:xfrm>
          <a:custGeom>
            <a:avLst/>
            <a:gdLst/>
            <a:ahLst/>
            <a:cxnLst/>
            <a:rect l="l" t="t" r="r" b="b"/>
            <a:pathLst>
              <a:path w="961389" h="241300">
                <a:moveTo>
                  <a:pt x="0" y="0"/>
                </a:moveTo>
                <a:lnTo>
                  <a:pt x="961152" y="0"/>
                </a:lnTo>
                <a:lnTo>
                  <a:pt x="961152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90059" y="4304377"/>
            <a:ext cx="1576638" cy="241503"/>
          </a:xfrm>
          <a:custGeom>
            <a:avLst/>
            <a:gdLst/>
            <a:ahLst/>
            <a:cxnLst/>
            <a:rect l="l" t="t" r="r" b="b"/>
            <a:pathLst>
              <a:path w="1577340" h="241300">
                <a:moveTo>
                  <a:pt x="0" y="0"/>
                </a:moveTo>
                <a:lnTo>
                  <a:pt x="1577220" y="0"/>
                </a:lnTo>
                <a:lnTo>
                  <a:pt x="1577220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66576" y="4304377"/>
            <a:ext cx="1176766" cy="241503"/>
          </a:xfrm>
          <a:custGeom>
            <a:avLst/>
            <a:gdLst/>
            <a:ahLst/>
            <a:cxnLst/>
            <a:rect l="l" t="t" r="r" b="b"/>
            <a:pathLst>
              <a:path w="1177290" h="241300">
                <a:moveTo>
                  <a:pt x="0" y="0"/>
                </a:moveTo>
                <a:lnTo>
                  <a:pt x="1177234" y="0"/>
                </a:lnTo>
                <a:lnTo>
                  <a:pt x="1177234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43288" y="4304377"/>
            <a:ext cx="868928" cy="241503"/>
          </a:xfrm>
          <a:custGeom>
            <a:avLst/>
            <a:gdLst/>
            <a:ahLst/>
            <a:cxnLst/>
            <a:rect l="l" t="t" r="r" b="b"/>
            <a:pathLst>
              <a:path w="869315" h="241300">
                <a:moveTo>
                  <a:pt x="0" y="0"/>
                </a:moveTo>
                <a:lnTo>
                  <a:pt x="868775" y="0"/>
                </a:lnTo>
                <a:lnTo>
                  <a:pt x="868775" y="240692"/>
                </a:lnTo>
                <a:lnTo>
                  <a:pt x="0" y="240692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29336" y="2842728"/>
            <a:ext cx="0" cy="985713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456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76721" y="2842728"/>
            <a:ext cx="0" cy="985713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456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32690" y="2859005"/>
            <a:ext cx="6484906" cy="0"/>
          </a:xfrm>
          <a:custGeom>
            <a:avLst/>
            <a:gdLst/>
            <a:ahLst/>
            <a:cxnLst/>
            <a:rect l="l" t="t" r="r" b="b"/>
            <a:pathLst>
              <a:path w="6487795">
                <a:moveTo>
                  <a:pt x="0" y="0"/>
                </a:moveTo>
                <a:lnTo>
                  <a:pt x="6487296" y="0"/>
                </a:lnTo>
              </a:path>
            </a:pathLst>
          </a:custGeom>
          <a:ln w="325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32690" y="3301731"/>
            <a:ext cx="6484906" cy="0"/>
          </a:xfrm>
          <a:custGeom>
            <a:avLst/>
            <a:gdLst/>
            <a:ahLst/>
            <a:cxnLst/>
            <a:rect l="l" t="t" r="r" b="b"/>
            <a:pathLst>
              <a:path w="6487795">
                <a:moveTo>
                  <a:pt x="0" y="0"/>
                </a:moveTo>
                <a:lnTo>
                  <a:pt x="6487296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63191" y="3562159"/>
            <a:ext cx="5554410" cy="0"/>
          </a:xfrm>
          <a:custGeom>
            <a:avLst/>
            <a:gdLst/>
            <a:ahLst/>
            <a:cxnLst/>
            <a:rect l="l" t="t" r="r" b="b"/>
            <a:pathLst>
              <a:path w="5556884">
                <a:moveTo>
                  <a:pt x="0" y="0"/>
                </a:moveTo>
                <a:lnTo>
                  <a:pt x="5556381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132690" y="3822587"/>
            <a:ext cx="6484906" cy="0"/>
          </a:xfrm>
          <a:custGeom>
            <a:avLst/>
            <a:gdLst/>
            <a:ahLst/>
            <a:cxnLst/>
            <a:rect l="l" t="t" r="r" b="b"/>
            <a:pathLst>
              <a:path w="6487795">
                <a:moveTo>
                  <a:pt x="0" y="0"/>
                </a:moveTo>
                <a:lnTo>
                  <a:pt x="6487296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38111" y="2378300"/>
            <a:ext cx="0" cy="2172889"/>
          </a:xfrm>
          <a:custGeom>
            <a:avLst/>
            <a:gdLst/>
            <a:ahLst/>
            <a:cxnLst/>
            <a:rect l="l" t="t" r="r" b="b"/>
            <a:pathLst>
              <a:path h="2171065">
                <a:moveTo>
                  <a:pt x="0" y="0"/>
                </a:moveTo>
                <a:lnTo>
                  <a:pt x="0" y="2170575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611675" y="2378300"/>
            <a:ext cx="0" cy="2172889"/>
          </a:xfrm>
          <a:custGeom>
            <a:avLst/>
            <a:gdLst/>
            <a:ahLst/>
            <a:cxnLst/>
            <a:rect l="l" t="t" r="r" b="b"/>
            <a:pathLst>
              <a:path h="2171065">
                <a:moveTo>
                  <a:pt x="0" y="0"/>
                </a:moveTo>
                <a:lnTo>
                  <a:pt x="0" y="2170575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32690" y="2383724"/>
            <a:ext cx="6484906" cy="0"/>
          </a:xfrm>
          <a:custGeom>
            <a:avLst/>
            <a:gdLst/>
            <a:ahLst/>
            <a:cxnLst/>
            <a:rect l="l" t="t" r="r" b="b"/>
            <a:pathLst>
              <a:path w="6487795">
                <a:moveTo>
                  <a:pt x="0" y="0"/>
                </a:moveTo>
                <a:lnTo>
                  <a:pt x="6487296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32690" y="4545273"/>
            <a:ext cx="6484906" cy="0"/>
          </a:xfrm>
          <a:custGeom>
            <a:avLst/>
            <a:gdLst/>
            <a:ahLst/>
            <a:cxnLst/>
            <a:rect l="l" t="t" r="r" b="b"/>
            <a:pathLst>
              <a:path w="6487795">
                <a:moveTo>
                  <a:pt x="0" y="0"/>
                </a:moveTo>
                <a:lnTo>
                  <a:pt x="6487296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346697" y="2430806"/>
            <a:ext cx="514121" cy="414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" algn="ctr">
              <a:lnSpc>
                <a:spcPts val="1795"/>
              </a:lnSpc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e+</a:t>
            </a:r>
            <a:r>
              <a:rPr lang="ja-JP" altLang="en-US" sz="15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500" dirty="0">
              <a:latin typeface="Calibri"/>
              <a:cs typeface="Calibri"/>
            </a:endParaRPr>
          </a:p>
          <a:p>
            <a:pPr algn="ctr">
              <a:lnSpc>
                <a:spcPts val="1435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0.7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[nC]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250896" y="2420876"/>
            <a:ext cx="3167874" cy="355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2560" marR="5080" indent="-1420495">
              <a:lnSpc>
                <a:spcPts val="139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Horizontal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Dispersion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Straight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section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Arcs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789145" y="2420876"/>
            <a:ext cx="684860" cy="357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39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DR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design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emittance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10632" y="2896763"/>
            <a:ext cx="676609" cy="3552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21920">
              <a:lnSpc>
                <a:spcPts val="1390"/>
              </a:lnSpc>
            </a:pPr>
            <a:r>
              <a:rPr sz="1200" dirty="0">
                <a:latin typeface="Calibri"/>
                <a:cs typeface="Calibri"/>
              </a:rPr>
              <a:t>Before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 Correction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4141335" y="2896763"/>
            <a:ext cx="1135386" cy="357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1460" marR="5080" indent="-239395">
              <a:lnSpc>
                <a:spcPts val="1390"/>
              </a:lnSpc>
            </a:pPr>
            <a:r>
              <a:rPr sz="1200" dirty="0">
                <a:latin typeface="Calibri"/>
                <a:cs typeface="Calibri"/>
              </a:rPr>
              <a:t>After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Correction in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2</a:t>
            </a:r>
            <a:r>
              <a:rPr sz="1200" baseline="27777" dirty="0">
                <a:latin typeface="Calibri"/>
                <a:cs typeface="Calibri"/>
              </a:rPr>
              <a:t>nd </a:t>
            </a:r>
            <a:r>
              <a:rPr sz="1200" dirty="0">
                <a:latin typeface="Calibri"/>
                <a:cs typeface="Calibri"/>
              </a:rPr>
              <a:t>arc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5409956" y="2896763"/>
            <a:ext cx="1156620" cy="357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marR="5080" indent="-256540">
              <a:lnSpc>
                <a:spcPts val="1390"/>
              </a:lnSpc>
            </a:pPr>
            <a:r>
              <a:rPr sz="1200" dirty="0">
                <a:latin typeface="Calibri"/>
                <a:cs typeface="Calibri"/>
              </a:rPr>
              <a:t>After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Correction in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1</a:t>
            </a:r>
            <a:r>
              <a:rPr sz="1200" baseline="27777" dirty="0">
                <a:latin typeface="Calibri"/>
                <a:cs typeface="Calibri"/>
              </a:rPr>
              <a:t>st </a:t>
            </a:r>
            <a:r>
              <a:rPr sz="1200" dirty="0">
                <a:latin typeface="Calibri"/>
                <a:cs typeface="Calibri"/>
              </a:rPr>
              <a:t>arc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6665143" y="2905915"/>
            <a:ext cx="1014278" cy="357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260" marR="5080" indent="-163195">
              <a:lnSpc>
                <a:spcPts val="1390"/>
              </a:lnSpc>
            </a:pPr>
            <a:r>
              <a:rPr sz="1200" dirty="0">
                <a:latin typeface="Calibri"/>
                <a:cs typeface="Calibri"/>
              </a:rPr>
              <a:t>Fudge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Factor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of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 Quads [%]</a:t>
            </a:r>
          </a:p>
        </p:txBody>
      </p:sp>
      <p:sp>
        <p:nvSpPr>
          <p:cNvPr id="57" name="object 57"/>
          <p:cNvSpPr txBox="1"/>
          <p:nvPr/>
        </p:nvSpPr>
        <p:spPr>
          <a:xfrm>
            <a:off x="2198282" y="3467196"/>
            <a:ext cx="81116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&lt;</a:t>
            </a:r>
            <a:r>
              <a:rPr sz="1200" dirty="0">
                <a:latin typeface="Symbol"/>
                <a:cs typeface="Symbol"/>
              </a:rPr>
              <a:t>!</a:t>
            </a:r>
            <a:r>
              <a:rPr sz="1200" dirty="0">
                <a:latin typeface="Calibri"/>
                <a:cs typeface="Calibri"/>
              </a:rPr>
              <a:t>x</a:t>
            </a:r>
            <a:r>
              <a:rPr sz="1200" baseline="27777" dirty="0">
                <a:latin typeface="Calibri"/>
                <a:cs typeface="Calibri"/>
              </a:rPr>
              <a:t>2</a:t>
            </a:r>
            <a:r>
              <a:rPr sz="1200" dirty="0">
                <a:latin typeface="Calibri"/>
                <a:cs typeface="Calibri"/>
              </a:rPr>
              <a:t>&gt;</a:t>
            </a:r>
            <a:r>
              <a:rPr sz="1200" baseline="27777" dirty="0">
                <a:latin typeface="Calibri"/>
                <a:cs typeface="Calibri"/>
              </a:rPr>
              <a:t>1/2   </a:t>
            </a:r>
            <a:r>
              <a:rPr sz="1200" dirty="0">
                <a:latin typeface="Calibri"/>
                <a:cs typeface="Calibri"/>
              </a:rPr>
              <a:t>[m]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362790" y="3348245"/>
            <a:ext cx="37257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0.079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466844" y="3348245"/>
            <a:ext cx="37257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0.019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06021" y="3348245"/>
            <a:ext cx="29831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G 4.5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01418" y="3598392"/>
            <a:ext cx="29514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1.05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74094" y="3598392"/>
            <a:ext cx="29514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0.09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006021" y="3607543"/>
            <a:ext cx="29831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G 8.2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821242" y="3860740"/>
            <a:ext cx="223837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Measured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Emittance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Sector</a:t>
            </a:r>
            <a:r>
              <a:rPr lang="ja-JP" altLang="en-US" sz="120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3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2183970" y="4095538"/>
            <a:ext cx="82548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200" dirty="0" err="1">
                <a:latin typeface="Calibri"/>
                <a:cs typeface="Calibri"/>
              </a:rPr>
              <a:t>γ</a:t>
            </a:r>
            <a:r>
              <a:rPr lang="en-US" altLang="ja-JP" sz="1200" dirty="0">
                <a:latin typeface="Calibri"/>
                <a:cs typeface="Calibri"/>
              </a:rPr>
              <a:t>β</a:t>
            </a:r>
            <a:r>
              <a:rPr lang="en-US" altLang="ja-JP" sz="1200" dirty="0" err="1">
                <a:latin typeface="Calibri"/>
                <a:cs typeface="Calibri"/>
              </a:rPr>
              <a:t>ε</a:t>
            </a:r>
            <a:r>
              <a:rPr sz="1200" dirty="0" err="1">
                <a:latin typeface="Calibri"/>
                <a:cs typeface="Calibri"/>
              </a:rPr>
              <a:t>x</a:t>
            </a:r>
            <a:r>
              <a:rPr sz="1200" dirty="0">
                <a:latin typeface="Calibri"/>
                <a:cs typeface="Calibri"/>
              </a:rPr>
              <a:t> [</a:t>
            </a:r>
            <a:r>
              <a:rPr lang="en-US" altLang="ja-JP" sz="1200" dirty="0" err="1">
                <a:latin typeface="Symbol"/>
                <a:cs typeface="Symbol"/>
              </a:rPr>
              <a:t>μ</a:t>
            </a:r>
            <a:r>
              <a:rPr sz="1200" dirty="0" err="1">
                <a:latin typeface="Calibri"/>
                <a:cs typeface="Calibri"/>
              </a:rPr>
              <a:t>m</a:t>
            </a:r>
            <a:r>
              <a:rPr sz="1200" dirty="0">
                <a:latin typeface="Calibri"/>
                <a:cs typeface="Calibri"/>
              </a:rPr>
              <a:t>]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3152027" y="4089634"/>
            <a:ext cx="1754993" cy="428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ct val="100000"/>
              </a:lnSpc>
              <a:tabLst>
                <a:tab pos="1031240" algn="l"/>
              </a:tabLst>
            </a:pPr>
            <a:r>
              <a:rPr sz="1200" dirty="0">
                <a:latin typeface="Calibri"/>
                <a:cs typeface="Calibri"/>
              </a:rPr>
              <a:t>293</a:t>
            </a:r>
            <a:r>
              <a:rPr sz="1200" dirty="0">
                <a:latin typeface="ＭＳ Ｐゴシック"/>
                <a:cs typeface="ＭＳ Ｐゴシック"/>
              </a:rPr>
              <a:t>+</a:t>
            </a:r>
            <a:r>
              <a:rPr sz="1200" dirty="0">
                <a:latin typeface="Calibri"/>
                <a:cs typeface="Calibri"/>
              </a:rPr>
              <a:t>44.5	192</a:t>
            </a:r>
            <a:r>
              <a:rPr sz="1200" dirty="0">
                <a:latin typeface="ＭＳ Ｐゴシック"/>
                <a:cs typeface="ＭＳ Ｐゴシック"/>
              </a:rPr>
              <a:t>+</a:t>
            </a:r>
            <a:r>
              <a:rPr sz="1200" dirty="0">
                <a:latin typeface="Calibri"/>
                <a:cs typeface="Calibri"/>
              </a:rPr>
              <a:t>22.4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  <a:tabLst>
                <a:tab pos="973455" algn="l"/>
              </a:tabLst>
            </a:pPr>
            <a:r>
              <a:rPr sz="1200" dirty="0">
                <a:latin typeface="Calibri"/>
                <a:cs typeface="Calibri"/>
              </a:rPr>
              <a:t>1.84</a:t>
            </a:r>
            <a:r>
              <a:rPr sz="1200" dirty="0">
                <a:latin typeface="ＭＳ Ｐゴシック"/>
                <a:cs typeface="ＭＳ Ｐゴシック"/>
              </a:rPr>
              <a:t>+</a:t>
            </a:r>
            <a:r>
              <a:rPr sz="1200" dirty="0">
                <a:latin typeface="Calibri"/>
                <a:cs typeface="Calibri"/>
              </a:rPr>
              <a:t>0.163	2.01</a:t>
            </a:r>
            <a:r>
              <a:rPr sz="1200" dirty="0">
                <a:latin typeface="ＭＳ Ｐゴシック"/>
                <a:cs typeface="ＭＳ Ｐゴシック"/>
              </a:rPr>
              <a:t>+</a:t>
            </a:r>
            <a:r>
              <a:rPr sz="1200" dirty="0">
                <a:latin typeface="Calibri"/>
                <a:cs typeface="Calibri"/>
              </a:rPr>
              <a:t>0.363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477604" y="4089634"/>
            <a:ext cx="601712" cy="19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126</a:t>
            </a:r>
            <a:r>
              <a:rPr sz="1200" dirty="0">
                <a:latin typeface="ＭＳ Ｐゴシック"/>
                <a:cs typeface="ＭＳ Ｐゴシック"/>
              </a:rPr>
              <a:t>+</a:t>
            </a:r>
            <a:r>
              <a:rPr sz="1200" dirty="0">
                <a:latin typeface="Calibri"/>
                <a:cs typeface="Calibri"/>
              </a:rPr>
              <a:t>8.2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029927" y="4101734"/>
            <a:ext cx="29514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0B3EFF"/>
                </a:solidFill>
                <a:latin typeface="Calibri"/>
                <a:cs typeface="Calibri"/>
              </a:rPr>
              <a:t>64.3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183969" y="4333481"/>
            <a:ext cx="82548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200" dirty="0" err="1">
                <a:latin typeface="Calibri"/>
                <a:cs typeface="Calibri"/>
              </a:rPr>
              <a:t>γ</a:t>
            </a:r>
            <a:r>
              <a:rPr lang="en-US" altLang="ja-JP" sz="1200" dirty="0">
                <a:latin typeface="Calibri"/>
                <a:cs typeface="Calibri"/>
              </a:rPr>
              <a:t>β</a:t>
            </a:r>
            <a:r>
              <a:rPr lang="en-US" altLang="ja-JP" sz="1200" dirty="0" err="1">
                <a:latin typeface="Calibri"/>
                <a:cs typeface="Calibri"/>
              </a:rPr>
              <a:t>ε</a:t>
            </a:r>
            <a:r>
              <a:rPr sz="1200" dirty="0" err="1">
                <a:latin typeface="Calibri"/>
                <a:cs typeface="Calibri"/>
              </a:rPr>
              <a:t>y</a:t>
            </a:r>
            <a:r>
              <a:rPr sz="1200" dirty="0">
                <a:latin typeface="Calibri"/>
                <a:cs typeface="Calibri"/>
              </a:rPr>
              <a:t> [</a:t>
            </a:r>
            <a:r>
              <a:rPr lang="en-US" altLang="ja-JP" sz="1200" dirty="0" err="1">
                <a:latin typeface="Calibri"/>
                <a:cs typeface="Calibri"/>
              </a:rPr>
              <a:t>μ</a:t>
            </a:r>
            <a:r>
              <a:rPr sz="1200" dirty="0" err="1">
                <a:latin typeface="Calibri"/>
                <a:cs typeface="Calibri"/>
              </a:rPr>
              <a:t>m</a:t>
            </a:r>
            <a:r>
              <a:rPr sz="1200" dirty="0">
                <a:latin typeface="Calibri"/>
                <a:cs typeface="Calibri"/>
              </a:rPr>
              <a:t>]</a:t>
            </a:r>
          </a:p>
        </p:txBody>
      </p:sp>
      <p:sp>
        <p:nvSpPr>
          <p:cNvPr id="70" name="object 70"/>
          <p:cNvSpPr txBox="1"/>
          <p:nvPr/>
        </p:nvSpPr>
        <p:spPr>
          <a:xfrm>
            <a:off x="5497257" y="4327578"/>
            <a:ext cx="562359" cy="190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1.5</a:t>
            </a:r>
            <a:r>
              <a:rPr sz="1200" dirty="0">
                <a:latin typeface="ＭＳ Ｐゴシック"/>
                <a:cs typeface="ＭＳ Ｐゴシック"/>
              </a:rPr>
              <a:t>+</a:t>
            </a:r>
            <a:r>
              <a:rPr sz="1200" dirty="0">
                <a:latin typeface="Calibri"/>
                <a:cs typeface="Calibri"/>
              </a:rPr>
              <a:t>0.1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905124" y="3371950"/>
            <a:ext cx="500964" cy="101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05123" y="3371950"/>
            <a:ext cx="501427" cy="101685"/>
          </a:xfrm>
          <a:custGeom>
            <a:avLst/>
            <a:gdLst/>
            <a:ahLst/>
            <a:cxnLst/>
            <a:rect l="l" t="t" r="r" b="b"/>
            <a:pathLst>
              <a:path w="501650" h="101600">
                <a:moveTo>
                  <a:pt x="3162" y="25281"/>
                </a:moveTo>
                <a:lnTo>
                  <a:pt x="0" y="25281"/>
                </a:lnTo>
                <a:lnTo>
                  <a:pt x="0" y="75848"/>
                </a:lnTo>
                <a:lnTo>
                  <a:pt x="3162" y="75848"/>
                </a:lnTo>
                <a:lnTo>
                  <a:pt x="3162" y="25281"/>
                </a:lnTo>
              </a:path>
              <a:path w="501650" h="101600">
                <a:moveTo>
                  <a:pt x="12647" y="25281"/>
                </a:moveTo>
                <a:lnTo>
                  <a:pt x="6324" y="25281"/>
                </a:lnTo>
                <a:lnTo>
                  <a:pt x="6324" y="75848"/>
                </a:lnTo>
                <a:lnTo>
                  <a:pt x="12647" y="75848"/>
                </a:lnTo>
                <a:lnTo>
                  <a:pt x="12647" y="25281"/>
                </a:lnTo>
              </a:path>
              <a:path w="501650" h="101600">
                <a:moveTo>
                  <a:pt x="450594" y="0"/>
                </a:moveTo>
                <a:lnTo>
                  <a:pt x="450594" y="25281"/>
                </a:lnTo>
                <a:lnTo>
                  <a:pt x="15810" y="25281"/>
                </a:lnTo>
                <a:lnTo>
                  <a:pt x="15810" y="75848"/>
                </a:lnTo>
                <a:lnTo>
                  <a:pt x="450594" y="75848"/>
                </a:lnTo>
                <a:lnTo>
                  <a:pt x="450594" y="101130"/>
                </a:lnTo>
                <a:lnTo>
                  <a:pt x="501187" y="50565"/>
                </a:lnTo>
                <a:lnTo>
                  <a:pt x="450594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06702" y="3386403"/>
            <a:ext cx="0" cy="7245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249"/>
                </a:lnTo>
              </a:path>
            </a:pathLst>
          </a:custGeom>
          <a:ln w="26127">
            <a:solidFill>
              <a:srgbClr val="95B3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14604" y="3386403"/>
            <a:ext cx="0" cy="72451"/>
          </a:xfrm>
          <a:custGeom>
            <a:avLst/>
            <a:gdLst/>
            <a:ahLst/>
            <a:cxnLst/>
            <a:rect l="l" t="t" r="r" b="b"/>
            <a:pathLst>
              <a:path h="72389">
                <a:moveTo>
                  <a:pt x="0" y="0"/>
                </a:moveTo>
                <a:lnTo>
                  <a:pt x="0" y="72249"/>
                </a:lnTo>
              </a:path>
            </a:pathLst>
          </a:custGeom>
          <a:ln w="29289">
            <a:solidFill>
              <a:srgbClr val="95B3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20925" y="3371950"/>
            <a:ext cx="485559" cy="101685"/>
          </a:xfrm>
          <a:custGeom>
            <a:avLst/>
            <a:gdLst/>
            <a:ahLst/>
            <a:cxnLst/>
            <a:rect l="l" t="t" r="r" b="b"/>
            <a:pathLst>
              <a:path w="485775" h="101600">
                <a:moveTo>
                  <a:pt x="0" y="25282"/>
                </a:moveTo>
                <a:lnTo>
                  <a:pt x="434784" y="25282"/>
                </a:lnTo>
                <a:lnTo>
                  <a:pt x="434784" y="0"/>
                </a:lnTo>
                <a:lnTo>
                  <a:pt x="485377" y="50565"/>
                </a:lnTo>
                <a:lnTo>
                  <a:pt x="434784" y="101130"/>
                </a:lnTo>
                <a:lnTo>
                  <a:pt x="434784" y="75848"/>
                </a:lnTo>
                <a:lnTo>
                  <a:pt x="0" y="75848"/>
                </a:lnTo>
                <a:lnTo>
                  <a:pt x="0" y="25282"/>
                </a:lnTo>
                <a:close/>
              </a:path>
            </a:pathLst>
          </a:custGeom>
          <a:ln w="21684">
            <a:solidFill>
              <a:srgbClr val="95B3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11346" y="3618019"/>
            <a:ext cx="1541900" cy="113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11345" y="3618019"/>
            <a:ext cx="1542363" cy="113760"/>
          </a:xfrm>
          <a:custGeom>
            <a:avLst/>
            <a:gdLst/>
            <a:ahLst/>
            <a:cxnLst/>
            <a:rect l="l" t="t" r="r" b="b"/>
            <a:pathLst>
              <a:path w="1543050" h="113664">
                <a:moveTo>
                  <a:pt x="3553" y="28407"/>
                </a:moveTo>
                <a:lnTo>
                  <a:pt x="0" y="28407"/>
                </a:lnTo>
                <a:lnTo>
                  <a:pt x="0" y="85220"/>
                </a:lnTo>
                <a:lnTo>
                  <a:pt x="3553" y="85220"/>
                </a:lnTo>
                <a:lnTo>
                  <a:pt x="3553" y="28407"/>
                </a:lnTo>
              </a:path>
              <a:path w="1543050" h="113664">
                <a:moveTo>
                  <a:pt x="14211" y="28407"/>
                </a:moveTo>
                <a:lnTo>
                  <a:pt x="7105" y="28407"/>
                </a:lnTo>
                <a:lnTo>
                  <a:pt x="7105" y="85220"/>
                </a:lnTo>
                <a:lnTo>
                  <a:pt x="14211" y="85220"/>
                </a:lnTo>
                <a:lnTo>
                  <a:pt x="14211" y="28407"/>
                </a:lnTo>
              </a:path>
              <a:path w="1543050" h="113664">
                <a:moveTo>
                  <a:pt x="1485745" y="0"/>
                </a:moveTo>
                <a:lnTo>
                  <a:pt x="1485745" y="28407"/>
                </a:lnTo>
                <a:lnTo>
                  <a:pt x="17764" y="28407"/>
                </a:lnTo>
                <a:lnTo>
                  <a:pt x="17764" y="85220"/>
                </a:lnTo>
                <a:lnTo>
                  <a:pt x="1485745" y="85220"/>
                </a:lnTo>
                <a:lnTo>
                  <a:pt x="1485745" y="113628"/>
                </a:lnTo>
                <a:lnTo>
                  <a:pt x="1542587" y="56814"/>
                </a:lnTo>
                <a:lnTo>
                  <a:pt x="1485745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913121" y="3635599"/>
            <a:ext cx="0" cy="78806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497"/>
                </a:lnTo>
              </a:path>
            </a:pathLst>
          </a:custGeom>
          <a:ln w="265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921999" y="3635599"/>
            <a:ext cx="0" cy="78806"/>
          </a:xfrm>
          <a:custGeom>
            <a:avLst/>
            <a:gdLst/>
            <a:ahLst/>
            <a:cxnLst/>
            <a:rect l="l" t="t" r="r" b="b"/>
            <a:pathLst>
              <a:path h="78739">
                <a:moveTo>
                  <a:pt x="0" y="0"/>
                </a:moveTo>
                <a:lnTo>
                  <a:pt x="0" y="78497"/>
                </a:lnTo>
              </a:path>
            </a:pathLst>
          </a:custGeom>
          <a:ln w="30071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29101" y="3618019"/>
            <a:ext cx="1524591" cy="113760"/>
          </a:xfrm>
          <a:custGeom>
            <a:avLst/>
            <a:gdLst/>
            <a:ahLst/>
            <a:cxnLst/>
            <a:rect l="l" t="t" r="r" b="b"/>
            <a:pathLst>
              <a:path w="1525270" h="113664">
                <a:moveTo>
                  <a:pt x="0" y="28407"/>
                </a:moveTo>
                <a:lnTo>
                  <a:pt x="1467980" y="28407"/>
                </a:lnTo>
                <a:lnTo>
                  <a:pt x="1467980" y="0"/>
                </a:lnTo>
                <a:lnTo>
                  <a:pt x="1524823" y="56814"/>
                </a:lnTo>
                <a:lnTo>
                  <a:pt x="1467980" y="113627"/>
                </a:lnTo>
                <a:lnTo>
                  <a:pt x="1467980" y="85220"/>
                </a:lnTo>
                <a:lnTo>
                  <a:pt x="0" y="85220"/>
                </a:lnTo>
                <a:lnTo>
                  <a:pt x="0" y="28407"/>
                </a:lnTo>
                <a:close/>
              </a:path>
            </a:pathLst>
          </a:custGeom>
          <a:ln w="2168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70799" y="4107290"/>
            <a:ext cx="292776" cy="91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872222" y="4119226"/>
            <a:ext cx="0" cy="67367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220"/>
                </a:lnTo>
              </a:path>
            </a:pathLst>
          </a:custGeom>
          <a:ln w="2581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879338" y="4119226"/>
            <a:ext cx="0" cy="67367"/>
          </a:xfrm>
          <a:custGeom>
            <a:avLst/>
            <a:gdLst/>
            <a:ahLst/>
            <a:cxnLst/>
            <a:rect l="l" t="t" r="r" b="b"/>
            <a:pathLst>
              <a:path h="67310">
                <a:moveTo>
                  <a:pt x="0" y="0"/>
                </a:moveTo>
                <a:lnTo>
                  <a:pt x="0" y="67220"/>
                </a:lnTo>
              </a:path>
            </a:pathLst>
          </a:custGeom>
          <a:ln w="286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885031" y="4107291"/>
            <a:ext cx="278641" cy="91517"/>
          </a:xfrm>
          <a:custGeom>
            <a:avLst/>
            <a:gdLst/>
            <a:ahLst/>
            <a:cxnLst/>
            <a:rect l="l" t="t" r="r" b="b"/>
            <a:pathLst>
              <a:path w="278764" h="91439">
                <a:moveTo>
                  <a:pt x="0" y="22768"/>
                </a:moveTo>
                <a:lnTo>
                  <a:pt x="233108" y="22768"/>
                </a:lnTo>
                <a:lnTo>
                  <a:pt x="233108" y="0"/>
                </a:lnTo>
                <a:lnTo>
                  <a:pt x="278669" y="45536"/>
                </a:lnTo>
                <a:lnTo>
                  <a:pt x="233108" y="91073"/>
                </a:lnTo>
                <a:lnTo>
                  <a:pt x="233108" y="68304"/>
                </a:lnTo>
                <a:lnTo>
                  <a:pt x="0" y="68304"/>
                </a:lnTo>
                <a:lnTo>
                  <a:pt x="0" y="22768"/>
                </a:lnTo>
                <a:close/>
              </a:path>
            </a:pathLst>
          </a:custGeom>
          <a:ln w="2168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911346" y="4107290"/>
            <a:ext cx="250328" cy="1042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911346" y="4107291"/>
            <a:ext cx="250713" cy="104863"/>
          </a:xfrm>
          <a:custGeom>
            <a:avLst/>
            <a:gdLst/>
            <a:ahLst/>
            <a:cxnLst/>
            <a:rect l="l" t="t" r="r" b="b"/>
            <a:pathLst>
              <a:path w="250825" h="104775">
                <a:moveTo>
                  <a:pt x="3257" y="26047"/>
                </a:moveTo>
                <a:lnTo>
                  <a:pt x="0" y="26047"/>
                </a:lnTo>
                <a:lnTo>
                  <a:pt x="0" y="78143"/>
                </a:lnTo>
                <a:lnTo>
                  <a:pt x="3257" y="78143"/>
                </a:lnTo>
                <a:lnTo>
                  <a:pt x="3257" y="26047"/>
                </a:lnTo>
              </a:path>
              <a:path w="250825" h="104775">
                <a:moveTo>
                  <a:pt x="13031" y="26047"/>
                </a:moveTo>
                <a:lnTo>
                  <a:pt x="6516" y="26047"/>
                </a:lnTo>
                <a:lnTo>
                  <a:pt x="6516" y="78143"/>
                </a:lnTo>
                <a:lnTo>
                  <a:pt x="13031" y="78143"/>
                </a:lnTo>
                <a:lnTo>
                  <a:pt x="13031" y="26047"/>
                </a:lnTo>
              </a:path>
              <a:path w="250825" h="104775">
                <a:moveTo>
                  <a:pt x="198316" y="0"/>
                </a:moveTo>
                <a:lnTo>
                  <a:pt x="198316" y="26047"/>
                </a:lnTo>
                <a:lnTo>
                  <a:pt x="16289" y="26047"/>
                </a:lnTo>
                <a:lnTo>
                  <a:pt x="16289" y="78143"/>
                </a:lnTo>
                <a:lnTo>
                  <a:pt x="198316" y="78143"/>
                </a:lnTo>
                <a:lnTo>
                  <a:pt x="198316" y="104190"/>
                </a:lnTo>
                <a:lnTo>
                  <a:pt x="250440" y="52095"/>
                </a:lnTo>
                <a:lnTo>
                  <a:pt x="198316" y="0"/>
                </a:lnTo>
              </a:path>
            </a:pathLst>
          </a:custGeom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12974" y="4122510"/>
            <a:ext cx="0" cy="74357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3779"/>
                </a:lnTo>
              </a:path>
            </a:pathLst>
          </a:custGeom>
          <a:ln w="26223">
            <a:solidFill>
              <a:srgbClr val="95B3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921114" y="4122510"/>
            <a:ext cx="0" cy="74357"/>
          </a:xfrm>
          <a:custGeom>
            <a:avLst/>
            <a:gdLst/>
            <a:ahLst/>
            <a:cxnLst/>
            <a:rect l="l" t="t" r="r" b="b"/>
            <a:pathLst>
              <a:path h="74295">
                <a:moveTo>
                  <a:pt x="0" y="0"/>
                </a:moveTo>
                <a:lnTo>
                  <a:pt x="0" y="73779"/>
                </a:lnTo>
              </a:path>
            </a:pathLst>
          </a:custGeom>
          <a:ln w="29481">
            <a:solidFill>
              <a:srgbClr val="95B3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27626" y="4107291"/>
            <a:ext cx="234211" cy="104863"/>
          </a:xfrm>
          <a:custGeom>
            <a:avLst/>
            <a:gdLst/>
            <a:ahLst/>
            <a:cxnLst/>
            <a:rect l="l" t="t" r="r" b="b"/>
            <a:pathLst>
              <a:path w="234314" h="104775">
                <a:moveTo>
                  <a:pt x="0" y="26047"/>
                </a:moveTo>
                <a:lnTo>
                  <a:pt x="182028" y="26047"/>
                </a:lnTo>
                <a:lnTo>
                  <a:pt x="182028" y="0"/>
                </a:lnTo>
                <a:lnTo>
                  <a:pt x="234151" y="52095"/>
                </a:lnTo>
                <a:lnTo>
                  <a:pt x="182028" y="104190"/>
                </a:lnTo>
                <a:lnTo>
                  <a:pt x="182028" y="78142"/>
                </a:lnTo>
                <a:lnTo>
                  <a:pt x="0" y="78142"/>
                </a:lnTo>
                <a:lnTo>
                  <a:pt x="0" y="26047"/>
                </a:lnTo>
                <a:close/>
              </a:path>
            </a:pathLst>
          </a:custGeom>
          <a:ln w="21686">
            <a:solidFill>
              <a:srgbClr val="95B3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20510" y="3237729"/>
            <a:ext cx="653759" cy="605664"/>
          </a:xfrm>
          <a:custGeom>
            <a:avLst/>
            <a:gdLst/>
            <a:ahLst/>
            <a:cxnLst/>
            <a:rect l="l" t="t" r="r" b="b"/>
            <a:pathLst>
              <a:path w="654050" h="605154">
                <a:moveTo>
                  <a:pt x="0" y="0"/>
                </a:moveTo>
                <a:lnTo>
                  <a:pt x="653733" y="0"/>
                </a:lnTo>
                <a:lnTo>
                  <a:pt x="653733" y="604985"/>
                </a:lnTo>
                <a:lnTo>
                  <a:pt x="0" y="604985"/>
                </a:lnTo>
                <a:lnTo>
                  <a:pt x="0" y="0"/>
                </a:lnTo>
                <a:close/>
              </a:path>
            </a:pathLst>
          </a:custGeom>
          <a:ln w="2168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853565" y="3254004"/>
            <a:ext cx="653759" cy="605664"/>
          </a:xfrm>
          <a:custGeom>
            <a:avLst/>
            <a:gdLst/>
            <a:ahLst/>
            <a:cxnLst/>
            <a:rect l="l" t="t" r="r" b="b"/>
            <a:pathLst>
              <a:path w="654050" h="605154">
                <a:moveTo>
                  <a:pt x="0" y="0"/>
                </a:moveTo>
                <a:lnTo>
                  <a:pt x="653733" y="0"/>
                </a:lnTo>
                <a:lnTo>
                  <a:pt x="653733" y="604985"/>
                </a:lnTo>
                <a:lnTo>
                  <a:pt x="0" y="604985"/>
                </a:lnTo>
                <a:lnTo>
                  <a:pt x="0" y="0"/>
                </a:lnTo>
                <a:close/>
              </a:path>
            </a:pathLst>
          </a:custGeom>
          <a:ln w="2168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136743" y="3765387"/>
            <a:ext cx="6473481" cy="0"/>
          </a:xfrm>
          <a:custGeom>
            <a:avLst/>
            <a:gdLst/>
            <a:ahLst/>
            <a:cxnLst/>
            <a:rect l="l" t="t" r="r" b="b"/>
            <a:pathLst>
              <a:path w="6476365">
                <a:moveTo>
                  <a:pt x="0" y="0"/>
                </a:moveTo>
                <a:lnTo>
                  <a:pt x="6476205" y="0"/>
                </a:lnTo>
              </a:path>
            </a:pathLst>
          </a:custGeom>
          <a:ln w="1270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2202119" y="4863194"/>
            <a:ext cx="5987288" cy="10346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marR="5080" indent="-243840">
              <a:lnSpc>
                <a:spcPts val="1989"/>
              </a:lnSpc>
              <a:buClr>
                <a:srgbClr val="009B45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Thought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horizontal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emittance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became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less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than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half,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it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is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still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 twice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as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large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as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that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of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DR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design.</a:t>
            </a:r>
            <a:endParaRPr sz="1700" dirty="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10"/>
              </a:spcBef>
              <a:buClr>
                <a:srgbClr val="009B45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Ms.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Iida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will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talk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this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issue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at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end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of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this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session</a:t>
            </a:r>
            <a:r>
              <a:rPr lang="ja-JP" altLang="en-US" sz="1700" dirty="0">
                <a:solidFill>
                  <a:srgbClr val="009B45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09B45"/>
                </a:solidFill>
                <a:latin typeface="Calibri"/>
                <a:cs typeface="Calibri"/>
              </a:rPr>
              <a:t>(TUPAB07).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571542" y="4179015"/>
            <a:ext cx="847347" cy="639982"/>
          </a:xfrm>
          <a:custGeom>
            <a:avLst/>
            <a:gdLst/>
            <a:ahLst/>
            <a:cxnLst/>
            <a:rect l="l" t="t" r="r" b="b"/>
            <a:pathLst>
              <a:path w="847725" h="639445">
                <a:moveTo>
                  <a:pt x="778575" y="35549"/>
                </a:moveTo>
                <a:lnTo>
                  <a:pt x="0" y="618978"/>
                </a:lnTo>
                <a:lnTo>
                  <a:pt x="15245" y="639301"/>
                </a:lnTo>
                <a:lnTo>
                  <a:pt x="793820" y="55871"/>
                </a:lnTo>
                <a:lnTo>
                  <a:pt x="778575" y="35549"/>
                </a:lnTo>
                <a:close/>
              </a:path>
              <a:path w="847725" h="639445">
                <a:moveTo>
                  <a:pt x="833219" y="27931"/>
                </a:moveTo>
                <a:lnTo>
                  <a:pt x="788742" y="27931"/>
                </a:lnTo>
                <a:lnTo>
                  <a:pt x="803987" y="48252"/>
                </a:lnTo>
                <a:lnTo>
                  <a:pt x="793820" y="55871"/>
                </a:lnTo>
                <a:lnTo>
                  <a:pt x="809066" y="76193"/>
                </a:lnTo>
                <a:lnTo>
                  <a:pt x="833219" y="27931"/>
                </a:lnTo>
                <a:close/>
              </a:path>
              <a:path w="847725" h="639445">
                <a:moveTo>
                  <a:pt x="788742" y="27931"/>
                </a:moveTo>
                <a:lnTo>
                  <a:pt x="778575" y="35549"/>
                </a:lnTo>
                <a:lnTo>
                  <a:pt x="793820" y="55871"/>
                </a:lnTo>
                <a:lnTo>
                  <a:pt x="803987" y="48252"/>
                </a:lnTo>
                <a:lnTo>
                  <a:pt x="788742" y="27931"/>
                </a:lnTo>
                <a:close/>
              </a:path>
              <a:path w="847725" h="639445">
                <a:moveTo>
                  <a:pt x="847197" y="0"/>
                </a:moveTo>
                <a:lnTo>
                  <a:pt x="763329" y="15227"/>
                </a:lnTo>
                <a:lnTo>
                  <a:pt x="778575" y="35549"/>
                </a:lnTo>
                <a:lnTo>
                  <a:pt x="788742" y="27931"/>
                </a:lnTo>
                <a:lnTo>
                  <a:pt x="833219" y="27931"/>
                </a:lnTo>
                <a:lnTo>
                  <a:pt x="847197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1609254" y="907126"/>
            <a:ext cx="7469352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dirty="0">
                <a:latin typeface="Calibri"/>
                <a:cs typeface="Calibri"/>
              </a:rPr>
              <a:t>A</a:t>
            </a:r>
            <a:r>
              <a:rPr lang="ja-JP" altLang="en-US" sz="2900" dirty="0">
                <a:latin typeface="Calibri"/>
                <a:cs typeface="Calibri"/>
              </a:rPr>
              <a:t>  </a:t>
            </a:r>
            <a:r>
              <a:rPr sz="2900" dirty="0">
                <a:latin typeface="Calibri"/>
                <a:cs typeface="Calibri"/>
              </a:rPr>
              <a:t>Residual</a:t>
            </a:r>
            <a:r>
              <a:rPr lang="ja-JP" altLang="en-US" sz="2900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dispersion</a:t>
            </a:r>
            <a:r>
              <a:rPr lang="ja-JP" altLang="en-US" sz="2900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in</a:t>
            </a:r>
            <a:r>
              <a:rPr lang="ja-JP" altLang="en-US" sz="2900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the</a:t>
            </a:r>
            <a:r>
              <a:rPr lang="ja-JP" altLang="en-US" sz="2900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DR</a:t>
            </a:r>
            <a:r>
              <a:rPr lang="ja-JP" altLang="en-US" sz="2900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extraction</a:t>
            </a:r>
            <a:r>
              <a:rPr lang="ja-JP" altLang="en-US" sz="2900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line</a:t>
            </a:r>
            <a:r>
              <a:rPr lang="ja-JP" altLang="en-US" sz="2900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(2)</a:t>
            </a:r>
          </a:p>
        </p:txBody>
      </p:sp>
      <p:sp>
        <p:nvSpPr>
          <p:cNvPr id="98" name="object 98"/>
          <p:cNvSpPr txBox="1"/>
          <p:nvPr/>
        </p:nvSpPr>
        <p:spPr>
          <a:xfrm>
            <a:off x="185618" y="2120406"/>
            <a:ext cx="1828620" cy="609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580"/>
              </a:lnSpc>
            </a:pPr>
            <a:r>
              <a:rPr sz="1400" dirty="0">
                <a:latin typeface="Calibri"/>
                <a:cs typeface="Calibri"/>
              </a:rPr>
              <a:t>Emittance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measured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by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wire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scanner.</a:t>
            </a:r>
          </a:p>
        </p:txBody>
      </p:sp>
      <p:sp>
        <p:nvSpPr>
          <p:cNvPr id="99" name="object 99"/>
          <p:cNvSpPr txBox="1"/>
          <p:nvPr/>
        </p:nvSpPr>
        <p:spPr>
          <a:xfrm>
            <a:off x="185617" y="2728203"/>
            <a:ext cx="1800058" cy="1055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7900"/>
              </a:lnSpc>
            </a:pPr>
            <a:r>
              <a:rPr sz="1400" dirty="0">
                <a:latin typeface="Calibri"/>
                <a:cs typeface="Calibri"/>
              </a:rPr>
              <a:t>First,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corrected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350" baseline="24691" dirty="0">
                <a:latin typeface="Calibri"/>
                <a:cs typeface="Calibri"/>
              </a:rPr>
              <a:t>nd </a:t>
            </a:r>
            <a:r>
              <a:rPr sz="1400" dirty="0">
                <a:latin typeface="Calibri"/>
                <a:cs typeface="Calibri"/>
              </a:rPr>
              <a:t>ARC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dispersion.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By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correction,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emittance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improved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from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300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200.</a:t>
            </a:r>
          </a:p>
        </p:txBody>
      </p:sp>
      <p:sp>
        <p:nvSpPr>
          <p:cNvPr id="100" name="object 100"/>
          <p:cNvSpPr txBox="1"/>
          <p:nvPr/>
        </p:nvSpPr>
        <p:spPr>
          <a:xfrm>
            <a:off x="185618" y="3975147"/>
            <a:ext cx="1516339" cy="633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7900"/>
              </a:lnSpc>
            </a:pPr>
            <a:r>
              <a:rPr sz="1400" dirty="0">
                <a:latin typeface="Calibri"/>
                <a:cs typeface="Calibri"/>
              </a:rPr>
              <a:t>Then,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corrected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 ARC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dispersion.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By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correction,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674861" y="3972832"/>
            <a:ext cx="105998" cy="139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85617" y="4597462"/>
            <a:ext cx="1800058" cy="609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580"/>
              </a:lnSpc>
            </a:pPr>
            <a:r>
              <a:rPr sz="1400" dirty="0">
                <a:latin typeface="Calibri"/>
                <a:cs typeface="Calibri"/>
              </a:rPr>
              <a:t>emittance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was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improved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to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about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130.</a:t>
            </a:r>
          </a:p>
        </p:txBody>
      </p:sp>
      <p:sp>
        <p:nvSpPr>
          <p:cNvPr id="103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sp>
        <p:nvSpPr>
          <p:cNvPr id="104" name="object 23"/>
          <p:cNvSpPr txBox="1"/>
          <p:nvPr/>
        </p:nvSpPr>
        <p:spPr>
          <a:xfrm>
            <a:off x="8569975" y="1745484"/>
            <a:ext cx="1730807" cy="402291"/>
          </a:xfrm>
          <a:prstGeom prst="rect">
            <a:avLst/>
          </a:prstGeom>
          <a:ln w="12702">
            <a:solidFill>
              <a:srgbClr val="0432FF"/>
            </a:solidFill>
          </a:ln>
        </p:spPr>
        <p:txBody>
          <a:bodyPr vert="horz" wrap="none" lIns="36000" tIns="46800" rIns="36000" bIns="46800" rtlCol="0">
            <a:spAutoFit/>
          </a:bodyPr>
          <a:lstStyle/>
          <a:p>
            <a:pPr marL="80645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Y.</a:t>
            </a:r>
            <a:r>
              <a:rPr lang="ja-JP" altLang="en-US" sz="2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Seimiya</a:t>
            </a:r>
            <a:r>
              <a:rPr lang="en-US" sz="2000" dirty="0">
                <a:solidFill>
                  <a:srgbClr val="0432FF"/>
                </a:solidFill>
                <a:latin typeface="Calibri"/>
                <a:cs typeface="Calibri"/>
              </a:rPr>
              <a:t> et al.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3951041"/>
      </p:ext>
    </p:extLst>
  </p:cSld>
  <p:clrMapOvr>
    <a:masterClrMapping/>
  </p:clrMapOvr>
  <p:transition xmlns:p14="http://schemas.microsoft.com/office/powerpoint/2010/main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100" y="442868"/>
            <a:ext cx="10358438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3769">
              <a:lnSpc>
                <a:spcPct val="100000"/>
              </a:lnSpc>
            </a:pPr>
            <a:r>
              <a:rPr dirty="0">
                <a:latin typeface="Calibri"/>
                <a:cs typeface="Calibri"/>
              </a:rPr>
              <a:t>A)</a:t>
            </a:r>
            <a:r>
              <a:rPr lang="ja-JP" altLang="en-US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Residual</a:t>
            </a:r>
            <a:r>
              <a:rPr lang="ja-JP" altLang="en-US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dispersion</a:t>
            </a:r>
            <a:r>
              <a:rPr lang="ja-JP" altLang="en-US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in</a:t>
            </a:r>
            <a:r>
              <a:rPr lang="ja-JP" altLang="en-US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BT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532145" y="1711893"/>
            <a:ext cx="991427" cy="704680"/>
          </a:xfrm>
          <a:prstGeom prst="rect">
            <a:avLst/>
          </a:prstGeom>
          <a:ln w="12702">
            <a:solidFill>
              <a:srgbClr val="0432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0645">
              <a:lnSpc>
                <a:spcPct val="100000"/>
              </a:lnSpc>
            </a:pP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Y.</a:t>
            </a:r>
            <a:r>
              <a:rPr lang="ja-JP" altLang="en-US" sz="15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Seimiya,</a:t>
            </a:r>
            <a:endParaRPr sz="1500" dirty="0">
              <a:latin typeface="Calibri"/>
              <a:cs typeface="Calibri"/>
            </a:endParaRPr>
          </a:p>
          <a:p>
            <a:pPr marL="80645" marR="65405" indent="267335">
              <a:lnSpc>
                <a:spcPct val="100000"/>
              </a:lnSpc>
              <a:spcBef>
                <a:spcPts val="95"/>
              </a:spcBef>
            </a:pP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N.</a:t>
            </a:r>
            <a:r>
              <a:rPr lang="ja-JP" altLang="en-US" sz="15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Iida, M.</a:t>
            </a:r>
            <a:r>
              <a:rPr lang="ja-JP" altLang="en-US" sz="15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0432FF"/>
                </a:solidFill>
                <a:latin typeface="Calibri"/>
                <a:cs typeface="Calibri"/>
              </a:rPr>
              <a:t>Kikuchi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6150" y="4568104"/>
            <a:ext cx="1344331" cy="442967"/>
          </a:xfrm>
          <a:custGeom>
            <a:avLst/>
            <a:gdLst/>
            <a:ahLst/>
            <a:cxnLst/>
            <a:rect l="l" t="t" r="r" b="b"/>
            <a:pathLst>
              <a:path w="1344930" h="442595">
                <a:moveTo>
                  <a:pt x="0" y="0"/>
                </a:moveTo>
                <a:lnTo>
                  <a:pt x="1344557" y="0"/>
                </a:lnTo>
                <a:lnTo>
                  <a:pt x="1344557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40109" y="4568104"/>
            <a:ext cx="1730874" cy="442967"/>
          </a:xfrm>
          <a:custGeom>
            <a:avLst/>
            <a:gdLst/>
            <a:ahLst/>
            <a:cxnLst/>
            <a:rect l="l" t="t" r="r" b="b"/>
            <a:pathLst>
              <a:path w="1731645" h="442595">
                <a:moveTo>
                  <a:pt x="0" y="0"/>
                </a:moveTo>
                <a:lnTo>
                  <a:pt x="1731502" y="0"/>
                </a:lnTo>
                <a:lnTo>
                  <a:pt x="1731502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70841" y="4568104"/>
            <a:ext cx="1730874" cy="442967"/>
          </a:xfrm>
          <a:custGeom>
            <a:avLst/>
            <a:gdLst/>
            <a:ahLst/>
            <a:cxnLst/>
            <a:rect l="l" t="t" r="r" b="b"/>
            <a:pathLst>
              <a:path w="1731645" h="442595">
                <a:moveTo>
                  <a:pt x="0" y="0"/>
                </a:moveTo>
                <a:lnTo>
                  <a:pt x="1731502" y="0"/>
                </a:lnTo>
                <a:lnTo>
                  <a:pt x="1731502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01573" y="4568104"/>
            <a:ext cx="1167245" cy="442967"/>
          </a:xfrm>
          <a:custGeom>
            <a:avLst/>
            <a:gdLst/>
            <a:ahLst/>
            <a:cxnLst/>
            <a:rect l="l" t="t" r="r" b="b"/>
            <a:pathLst>
              <a:path w="1167765" h="442595">
                <a:moveTo>
                  <a:pt x="0" y="0"/>
                </a:moveTo>
                <a:lnTo>
                  <a:pt x="1167597" y="0"/>
                </a:lnTo>
                <a:lnTo>
                  <a:pt x="1167597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6150" y="5010831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7" y="0"/>
                </a:lnTo>
                <a:lnTo>
                  <a:pt x="134455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0109" y="5010831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05476" y="5010831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70841" y="5010831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6207" y="5010831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01573" y="5010831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96150" y="5245215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7" y="0"/>
                </a:lnTo>
                <a:lnTo>
                  <a:pt x="1344557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40109" y="524521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05476" y="524521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70841" y="524521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736207" y="524521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01573" y="5245215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96150" y="5479600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7" y="0"/>
                </a:lnTo>
                <a:lnTo>
                  <a:pt x="134455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40109" y="547960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05476" y="547960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70841" y="547960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36207" y="547960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01573" y="5479600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96150" y="5713985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7" y="0"/>
                </a:lnTo>
                <a:lnTo>
                  <a:pt x="134455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40109" y="571398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05476" y="571398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70841" y="571398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36207" y="571398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01573" y="5713985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796150" y="5948370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7" y="0"/>
                </a:lnTo>
                <a:lnTo>
                  <a:pt x="134455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40109" y="594837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005476" y="594837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70841" y="594837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36207" y="5948370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01573" y="5948370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96150" y="6182755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7" y="0"/>
                </a:lnTo>
                <a:lnTo>
                  <a:pt x="1344557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140109" y="618275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05476" y="618275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70841" y="618275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736207" y="6182755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01573" y="6182755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F4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796150" y="6417139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5">
                <a:moveTo>
                  <a:pt x="0" y="0"/>
                </a:moveTo>
                <a:lnTo>
                  <a:pt x="1344557" y="0"/>
                </a:lnTo>
                <a:lnTo>
                  <a:pt x="1344557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140109" y="6417139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5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005476" y="6417139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5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70841" y="6417139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5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736207" y="6417139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5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601573" y="6417139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5">
                <a:moveTo>
                  <a:pt x="0" y="0"/>
                </a:moveTo>
                <a:lnTo>
                  <a:pt x="1167597" y="0"/>
                </a:lnTo>
                <a:lnTo>
                  <a:pt x="1167597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E8D0D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005475" y="4994554"/>
            <a:ext cx="0" cy="1662556"/>
          </a:xfrm>
          <a:custGeom>
            <a:avLst/>
            <a:gdLst/>
            <a:ahLst/>
            <a:cxnLst/>
            <a:rect l="l" t="t" r="r" b="b"/>
            <a:pathLst>
              <a:path h="1661159">
                <a:moveTo>
                  <a:pt x="0" y="0"/>
                </a:moveTo>
                <a:lnTo>
                  <a:pt x="0" y="1660999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36207" y="4994554"/>
            <a:ext cx="0" cy="1662556"/>
          </a:xfrm>
          <a:custGeom>
            <a:avLst/>
            <a:gdLst/>
            <a:ahLst/>
            <a:cxnLst/>
            <a:rect l="l" t="t" r="r" b="b"/>
            <a:pathLst>
              <a:path h="1661159">
                <a:moveTo>
                  <a:pt x="0" y="0"/>
                </a:moveTo>
                <a:lnTo>
                  <a:pt x="0" y="1660999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790729" y="5010830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325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90729" y="5245215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90729" y="5479600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90729" y="5713985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790729" y="5948369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790729" y="6182754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90729" y="6417139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96150" y="4562678"/>
            <a:ext cx="0" cy="2094719"/>
          </a:xfrm>
          <a:custGeom>
            <a:avLst/>
            <a:gdLst/>
            <a:ahLst/>
            <a:cxnLst/>
            <a:rect l="l" t="t" r="r" b="b"/>
            <a:pathLst>
              <a:path h="2092959">
                <a:moveTo>
                  <a:pt x="0" y="0"/>
                </a:moveTo>
                <a:lnTo>
                  <a:pt x="0" y="2092513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768650" y="4562678"/>
            <a:ext cx="0" cy="2094719"/>
          </a:xfrm>
          <a:custGeom>
            <a:avLst/>
            <a:gdLst/>
            <a:ahLst/>
            <a:cxnLst/>
            <a:rect l="l" t="t" r="r" b="b"/>
            <a:pathLst>
              <a:path h="2092959">
                <a:moveTo>
                  <a:pt x="0" y="0"/>
                </a:moveTo>
                <a:lnTo>
                  <a:pt x="0" y="2092513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90729" y="4568104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90729" y="6651524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357848" y="4688222"/>
            <a:ext cx="21961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e+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598363" y="4693522"/>
            <a:ext cx="2547120" cy="190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42439" algn="l"/>
              </a:tabLst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&lt;</a:t>
            </a:r>
            <a:r>
              <a:rPr sz="1150" b="1" dirty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&gt;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1/2</a:t>
            </a:r>
            <a:r>
              <a:rPr lang="ja-JP" altLang="en-US"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[m]	&lt;</a:t>
            </a:r>
            <a:r>
              <a:rPr sz="1150" b="1" dirty="0">
                <a:solidFill>
                  <a:srgbClr val="FFFFFF"/>
                </a:solidFill>
                <a:latin typeface="Times New Roman"/>
                <a:cs typeface="Times New Roman"/>
              </a:rPr>
              <a:t>!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&gt;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1/2</a:t>
            </a:r>
            <a:r>
              <a:rPr lang="ja-JP" altLang="en-US"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[m]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690144" y="4614230"/>
            <a:ext cx="1025068" cy="357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marR="5080" indent="-106045">
              <a:lnSpc>
                <a:spcPts val="139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Fudge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Factor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Quadrupole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177093" y="5064176"/>
            <a:ext cx="581401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Correction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386012" y="5064177"/>
            <a:ext cx="2133285" cy="1570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906144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Before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	After	Before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  <a:p>
            <a:pPr marR="20320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0.27	</a:t>
            </a: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0.02	</a:t>
            </a:r>
            <a:r>
              <a:rPr sz="1000" dirty="0">
                <a:latin typeface="Calibri"/>
                <a:cs typeface="Calibri"/>
              </a:rPr>
              <a:t>0.01</a:t>
            </a:r>
          </a:p>
          <a:p>
            <a:pPr marR="20320" algn="ctr">
              <a:lnSpc>
                <a:spcPct val="100000"/>
              </a:lnSpc>
              <a:spcBef>
                <a:spcPts val="625"/>
              </a:spcBef>
              <a:tabLst>
                <a:tab pos="865505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0.037	</a:t>
            </a: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0.047	</a:t>
            </a:r>
            <a:r>
              <a:rPr sz="1000" dirty="0">
                <a:latin typeface="Calibri"/>
                <a:cs typeface="Calibri"/>
              </a:rPr>
              <a:t>0.126</a:t>
            </a:r>
          </a:p>
          <a:p>
            <a:pPr marR="20955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  <a:p>
            <a:pPr marR="20955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  <a:p>
            <a:pPr marR="20955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  <a:p>
            <a:pPr marR="20955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022717" y="5064176"/>
            <a:ext cx="29260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After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086351" y="5064176"/>
            <a:ext cx="197397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[%]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861526" y="5289138"/>
            <a:ext cx="6302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BTp 0</a:t>
            </a:r>
            <a:r>
              <a:rPr sz="1050" baseline="23809" dirty="0">
                <a:latin typeface="Calibri"/>
                <a:cs typeface="Calibri"/>
              </a:rPr>
              <a:t>th </a:t>
            </a:r>
            <a:r>
              <a:rPr sz="1000" dirty="0">
                <a:latin typeface="Calibri"/>
                <a:cs typeface="Calibri"/>
              </a:rPr>
              <a:t>ARC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040310" y="5299069"/>
            <a:ext cx="25769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0.03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905406" y="5288985"/>
            <a:ext cx="55791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26</a:t>
            </a:r>
            <a:r>
              <a:rPr sz="1000" dirty="0">
                <a:latin typeface="ＭＳ Ｐゴシック"/>
                <a:cs typeface="ＭＳ Ｐゴシック"/>
              </a:rPr>
              <a:t>-</a:t>
            </a:r>
            <a:r>
              <a:rPr sz="1000" dirty="0">
                <a:latin typeface="Calibri"/>
                <a:cs typeface="Calibri"/>
              </a:rPr>
              <a:t>12.9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1861526" y="5524033"/>
            <a:ext cx="616945" cy="159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BTp 1</a:t>
            </a:r>
            <a:r>
              <a:rPr sz="1050" baseline="23809" dirty="0">
                <a:latin typeface="Calibri"/>
                <a:cs typeface="Calibri"/>
              </a:rPr>
              <a:t>st </a:t>
            </a:r>
            <a:r>
              <a:rPr sz="1000" dirty="0">
                <a:latin typeface="Calibri"/>
                <a:cs typeface="Calibri"/>
              </a:rPr>
              <a:t>ARC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007103" y="5530912"/>
            <a:ext cx="323706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0.102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089739" y="5530912"/>
            <a:ext cx="189146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2.5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861526" y="5765805"/>
            <a:ext cx="41129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Slope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77" name="object 77"/>
          <p:cNvSpPr txBox="1"/>
          <p:nvPr/>
        </p:nvSpPr>
        <p:spPr>
          <a:xfrm>
            <a:off x="6136543" y="5765805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152764" y="5765805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861526" y="5990768"/>
            <a:ext cx="85115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BTp 2</a:t>
            </a:r>
            <a:r>
              <a:rPr sz="1050" baseline="23809" dirty="0">
                <a:latin typeface="Calibri"/>
                <a:cs typeface="Calibri"/>
              </a:rPr>
              <a:t>nd</a:t>
            </a:r>
            <a:r>
              <a:rPr sz="1000" dirty="0">
                <a:latin typeface="Calibri"/>
                <a:cs typeface="Calibri"/>
              </a:rPr>
              <a:t>,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3</a:t>
            </a:r>
            <a:r>
              <a:rPr sz="1050" baseline="23809" dirty="0">
                <a:latin typeface="Calibri"/>
                <a:cs typeface="Calibri"/>
              </a:rPr>
              <a:t>rd </a:t>
            </a:r>
            <a:r>
              <a:rPr sz="1000" dirty="0">
                <a:latin typeface="Calibri"/>
                <a:cs typeface="Calibri"/>
              </a:rPr>
              <a:t>ARC</a:t>
            </a:r>
          </a:p>
        </p:txBody>
      </p:sp>
      <p:sp>
        <p:nvSpPr>
          <p:cNvPr id="80" name="object 80"/>
          <p:cNvSpPr txBox="1"/>
          <p:nvPr/>
        </p:nvSpPr>
        <p:spPr>
          <a:xfrm>
            <a:off x="6136543" y="6000698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152764" y="6000698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861526" y="6235592"/>
            <a:ext cx="41129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Slope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83" name="object 83"/>
          <p:cNvSpPr txBox="1"/>
          <p:nvPr/>
        </p:nvSpPr>
        <p:spPr>
          <a:xfrm>
            <a:off x="6136543" y="6235592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152764" y="6235592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861526" y="6460554"/>
            <a:ext cx="6302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BTp 4</a:t>
            </a:r>
            <a:r>
              <a:rPr sz="1050" baseline="23809" dirty="0">
                <a:latin typeface="Calibri"/>
                <a:cs typeface="Calibri"/>
              </a:rPr>
              <a:t>th </a:t>
            </a:r>
            <a:r>
              <a:rPr sz="1000" dirty="0">
                <a:latin typeface="Calibri"/>
                <a:cs typeface="Calibri"/>
              </a:rPr>
              <a:t>ARC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136543" y="6470485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152764" y="6470485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altLang="ja-JP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796150" y="2389071"/>
            <a:ext cx="1344331" cy="442967"/>
          </a:xfrm>
          <a:custGeom>
            <a:avLst/>
            <a:gdLst/>
            <a:ahLst/>
            <a:cxnLst/>
            <a:rect l="l" t="t" r="r" b="b"/>
            <a:pathLst>
              <a:path w="1344930" h="442594">
                <a:moveTo>
                  <a:pt x="0" y="0"/>
                </a:moveTo>
                <a:lnTo>
                  <a:pt x="1344556" y="0"/>
                </a:lnTo>
                <a:lnTo>
                  <a:pt x="1344556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140108" y="2389071"/>
            <a:ext cx="1730874" cy="442967"/>
          </a:xfrm>
          <a:custGeom>
            <a:avLst/>
            <a:gdLst/>
            <a:ahLst/>
            <a:cxnLst/>
            <a:rect l="l" t="t" r="r" b="b"/>
            <a:pathLst>
              <a:path w="1731645" h="442594">
                <a:moveTo>
                  <a:pt x="0" y="0"/>
                </a:moveTo>
                <a:lnTo>
                  <a:pt x="1731502" y="0"/>
                </a:lnTo>
                <a:lnTo>
                  <a:pt x="1731502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870840" y="2389071"/>
            <a:ext cx="1730874" cy="442967"/>
          </a:xfrm>
          <a:custGeom>
            <a:avLst/>
            <a:gdLst/>
            <a:ahLst/>
            <a:cxnLst/>
            <a:rect l="l" t="t" r="r" b="b"/>
            <a:pathLst>
              <a:path w="1731645" h="442594">
                <a:moveTo>
                  <a:pt x="0" y="0"/>
                </a:moveTo>
                <a:lnTo>
                  <a:pt x="1731504" y="0"/>
                </a:lnTo>
                <a:lnTo>
                  <a:pt x="1731504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601573" y="2389071"/>
            <a:ext cx="1167245" cy="442967"/>
          </a:xfrm>
          <a:custGeom>
            <a:avLst/>
            <a:gdLst/>
            <a:ahLst/>
            <a:cxnLst/>
            <a:rect l="l" t="t" r="r" b="b"/>
            <a:pathLst>
              <a:path w="1167765" h="442594">
                <a:moveTo>
                  <a:pt x="0" y="0"/>
                </a:moveTo>
                <a:lnTo>
                  <a:pt x="1167597" y="0"/>
                </a:lnTo>
                <a:lnTo>
                  <a:pt x="1167597" y="442354"/>
                </a:lnTo>
                <a:lnTo>
                  <a:pt x="0" y="442354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96150" y="2831798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6" y="0"/>
                </a:lnTo>
                <a:lnTo>
                  <a:pt x="1344556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140108" y="283179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005474" y="283179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870840" y="283179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2" y="0"/>
                </a:lnTo>
                <a:lnTo>
                  <a:pt x="865752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736207" y="283179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601573" y="2831798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96150" y="3066183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6" y="0"/>
                </a:lnTo>
                <a:lnTo>
                  <a:pt x="1344556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140108" y="306618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05474" y="306618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870840" y="306618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2" y="0"/>
                </a:lnTo>
                <a:lnTo>
                  <a:pt x="865752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36207" y="306618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601573" y="3066183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96150" y="3300568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6" y="0"/>
                </a:lnTo>
                <a:lnTo>
                  <a:pt x="1344556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140108" y="330056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05474" y="330056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870840" y="330056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2" y="0"/>
                </a:lnTo>
                <a:lnTo>
                  <a:pt x="865752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736207" y="3300568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601573" y="3300568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796150" y="3534953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6" y="0"/>
                </a:lnTo>
                <a:lnTo>
                  <a:pt x="1344556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140108" y="353495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005474" y="353495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70840" y="353495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2" y="0"/>
                </a:lnTo>
                <a:lnTo>
                  <a:pt x="865752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736207" y="3534953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601573" y="3534953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96150" y="3769337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6" y="0"/>
                </a:lnTo>
                <a:lnTo>
                  <a:pt x="1344556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40108" y="376933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005474" y="376933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870840" y="376933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2" y="0"/>
                </a:lnTo>
                <a:lnTo>
                  <a:pt x="865752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736207" y="376933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01573" y="3769337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96150" y="4003722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6" y="0"/>
                </a:lnTo>
                <a:lnTo>
                  <a:pt x="1344556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140108" y="4003722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005474" y="4003722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4870840" y="4003722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2" y="0"/>
                </a:lnTo>
                <a:lnTo>
                  <a:pt x="865752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736207" y="4003722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01573" y="4003722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7"/>
                </a:lnTo>
                <a:lnTo>
                  <a:pt x="0" y="234187"/>
                </a:lnTo>
                <a:lnTo>
                  <a:pt x="0" y="0"/>
                </a:lnTo>
                <a:close/>
              </a:path>
            </a:pathLst>
          </a:custGeom>
          <a:solidFill>
            <a:srgbClr val="E9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796150" y="4238107"/>
            <a:ext cx="1344331" cy="234512"/>
          </a:xfrm>
          <a:custGeom>
            <a:avLst/>
            <a:gdLst/>
            <a:ahLst/>
            <a:cxnLst/>
            <a:rect l="l" t="t" r="r" b="b"/>
            <a:pathLst>
              <a:path w="1344930" h="234314">
                <a:moveTo>
                  <a:pt x="0" y="0"/>
                </a:moveTo>
                <a:lnTo>
                  <a:pt x="1344556" y="0"/>
                </a:lnTo>
                <a:lnTo>
                  <a:pt x="1344556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140108" y="423810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005474" y="423810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870840" y="423810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39" h="234314">
                <a:moveTo>
                  <a:pt x="0" y="0"/>
                </a:moveTo>
                <a:lnTo>
                  <a:pt x="865752" y="0"/>
                </a:lnTo>
                <a:lnTo>
                  <a:pt x="865752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36207" y="4238107"/>
            <a:ext cx="865754" cy="234512"/>
          </a:xfrm>
          <a:custGeom>
            <a:avLst/>
            <a:gdLst/>
            <a:ahLst/>
            <a:cxnLst/>
            <a:rect l="l" t="t" r="r" b="b"/>
            <a:pathLst>
              <a:path w="866140" h="234314">
                <a:moveTo>
                  <a:pt x="0" y="0"/>
                </a:moveTo>
                <a:lnTo>
                  <a:pt x="865751" y="0"/>
                </a:lnTo>
                <a:lnTo>
                  <a:pt x="865751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601573" y="4238107"/>
            <a:ext cx="1167245" cy="234512"/>
          </a:xfrm>
          <a:custGeom>
            <a:avLst/>
            <a:gdLst/>
            <a:ahLst/>
            <a:cxnLst/>
            <a:rect l="l" t="t" r="r" b="b"/>
            <a:pathLst>
              <a:path w="1167765" h="234314">
                <a:moveTo>
                  <a:pt x="0" y="0"/>
                </a:moveTo>
                <a:lnTo>
                  <a:pt x="1167597" y="0"/>
                </a:lnTo>
                <a:lnTo>
                  <a:pt x="1167597" y="234188"/>
                </a:lnTo>
                <a:lnTo>
                  <a:pt x="0" y="234188"/>
                </a:lnTo>
                <a:lnTo>
                  <a:pt x="0" y="0"/>
                </a:lnTo>
                <a:close/>
              </a:path>
            </a:pathLst>
          </a:custGeom>
          <a:solidFill>
            <a:srgbClr val="D0D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005473" y="2815521"/>
            <a:ext cx="0" cy="1662556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0999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36206" y="2815521"/>
            <a:ext cx="0" cy="1662556"/>
          </a:xfrm>
          <a:custGeom>
            <a:avLst/>
            <a:gdLst/>
            <a:ahLst/>
            <a:cxnLst/>
            <a:rect l="l" t="t" r="r" b="b"/>
            <a:pathLst>
              <a:path h="1661160">
                <a:moveTo>
                  <a:pt x="0" y="0"/>
                </a:moveTo>
                <a:lnTo>
                  <a:pt x="0" y="1660999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790729" y="2831798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325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790729" y="3066182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790729" y="3300567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790729" y="3534952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790729" y="3769337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790729" y="4003722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790729" y="4238106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796150" y="2383645"/>
            <a:ext cx="0" cy="2094719"/>
          </a:xfrm>
          <a:custGeom>
            <a:avLst/>
            <a:gdLst/>
            <a:ahLst/>
            <a:cxnLst/>
            <a:rect l="l" t="t" r="r" b="b"/>
            <a:pathLst>
              <a:path h="2092960">
                <a:moveTo>
                  <a:pt x="0" y="0"/>
                </a:moveTo>
                <a:lnTo>
                  <a:pt x="0" y="2092513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768650" y="2383645"/>
            <a:ext cx="0" cy="2094719"/>
          </a:xfrm>
          <a:custGeom>
            <a:avLst/>
            <a:gdLst/>
            <a:ahLst/>
            <a:cxnLst/>
            <a:rect l="l" t="t" r="r" b="b"/>
            <a:pathLst>
              <a:path h="2092960">
                <a:moveTo>
                  <a:pt x="0" y="0"/>
                </a:moveTo>
                <a:lnTo>
                  <a:pt x="0" y="2092513"/>
                </a:lnTo>
              </a:path>
            </a:pathLst>
          </a:custGeom>
          <a:ln w="108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790729" y="2389071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790729" y="4472491"/>
            <a:ext cx="5983479" cy="0"/>
          </a:xfrm>
          <a:custGeom>
            <a:avLst/>
            <a:gdLst/>
            <a:ahLst/>
            <a:cxnLst/>
            <a:rect l="l" t="t" r="r" b="b"/>
            <a:pathLst>
              <a:path w="5986145">
                <a:moveTo>
                  <a:pt x="0" y="0"/>
                </a:moveTo>
                <a:lnTo>
                  <a:pt x="5986008" y="0"/>
                </a:lnTo>
              </a:path>
            </a:pathLst>
          </a:custGeom>
          <a:ln w="1084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/>
          <p:nvPr/>
        </p:nvSpPr>
        <p:spPr>
          <a:xfrm>
            <a:off x="2376822" y="2510120"/>
            <a:ext cx="18152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e;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3597685" y="2511182"/>
            <a:ext cx="254839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742439" algn="l"/>
              </a:tabLst>
            </a:pPr>
            <a:r>
              <a:rPr sz="1150" b="1" dirty="0">
                <a:solidFill>
                  <a:srgbClr val="FFFFFF"/>
                </a:solidFill>
                <a:latin typeface="Times New Roman"/>
                <a:cs typeface="Times New Roman"/>
              </a:rPr>
              <a:t>&lt;!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150" b="1" dirty="0">
                <a:solidFill>
                  <a:srgbClr val="FFFFFF"/>
                </a:solidFill>
                <a:latin typeface="Times New Roman"/>
                <a:cs typeface="Times New Roman"/>
              </a:rPr>
              <a:t>&gt;</a:t>
            </a:r>
            <a:r>
              <a:rPr sz="1125" b="1" baseline="29629" dirty="0">
                <a:solidFill>
                  <a:srgbClr val="FFFFFF"/>
                </a:solidFill>
                <a:latin typeface="Times New Roman"/>
                <a:cs typeface="Times New Roman"/>
              </a:rPr>
              <a:t>1/2 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[m]	</a:t>
            </a:r>
            <a:r>
              <a:rPr sz="1150" b="1" dirty="0">
                <a:solidFill>
                  <a:srgbClr val="FFFFFF"/>
                </a:solidFill>
                <a:latin typeface="Times New Roman"/>
                <a:cs typeface="Times New Roman"/>
              </a:rPr>
              <a:t>&lt;!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200" b="1" baseline="27777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150" b="1" dirty="0">
                <a:solidFill>
                  <a:srgbClr val="FFFFFF"/>
                </a:solidFill>
                <a:latin typeface="Times New Roman"/>
                <a:cs typeface="Times New Roman"/>
              </a:rPr>
              <a:t>&gt;</a:t>
            </a:r>
            <a:r>
              <a:rPr sz="1125" b="1" baseline="29629" dirty="0">
                <a:solidFill>
                  <a:srgbClr val="FFFFFF"/>
                </a:solidFill>
                <a:latin typeface="Times New Roman"/>
                <a:cs typeface="Times New Roman"/>
              </a:rPr>
              <a:t>1/2 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[m]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6690144" y="2436129"/>
            <a:ext cx="1025068" cy="357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110" marR="5080" indent="-106045">
              <a:lnSpc>
                <a:spcPts val="139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Fudge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Factor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ja-JP" altLang="en-US" sz="1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 Quadrupole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2177092" y="2886075"/>
            <a:ext cx="581401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Correction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3386012" y="2886076"/>
            <a:ext cx="2133285" cy="1570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906144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Before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	After	Before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endParaRPr sz="1000" dirty="0">
              <a:latin typeface="Calibri"/>
              <a:cs typeface="Calibri"/>
            </a:endParaRPr>
          </a:p>
          <a:p>
            <a:pPr marR="20320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0.13	0.11	0.05</a:t>
            </a:r>
          </a:p>
          <a:p>
            <a:pPr marR="20320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0.11	</a:t>
            </a: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0.02	</a:t>
            </a:r>
            <a:r>
              <a:rPr sz="1000" dirty="0">
                <a:latin typeface="Calibri"/>
                <a:cs typeface="Calibri"/>
              </a:rPr>
              <a:t>0.01</a:t>
            </a:r>
          </a:p>
          <a:p>
            <a:pPr marR="20320" algn="ctr">
              <a:lnSpc>
                <a:spcPct val="100000"/>
              </a:lnSpc>
              <a:spcBef>
                <a:spcPts val="620"/>
              </a:spcBef>
              <a:tabLst>
                <a:tab pos="865505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0.102	</a:t>
            </a:r>
            <a:r>
              <a:rPr sz="1000" dirty="0">
                <a:solidFill>
                  <a:srgbClr val="FF9300"/>
                </a:solidFill>
                <a:latin typeface="Calibri"/>
                <a:cs typeface="Calibri"/>
              </a:rPr>
              <a:t>0.038	</a:t>
            </a:r>
            <a:r>
              <a:rPr sz="1000" dirty="0">
                <a:latin typeface="Calibri"/>
                <a:cs typeface="Calibri"/>
              </a:rPr>
              <a:t>0.029</a:t>
            </a:r>
          </a:p>
          <a:p>
            <a:pPr marR="20320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0.066	</a:t>
            </a: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0.029	</a:t>
            </a:r>
            <a:r>
              <a:rPr sz="1000" dirty="0">
                <a:latin typeface="Calibri"/>
                <a:cs typeface="Calibri"/>
              </a:rPr>
              <a:t>0.037</a:t>
            </a:r>
          </a:p>
          <a:p>
            <a:pPr marR="20320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sz="1000" dirty="0">
                <a:latin typeface="Calibri"/>
                <a:cs typeface="Calibri"/>
              </a:rPr>
              <a:t>0.104	0.091	0.192</a:t>
            </a:r>
          </a:p>
          <a:p>
            <a:pPr marR="20955" algn="ctr">
              <a:lnSpc>
                <a:spcPct val="100000"/>
              </a:lnSpc>
              <a:spcBef>
                <a:spcPts val="645"/>
              </a:spcBef>
              <a:tabLst>
                <a:tab pos="865505" algn="l"/>
                <a:tab pos="1731010" algn="l"/>
              </a:tabLst>
            </a:pPr>
            <a:r>
              <a:rPr lang="en-US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sz="1000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lang="en-US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6022716" y="2886075"/>
            <a:ext cx="29260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After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7086349" y="2886075"/>
            <a:ext cx="197397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[%]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1861526" y="3120968"/>
            <a:ext cx="41129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Slope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1</a:t>
            </a:r>
          </a:p>
        </p:txBody>
      </p:sp>
      <p:sp>
        <p:nvSpPr>
          <p:cNvPr id="155" name="object 155"/>
          <p:cNvSpPr txBox="1"/>
          <p:nvPr/>
        </p:nvSpPr>
        <p:spPr>
          <a:xfrm>
            <a:off x="6040309" y="3120968"/>
            <a:ext cx="25769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0.01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6942003" y="3110884"/>
            <a:ext cx="48428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1.0</a:t>
            </a:r>
            <a:r>
              <a:rPr sz="1000" dirty="0">
                <a:latin typeface="ＭＳ Ｐゴシック"/>
                <a:cs typeface="ＭＳ Ｐゴシック"/>
              </a:rPr>
              <a:t>-</a:t>
            </a:r>
            <a:r>
              <a:rPr sz="1000" dirty="0">
                <a:latin typeface="Calibri"/>
                <a:cs typeface="Calibri"/>
              </a:rPr>
              <a:t>5.9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1861526" y="3345930"/>
            <a:ext cx="6156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Bte 0</a:t>
            </a:r>
            <a:r>
              <a:rPr sz="1050" baseline="23809" dirty="0">
                <a:latin typeface="Calibri"/>
                <a:cs typeface="Calibri"/>
              </a:rPr>
              <a:t>th </a:t>
            </a:r>
            <a:r>
              <a:rPr sz="1000" dirty="0">
                <a:latin typeface="Calibri"/>
                <a:cs typeface="Calibri"/>
              </a:rPr>
              <a:t>ARC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6040309" y="3355862"/>
            <a:ext cx="25769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00B050"/>
                </a:solidFill>
                <a:latin typeface="Calibri"/>
                <a:cs typeface="Calibri"/>
              </a:rPr>
              <a:t>0.02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6991474" y="3345777"/>
            <a:ext cx="38527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0</a:t>
            </a:r>
            <a:r>
              <a:rPr sz="1000" dirty="0">
                <a:latin typeface="ＭＳ Ｐゴシック"/>
                <a:cs typeface="ＭＳ Ｐゴシック"/>
              </a:rPr>
              <a:t>-</a:t>
            </a:r>
            <a:r>
              <a:rPr sz="1000" dirty="0">
                <a:latin typeface="Calibri"/>
                <a:cs typeface="Calibri"/>
              </a:rPr>
              <a:t>6.7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861526" y="3580825"/>
            <a:ext cx="602347" cy="159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Bte 1</a:t>
            </a:r>
            <a:r>
              <a:rPr sz="1050" baseline="23809" dirty="0">
                <a:latin typeface="Calibri"/>
                <a:cs typeface="Calibri"/>
              </a:rPr>
              <a:t>st </a:t>
            </a:r>
            <a:r>
              <a:rPr sz="1000" dirty="0">
                <a:latin typeface="Calibri"/>
                <a:cs typeface="Calibri"/>
              </a:rPr>
              <a:t>ARC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6007102" y="3587704"/>
            <a:ext cx="323706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0.036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7056530" y="3587704"/>
            <a:ext cx="25769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2.37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1861526" y="3815717"/>
            <a:ext cx="836557" cy="1595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Bte 2</a:t>
            </a:r>
            <a:r>
              <a:rPr sz="1050" baseline="23809" dirty="0">
                <a:latin typeface="Calibri"/>
                <a:cs typeface="Calibri"/>
              </a:rPr>
              <a:t>nd</a:t>
            </a:r>
            <a:r>
              <a:rPr sz="1000" dirty="0">
                <a:latin typeface="Calibri"/>
                <a:cs typeface="Calibri"/>
              </a:rPr>
              <a:t>,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3</a:t>
            </a:r>
            <a:r>
              <a:rPr sz="1050" baseline="23809" dirty="0">
                <a:latin typeface="Calibri"/>
                <a:cs typeface="Calibri"/>
              </a:rPr>
              <a:t>rd </a:t>
            </a:r>
            <a:r>
              <a:rPr sz="1000" dirty="0">
                <a:latin typeface="Calibri"/>
                <a:cs typeface="Calibri"/>
              </a:rPr>
              <a:t>ARC</a:t>
            </a:r>
          </a:p>
        </p:txBody>
      </p:sp>
      <p:sp>
        <p:nvSpPr>
          <p:cNvPr id="164" name="object 164"/>
          <p:cNvSpPr txBox="1"/>
          <p:nvPr/>
        </p:nvSpPr>
        <p:spPr>
          <a:xfrm>
            <a:off x="6007102" y="3822598"/>
            <a:ext cx="323706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0.034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7056530" y="3822598"/>
            <a:ext cx="25769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2.52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861526" y="4057490"/>
            <a:ext cx="41129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Slope</a:t>
            </a:r>
            <a:r>
              <a:rPr lang="ja-JP" altLang="en-US" sz="100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67" name="object 167"/>
          <p:cNvSpPr txBox="1"/>
          <p:nvPr/>
        </p:nvSpPr>
        <p:spPr>
          <a:xfrm>
            <a:off x="6007102" y="4057490"/>
            <a:ext cx="323706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0.116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7056530" y="4057490"/>
            <a:ext cx="257695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3.55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776354" y="5033877"/>
            <a:ext cx="1168514" cy="432797"/>
          </a:xfrm>
          <a:custGeom>
            <a:avLst/>
            <a:gdLst/>
            <a:ahLst/>
            <a:cxnLst/>
            <a:rect l="l" t="t" r="r" b="b"/>
            <a:pathLst>
              <a:path w="1169034" h="432435">
                <a:moveTo>
                  <a:pt x="62790" y="55026"/>
                </a:moveTo>
                <a:lnTo>
                  <a:pt x="78291" y="16751"/>
                </a:lnTo>
                <a:lnTo>
                  <a:pt x="115932" y="32"/>
                </a:lnTo>
                <a:lnTo>
                  <a:pt x="247165" y="0"/>
                </a:lnTo>
                <a:lnTo>
                  <a:pt x="523729" y="0"/>
                </a:lnTo>
                <a:lnTo>
                  <a:pt x="1113986" y="0"/>
                </a:lnTo>
                <a:lnTo>
                  <a:pt x="1128328" y="1885"/>
                </a:lnTo>
                <a:lnTo>
                  <a:pt x="1160911" y="26230"/>
                </a:lnTo>
                <a:lnTo>
                  <a:pt x="1169043" y="192589"/>
                </a:lnTo>
                <a:lnTo>
                  <a:pt x="1169043" y="275127"/>
                </a:lnTo>
                <a:lnTo>
                  <a:pt x="1167156" y="289459"/>
                </a:lnTo>
                <a:lnTo>
                  <a:pt x="1142798" y="322025"/>
                </a:lnTo>
                <a:lnTo>
                  <a:pt x="523729" y="330152"/>
                </a:lnTo>
                <a:lnTo>
                  <a:pt x="0" y="432249"/>
                </a:lnTo>
                <a:lnTo>
                  <a:pt x="247165" y="330152"/>
                </a:lnTo>
                <a:lnTo>
                  <a:pt x="117846" y="330152"/>
                </a:lnTo>
                <a:lnTo>
                  <a:pt x="103505" y="328267"/>
                </a:lnTo>
                <a:lnTo>
                  <a:pt x="70922" y="303922"/>
                </a:lnTo>
                <a:lnTo>
                  <a:pt x="62790" y="275127"/>
                </a:lnTo>
                <a:lnTo>
                  <a:pt x="62790" y="192589"/>
                </a:lnTo>
                <a:lnTo>
                  <a:pt x="62790" y="55026"/>
                </a:lnTo>
                <a:close/>
              </a:path>
            </a:pathLst>
          </a:custGeom>
          <a:ln w="21685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786748" y="3030787"/>
            <a:ext cx="1168514" cy="432797"/>
          </a:xfrm>
          <a:custGeom>
            <a:avLst/>
            <a:gdLst/>
            <a:ahLst/>
            <a:cxnLst/>
            <a:rect l="l" t="t" r="r" b="b"/>
            <a:pathLst>
              <a:path w="1169034" h="432435">
                <a:moveTo>
                  <a:pt x="62790" y="55026"/>
                </a:moveTo>
                <a:lnTo>
                  <a:pt x="78291" y="16751"/>
                </a:lnTo>
                <a:lnTo>
                  <a:pt x="115932" y="32"/>
                </a:lnTo>
                <a:lnTo>
                  <a:pt x="247165" y="0"/>
                </a:lnTo>
                <a:lnTo>
                  <a:pt x="523729" y="0"/>
                </a:lnTo>
                <a:lnTo>
                  <a:pt x="1113986" y="0"/>
                </a:lnTo>
                <a:lnTo>
                  <a:pt x="1128328" y="1885"/>
                </a:lnTo>
                <a:lnTo>
                  <a:pt x="1160911" y="26230"/>
                </a:lnTo>
                <a:lnTo>
                  <a:pt x="1169043" y="192589"/>
                </a:lnTo>
                <a:lnTo>
                  <a:pt x="1169043" y="275127"/>
                </a:lnTo>
                <a:lnTo>
                  <a:pt x="1167156" y="289459"/>
                </a:lnTo>
                <a:lnTo>
                  <a:pt x="1142798" y="322025"/>
                </a:lnTo>
                <a:lnTo>
                  <a:pt x="523729" y="330152"/>
                </a:lnTo>
                <a:lnTo>
                  <a:pt x="0" y="432249"/>
                </a:lnTo>
                <a:lnTo>
                  <a:pt x="247165" y="330152"/>
                </a:lnTo>
                <a:lnTo>
                  <a:pt x="117846" y="330152"/>
                </a:lnTo>
                <a:lnTo>
                  <a:pt x="103505" y="328267"/>
                </a:lnTo>
                <a:lnTo>
                  <a:pt x="70922" y="303922"/>
                </a:lnTo>
                <a:lnTo>
                  <a:pt x="62790" y="275127"/>
                </a:lnTo>
                <a:lnTo>
                  <a:pt x="62790" y="192589"/>
                </a:lnTo>
                <a:lnTo>
                  <a:pt x="62790" y="55026"/>
                </a:lnTo>
                <a:close/>
              </a:path>
            </a:pathLst>
          </a:custGeom>
          <a:ln w="2168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786094" y="3387759"/>
            <a:ext cx="436051" cy="76264"/>
          </a:xfrm>
          <a:custGeom>
            <a:avLst/>
            <a:gdLst/>
            <a:ahLst/>
            <a:cxnLst/>
            <a:rect l="l" t="t" r="r" b="b"/>
            <a:pathLst>
              <a:path w="436245" h="76200">
                <a:moveTo>
                  <a:pt x="359928" y="50799"/>
                </a:moveTo>
                <a:lnTo>
                  <a:pt x="359928" y="76200"/>
                </a:lnTo>
                <a:lnTo>
                  <a:pt x="410755" y="50800"/>
                </a:lnTo>
                <a:lnTo>
                  <a:pt x="359928" y="50799"/>
                </a:lnTo>
                <a:close/>
              </a:path>
              <a:path w="436245" h="76200">
                <a:moveTo>
                  <a:pt x="359928" y="25399"/>
                </a:moveTo>
                <a:lnTo>
                  <a:pt x="359928" y="50799"/>
                </a:lnTo>
                <a:lnTo>
                  <a:pt x="372634" y="50800"/>
                </a:lnTo>
                <a:lnTo>
                  <a:pt x="372634" y="25400"/>
                </a:lnTo>
                <a:lnTo>
                  <a:pt x="359928" y="25399"/>
                </a:lnTo>
                <a:close/>
              </a:path>
              <a:path w="436245" h="76200">
                <a:moveTo>
                  <a:pt x="359928" y="0"/>
                </a:moveTo>
                <a:lnTo>
                  <a:pt x="359928" y="25399"/>
                </a:lnTo>
                <a:lnTo>
                  <a:pt x="372634" y="25400"/>
                </a:lnTo>
                <a:lnTo>
                  <a:pt x="372634" y="50800"/>
                </a:lnTo>
                <a:lnTo>
                  <a:pt x="410757" y="50798"/>
                </a:lnTo>
                <a:lnTo>
                  <a:pt x="436168" y="38100"/>
                </a:lnTo>
                <a:lnTo>
                  <a:pt x="359928" y="0"/>
                </a:lnTo>
                <a:close/>
              </a:path>
              <a:path w="436245" h="76200">
                <a:moveTo>
                  <a:pt x="0" y="25398"/>
                </a:moveTo>
                <a:lnTo>
                  <a:pt x="0" y="50798"/>
                </a:lnTo>
                <a:lnTo>
                  <a:pt x="359928" y="50799"/>
                </a:lnTo>
                <a:lnTo>
                  <a:pt x="359928" y="25399"/>
                </a:lnTo>
                <a:lnTo>
                  <a:pt x="0" y="25398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545211" y="3154037"/>
            <a:ext cx="436051" cy="76264"/>
          </a:xfrm>
          <a:custGeom>
            <a:avLst/>
            <a:gdLst/>
            <a:ahLst/>
            <a:cxnLst/>
            <a:rect l="l" t="t" r="r" b="b"/>
            <a:pathLst>
              <a:path w="436245" h="76200">
                <a:moveTo>
                  <a:pt x="359927" y="50799"/>
                </a:moveTo>
                <a:lnTo>
                  <a:pt x="359926" y="76200"/>
                </a:lnTo>
                <a:lnTo>
                  <a:pt x="410754" y="50800"/>
                </a:lnTo>
                <a:lnTo>
                  <a:pt x="359927" y="50799"/>
                </a:lnTo>
                <a:close/>
              </a:path>
              <a:path w="436245" h="76200">
                <a:moveTo>
                  <a:pt x="359927" y="25399"/>
                </a:moveTo>
                <a:lnTo>
                  <a:pt x="359927" y="50799"/>
                </a:lnTo>
                <a:lnTo>
                  <a:pt x="372634" y="50800"/>
                </a:lnTo>
                <a:lnTo>
                  <a:pt x="372634" y="25400"/>
                </a:lnTo>
                <a:lnTo>
                  <a:pt x="359927" y="25399"/>
                </a:lnTo>
                <a:close/>
              </a:path>
              <a:path w="436245" h="76200">
                <a:moveTo>
                  <a:pt x="359928" y="0"/>
                </a:moveTo>
                <a:lnTo>
                  <a:pt x="359927" y="25399"/>
                </a:lnTo>
                <a:lnTo>
                  <a:pt x="372634" y="25400"/>
                </a:lnTo>
                <a:lnTo>
                  <a:pt x="372634" y="50800"/>
                </a:lnTo>
                <a:lnTo>
                  <a:pt x="410757" y="50798"/>
                </a:lnTo>
                <a:lnTo>
                  <a:pt x="436168" y="38100"/>
                </a:lnTo>
                <a:lnTo>
                  <a:pt x="359928" y="0"/>
                </a:lnTo>
                <a:close/>
              </a:path>
              <a:path w="436245" h="76200">
                <a:moveTo>
                  <a:pt x="0" y="25398"/>
                </a:moveTo>
                <a:lnTo>
                  <a:pt x="0" y="50798"/>
                </a:lnTo>
                <a:lnTo>
                  <a:pt x="359927" y="50799"/>
                </a:lnTo>
                <a:lnTo>
                  <a:pt x="359927" y="25399"/>
                </a:lnTo>
                <a:lnTo>
                  <a:pt x="0" y="25398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786094" y="3639491"/>
            <a:ext cx="436051" cy="76264"/>
          </a:xfrm>
          <a:custGeom>
            <a:avLst/>
            <a:gdLst/>
            <a:ahLst/>
            <a:cxnLst/>
            <a:rect l="l" t="t" r="r" b="b"/>
            <a:pathLst>
              <a:path w="436245" h="76200">
                <a:moveTo>
                  <a:pt x="359928" y="50799"/>
                </a:moveTo>
                <a:lnTo>
                  <a:pt x="359928" y="76200"/>
                </a:lnTo>
                <a:lnTo>
                  <a:pt x="410755" y="50800"/>
                </a:lnTo>
                <a:lnTo>
                  <a:pt x="359928" y="50799"/>
                </a:lnTo>
                <a:close/>
              </a:path>
              <a:path w="436245" h="76200">
                <a:moveTo>
                  <a:pt x="359928" y="25399"/>
                </a:moveTo>
                <a:lnTo>
                  <a:pt x="359928" y="50799"/>
                </a:lnTo>
                <a:lnTo>
                  <a:pt x="372634" y="50800"/>
                </a:lnTo>
                <a:lnTo>
                  <a:pt x="372634" y="25400"/>
                </a:lnTo>
                <a:lnTo>
                  <a:pt x="359928" y="25399"/>
                </a:lnTo>
                <a:close/>
              </a:path>
              <a:path w="436245" h="76200">
                <a:moveTo>
                  <a:pt x="359928" y="0"/>
                </a:moveTo>
                <a:lnTo>
                  <a:pt x="359928" y="25399"/>
                </a:lnTo>
                <a:lnTo>
                  <a:pt x="372634" y="25400"/>
                </a:lnTo>
                <a:lnTo>
                  <a:pt x="372634" y="50800"/>
                </a:lnTo>
                <a:lnTo>
                  <a:pt x="410757" y="50798"/>
                </a:lnTo>
                <a:lnTo>
                  <a:pt x="436168" y="38100"/>
                </a:lnTo>
                <a:lnTo>
                  <a:pt x="359928" y="0"/>
                </a:lnTo>
                <a:close/>
              </a:path>
              <a:path w="436245" h="76200">
                <a:moveTo>
                  <a:pt x="0" y="25398"/>
                </a:moveTo>
                <a:lnTo>
                  <a:pt x="0" y="50798"/>
                </a:lnTo>
                <a:lnTo>
                  <a:pt x="359928" y="50799"/>
                </a:lnTo>
                <a:lnTo>
                  <a:pt x="359928" y="25399"/>
                </a:lnTo>
                <a:lnTo>
                  <a:pt x="0" y="25398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786094" y="3850877"/>
            <a:ext cx="436051" cy="76264"/>
          </a:xfrm>
          <a:custGeom>
            <a:avLst/>
            <a:gdLst/>
            <a:ahLst/>
            <a:cxnLst/>
            <a:rect l="l" t="t" r="r" b="b"/>
            <a:pathLst>
              <a:path w="436245" h="76200">
                <a:moveTo>
                  <a:pt x="359928" y="0"/>
                </a:moveTo>
                <a:lnTo>
                  <a:pt x="359928" y="76200"/>
                </a:lnTo>
                <a:lnTo>
                  <a:pt x="410755" y="50800"/>
                </a:lnTo>
                <a:lnTo>
                  <a:pt x="372634" y="50800"/>
                </a:lnTo>
                <a:lnTo>
                  <a:pt x="372634" y="25400"/>
                </a:lnTo>
                <a:lnTo>
                  <a:pt x="410755" y="25400"/>
                </a:lnTo>
                <a:lnTo>
                  <a:pt x="359928" y="0"/>
                </a:lnTo>
                <a:close/>
              </a:path>
              <a:path w="436245" h="76200">
                <a:moveTo>
                  <a:pt x="359928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359928" y="50800"/>
                </a:lnTo>
                <a:lnTo>
                  <a:pt x="359928" y="25400"/>
                </a:lnTo>
                <a:close/>
              </a:path>
              <a:path w="436245" h="76200">
                <a:moveTo>
                  <a:pt x="410755" y="25400"/>
                </a:moveTo>
                <a:lnTo>
                  <a:pt x="372634" y="25400"/>
                </a:lnTo>
                <a:lnTo>
                  <a:pt x="372634" y="50800"/>
                </a:lnTo>
                <a:lnTo>
                  <a:pt x="410755" y="50800"/>
                </a:lnTo>
                <a:lnTo>
                  <a:pt x="436168" y="38100"/>
                </a:lnTo>
                <a:lnTo>
                  <a:pt x="410755" y="25400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545211" y="4082557"/>
            <a:ext cx="436051" cy="76264"/>
          </a:xfrm>
          <a:custGeom>
            <a:avLst/>
            <a:gdLst/>
            <a:ahLst/>
            <a:cxnLst/>
            <a:rect l="l" t="t" r="r" b="b"/>
            <a:pathLst>
              <a:path w="436245" h="76200">
                <a:moveTo>
                  <a:pt x="359927" y="50799"/>
                </a:moveTo>
                <a:lnTo>
                  <a:pt x="359926" y="76200"/>
                </a:lnTo>
                <a:lnTo>
                  <a:pt x="410754" y="50800"/>
                </a:lnTo>
                <a:lnTo>
                  <a:pt x="359927" y="50799"/>
                </a:lnTo>
                <a:close/>
              </a:path>
              <a:path w="436245" h="76200">
                <a:moveTo>
                  <a:pt x="359927" y="25399"/>
                </a:moveTo>
                <a:lnTo>
                  <a:pt x="359927" y="50799"/>
                </a:lnTo>
                <a:lnTo>
                  <a:pt x="372634" y="50800"/>
                </a:lnTo>
                <a:lnTo>
                  <a:pt x="372634" y="25400"/>
                </a:lnTo>
                <a:lnTo>
                  <a:pt x="359927" y="25399"/>
                </a:lnTo>
                <a:close/>
              </a:path>
              <a:path w="436245" h="76200">
                <a:moveTo>
                  <a:pt x="359928" y="0"/>
                </a:moveTo>
                <a:lnTo>
                  <a:pt x="359927" y="25399"/>
                </a:lnTo>
                <a:lnTo>
                  <a:pt x="372634" y="25400"/>
                </a:lnTo>
                <a:lnTo>
                  <a:pt x="372634" y="50800"/>
                </a:lnTo>
                <a:lnTo>
                  <a:pt x="410757" y="50798"/>
                </a:lnTo>
                <a:lnTo>
                  <a:pt x="436168" y="38100"/>
                </a:lnTo>
                <a:lnTo>
                  <a:pt x="359928" y="0"/>
                </a:lnTo>
                <a:close/>
              </a:path>
              <a:path w="436245" h="76200">
                <a:moveTo>
                  <a:pt x="0" y="25398"/>
                </a:moveTo>
                <a:lnTo>
                  <a:pt x="0" y="50798"/>
                </a:lnTo>
                <a:lnTo>
                  <a:pt x="359927" y="50799"/>
                </a:lnTo>
                <a:lnTo>
                  <a:pt x="359927" y="25399"/>
                </a:lnTo>
                <a:lnTo>
                  <a:pt x="0" y="25398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3776710" y="5325692"/>
            <a:ext cx="436051" cy="76264"/>
          </a:xfrm>
          <a:custGeom>
            <a:avLst/>
            <a:gdLst/>
            <a:ahLst/>
            <a:cxnLst/>
            <a:rect l="l" t="t" r="r" b="b"/>
            <a:pathLst>
              <a:path w="436245" h="76200">
                <a:moveTo>
                  <a:pt x="359926" y="50799"/>
                </a:moveTo>
                <a:lnTo>
                  <a:pt x="359926" y="76200"/>
                </a:lnTo>
                <a:lnTo>
                  <a:pt x="410754" y="50800"/>
                </a:lnTo>
                <a:lnTo>
                  <a:pt x="359926" y="50799"/>
                </a:lnTo>
                <a:close/>
              </a:path>
              <a:path w="436245" h="76200">
                <a:moveTo>
                  <a:pt x="359926" y="25399"/>
                </a:moveTo>
                <a:lnTo>
                  <a:pt x="359926" y="50799"/>
                </a:lnTo>
                <a:lnTo>
                  <a:pt x="372634" y="50800"/>
                </a:lnTo>
                <a:lnTo>
                  <a:pt x="372634" y="25400"/>
                </a:lnTo>
                <a:lnTo>
                  <a:pt x="359926" y="25399"/>
                </a:lnTo>
                <a:close/>
              </a:path>
              <a:path w="436245" h="76200">
                <a:moveTo>
                  <a:pt x="359926" y="0"/>
                </a:moveTo>
                <a:lnTo>
                  <a:pt x="359926" y="25399"/>
                </a:lnTo>
                <a:lnTo>
                  <a:pt x="372634" y="25400"/>
                </a:lnTo>
                <a:lnTo>
                  <a:pt x="372634" y="50800"/>
                </a:lnTo>
                <a:lnTo>
                  <a:pt x="410757" y="50798"/>
                </a:lnTo>
                <a:lnTo>
                  <a:pt x="436168" y="38100"/>
                </a:lnTo>
                <a:lnTo>
                  <a:pt x="359926" y="0"/>
                </a:lnTo>
                <a:close/>
              </a:path>
              <a:path w="436245" h="76200">
                <a:moveTo>
                  <a:pt x="0" y="25398"/>
                </a:moveTo>
                <a:lnTo>
                  <a:pt x="0" y="50798"/>
                </a:lnTo>
                <a:lnTo>
                  <a:pt x="359926" y="50799"/>
                </a:lnTo>
                <a:lnTo>
                  <a:pt x="359926" y="25399"/>
                </a:lnTo>
                <a:lnTo>
                  <a:pt x="0" y="25398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776710" y="5560680"/>
            <a:ext cx="436051" cy="76264"/>
          </a:xfrm>
          <a:custGeom>
            <a:avLst/>
            <a:gdLst/>
            <a:ahLst/>
            <a:cxnLst/>
            <a:rect l="l" t="t" r="r" b="b"/>
            <a:pathLst>
              <a:path w="436245" h="76200">
                <a:moveTo>
                  <a:pt x="359926" y="50799"/>
                </a:moveTo>
                <a:lnTo>
                  <a:pt x="359926" y="76200"/>
                </a:lnTo>
                <a:lnTo>
                  <a:pt x="410754" y="50800"/>
                </a:lnTo>
                <a:lnTo>
                  <a:pt x="359926" y="50799"/>
                </a:lnTo>
                <a:close/>
              </a:path>
              <a:path w="436245" h="76200">
                <a:moveTo>
                  <a:pt x="359926" y="25399"/>
                </a:moveTo>
                <a:lnTo>
                  <a:pt x="359926" y="50799"/>
                </a:lnTo>
                <a:lnTo>
                  <a:pt x="372634" y="50800"/>
                </a:lnTo>
                <a:lnTo>
                  <a:pt x="372634" y="25400"/>
                </a:lnTo>
                <a:lnTo>
                  <a:pt x="359926" y="25399"/>
                </a:lnTo>
                <a:close/>
              </a:path>
              <a:path w="436245" h="76200">
                <a:moveTo>
                  <a:pt x="359926" y="0"/>
                </a:moveTo>
                <a:lnTo>
                  <a:pt x="359926" y="25399"/>
                </a:lnTo>
                <a:lnTo>
                  <a:pt x="372634" y="25400"/>
                </a:lnTo>
                <a:lnTo>
                  <a:pt x="372634" y="50800"/>
                </a:lnTo>
                <a:lnTo>
                  <a:pt x="410757" y="50798"/>
                </a:lnTo>
                <a:lnTo>
                  <a:pt x="436168" y="38100"/>
                </a:lnTo>
                <a:lnTo>
                  <a:pt x="359926" y="0"/>
                </a:lnTo>
                <a:close/>
              </a:path>
              <a:path w="436245" h="76200">
                <a:moveTo>
                  <a:pt x="0" y="25398"/>
                </a:moveTo>
                <a:lnTo>
                  <a:pt x="0" y="50798"/>
                </a:lnTo>
                <a:lnTo>
                  <a:pt x="359926" y="50799"/>
                </a:lnTo>
                <a:lnTo>
                  <a:pt x="359926" y="25399"/>
                </a:lnTo>
                <a:lnTo>
                  <a:pt x="0" y="25398"/>
                </a:lnTo>
                <a:close/>
              </a:path>
            </a:pathLst>
          </a:custGeom>
          <a:solidFill>
            <a:srgbClr val="4A7E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87493" y="4017698"/>
            <a:ext cx="1318942" cy="427079"/>
          </a:xfrm>
          <a:custGeom>
            <a:avLst/>
            <a:gdLst/>
            <a:ahLst/>
            <a:cxnLst/>
            <a:rect l="l" t="t" r="r" b="b"/>
            <a:pathLst>
              <a:path w="1319529" h="426720">
                <a:moveTo>
                  <a:pt x="70856" y="54320"/>
                </a:moveTo>
                <a:lnTo>
                  <a:pt x="86530" y="16157"/>
                </a:lnTo>
                <a:lnTo>
                  <a:pt x="124456" y="5"/>
                </a:lnTo>
                <a:lnTo>
                  <a:pt x="278918" y="0"/>
                </a:lnTo>
                <a:lnTo>
                  <a:pt x="591010" y="0"/>
                </a:lnTo>
                <a:lnTo>
                  <a:pt x="1264875" y="0"/>
                </a:lnTo>
                <a:lnTo>
                  <a:pt x="1279207" y="1908"/>
                </a:lnTo>
                <a:lnTo>
                  <a:pt x="1311566" y="26501"/>
                </a:lnTo>
                <a:lnTo>
                  <a:pt x="1319224" y="190116"/>
                </a:lnTo>
                <a:lnTo>
                  <a:pt x="1319224" y="271594"/>
                </a:lnTo>
                <a:lnTo>
                  <a:pt x="1317314" y="285918"/>
                </a:lnTo>
                <a:lnTo>
                  <a:pt x="1292708" y="318259"/>
                </a:lnTo>
                <a:lnTo>
                  <a:pt x="591010" y="325914"/>
                </a:lnTo>
                <a:lnTo>
                  <a:pt x="0" y="426700"/>
                </a:lnTo>
                <a:lnTo>
                  <a:pt x="278918" y="325914"/>
                </a:lnTo>
                <a:lnTo>
                  <a:pt x="125206" y="325914"/>
                </a:lnTo>
                <a:lnTo>
                  <a:pt x="110873" y="324005"/>
                </a:lnTo>
                <a:lnTo>
                  <a:pt x="78515" y="299412"/>
                </a:lnTo>
                <a:lnTo>
                  <a:pt x="70856" y="271594"/>
                </a:lnTo>
                <a:lnTo>
                  <a:pt x="70856" y="190116"/>
                </a:lnTo>
                <a:lnTo>
                  <a:pt x="70856" y="54320"/>
                </a:lnTo>
                <a:close/>
              </a:path>
            </a:pathLst>
          </a:custGeom>
          <a:ln w="21685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 txBox="1"/>
          <p:nvPr/>
        </p:nvSpPr>
        <p:spPr>
          <a:xfrm>
            <a:off x="295503" y="4268000"/>
            <a:ext cx="240258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correction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for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lang="en-US" sz="1400" dirty="0">
                <a:latin typeface="Calibri"/>
                <a:cs typeface="Calibri"/>
              </a:rPr>
              <a:t>-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 </a:t>
            </a:r>
            <a:r>
              <a:rPr sz="1500" baseline="5555" dirty="0">
                <a:latin typeface="Calibri"/>
                <a:cs typeface="Calibri"/>
              </a:rPr>
              <a:t>Bte 4</a:t>
            </a:r>
            <a:r>
              <a:rPr sz="1050" baseline="35714" dirty="0">
                <a:latin typeface="Calibri"/>
                <a:cs typeface="Calibri"/>
              </a:rPr>
              <a:t>th </a:t>
            </a:r>
            <a:r>
              <a:rPr sz="1500" baseline="5555" dirty="0">
                <a:latin typeface="Calibri"/>
                <a:cs typeface="Calibri"/>
              </a:rPr>
              <a:t>ARC</a:t>
            </a:r>
          </a:p>
        </p:txBody>
      </p:sp>
      <p:sp>
        <p:nvSpPr>
          <p:cNvPr id="180" name="object 180"/>
          <p:cNvSpPr txBox="1"/>
          <p:nvPr/>
        </p:nvSpPr>
        <p:spPr>
          <a:xfrm>
            <a:off x="6136543" y="4292384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7152764" y="4292384"/>
            <a:ext cx="64740" cy="1525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000" dirty="0">
                <a:latin typeface="Calibri"/>
                <a:cs typeface="Calibri"/>
              </a:rPr>
              <a:t>-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7885289" y="5113006"/>
            <a:ext cx="115558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BT</a:t>
            </a:r>
            <a:r>
              <a:rPr lang="en-US" altLang="ja-JP" sz="1400" dirty="0">
                <a:latin typeface="Calibri"/>
                <a:cs typeface="Calibri"/>
              </a:rPr>
              <a:t>-</a:t>
            </a:r>
            <a:r>
              <a:rPr sz="1400" dirty="0">
                <a:latin typeface="Calibri"/>
                <a:cs typeface="Calibri"/>
              </a:rPr>
              <a:t>WS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placed</a:t>
            </a:r>
          </a:p>
        </p:txBody>
      </p:sp>
      <p:sp>
        <p:nvSpPr>
          <p:cNvPr id="183" name="object 183"/>
          <p:cNvSpPr txBox="1"/>
          <p:nvPr/>
        </p:nvSpPr>
        <p:spPr>
          <a:xfrm>
            <a:off x="7895682" y="3111838"/>
            <a:ext cx="121075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BT</a:t>
            </a:r>
            <a:r>
              <a:rPr lang="en-US" altLang="ja-JP" sz="1400" dirty="0">
                <a:latin typeface="Calibri"/>
                <a:cs typeface="Calibri"/>
              </a:rPr>
              <a:t>-</a:t>
            </a:r>
            <a:r>
              <a:rPr sz="1400" dirty="0">
                <a:latin typeface="Calibri"/>
                <a:cs typeface="Calibri"/>
              </a:rPr>
              <a:t>WS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placed</a:t>
            </a:r>
          </a:p>
        </p:txBody>
      </p:sp>
      <p:sp>
        <p:nvSpPr>
          <p:cNvPr id="184" name="object 184"/>
          <p:cNvSpPr txBox="1"/>
          <p:nvPr/>
        </p:nvSpPr>
        <p:spPr>
          <a:xfrm>
            <a:off x="1960776" y="1779584"/>
            <a:ext cx="6806073" cy="781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indent="-243840">
              <a:lnSpc>
                <a:spcPts val="2030"/>
              </a:lnSpc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Until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BT</a:t>
            </a:r>
            <a:r>
              <a:rPr lang="en-US" altLang="ja-JP" sz="1700" dirty="0">
                <a:latin typeface="Calibri"/>
                <a:cs typeface="Calibri"/>
              </a:rPr>
              <a:t>-</a:t>
            </a:r>
            <a:r>
              <a:rPr sz="1700" dirty="0">
                <a:latin typeface="Calibri"/>
                <a:cs typeface="Calibri"/>
              </a:rPr>
              <a:t>Wire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Scanner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(WS)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position,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dispersion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correction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done.</a:t>
            </a:r>
          </a:p>
          <a:p>
            <a:pPr marL="256540" indent="-243840">
              <a:lnSpc>
                <a:spcPts val="2030"/>
              </a:lnSpc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In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some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ARC,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dispersion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correction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finished.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→ Continue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to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Phase</a:t>
            </a:r>
            <a:r>
              <a:rPr lang="en-US" altLang="ja-JP" sz="1700" dirty="0">
                <a:latin typeface="Calibri"/>
                <a:cs typeface="Calibri"/>
              </a:rPr>
              <a:t>-</a:t>
            </a:r>
            <a:r>
              <a:rPr sz="1700" dirty="0">
                <a:latin typeface="Calibri"/>
                <a:cs typeface="Calibri"/>
              </a:rPr>
              <a:t>III</a:t>
            </a:r>
          </a:p>
        </p:txBody>
      </p:sp>
      <p:sp>
        <p:nvSpPr>
          <p:cNvPr id="185" name="object 185"/>
          <p:cNvSpPr txBox="1"/>
          <p:nvPr/>
        </p:nvSpPr>
        <p:spPr>
          <a:xfrm>
            <a:off x="7904492" y="4097169"/>
            <a:ext cx="140460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Inj.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MR</a:t>
            </a:r>
          </a:p>
        </p:txBody>
      </p:sp>
      <p:sp>
        <p:nvSpPr>
          <p:cNvPr id="186" name="object 186"/>
          <p:cNvSpPr txBox="1"/>
          <p:nvPr/>
        </p:nvSpPr>
        <p:spPr>
          <a:xfrm>
            <a:off x="7914882" y="6263068"/>
            <a:ext cx="139421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Inj.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point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MR</a:t>
            </a:r>
          </a:p>
        </p:txBody>
      </p:sp>
      <p:sp>
        <p:nvSpPr>
          <p:cNvPr id="187" name="object 187"/>
          <p:cNvSpPr/>
          <p:nvPr/>
        </p:nvSpPr>
        <p:spPr>
          <a:xfrm>
            <a:off x="7798476" y="6184249"/>
            <a:ext cx="1308152" cy="432797"/>
          </a:xfrm>
          <a:custGeom>
            <a:avLst/>
            <a:gdLst/>
            <a:ahLst/>
            <a:cxnLst/>
            <a:rect l="l" t="t" r="r" b="b"/>
            <a:pathLst>
              <a:path w="1308734" h="432434">
                <a:moveTo>
                  <a:pt x="70266" y="55026"/>
                </a:moveTo>
                <a:lnTo>
                  <a:pt x="85767" y="16751"/>
                </a:lnTo>
                <a:lnTo>
                  <a:pt x="123408" y="32"/>
                </a:lnTo>
                <a:lnTo>
                  <a:pt x="276595" y="0"/>
                </a:lnTo>
                <a:lnTo>
                  <a:pt x="586087" y="0"/>
                </a:lnTo>
                <a:lnTo>
                  <a:pt x="1253181" y="0"/>
                </a:lnTo>
                <a:lnTo>
                  <a:pt x="1267522" y="1885"/>
                </a:lnTo>
                <a:lnTo>
                  <a:pt x="1300106" y="26230"/>
                </a:lnTo>
                <a:lnTo>
                  <a:pt x="1308237" y="192589"/>
                </a:lnTo>
                <a:lnTo>
                  <a:pt x="1308237" y="275127"/>
                </a:lnTo>
                <a:lnTo>
                  <a:pt x="1306351" y="289459"/>
                </a:lnTo>
                <a:lnTo>
                  <a:pt x="1281993" y="322025"/>
                </a:lnTo>
                <a:lnTo>
                  <a:pt x="586087" y="330152"/>
                </a:lnTo>
                <a:lnTo>
                  <a:pt x="0" y="432249"/>
                </a:lnTo>
                <a:lnTo>
                  <a:pt x="276595" y="330152"/>
                </a:lnTo>
                <a:lnTo>
                  <a:pt x="125322" y="330152"/>
                </a:lnTo>
                <a:lnTo>
                  <a:pt x="110981" y="328267"/>
                </a:lnTo>
                <a:lnTo>
                  <a:pt x="78398" y="303922"/>
                </a:lnTo>
                <a:lnTo>
                  <a:pt x="70266" y="275127"/>
                </a:lnTo>
                <a:lnTo>
                  <a:pt x="70266" y="192589"/>
                </a:lnTo>
                <a:lnTo>
                  <a:pt x="70266" y="55026"/>
                </a:lnTo>
                <a:close/>
              </a:path>
            </a:pathLst>
          </a:custGeom>
          <a:ln w="21685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 txBox="1"/>
          <p:nvPr/>
        </p:nvSpPr>
        <p:spPr>
          <a:xfrm>
            <a:off x="295502" y="2617647"/>
            <a:ext cx="1500647" cy="822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5200"/>
              </a:lnSpc>
            </a:pPr>
            <a:r>
              <a:rPr sz="1400" dirty="0">
                <a:latin typeface="Calibri"/>
                <a:cs typeface="Calibri"/>
              </a:rPr>
              <a:t>As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same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manner,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we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corrected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dispersion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each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ARC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BT.</a:t>
            </a:r>
          </a:p>
        </p:txBody>
      </p:sp>
      <p:sp>
        <p:nvSpPr>
          <p:cNvPr id="190" name="object 190"/>
          <p:cNvSpPr txBox="1"/>
          <p:nvPr/>
        </p:nvSpPr>
        <p:spPr>
          <a:xfrm>
            <a:off x="295503" y="3645686"/>
            <a:ext cx="1495226" cy="633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7900"/>
              </a:lnSpc>
            </a:pPr>
            <a:r>
              <a:rPr sz="1400" dirty="0">
                <a:latin typeface="Calibri"/>
                <a:cs typeface="Calibri"/>
              </a:rPr>
              <a:t>This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table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residual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dispersion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before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after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295502" y="4472388"/>
            <a:ext cx="98719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e+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beam.</a:t>
            </a:r>
          </a:p>
        </p:txBody>
      </p:sp>
      <p:sp>
        <p:nvSpPr>
          <p:cNvPr id="192" name="object 192"/>
          <p:cNvSpPr txBox="1"/>
          <p:nvPr/>
        </p:nvSpPr>
        <p:spPr>
          <a:xfrm>
            <a:off x="295503" y="4890315"/>
            <a:ext cx="1367816" cy="822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5200"/>
              </a:lnSpc>
            </a:pPr>
            <a:r>
              <a:rPr sz="1400" dirty="0">
                <a:latin typeface="Calibri"/>
                <a:cs typeface="Calibri"/>
              </a:rPr>
              <a:t>These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ARC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names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are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listed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upstream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 beam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line.</a:t>
            </a:r>
          </a:p>
        </p:txBody>
      </p:sp>
      <p:sp>
        <p:nvSpPr>
          <p:cNvPr id="193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29843991"/>
      </p:ext>
    </p:extLst>
  </p:cSld>
  <p:clrMapOvr>
    <a:masterClrMapping/>
  </p:clrMapOvr>
  <p:transition xmlns:p14="http://schemas.microsoft.com/office/powerpoint/2010/main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30716" y="3479864"/>
            <a:ext cx="7814638" cy="3230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100" y="450563"/>
            <a:ext cx="10358438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1484">
              <a:lnSpc>
                <a:spcPct val="100000"/>
              </a:lnSpc>
            </a:pPr>
            <a:r>
              <a:rPr sz="3800" dirty="0">
                <a:latin typeface="Calibri"/>
                <a:cs typeface="Calibri"/>
              </a:rPr>
              <a:t>B)</a:t>
            </a:r>
            <a:r>
              <a:rPr lang="ja-JP" altLang="en-US" sz="3800" dirty="0">
                <a:latin typeface="Calibri"/>
                <a:cs typeface="Calibri"/>
              </a:rPr>
              <a:t> </a:t>
            </a:r>
            <a:r>
              <a:rPr sz="3800" dirty="0">
                <a:latin typeface="Calibri"/>
                <a:cs typeface="Calibri"/>
              </a:rPr>
              <a:t>Beam</a:t>
            </a:r>
            <a:r>
              <a:rPr lang="ja-JP" altLang="en-US" sz="3800" dirty="0">
                <a:latin typeface="Calibri"/>
                <a:cs typeface="Calibri"/>
              </a:rPr>
              <a:t> </a:t>
            </a:r>
            <a:r>
              <a:rPr sz="3800" dirty="0">
                <a:latin typeface="Calibri"/>
                <a:cs typeface="Calibri"/>
              </a:rPr>
              <a:t>Phase</a:t>
            </a:r>
            <a:r>
              <a:rPr lang="ja-JP" altLang="en-US" sz="3800" dirty="0">
                <a:latin typeface="Calibri"/>
                <a:cs typeface="Calibri"/>
              </a:rPr>
              <a:t> </a:t>
            </a:r>
            <a:r>
              <a:rPr sz="3800" dirty="0">
                <a:latin typeface="Calibri"/>
                <a:cs typeface="Calibri"/>
              </a:rPr>
              <a:t>Space</a:t>
            </a:r>
            <a:r>
              <a:rPr lang="ja-JP" altLang="en-US" sz="3800" dirty="0">
                <a:latin typeface="Calibri"/>
                <a:cs typeface="Calibri"/>
              </a:rPr>
              <a:t> </a:t>
            </a:r>
            <a:r>
              <a:rPr sz="3800" dirty="0">
                <a:latin typeface="Calibri"/>
                <a:cs typeface="Calibri"/>
              </a:rPr>
              <a:t>Jitter</a:t>
            </a:r>
            <a:r>
              <a:rPr lang="ja-JP" altLang="en-US" sz="3800" dirty="0">
                <a:latin typeface="Calibri"/>
                <a:cs typeface="Calibri"/>
              </a:rPr>
              <a:t> </a:t>
            </a:r>
            <a:r>
              <a:rPr sz="3800" dirty="0">
                <a:latin typeface="Calibri"/>
                <a:cs typeface="Calibri"/>
              </a:rPr>
              <a:t>(2)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77208" y="1752130"/>
            <a:ext cx="7690869" cy="18267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indent="-243840">
              <a:lnSpc>
                <a:spcPts val="2014"/>
              </a:lnSpc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First,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suspected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that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components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around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target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made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beam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jitter.</a:t>
            </a:r>
          </a:p>
          <a:p>
            <a:pPr marL="256540" indent="-243840">
              <a:lnSpc>
                <a:spcPts val="2014"/>
              </a:lnSpc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They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are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flux concentrator,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 solenoid,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bridge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coil,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pulsed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magnet,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chicane,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on.</a:t>
            </a:r>
          </a:p>
          <a:p>
            <a:pPr marL="256540" marR="185420" indent="-243840">
              <a:lnSpc>
                <a:spcPts val="1989"/>
              </a:lnSpc>
              <a:spcBef>
                <a:spcPts val="180"/>
              </a:spcBef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We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check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whether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these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components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are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sources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jitter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by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turn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these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 components.</a:t>
            </a:r>
          </a:p>
          <a:p>
            <a:pPr marL="256540" indent="-243840">
              <a:lnSpc>
                <a:spcPts val="1935"/>
              </a:lnSpc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There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remarkable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differences.</a:t>
            </a:r>
          </a:p>
          <a:p>
            <a:pPr marL="256540" indent="-243840">
              <a:lnSpc>
                <a:spcPct val="100000"/>
              </a:lnSpc>
              <a:spcBef>
                <a:spcPts val="70"/>
              </a:spcBef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The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components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are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beam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jitter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source.</a:t>
            </a:r>
          </a:p>
        </p:txBody>
      </p:sp>
      <p:sp>
        <p:nvSpPr>
          <p:cNvPr id="6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88617468"/>
      </p:ext>
    </p:extLst>
  </p:cSld>
  <p:clrMapOvr>
    <a:masterClrMapping/>
  </p:clrMapOvr>
  <p:transition xmlns:p14="http://schemas.microsoft.com/office/powerpoint/2010/main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08148" y="402657"/>
            <a:ext cx="9665847" cy="587947"/>
          </a:xfrm>
          <a:noFill/>
        </p:spPr>
        <p:txBody>
          <a:bodyPr/>
          <a:lstStyle/>
          <a:p>
            <a:r>
              <a:rPr lang="en-US" altLang="ja-JP" dirty="0"/>
              <a:t>Required injector beam parameters</a:t>
            </a:r>
            <a:endParaRPr kumimoji="1" lang="ja-JP" altLang="en-US" dirty="0"/>
          </a:p>
        </p:txBody>
      </p:sp>
      <p:graphicFrame>
        <p:nvGraphicFramePr>
          <p:cNvPr id="8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460030"/>
              </p:ext>
            </p:extLst>
          </p:nvPr>
        </p:nvGraphicFramePr>
        <p:xfrm>
          <a:off x="152400" y="1182517"/>
          <a:ext cx="10409239" cy="5835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39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36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1371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8743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6984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r>
                        <a:rPr kumimoji="1" lang="en-US" altLang="ja-JP" sz="2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KEKB (final)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Phase-I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>
                    <a:solidFill>
                      <a:srgbClr val="33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Phase-II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SuperKEKB (final)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5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current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time (min.)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marL="0" marR="0" indent="0" algn="ctr" defTabSz="4976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99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(nC)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e- 10</a:t>
                      </a:r>
                    </a:p>
                    <a:p>
                      <a:pPr algn="ctr"/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e- 8 </a:t>
                      </a:r>
                    </a:p>
                    <a:p>
                      <a:pPr algn="ctr"/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e- 10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r>
                        <a:rPr kumimoji="1" lang="en-US" altLang="ja-JP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79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Norm. Emittance </a:t>
                      </a:r>
                      <a:b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kumimoji="1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kumimoji="1" lang="en-US" altLang="ja-JP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) 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rad)</a:t>
                      </a: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200/40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100/15 </a:t>
                      </a:r>
                      <a:br>
                        <a:rPr kumimoji="1" lang="en-US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40/20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57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spread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0.125%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0.16%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0.1%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0.16%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0.07%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/ Pulse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Repetition rate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Hz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Hz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Hz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Hz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8710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Simultaneous top-up injection (PPM)</a:t>
                      </a: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rings</a:t>
                      </a:r>
                    </a:p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(LER,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</a:t>
                      </a:r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PF)</a:t>
                      </a:r>
                    </a:p>
                  </a:txBody>
                  <a:tcPr marL="80173" marR="80173" marT="50428" marB="50428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kumimoji="1" lang="en-US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top-up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Eventually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pt-BR" altLang="ja-JP" sz="1600" u="heavy" dirty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4+1 </a:t>
                      </a:r>
                      <a:r>
                        <a:rPr kumimoji="1" lang="pt-BR" altLang="ja-JP" sz="1600" u="heavy" dirty="0" err="1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rings</a:t>
                      </a:r>
                      <a:r>
                        <a:rPr kumimoji="1" lang="pt-BR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pt-BR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pt-BR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(LER,</a:t>
                      </a:r>
                      <a:r>
                        <a:rPr kumimoji="1" lang="pt-BR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</a:t>
                      </a:r>
                      <a:r>
                        <a:rPr kumimoji="1" lang="pt-BR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DR,</a:t>
                      </a:r>
                      <a:r>
                        <a:rPr kumimoji="1" lang="pt-BR" altLang="ja-JP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pt-BR" altLang="ja-JP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PF, PF-AR)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46281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</a:rPr>
              <a:t>Linac Beam Property Requirements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2032000" y="1182517"/>
            <a:ext cx="4127500" cy="5835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9951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79894" y="1100826"/>
            <a:ext cx="812438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dirty="0">
                <a:latin typeface="Calibri"/>
                <a:cs typeface="Calibri"/>
              </a:rPr>
              <a:t>D)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Emittance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growth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induced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by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radiation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excitation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lang="ja-JP" altLang="en-US" sz="270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BT</a:t>
            </a:r>
          </a:p>
        </p:txBody>
      </p:sp>
      <p:sp>
        <p:nvSpPr>
          <p:cNvPr id="4" name="object 4"/>
          <p:cNvSpPr/>
          <p:nvPr/>
        </p:nvSpPr>
        <p:spPr>
          <a:xfrm>
            <a:off x="1707960" y="2366409"/>
            <a:ext cx="2412941" cy="5552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3551" y="1954919"/>
            <a:ext cx="5529656" cy="1479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Theoretical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emittance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growth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induced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radiation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excitation:</a:t>
            </a: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3458210">
              <a:lnSpc>
                <a:spcPct val="100000"/>
              </a:lnSpc>
            </a:pPr>
            <a:r>
              <a:rPr sz="1700" dirty="0">
                <a:latin typeface="Cambria Math"/>
                <a:cs typeface="Cambria Math"/>
              </a:rPr>
              <a:t>∝  </a:t>
            </a:r>
            <a:r>
              <a:rPr sz="1700" dirty="0">
                <a:latin typeface="Symbol"/>
                <a:cs typeface="Symbol"/>
              </a:rPr>
              <a:t>!</a:t>
            </a:r>
            <a:r>
              <a:rPr sz="1650" baseline="25252" dirty="0">
                <a:latin typeface="Calibri"/>
                <a:cs typeface="Calibri"/>
              </a:rPr>
              <a:t>5</a:t>
            </a:r>
            <a:r>
              <a:rPr sz="1700" dirty="0">
                <a:latin typeface="Calibri"/>
                <a:cs typeface="Calibri"/>
              </a:rPr>
              <a:t>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1/</a:t>
            </a:r>
            <a:r>
              <a:rPr sz="1700" dirty="0">
                <a:latin typeface="Symbol"/>
                <a:cs typeface="Symbol"/>
              </a:rPr>
              <a:t>$</a:t>
            </a:r>
            <a:r>
              <a:rPr sz="1650" baseline="25252" dirty="0">
                <a:latin typeface="Calibri"/>
                <a:cs typeface="Calibri"/>
              </a:rPr>
              <a:t>3</a:t>
            </a:r>
          </a:p>
          <a:p>
            <a:pPr marL="12700" marR="5080">
              <a:lnSpc>
                <a:spcPct val="105300"/>
              </a:lnSpc>
              <a:spcBef>
                <a:spcPts val="1350"/>
              </a:spcBef>
            </a:pPr>
            <a:r>
              <a:rPr sz="1500" dirty="0">
                <a:latin typeface="Calibri"/>
                <a:cs typeface="Calibri"/>
              </a:rPr>
              <a:t>Particle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tracking</a:t>
            </a:r>
            <a:r>
              <a:rPr lang="ja-JP" altLang="en-US" sz="1500" dirty="0">
                <a:latin typeface="Calibri"/>
                <a:cs typeface="Calibri"/>
              </a:rPr>
              <a:t>  </a:t>
            </a:r>
            <a:r>
              <a:rPr sz="1500" dirty="0">
                <a:latin typeface="Calibri"/>
                <a:cs typeface="Calibri"/>
              </a:rPr>
              <a:t>simulation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was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performed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from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end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LINAC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to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the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end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BT.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1351" y="4983754"/>
            <a:ext cx="8867634" cy="14647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5435" indent="-292735">
              <a:lnSpc>
                <a:spcPts val="1645"/>
              </a:lnSpc>
              <a:buFont typeface="Arial"/>
              <a:buChar char="•"/>
              <a:tabLst>
                <a:tab pos="306070" algn="l"/>
              </a:tabLst>
            </a:pPr>
            <a:r>
              <a:rPr sz="1400" dirty="0">
                <a:latin typeface="Calibri"/>
                <a:cs typeface="Calibri"/>
              </a:rPr>
              <a:t>Initial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horizontal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emittance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e8 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e+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beam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have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20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64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Symbol"/>
                <a:cs typeface="Symbol"/>
              </a:rPr>
              <a:t>µ</a:t>
            </a:r>
            <a:r>
              <a:rPr sz="1400" dirty="0">
                <a:latin typeface="Calibri"/>
                <a:cs typeface="Calibri"/>
              </a:rPr>
              <a:t>m,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respectively.</a:t>
            </a:r>
          </a:p>
          <a:p>
            <a:pPr marL="305435" indent="-292735">
              <a:lnSpc>
                <a:spcPts val="1600"/>
              </a:lnSpc>
              <a:buFont typeface="Arial"/>
              <a:buChar char="•"/>
              <a:tabLst>
                <a:tab pos="306070" algn="l"/>
              </a:tabLst>
            </a:pPr>
            <a:r>
              <a:rPr sz="1400" dirty="0">
                <a:latin typeface="Calibri"/>
                <a:cs typeface="Calibri"/>
              </a:rPr>
              <a:t>These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emittances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increased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radiation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excitation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reach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68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74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Symbol"/>
                <a:cs typeface="Symbol"/>
              </a:rPr>
              <a:t>µ</a:t>
            </a:r>
            <a:r>
              <a:rPr sz="1400" dirty="0">
                <a:latin typeface="Calibri"/>
                <a:cs typeface="Calibri"/>
              </a:rPr>
              <a:t>m.</a:t>
            </a:r>
          </a:p>
          <a:p>
            <a:pPr marL="256540" indent="-243840">
              <a:lnSpc>
                <a:spcPts val="2000"/>
              </a:lnSpc>
              <a:buClr>
                <a:srgbClr val="FF0000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Even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if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emittance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preservation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perfect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LINAC,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emittance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growth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by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radiation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sz="1700" dirty="0">
              <a:latin typeface="Calibri"/>
              <a:cs typeface="Calibri"/>
            </a:endParaRPr>
          </a:p>
          <a:p>
            <a:pPr marL="256540">
              <a:lnSpc>
                <a:spcPts val="2030"/>
              </a:lnSpc>
              <a:spcBef>
                <a:spcPts val="45"/>
              </a:spcBef>
            </a:pP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excitation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larger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than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Phase8III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final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requirement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0000"/>
                </a:solidFill>
                <a:latin typeface="Calibri"/>
                <a:cs typeface="Calibri"/>
              </a:rPr>
              <a:t>e8 beam.</a:t>
            </a:r>
            <a:endParaRPr sz="1700" dirty="0">
              <a:latin typeface="Calibri"/>
              <a:cs typeface="Calibri"/>
            </a:endParaRPr>
          </a:p>
          <a:p>
            <a:pPr marL="256540" indent="-243840">
              <a:lnSpc>
                <a:spcPts val="2030"/>
              </a:lnSpc>
              <a:buClr>
                <a:srgbClr val="FF0000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latin typeface="Calibri"/>
                <a:cs typeface="Calibri"/>
              </a:rPr>
              <a:t>We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seek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solution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this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problem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now.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One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possible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way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that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other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tunnel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(AR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line)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is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used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75320" y="6184906"/>
            <a:ext cx="5732766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e8 beam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line,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which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has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smaller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mbria"/>
                <a:cs typeface="Cambria"/>
              </a:rPr>
              <a:t>ρ </a:t>
            </a:r>
            <a:r>
              <a:rPr sz="1700" dirty="0">
                <a:latin typeface="Calibri"/>
                <a:cs typeface="Calibri"/>
              </a:rPr>
              <a:t>than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that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current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beam</a:t>
            </a:r>
            <a:r>
              <a:rPr lang="ja-JP" altLang="en-US" sz="17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line</a:t>
            </a:r>
            <a:r>
              <a:rPr sz="1700" dirty="0">
                <a:latin typeface="Symbol"/>
                <a:cs typeface="Symbol"/>
              </a:rPr>
              <a:t>.</a:t>
            </a:r>
          </a:p>
        </p:txBody>
      </p:sp>
      <p:sp>
        <p:nvSpPr>
          <p:cNvPr id="8" name="object 8"/>
          <p:cNvSpPr/>
          <p:nvPr/>
        </p:nvSpPr>
        <p:spPr>
          <a:xfrm>
            <a:off x="6594775" y="1884420"/>
            <a:ext cx="3951495" cy="2861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438854"/>
              </p:ext>
            </p:extLst>
          </p:nvPr>
        </p:nvGraphicFramePr>
        <p:xfrm>
          <a:off x="140970" y="3411285"/>
          <a:ext cx="6271418" cy="14876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3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92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64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90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534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8669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</a:pPr>
                      <a:r>
                        <a:rPr sz="1700" dirty="0">
                          <a:solidFill>
                            <a:srgbClr val="0432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700" spc="-5" dirty="0">
                          <a:solidFill>
                            <a:srgbClr val="0432FF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lang="ja-JP" altLang="en-US" sz="1700" spc="-5" dirty="0">
                          <a:solidFill>
                            <a:srgbClr val="0432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solidFill>
                            <a:srgbClr val="0432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700" spc="5" dirty="0">
                          <a:solidFill>
                            <a:srgbClr val="0432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700" dirty="0">
                          <a:solidFill>
                            <a:srgbClr val="0432FF"/>
                          </a:solidFill>
                          <a:latin typeface="Calibri"/>
                          <a:cs typeface="Calibri"/>
                        </a:rPr>
                        <a:t>da</a:t>
                      </a:r>
                      <a:endParaRPr sz="17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1">
                      <a:solidFill>
                        <a:srgbClr val="0432FF"/>
                      </a:solidFill>
                      <a:prstDash val="solid"/>
                    </a:lnL>
                    <a:lnR w="12701">
                      <a:solidFill>
                        <a:srgbClr val="0432FF"/>
                      </a:solidFill>
                      <a:prstDash val="solid"/>
                    </a:lnR>
                    <a:lnT w="12701">
                      <a:solidFill>
                        <a:srgbClr val="0432FF"/>
                      </a:solidFill>
                      <a:prstDash val="solid"/>
                    </a:lnT>
                    <a:lnB w="12701">
                      <a:solidFill>
                        <a:srgbClr val="0432FF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2120265" marR="94615">
                        <a:lnSpc>
                          <a:spcPts val="1989"/>
                        </a:lnSpc>
                      </a:pP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iti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 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1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02235" marR="93980">
                        <a:lnSpc>
                          <a:spcPts val="1989"/>
                        </a:lnSpc>
                      </a:pP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 Ra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1130" marR="113664" indent="-48895">
                        <a:lnSpc>
                          <a:spcPts val="1989"/>
                        </a:lnSpc>
                      </a:pP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70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 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equ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eme</a:t>
                      </a: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9777">
                <a:tc rowSpan="3">
                  <a:txBody>
                    <a:bodyPr/>
                    <a:lstStyle/>
                    <a:p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2701">
                      <a:solidFill>
                        <a:srgbClr val="0432FF"/>
                      </a:solidFill>
                      <a:prstDash val="solid"/>
                    </a:lnT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0842">
                      <a:solidFill>
                        <a:srgbClr val="FFFFFF"/>
                      </a:solidFill>
                      <a:prstDash val="solid"/>
                    </a:lnT>
                    <a:lnB w="32526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06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2701">
                      <a:solidFill>
                        <a:srgbClr val="0432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700" spc="5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2000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2000" spc="20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5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1700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r>
                        <a:rPr lang="ja-JP" altLang="en-US" sz="1700" spc="-5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5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GeV</a:t>
                      </a:r>
                      <a:r>
                        <a:rPr sz="1700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)</a:t>
                      </a:r>
                      <a:r>
                        <a:rPr sz="1700" spc="-30" dirty="0">
                          <a:solidFill>
                            <a:srgbClr val="0B3E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5" dirty="0">
                          <a:latin typeface="Symbol"/>
                          <a:cs typeface="Symbol"/>
                        </a:rPr>
                        <a:t>!"</a:t>
                      </a:r>
                      <a:r>
                        <a:rPr lang="ja-JP" altLang="en-US" sz="1700" dirty="0">
                          <a:latin typeface="Symbol"/>
                          <a:cs typeface="Symbol"/>
                        </a:rPr>
                        <a:t> </a:t>
                      </a:r>
                      <a:r>
                        <a:rPr sz="1700" baseline="-15151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1700" spc="-150" baseline="-1515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[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µ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m]</a:t>
                      </a:r>
                      <a:endParaRPr sz="17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T w="32526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20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2526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</a:pPr>
                      <a:r>
                        <a:rPr sz="17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68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32526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</a:pPr>
                      <a:r>
                        <a:rPr sz="17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32526">
                      <a:solidFill>
                        <a:srgbClr val="FFFFFF"/>
                      </a:solidFill>
                      <a:prstDash val="solid"/>
                    </a:lnT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5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T w="12701">
                      <a:solidFill>
                        <a:srgbClr val="0432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ct val="100000"/>
                        </a:lnSpc>
                      </a:pPr>
                      <a:r>
                        <a:rPr sz="17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e+</a:t>
                      </a:r>
                      <a:r>
                        <a:rPr lang="ja-JP" altLang="en-US"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17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lang="ja-JP" altLang="en-US" sz="17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GeV)</a:t>
                      </a:r>
                      <a:r>
                        <a:rPr lang="ja-JP" altLang="en-US" sz="17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5" dirty="0">
                          <a:latin typeface="Symbol"/>
                          <a:cs typeface="Symbol"/>
                        </a:rPr>
                        <a:t>!"</a:t>
                      </a:r>
                      <a:r>
                        <a:rPr lang="ja-JP" altLang="en-US" sz="1700" dirty="0">
                          <a:latin typeface="Symbol"/>
                          <a:cs typeface="Symbol"/>
                        </a:rPr>
                        <a:t> </a:t>
                      </a:r>
                      <a:r>
                        <a:rPr sz="1700" baseline="-15151" dirty="0">
                          <a:latin typeface="Calibri"/>
                          <a:cs typeface="Calibri"/>
                        </a:rPr>
                        <a:t>x </a:t>
                      </a:r>
                      <a:r>
                        <a:rPr sz="1700" spc="-89" baseline="-1515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Symbol"/>
                          <a:cs typeface="Symbol"/>
                        </a:rPr>
                        <a:t>[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µ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700" dirty="0">
                          <a:latin typeface="Symbol"/>
                          <a:cs typeface="Symbol"/>
                        </a:rPr>
                        <a:t>]</a:t>
                      </a:r>
                    </a:p>
                  </a:txBody>
                  <a:tcPr marL="0" marR="0" marT="0" marB="0">
                    <a:lnL w="10847">
                      <a:solidFill>
                        <a:srgbClr val="FFFFFF"/>
                      </a:solidFill>
                      <a:prstDash val="solid"/>
                    </a:lnL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64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74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100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0847">
                      <a:solidFill>
                        <a:srgbClr val="FFFFFF"/>
                      </a:solidFill>
                      <a:prstDash val="solid"/>
                    </a:lnR>
                    <a:lnB w="10842">
                      <a:solidFill>
                        <a:srgbClr val="FFFFFF"/>
                      </a:solidFill>
                      <a:prstDash val="solid"/>
                    </a:lnB>
                    <a:solidFill>
                      <a:srgbClr val="F2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13647399"/>
      </p:ext>
    </p:extLst>
  </p:cSld>
  <p:clrMapOvr>
    <a:masterClrMapping/>
  </p:clrMapOvr>
  <p:transition xmlns:p14="http://schemas.microsoft.com/office/powerpoint/2010/main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100" y="442868"/>
            <a:ext cx="10358438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6615">
              <a:lnSpc>
                <a:spcPct val="100000"/>
              </a:lnSpc>
            </a:pPr>
            <a:r>
              <a:rPr dirty="0">
                <a:latin typeface="Calibri"/>
                <a:cs typeface="Calibri"/>
              </a:rPr>
              <a:t>Emittance</a:t>
            </a:r>
            <a:r>
              <a:rPr lang="ja-JP" altLang="en-US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measurement</a:t>
            </a:r>
            <a:r>
              <a:rPr lang="ja-JP" altLang="en-US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(e.)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253269" y="3623413"/>
            <a:ext cx="842269" cy="307777"/>
          </a:xfrm>
          <a:prstGeom prst="rect">
            <a:avLst/>
          </a:prstGeom>
          <a:ln w="12701">
            <a:solidFill>
              <a:srgbClr val="0432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9375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N.</a:t>
            </a:r>
            <a:r>
              <a:rPr lang="ja-JP" altLang="en-US" sz="2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Iida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5086" y="1496259"/>
            <a:ext cx="8720380" cy="199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indent="-243840">
              <a:lnSpc>
                <a:spcPts val="1645"/>
              </a:lnSpc>
              <a:buFont typeface="Arial"/>
              <a:buChar char="•"/>
              <a:tabLst>
                <a:tab pos="257175" algn="l"/>
              </a:tabLst>
            </a:pPr>
            <a:r>
              <a:rPr sz="1400" dirty="0">
                <a:latin typeface="Calibri"/>
                <a:cs typeface="Calibri"/>
              </a:rPr>
              <a:t>Left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right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figure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horizontal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vertical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emittance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measured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each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sector,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respectively.</a:t>
            </a:r>
          </a:p>
          <a:p>
            <a:pPr marL="256540" indent="-243840">
              <a:lnSpc>
                <a:spcPts val="1600"/>
              </a:lnSpc>
              <a:buFont typeface="Arial"/>
              <a:buChar char="•"/>
              <a:tabLst>
                <a:tab pos="257175" algn="l"/>
              </a:tabLst>
            </a:pPr>
            <a:r>
              <a:rPr sz="1400" dirty="0">
                <a:latin typeface="Calibri"/>
                <a:cs typeface="Calibri"/>
              </a:rPr>
              <a:t>Green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blue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plot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show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emittance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of</a:t>
            </a:r>
            <a:r>
              <a:rPr lang="ja-JP" altLang="en-US" sz="140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beam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generated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by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RF</a:t>
            </a:r>
            <a:r>
              <a:rPr lang="ja-JP" altLang="en-US" sz="1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gun.</a:t>
            </a:r>
          </a:p>
          <a:p>
            <a:pPr marL="256540" indent="-243840">
              <a:lnSpc>
                <a:spcPts val="2000"/>
              </a:lnSpc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Manual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orbit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correction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was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done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so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as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to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reduce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orbit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distortion.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By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this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correction,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endParaRPr sz="1700" dirty="0">
              <a:latin typeface="Calibri"/>
              <a:cs typeface="Calibri"/>
            </a:endParaRPr>
          </a:p>
          <a:p>
            <a:pPr marL="256540">
              <a:lnSpc>
                <a:spcPts val="2014"/>
              </a:lnSpc>
              <a:spcBef>
                <a:spcPts val="70"/>
              </a:spcBef>
            </a:pP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emittance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was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reduced.</a:t>
            </a:r>
            <a:endParaRPr sz="1700" dirty="0">
              <a:latin typeface="Calibri"/>
              <a:cs typeface="Calibri"/>
            </a:endParaRPr>
          </a:p>
          <a:p>
            <a:pPr marL="256540" indent="-243840">
              <a:lnSpc>
                <a:spcPts val="1989"/>
              </a:lnSpc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Phase.II,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requirement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of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e. emittance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at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end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of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LINAC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was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satisfied.</a:t>
            </a:r>
            <a:endParaRPr sz="1700" dirty="0">
              <a:latin typeface="Calibri"/>
              <a:cs typeface="Calibri"/>
            </a:endParaRPr>
          </a:p>
          <a:p>
            <a:pPr marL="256540" indent="-243840">
              <a:lnSpc>
                <a:spcPts val="2014"/>
              </a:lnSpc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However,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emittance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was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increased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though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dispersion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correction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was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done.</a:t>
            </a:r>
            <a:endParaRPr sz="1700" dirty="0">
              <a:latin typeface="Calibri"/>
              <a:cs typeface="Calibri"/>
            </a:endParaRPr>
          </a:p>
          <a:p>
            <a:pPr marL="256540" indent="-243840">
              <a:lnSpc>
                <a:spcPct val="100000"/>
              </a:lnSpc>
              <a:spcBef>
                <a:spcPts val="70"/>
              </a:spcBef>
              <a:buClr>
                <a:srgbClr val="0B3EFF"/>
              </a:buClr>
              <a:buFont typeface="Arial"/>
              <a:buChar char="•"/>
              <a:tabLst>
                <a:tab pos="257175" algn="l"/>
              </a:tabLst>
            </a:pP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This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growth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not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caused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by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radiation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excitation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because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BT.WS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is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placed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around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the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start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of</a:t>
            </a:r>
            <a:r>
              <a:rPr lang="ja-JP" altLang="en-US" sz="1700" dirty="0">
                <a:solidFill>
                  <a:srgbClr val="0B3E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0B3EFF"/>
                </a:solidFill>
                <a:latin typeface="Calibri"/>
                <a:cs typeface="Calibri"/>
              </a:rPr>
              <a:t>BT.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6736" y="3586633"/>
            <a:ext cx="7887758" cy="3102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18231" y="6225891"/>
            <a:ext cx="872101" cy="462033"/>
          </a:xfrm>
          <a:custGeom>
            <a:avLst/>
            <a:gdLst/>
            <a:ahLst/>
            <a:cxnLst/>
            <a:rect l="l" t="t" r="r" b="b"/>
            <a:pathLst>
              <a:path w="872489" h="461645">
                <a:moveTo>
                  <a:pt x="0" y="0"/>
                </a:moveTo>
                <a:lnTo>
                  <a:pt x="872396" y="0"/>
                </a:lnTo>
                <a:lnTo>
                  <a:pt x="872396" y="461607"/>
                </a:lnTo>
                <a:lnTo>
                  <a:pt x="0" y="461607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20616" y="6206168"/>
            <a:ext cx="799744" cy="462033"/>
          </a:xfrm>
          <a:custGeom>
            <a:avLst/>
            <a:gdLst/>
            <a:ahLst/>
            <a:cxnLst/>
            <a:rect l="l" t="t" r="r" b="b"/>
            <a:pathLst>
              <a:path w="800100" h="461645">
                <a:moveTo>
                  <a:pt x="0" y="0"/>
                </a:moveTo>
                <a:lnTo>
                  <a:pt x="799510" y="0"/>
                </a:lnTo>
                <a:lnTo>
                  <a:pt x="799510" y="461607"/>
                </a:lnTo>
                <a:lnTo>
                  <a:pt x="0" y="461607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31013" y="6245066"/>
            <a:ext cx="872101" cy="462033"/>
          </a:xfrm>
          <a:custGeom>
            <a:avLst/>
            <a:gdLst/>
            <a:ahLst/>
            <a:cxnLst/>
            <a:rect l="l" t="t" r="r" b="b"/>
            <a:pathLst>
              <a:path w="872490" h="461645">
                <a:moveTo>
                  <a:pt x="0" y="0"/>
                </a:moveTo>
                <a:lnTo>
                  <a:pt x="872396" y="0"/>
                </a:lnTo>
                <a:lnTo>
                  <a:pt x="872396" y="461607"/>
                </a:lnTo>
                <a:lnTo>
                  <a:pt x="0" y="461607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239347" y="6225344"/>
            <a:ext cx="799744" cy="462033"/>
          </a:xfrm>
          <a:custGeom>
            <a:avLst/>
            <a:gdLst/>
            <a:ahLst/>
            <a:cxnLst/>
            <a:rect l="l" t="t" r="r" b="b"/>
            <a:pathLst>
              <a:path w="800100" h="461645">
                <a:moveTo>
                  <a:pt x="0" y="0"/>
                </a:moveTo>
                <a:lnTo>
                  <a:pt x="799510" y="0"/>
                </a:lnTo>
                <a:lnTo>
                  <a:pt x="799510" y="461607"/>
                </a:lnTo>
                <a:lnTo>
                  <a:pt x="0" y="461607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4816" y="5106792"/>
            <a:ext cx="3779106" cy="32411"/>
          </a:xfrm>
          <a:custGeom>
            <a:avLst/>
            <a:gdLst/>
            <a:ahLst/>
            <a:cxnLst/>
            <a:rect l="l" t="t" r="r" b="b"/>
            <a:pathLst>
              <a:path w="3780790" h="32385">
                <a:moveTo>
                  <a:pt x="0" y="31939"/>
                </a:moveTo>
                <a:lnTo>
                  <a:pt x="3780552" y="0"/>
                </a:lnTo>
              </a:path>
            </a:pathLst>
          </a:custGeom>
          <a:ln w="13552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4815" y="5880311"/>
            <a:ext cx="3759429" cy="0"/>
          </a:xfrm>
          <a:custGeom>
            <a:avLst/>
            <a:gdLst/>
            <a:ahLst/>
            <a:cxnLst/>
            <a:rect l="l" t="t" r="r" b="b"/>
            <a:pathLst>
              <a:path w="3761104">
                <a:moveTo>
                  <a:pt x="0" y="0"/>
                </a:moveTo>
                <a:lnTo>
                  <a:pt x="3760837" y="0"/>
                </a:lnTo>
              </a:path>
            </a:pathLst>
          </a:custGeom>
          <a:ln w="13552">
            <a:solidFill>
              <a:srgbClr val="E46C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44080" y="3771854"/>
            <a:ext cx="316724" cy="369332"/>
          </a:xfrm>
          <a:prstGeom prst="rect">
            <a:avLst/>
          </a:prstGeom>
          <a:ln w="1270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X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28102" y="3771854"/>
            <a:ext cx="307203" cy="369332"/>
          </a:xfrm>
          <a:prstGeom prst="rect">
            <a:avLst/>
          </a:prstGeom>
          <a:ln w="1270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78826" y="3706784"/>
            <a:ext cx="981907" cy="500165"/>
          </a:xfrm>
          <a:custGeom>
            <a:avLst/>
            <a:gdLst/>
            <a:ahLst/>
            <a:cxnLst/>
            <a:rect l="l" t="t" r="r" b="b"/>
            <a:pathLst>
              <a:path w="982345" h="499745">
                <a:moveTo>
                  <a:pt x="0" y="0"/>
                </a:moveTo>
                <a:lnTo>
                  <a:pt x="982070" y="0"/>
                </a:lnTo>
                <a:lnTo>
                  <a:pt x="982070" y="499224"/>
                </a:lnTo>
                <a:lnTo>
                  <a:pt x="0" y="4992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78826" y="3706784"/>
            <a:ext cx="981907" cy="415498"/>
          </a:xfrm>
          <a:prstGeom prst="rect">
            <a:avLst/>
          </a:prstGeom>
          <a:solidFill>
            <a:srgbClr val="FFFFFF"/>
          </a:solidFill>
          <a:ln w="12701">
            <a:solidFill>
              <a:srgbClr val="00B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700" dirty="0">
                <a:solidFill>
                  <a:srgbClr val="008F00"/>
                </a:solidFill>
                <a:latin typeface="Calibri"/>
                <a:cs typeface="Calibri"/>
              </a:rPr>
              <a:t>1.2nC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9031" y="5700271"/>
            <a:ext cx="10300826" cy="5591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60"/>
              </a:lnSpc>
            </a:pPr>
            <a:r>
              <a:rPr sz="2000" dirty="0">
                <a:solidFill>
                  <a:srgbClr val="E46C0A"/>
                </a:solidFill>
                <a:latin typeface="Calibri"/>
                <a:cs typeface="Calibri"/>
              </a:rPr>
              <a:t>Phase.III</a:t>
            </a:r>
            <a:endParaRPr sz="2000">
              <a:latin typeface="Calibri"/>
              <a:cs typeface="Calibri"/>
            </a:endParaRPr>
          </a:p>
          <a:p>
            <a:pPr marL="6015990">
              <a:lnSpc>
                <a:spcPts val="2160"/>
              </a:lnSpc>
              <a:tabLst>
                <a:tab pos="9317990" algn="l"/>
              </a:tabLst>
            </a:pPr>
            <a:r>
              <a:rPr sz="2000" u="heavy" dirty="0">
                <a:solidFill>
                  <a:srgbClr val="E46C0A"/>
                </a:solidFill>
                <a:latin typeface="Times New Roman"/>
                <a:cs typeface="Times New Roman"/>
              </a:rPr>
              <a:t> 	</a:t>
            </a:r>
            <a:r>
              <a:rPr sz="2000" dirty="0">
                <a:solidFill>
                  <a:srgbClr val="E46C0A"/>
                </a:solidFill>
                <a:latin typeface="Calibri"/>
                <a:cs typeface="Calibri"/>
              </a:rPr>
              <a:t>Phase.III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3350" y="4968136"/>
            <a:ext cx="8632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Phase.II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54143" y="5370643"/>
            <a:ext cx="41980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314700" algn="l"/>
              </a:tabLst>
            </a:pPr>
            <a:r>
              <a:rPr sz="2000" u="heavy" dirty="0">
                <a:solidFill>
                  <a:srgbClr val="0432FF"/>
                </a:solidFill>
                <a:latin typeface="Times New Roman"/>
                <a:cs typeface="Times New Roman"/>
              </a:rPr>
              <a:t> 	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Phase.II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19283" y="5084460"/>
            <a:ext cx="386924" cy="387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62063" y="5106287"/>
            <a:ext cx="303395" cy="303150"/>
          </a:xfrm>
          <a:custGeom>
            <a:avLst/>
            <a:gdLst/>
            <a:ahLst/>
            <a:cxnLst/>
            <a:rect l="l" t="t" r="r" b="b"/>
            <a:pathLst>
              <a:path w="303529" h="302895">
                <a:moveTo>
                  <a:pt x="0" y="150971"/>
                </a:moveTo>
                <a:lnTo>
                  <a:pt x="6141" y="108140"/>
                </a:lnTo>
                <a:lnTo>
                  <a:pt x="23399" y="70065"/>
                </a:lnTo>
                <a:lnTo>
                  <a:pt x="50018" y="38499"/>
                </a:lnTo>
                <a:lnTo>
                  <a:pt x="84245" y="15194"/>
                </a:lnTo>
                <a:lnTo>
                  <a:pt x="124328" y="1902"/>
                </a:lnTo>
                <a:lnTo>
                  <a:pt x="138687" y="0"/>
                </a:lnTo>
                <a:lnTo>
                  <a:pt x="154838" y="557"/>
                </a:lnTo>
                <a:lnTo>
                  <a:pt x="199534" y="9567"/>
                </a:lnTo>
                <a:lnTo>
                  <a:pt x="237699" y="28378"/>
                </a:lnTo>
                <a:lnTo>
                  <a:pt x="268179" y="55437"/>
                </a:lnTo>
                <a:lnTo>
                  <a:pt x="289818" y="89195"/>
                </a:lnTo>
                <a:lnTo>
                  <a:pt x="301463" y="128101"/>
                </a:lnTo>
                <a:lnTo>
                  <a:pt x="302924" y="141945"/>
                </a:lnTo>
                <a:lnTo>
                  <a:pt x="302305" y="157674"/>
                </a:lnTo>
                <a:lnTo>
                  <a:pt x="292940" y="201413"/>
                </a:lnTo>
                <a:lnTo>
                  <a:pt x="273567" y="238955"/>
                </a:lnTo>
                <a:lnTo>
                  <a:pt x="245793" y="268979"/>
                </a:lnTo>
                <a:lnTo>
                  <a:pt x="211226" y="290164"/>
                </a:lnTo>
                <a:lnTo>
                  <a:pt x="171473" y="301188"/>
                </a:lnTo>
                <a:lnTo>
                  <a:pt x="157348" y="302376"/>
                </a:lnTo>
                <a:lnTo>
                  <a:pt x="141974" y="301717"/>
                </a:lnTo>
                <a:lnTo>
                  <a:pt x="99027" y="292089"/>
                </a:lnTo>
                <a:lnTo>
                  <a:pt x="61982" y="272278"/>
                </a:lnTo>
                <a:lnTo>
                  <a:pt x="32313" y="243939"/>
                </a:lnTo>
                <a:lnTo>
                  <a:pt x="11489" y="208731"/>
                </a:lnTo>
                <a:lnTo>
                  <a:pt x="983" y="168309"/>
                </a:lnTo>
                <a:lnTo>
                  <a:pt x="0" y="150971"/>
                </a:lnTo>
                <a:close/>
              </a:path>
            </a:pathLst>
          </a:custGeom>
          <a:ln w="12703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28423" y="5722027"/>
            <a:ext cx="386924" cy="3874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70751" y="5744233"/>
            <a:ext cx="303395" cy="303150"/>
          </a:xfrm>
          <a:custGeom>
            <a:avLst/>
            <a:gdLst/>
            <a:ahLst/>
            <a:cxnLst/>
            <a:rect l="l" t="t" r="r" b="b"/>
            <a:pathLst>
              <a:path w="303529" h="302895">
                <a:moveTo>
                  <a:pt x="0" y="150971"/>
                </a:moveTo>
                <a:lnTo>
                  <a:pt x="6141" y="108140"/>
                </a:lnTo>
                <a:lnTo>
                  <a:pt x="23399" y="70065"/>
                </a:lnTo>
                <a:lnTo>
                  <a:pt x="50018" y="38499"/>
                </a:lnTo>
                <a:lnTo>
                  <a:pt x="84245" y="15194"/>
                </a:lnTo>
                <a:lnTo>
                  <a:pt x="124328" y="1902"/>
                </a:lnTo>
                <a:lnTo>
                  <a:pt x="138687" y="0"/>
                </a:lnTo>
                <a:lnTo>
                  <a:pt x="154838" y="557"/>
                </a:lnTo>
                <a:lnTo>
                  <a:pt x="199534" y="9567"/>
                </a:lnTo>
                <a:lnTo>
                  <a:pt x="237699" y="28378"/>
                </a:lnTo>
                <a:lnTo>
                  <a:pt x="268179" y="55437"/>
                </a:lnTo>
                <a:lnTo>
                  <a:pt x="289818" y="89195"/>
                </a:lnTo>
                <a:lnTo>
                  <a:pt x="301463" y="128101"/>
                </a:lnTo>
                <a:lnTo>
                  <a:pt x="302924" y="141945"/>
                </a:lnTo>
                <a:lnTo>
                  <a:pt x="302305" y="157674"/>
                </a:lnTo>
                <a:lnTo>
                  <a:pt x="292940" y="201413"/>
                </a:lnTo>
                <a:lnTo>
                  <a:pt x="273567" y="238955"/>
                </a:lnTo>
                <a:lnTo>
                  <a:pt x="245793" y="268979"/>
                </a:lnTo>
                <a:lnTo>
                  <a:pt x="211226" y="290164"/>
                </a:lnTo>
                <a:lnTo>
                  <a:pt x="171473" y="301188"/>
                </a:lnTo>
                <a:lnTo>
                  <a:pt x="157348" y="302376"/>
                </a:lnTo>
                <a:lnTo>
                  <a:pt x="141974" y="301717"/>
                </a:lnTo>
                <a:lnTo>
                  <a:pt x="99027" y="292089"/>
                </a:lnTo>
                <a:lnTo>
                  <a:pt x="61982" y="272278"/>
                </a:lnTo>
                <a:lnTo>
                  <a:pt x="32313" y="243939"/>
                </a:lnTo>
                <a:lnTo>
                  <a:pt x="11489" y="208731"/>
                </a:lnTo>
                <a:lnTo>
                  <a:pt x="983" y="168309"/>
                </a:lnTo>
                <a:lnTo>
                  <a:pt x="0" y="150971"/>
                </a:lnTo>
                <a:close/>
              </a:path>
            </a:pathLst>
          </a:custGeom>
          <a:ln w="12703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14808" y="5276644"/>
            <a:ext cx="341223" cy="5704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65118" y="5299699"/>
            <a:ext cx="239710" cy="484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65118" y="5299699"/>
            <a:ext cx="239922" cy="484912"/>
          </a:xfrm>
          <a:custGeom>
            <a:avLst/>
            <a:gdLst/>
            <a:ahLst/>
            <a:cxnLst/>
            <a:rect l="l" t="t" r="r" b="b"/>
            <a:pathLst>
              <a:path w="240029" h="484504">
                <a:moveTo>
                  <a:pt x="0" y="364054"/>
                </a:moveTo>
                <a:lnTo>
                  <a:pt x="59954" y="364054"/>
                </a:lnTo>
                <a:lnTo>
                  <a:pt x="59954" y="0"/>
                </a:lnTo>
                <a:lnTo>
                  <a:pt x="179863" y="0"/>
                </a:lnTo>
                <a:lnTo>
                  <a:pt x="179863" y="364054"/>
                </a:lnTo>
                <a:lnTo>
                  <a:pt x="239817" y="364054"/>
                </a:lnTo>
                <a:lnTo>
                  <a:pt x="119908" y="483898"/>
                </a:lnTo>
                <a:lnTo>
                  <a:pt x="0" y="364054"/>
                </a:lnTo>
                <a:close/>
              </a:path>
            </a:pathLst>
          </a:custGeom>
          <a:ln w="1270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461604" y="5283080"/>
            <a:ext cx="1266896" cy="490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6700"/>
              </a:lnSpc>
            </a:pPr>
            <a:r>
              <a:rPr sz="1500" dirty="0">
                <a:latin typeface="Calibri"/>
                <a:cs typeface="Calibri"/>
              </a:rPr>
              <a:t>reduced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 orbit</a:t>
            </a:r>
            <a:r>
              <a:rPr lang="ja-JP" altLang="en-US" sz="150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correction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3985993" y="6259261"/>
            <a:ext cx="40812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5</a:t>
            </a:r>
            <a:r>
              <a:rPr lang="ja-JP" altLang="en-US" sz="1500" dirty="0">
                <a:latin typeface="Calibri"/>
                <a:cs typeface="Calibri"/>
              </a:rPr>
              <a:t>  </a:t>
            </a:r>
            <a:r>
              <a:rPr sz="1500" dirty="0">
                <a:latin typeface="Calibri"/>
                <a:cs typeface="Calibri"/>
              </a:rPr>
              <a:t>BT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273062" y="6280614"/>
            <a:ext cx="36750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B</a:t>
            </a:r>
            <a:r>
              <a:rPr lang="ja-JP" altLang="en-US" sz="1500" dirty="0">
                <a:latin typeface="Calibri"/>
                <a:cs typeface="Calibri"/>
              </a:rPr>
              <a:t>   </a:t>
            </a:r>
            <a:r>
              <a:rPr sz="1500" dirty="0">
                <a:latin typeface="Calibri"/>
                <a:cs typeface="Calibri"/>
              </a:rPr>
              <a:t>C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8304724" y="6280614"/>
            <a:ext cx="40812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5</a:t>
            </a:r>
            <a:r>
              <a:rPr lang="ja-JP" altLang="en-US" sz="1500" dirty="0">
                <a:latin typeface="Calibri"/>
                <a:cs typeface="Calibri"/>
              </a:rPr>
              <a:t>  </a:t>
            </a:r>
            <a:r>
              <a:rPr sz="1500" dirty="0">
                <a:latin typeface="Calibri"/>
                <a:cs typeface="Calibri"/>
              </a:rPr>
              <a:t>BT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6585846" y="6298918"/>
            <a:ext cx="36750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B</a:t>
            </a:r>
            <a:r>
              <a:rPr lang="ja-JP" altLang="en-US" sz="1500" dirty="0">
                <a:latin typeface="Calibri"/>
                <a:cs typeface="Calibri"/>
              </a:rPr>
              <a:t>   </a:t>
            </a:r>
            <a:r>
              <a:rPr sz="1500" dirty="0">
                <a:latin typeface="Calibri"/>
                <a:cs typeface="Calibri"/>
              </a:rPr>
              <a:t>C</a:t>
            </a:r>
          </a:p>
        </p:txBody>
      </p:sp>
      <p:sp>
        <p:nvSpPr>
          <p:cNvPr id="32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98762462"/>
      </p:ext>
    </p:extLst>
  </p:cSld>
  <p:clrMapOvr>
    <a:masterClrMapping/>
  </p:clrMapOvr>
  <p:transition xmlns:p14="http://schemas.microsoft.com/office/powerpoint/2010/main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100" y="442868"/>
            <a:ext cx="10358438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5340">
              <a:lnSpc>
                <a:spcPct val="100000"/>
              </a:lnSpc>
            </a:pPr>
            <a:r>
              <a:rPr dirty="0"/>
              <a:t>Emittance</a:t>
            </a:r>
            <a:r>
              <a:rPr lang="ja-JP" altLang="en-US" dirty="0"/>
              <a:t> </a:t>
            </a:r>
            <a:r>
              <a:rPr dirty="0"/>
              <a:t>measurement</a:t>
            </a:r>
            <a:r>
              <a:rPr lang="ja-JP" altLang="en-US" dirty="0"/>
              <a:t> </a:t>
            </a:r>
            <a:r>
              <a:rPr dirty="0"/>
              <a:t>(e+)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4842" y="1864624"/>
            <a:ext cx="9533453" cy="12432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540" indent="-243840">
              <a:lnSpc>
                <a:spcPct val="100000"/>
              </a:lnSpc>
              <a:buFont typeface="Arial"/>
              <a:buChar char="•"/>
              <a:tabLst>
                <a:tab pos="257175" algn="l"/>
              </a:tabLst>
            </a:pPr>
            <a:r>
              <a:rPr sz="2000" dirty="0">
                <a:latin typeface="Calibri"/>
                <a:cs typeface="Calibri"/>
              </a:rPr>
              <a:t>In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Phase3II,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requirement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e+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emittance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end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LINAC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also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satisfied.</a:t>
            </a:r>
          </a:p>
          <a:p>
            <a:pPr marL="256540" indent="-243840">
              <a:lnSpc>
                <a:spcPct val="100000"/>
              </a:lnSpc>
              <a:buFont typeface="Arial"/>
              <a:buChar char="•"/>
              <a:tabLst>
                <a:tab pos="257175" algn="l"/>
              </a:tabLst>
            </a:pPr>
            <a:r>
              <a:rPr sz="2000" dirty="0">
                <a:latin typeface="Calibri"/>
                <a:cs typeface="Calibri"/>
              </a:rPr>
              <a:t>However,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e+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emittance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also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increased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though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dispersion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correction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was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done.</a:t>
            </a:r>
          </a:p>
          <a:p>
            <a:pPr marL="256540" indent="-24384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57175" algn="l"/>
              </a:tabLst>
            </a:pPr>
            <a:r>
              <a:rPr sz="2000" dirty="0">
                <a:latin typeface="Calibri"/>
                <a:cs typeface="Calibri"/>
              </a:rPr>
              <a:t>Investigations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this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emittance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growth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source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BT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are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under</a:t>
            </a:r>
            <a:r>
              <a:rPr lang="ja-JP" altLang="en-US" sz="20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going.</a:t>
            </a:r>
          </a:p>
        </p:txBody>
      </p:sp>
      <p:sp>
        <p:nvSpPr>
          <p:cNvPr id="4" name="object 4"/>
          <p:cNvSpPr/>
          <p:nvPr/>
        </p:nvSpPr>
        <p:spPr>
          <a:xfrm>
            <a:off x="1583048" y="3769668"/>
            <a:ext cx="7540441" cy="2919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5932" y="6270199"/>
            <a:ext cx="835922" cy="442967"/>
          </a:xfrm>
          <a:custGeom>
            <a:avLst/>
            <a:gdLst/>
            <a:ahLst/>
            <a:cxnLst/>
            <a:rect l="l" t="t" r="r" b="b"/>
            <a:pathLst>
              <a:path w="836294" h="442595">
                <a:moveTo>
                  <a:pt x="0" y="0"/>
                </a:moveTo>
                <a:lnTo>
                  <a:pt x="836061" y="0"/>
                </a:lnTo>
                <a:lnTo>
                  <a:pt x="836061" y="442380"/>
                </a:lnTo>
                <a:lnTo>
                  <a:pt x="0" y="442380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0931" y="6270199"/>
            <a:ext cx="591556" cy="315860"/>
          </a:xfrm>
          <a:custGeom>
            <a:avLst/>
            <a:gdLst/>
            <a:ahLst/>
            <a:cxnLst/>
            <a:rect l="l" t="t" r="r" b="b"/>
            <a:pathLst>
              <a:path w="591820" h="315595">
                <a:moveTo>
                  <a:pt x="0" y="0"/>
                </a:moveTo>
                <a:lnTo>
                  <a:pt x="591289" y="0"/>
                </a:lnTo>
                <a:lnTo>
                  <a:pt x="591289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08056" y="6269676"/>
            <a:ext cx="854963" cy="442967"/>
          </a:xfrm>
          <a:custGeom>
            <a:avLst/>
            <a:gdLst/>
            <a:ahLst/>
            <a:cxnLst/>
            <a:rect l="l" t="t" r="r" b="b"/>
            <a:pathLst>
              <a:path w="855345" h="442595">
                <a:moveTo>
                  <a:pt x="0" y="0"/>
                </a:moveTo>
                <a:lnTo>
                  <a:pt x="854956" y="0"/>
                </a:lnTo>
                <a:lnTo>
                  <a:pt x="854956" y="442380"/>
                </a:lnTo>
                <a:lnTo>
                  <a:pt x="0" y="442380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26325" y="6269676"/>
            <a:ext cx="591556" cy="315860"/>
          </a:xfrm>
          <a:custGeom>
            <a:avLst/>
            <a:gdLst/>
            <a:ahLst/>
            <a:cxnLst/>
            <a:rect l="l" t="t" r="r" b="b"/>
            <a:pathLst>
              <a:path w="591820" h="315595">
                <a:moveTo>
                  <a:pt x="0" y="0"/>
                </a:moveTo>
                <a:lnTo>
                  <a:pt x="591289" y="0"/>
                </a:lnTo>
                <a:lnTo>
                  <a:pt x="591289" y="315300"/>
                </a:lnTo>
                <a:lnTo>
                  <a:pt x="0" y="315300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82902" y="5148340"/>
            <a:ext cx="3709922" cy="33048"/>
          </a:xfrm>
          <a:custGeom>
            <a:avLst/>
            <a:gdLst/>
            <a:ahLst/>
            <a:cxnLst/>
            <a:rect l="l" t="t" r="r" b="b"/>
            <a:pathLst>
              <a:path w="3711575" h="33020">
                <a:moveTo>
                  <a:pt x="0" y="0"/>
                </a:moveTo>
                <a:lnTo>
                  <a:pt x="3711059" y="32763"/>
                </a:lnTo>
              </a:path>
            </a:pathLst>
          </a:custGeom>
          <a:ln w="13552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83805" y="3253637"/>
            <a:ext cx="974926" cy="415498"/>
          </a:xfrm>
          <a:prstGeom prst="rect">
            <a:avLst/>
          </a:prstGeom>
          <a:ln w="12701">
            <a:solidFill>
              <a:srgbClr val="00B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700" dirty="0">
                <a:solidFill>
                  <a:srgbClr val="008F00"/>
                </a:solidFill>
                <a:latin typeface="Calibri"/>
                <a:cs typeface="Calibri"/>
              </a:rPr>
              <a:t>0.7nC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25471" y="4101286"/>
            <a:ext cx="3163431" cy="0"/>
          </a:xfrm>
          <a:custGeom>
            <a:avLst/>
            <a:gdLst/>
            <a:ahLst/>
            <a:cxnLst/>
            <a:rect l="l" t="t" r="r" b="b"/>
            <a:pathLst>
              <a:path w="3164840">
                <a:moveTo>
                  <a:pt x="0" y="0"/>
                </a:moveTo>
                <a:lnTo>
                  <a:pt x="3164549" y="0"/>
                </a:lnTo>
              </a:path>
            </a:pathLst>
          </a:custGeom>
          <a:ln w="13552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30342" y="3306230"/>
            <a:ext cx="307203" cy="369332"/>
          </a:xfrm>
          <a:prstGeom prst="rect">
            <a:avLst/>
          </a:prstGeom>
          <a:ln w="1270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440764" y="6323321"/>
            <a:ext cx="36750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B</a:t>
            </a:r>
            <a:r>
              <a:rPr lang="ja-JP" altLang="en-US" sz="1500" dirty="0">
                <a:latin typeface="Calibri"/>
                <a:cs typeface="Calibri"/>
              </a:rPr>
              <a:t>   </a:t>
            </a:r>
            <a:r>
              <a:rPr sz="1500" dirty="0">
                <a:latin typeface="Calibri"/>
                <a:cs typeface="Calibri"/>
              </a:rPr>
              <a:t>C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066307" y="6323321"/>
            <a:ext cx="45255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5</a:t>
            </a:r>
            <a:r>
              <a:rPr lang="ja-JP" altLang="en-US" sz="1500" dirty="0">
                <a:latin typeface="Calibri"/>
                <a:cs typeface="Calibri"/>
              </a:rPr>
              <a:t>   </a:t>
            </a:r>
            <a:r>
              <a:rPr sz="1500" dirty="0">
                <a:latin typeface="Calibri"/>
                <a:cs typeface="Calibri"/>
              </a:rPr>
              <a:t>BT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562887" y="6323321"/>
            <a:ext cx="36750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B</a:t>
            </a:r>
            <a:r>
              <a:rPr lang="ja-JP" altLang="en-US" sz="1500" dirty="0">
                <a:latin typeface="Calibri"/>
                <a:cs typeface="Calibri"/>
              </a:rPr>
              <a:t>   </a:t>
            </a:r>
            <a:r>
              <a:rPr sz="1500" dirty="0">
                <a:latin typeface="Calibri"/>
                <a:cs typeface="Calibri"/>
              </a:rPr>
              <a:t>C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191700" y="6323321"/>
            <a:ext cx="45255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dirty="0">
                <a:latin typeface="Calibri"/>
                <a:cs typeface="Calibri"/>
              </a:rPr>
              <a:t>5</a:t>
            </a:r>
            <a:r>
              <a:rPr lang="ja-JP" altLang="en-US" sz="1500" dirty="0">
                <a:latin typeface="Calibri"/>
                <a:cs typeface="Calibri"/>
              </a:rPr>
              <a:t>   </a:t>
            </a:r>
            <a:r>
              <a:rPr sz="1500" dirty="0">
                <a:latin typeface="Calibri"/>
                <a:cs typeface="Calibri"/>
              </a:rPr>
              <a:t>BT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359739" y="3344953"/>
            <a:ext cx="316724" cy="369332"/>
          </a:xfrm>
          <a:prstGeom prst="rect">
            <a:avLst/>
          </a:prstGeom>
          <a:ln w="1270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X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4805" y="5019996"/>
            <a:ext cx="10167535" cy="853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7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Phase3II</a:t>
            </a:r>
            <a:endParaRPr sz="2000">
              <a:latin typeface="Calibri"/>
              <a:cs typeface="Calibri"/>
            </a:endParaRPr>
          </a:p>
          <a:p>
            <a:pPr marL="12700" indent="5964555">
              <a:lnSpc>
                <a:spcPts val="2125"/>
              </a:lnSpc>
              <a:tabLst>
                <a:tab pos="9142095" algn="l"/>
              </a:tabLst>
            </a:pPr>
            <a:r>
              <a:rPr sz="2000" u="heavy" dirty="0">
                <a:solidFill>
                  <a:srgbClr val="E46C0A"/>
                </a:solidFill>
                <a:latin typeface="Times New Roman"/>
                <a:cs typeface="Times New Roman"/>
              </a:rPr>
              <a:t> 	</a:t>
            </a:r>
            <a:r>
              <a:rPr sz="2000" dirty="0">
                <a:solidFill>
                  <a:srgbClr val="E46C0A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E46C0A"/>
                </a:solidFill>
                <a:latin typeface="Calibri"/>
                <a:cs typeface="Calibri"/>
              </a:rPr>
              <a:t>Phase3III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50"/>
              </a:lnSpc>
              <a:tabLst>
                <a:tab pos="1045210" algn="l"/>
                <a:tab pos="4649470" algn="l"/>
              </a:tabLst>
            </a:pPr>
            <a:r>
              <a:rPr sz="2000" dirty="0">
                <a:solidFill>
                  <a:srgbClr val="E46C0A"/>
                </a:solidFill>
                <a:latin typeface="Calibri"/>
                <a:cs typeface="Calibri"/>
              </a:rPr>
              <a:t>Phase3III	</a:t>
            </a:r>
            <a:r>
              <a:rPr sz="2000" u="heavy" dirty="0">
                <a:solidFill>
                  <a:srgbClr val="E46C0A"/>
                </a:solidFill>
                <a:latin typeface="Times New Roman"/>
                <a:cs typeface="Times New Roman"/>
              </a:rPr>
              <a:t> 	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12777" y="3964334"/>
            <a:ext cx="4134548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84854" algn="l"/>
              </a:tabLst>
            </a:pPr>
            <a:r>
              <a:rPr sz="2000" dirty="0">
                <a:solidFill>
                  <a:srgbClr val="0432FF"/>
                </a:solidFill>
                <a:latin typeface="Times New Roman"/>
                <a:cs typeface="Times New Roman"/>
              </a:rPr>
              <a:t> 	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Phase3II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11066" y="3227619"/>
            <a:ext cx="842269" cy="307777"/>
          </a:xfrm>
          <a:prstGeom prst="rect">
            <a:avLst/>
          </a:prstGeom>
          <a:ln w="12701">
            <a:solidFill>
              <a:srgbClr val="0432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9375">
              <a:lnSpc>
                <a:spcPct val="100000"/>
              </a:lnSpc>
            </a:pP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N.</a:t>
            </a:r>
            <a:r>
              <a:rPr lang="ja-JP" altLang="en-US" sz="2000" dirty="0">
                <a:solidFill>
                  <a:srgbClr val="0432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Iida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2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92939470"/>
      </p:ext>
    </p:extLst>
  </p:cSld>
  <p:clrMapOvr>
    <a:masterClrMapping/>
  </p:clrMapOvr>
  <p:transition xmlns:p14="http://schemas.microsoft.com/office/powerpoint/2010/main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42680" y="1160934"/>
            <a:ext cx="10731318" cy="640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Rectangle 141"/>
          <p:cNvSpPr>
            <a:spLocks noChangeArrowheads="1"/>
          </p:cNvSpPr>
          <p:nvPr/>
        </p:nvSpPr>
        <p:spPr bwMode="auto">
          <a:xfrm>
            <a:off x="7306672" y="3366944"/>
            <a:ext cx="46391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" name="Rectangle 115"/>
          <p:cNvSpPr>
            <a:spLocks noChangeArrowheads="1"/>
          </p:cNvSpPr>
          <p:nvPr/>
        </p:nvSpPr>
        <p:spPr bwMode="auto">
          <a:xfrm>
            <a:off x="3508123" y="3370443"/>
            <a:ext cx="87217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" name="Rectangle 108"/>
          <p:cNvSpPr>
            <a:spLocks noChangeArrowheads="1"/>
          </p:cNvSpPr>
          <p:nvPr/>
        </p:nvSpPr>
        <p:spPr bwMode="auto">
          <a:xfrm>
            <a:off x="1992024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" name="Line 87"/>
          <p:cNvSpPr>
            <a:spLocks noChangeShapeType="1"/>
          </p:cNvSpPr>
          <p:nvPr/>
        </p:nvSpPr>
        <p:spPr bwMode="auto">
          <a:xfrm>
            <a:off x="964005" y="1838617"/>
            <a:ext cx="1961439" cy="1750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069" tIns="52033" rIns="104069" bIns="52033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8" name="AutoShape 88"/>
          <p:cNvSpPr>
            <a:spLocks/>
          </p:cNvSpPr>
          <p:nvPr/>
        </p:nvSpPr>
        <p:spPr bwMode="auto">
          <a:xfrm flipH="1">
            <a:off x="162336" y="1838616"/>
            <a:ext cx="1683089" cy="1587848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9" name="AutoShape 89"/>
          <p:cNvSpPr>
            <a:spLocks noChangeArrowheads="1"/>
          </p:cNvSpPr>
          <p:nvPr/>
        </p:nvSpPr>
        <p:spPr bwMode="auto">
          <a:xfrm rot="16200000" flipH="1">
            <a:off x="213668" y="1790997"/>
            <a:ext cx="1587848" cy="1683089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" name="Line 90"/>
          <p:cNvSpPr>
            <a:spLocks noChangeShapeType="1"/>
          </p:cNvSpPr>
          <p:nvPr/>
        </p:nvSpPr>
        <p:spPr bwMode="auto">
          <a:xfrm>
            <a:off x="162357" y="2570392"/>
            <a:ext cx="1855" cy="68275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069" tIns="52033" rIns="104069" bIns="52033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1" name="AutoShape 92"/>
          <p:cNvSpPr>
            <a:spLocks noChangeArrowheads="1"/>
          </p:cNvSpPr>
          <p:nvPr/>
        </p:nvSpPr>
        <p:spPr bwMode="auto">
          <a:xfrm>
            <a:off x="963984" y="1670553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2" name="Rectangle 93"/>
          <p:cNvSpPr>
            <a:spLocks noChangeArrowheads="1"/>
          </p:cNvSpPr>
          <p:nvPr/>
        </p:nvSpPr>
        <p:spPr bwMode="auto">
          <a:xfrm>
            <a:off x="1053056" y="177909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1186664" y="177909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4" name="Rectangle 95"/>
          <p:cNvSpPr>
            <a:spLocks noChangeArrowheads="1"/>
          </p:cNvSpPr>
          <p:nvPr/>
        </p:nvSpPr>
        <p:spPr bwMode="auto">
          <a:xfrm>
            <a:off x="1320272" y="177909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5" name="Rectangle 96"/>
          <p:cNvSpPr>
            <a:spLocks noChangeArrowheads="1"/>
          </p:cNvSpPr>
          <p:nvPr/>
        </p:nvSpPr>
        <p:spPr bwMode="auto">
          <a:xfrm>
            <a:off x="1455756" y="1779094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6" name="Rectangle 97"/>
          <p:cNvSpPr>
            <a:spLocks noChangeArrowheads="1"/>
          </p:cNvSpPr>
          <p:nvPr/>
        </p:nvSpPr>
        <p:spPr bwMode="auto">
          <a:xfrm>
            <a:off x="1589364" y="1780844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7" name="Rectangle 98"/>
          <p:cNvSpPr>
            <a:spLocks noChangeArrowheads="1"/>
          </p:cNvSpPr>
          <p:nvPr/>
        </p:nvSpPr>
        <p:spPr bwMode="auto">
          <a:xfrm>
            <a:off x="1722951" y="177909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8" name="Rectangle 99"/>
          <p:cNvSpPr>
            <a:spLocks noChangeArrowheads="1"/>
          </p:cNvSpPr>
          <p:nvPr/>
        </p:nvSpPr>
        <p:spPr bwMode="auto">
          <a:xfrm>
            <a:off x="1856559" y="17808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9" name="Rectangle 100"/>
          <p:cNvSpPr>
            <a:spLocks noChangeArrowheads="1"/>
          </p:cNvSpPr>
          <p:nvPr/>
        </p:nvSpPr>
        <p:spPr bwMode="auto">
          <a:xfrm>
            <a:off x="1990167" y="17808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0" name="AutoShape 101"/>
          <p:cNvSpPr>
            <a:spLocks noChangeArrowheads="1"/>
          </p:cNvSpPr>
          <p:nvPr/>
        </p:nvSpPr>
        <p:spPr bwMode="auto">
          <a:xfrm>
            <a:off x="965860" y="3258403"/>
            <a:ext cx="133422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1" name="Rectangle 102"/>
          <p:cNvSpPr>
            <a:spLocks noChangeArrowheads="1"/>
          </p:cNvSpPr>
          <p:nvPr/>
        </p:nvSpPr>
        <p:spPr bwMode="auto">
          <a:xfrm>
            <a:off x="1054932" y="3366944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2" name="Rectangle 103"/>
          <p:cNvSpPr>
            <a:spLocks noChangeArrowheads="1"/>
          </p:cNvSpPr>
          <p:nvPr/>
        </p:nvSpPr>
        <p:spPr bwMode="auto">
          <a:xfrm>
            <a:off x="1188519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3" name="Rectangle 104"/>
          <p:cNvSpPr>
            <a:spLocks noChangeArrowheads="1"/>
          </p:cNvSpPr>
          <p:nvPr/>
        </p:nvSpPr>
        <p:spPr bwMode="auto">
          <a:xfrm>
            <a:off x="1322127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4" name="Rectangle 105"/>
          <p:cNvSpPr>
            <a:spLocks noChangeArrowheads="1"/>
          </p:cNvSpPr>
          <p:nvPr/>
        </p:nvSpPr>
        <p:spPr bwMode="auto">
          <a:xfrm>
            <a:off x="1455735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5" name="Rectangle 106"/>
          <p:cNvSpPr>
            <a:spLocks noChangeArrowheads="1"/>
          </p:cNvSpPr>
          <p:nvPr/>
        </p:nvSpPr>
        <p:spPr bwMode="auto">
          <a:xfrm>
            <a:off x="1591200" y="3368693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6" name="Rectangle 107"/>
          <p:cNvSpPr>
            <a:spLocks noChangeArrowheads="1"/>
          </p:cNvSpPr>
          <p:nvPr/>
        </p:nvSpPr>
        <p:spPr bwMode="auto">
          <a:xfrm>
            <a:off x="1724808" y="3366944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7" name="Rectangle 108"/>
          <p:cNvSpPr>
            <a:spLocks noChangeArrowheads="1"/>
          </p:cNvSpPr>
          <p:nvPr/>
        </p:nvSpPr>
        <p:spPr bwMode="auto">
          <a:xfrm>
            <a:off x="1858416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8" name="AutoShape 110"/>
          <p:cNvSpPr>
            <a:spLocks noChangeArrowheads="1"/>
          </p:cNvSpPr>
          <p:nvPr/>
        </p:nvSpPr>
        <p:spPr bwMode="auto">
          <a:xfrm>
            <a:off x="2478208" y="3260152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29" name="Rectangle 111"/>
          <p:cNvSpPr>
            <a:spLocks noChangeArrowheads="1"/>
          </p:cNvSpPr>
          <p:nvPr/>
        </p:nvSpPr>
        <p:spPr bwMode="auto">
          <a:xfrm>
            <a:off x="2567280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0" name="Rectangle 112"/>
          <p:cNvSpPr>
            <a:spLocks noChangeArrowheads="1"/>
          </p:cNvSpPr>
          <p:nvPr/>
        </p:nvSpPr>
        <p:spPr bwMode="auto">
          <a:xfrm>
            <a:off x="2700888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1" name="Rectangle 113"/>
          <p:cNvSpPr>
            <a:spLocks noChangeArrowheads="1"/>
          </p:cNvSpPr>
          <p:nvPr/>
        </p:nvSpPr>
        <p:spPr bwMode="auto">
          <a:xfrm>
            <a:off x="2834496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2" name="Rectangle 114"/>
          <p:cNvSpPr>
            <a:spLocks noChangeArrowheads="1"/>
          </p:cNvSpPr>
          <p:nvPr/>
        </p:nvSpPr>
        <p:spPr bwMode="auto">
          <a:xfrm>
            <a:off x="2969980" y="336869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3" name="Rectangle 115"/>
          <p:cNvSpPr>
            <a:spLocks noChangeArrowheads="1"/>
          </p:cNvSpPr>
          <p:nvPr/>
        </p:nvSpPr>
        <p:spPr bwMode="auto">
          <a:xfrm>
            <a:off x="3103588" y="3370443"/>
            <a:ext cx="87217" cy="119045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4" name="Rectangle 116"/>
          <p:cNvSpPr>
            <a:spLocks noChangeArrowheads="1"/>
          </p:cNvSpPr>
          <p:nvPr/>
        </p:nvSpPr>
        <p:spPr bwMode="auto">
          <a:xfrm>
            <a:off x="3237175" y="3368693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5" name="Rectangle 117"/>
          <p:cNvSpPr>
            <a:spLocks noChangeArrowheads="1"/>
          </p:cNvSpPr>
          <p:nvPr/>
        </p:nvSpPr>
        <p:spPr bwMode="auto">
          <a:xfrm>
            <a:off x="3370783" y="3370443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6" name="AutoShape 119"/>
          <p:cNvSpPr>
            <a:spLocks noChangeArrowheads="1"/>
          </p:cNvSpPr>
          <p:nvPr/>
        </p:nvSpPr>
        <p:spPr bwMode="auto">
          <a:xfrm>
            <a:off x="3903360" y="3260152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7" name="Rectangle 120"/>
          <p:cNvSpPr>
            <a:spLocks noChangeArrowheads="1"/>
          </p:cNvSpPr>
          <p:nvPr/>
        </p:nvSpPr>
        <p:spPr bwMode="auto">
          <a:xfrm>
            <a:off x="3992432" y="3368693"/>
            <a:ext cx="89072" cy="119045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8" name="Rectangle 121"/>
          <p:cNvSpPr>
            <a:spLocks noChangeArrowheads="1"/>
          </p:cNvSpPr>
          <p:nvPr/>
        </p:nvSpPr>
        <p:spPr bwMode="auto">
          <a:xfrm>
            <a:off x="4126040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39" name="Rectangle 122"/>
          <p:cNvSpPr>
            <a:spLocks noChangeArrowheads="1"/>
          </p:cNvSpPr>
          <p:nvPr/>
        </p:nvSpPr>
        <p:spPr bwMode="auto">
          <a:xfrm>
            <a:off x="4259648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0" name="Rectangle 123"/>
          <p:cNvSpPr>
            <a:spLocks noChangeArrowheads="1"/>
          </p:cNvSpPr>
          <p:nvPr/>
        </p:nvSpPr>
        <p:spPr bwMode="auto">
          <a:xfrm>
            <a:off x="4395131" y="336869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1" name="Rectangle 124"/>
          <p:cNvSpPr>
            <a:spLocks noChangeArrowheads="1"/>
          </p:cNvSpPr>
          <p:nvPr/>
        </p:nvSpPr>
        <p:spPr bwMode="auto">
          <a:xfrm>
            <a:off x="4528739" y="3370443"/>
            <a:ext cx="87217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2" name="Rectangle 125"/>
          <p:cNvSpPr>
            <a:spLocks noChangeArrowheads="1"/>
          </p:cNvSpPr>
          <p:nvPr/>
        </p:nvSpPr>
        <p:spPr bwMode="auto">
          <a:xfrm>
            <a:off x="4662327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3" name="Rectangle 126"/>
          <p:cNvSpPr>
            <a:spLocks noChangeArrowheads="1"/>
          </p:cNvSpPr>
          <p:nvPr/>
        </p:nvSpPr>
        <p:spPr bwMode="auto">
          <a:xfrm>
            <a:off x="4795935" y="337044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4" name="Rectangle 127"/>
          <p:cNvSpPr>
            <a:spLocks noChangeArrowheads="1"/>
          </p:cNvSpPr>
          <p:nvPr/>
        </p:nvSpPr>
        <p:spPr bwMode="auto">
          <a:xfrm>
            <a:off x="4929543" y="337044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5" name="AutoShape 128"/>
          <p:cNvSpPr>
            <a:spLocks noChangeArrowheads="1"/>
          </p:cNvSpPr>
          <p:nvPr/>
        </p:nvSpPr>
        <p:spPr bwMode="auto">
          <a:xfrm>
            <a:off x="5328512" y="3260152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6" name="Rectangle 130"/>
          <p:cNvSpPr>
            <a:spLocks noChangeArrowheads="1"/>
          </p:cNvSpPr>
          <p:nvPr/>
        </p:nvSpPr>
        <p:spPr bwMode="auto">
          <a:xfrm>
            <a:off x="5551192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7" name="Rectangle 131"/>
          <p:cNvSpPr>
            <a:spLocks noChangeArrowheads="1"/>
          </p:cNvSpPr>
          <p:nvPr/>
        </p:nvSpPr>
        <p:spPr bwMode="auto">
          <a:xfrm>
            <a:off x="5684800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8" name="Rectangle 132"/>
          <p:cNvSpPr>
            <a:spLocks noChangeArrowheads="1"/>
          </p:cNvSpPr>
          <p:nvPr/>
        </p:nvSpPr>
        <p:spPr bwMode="auto">
          <a:xfrm>
            <a:off x="5820283" y="336869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49" name="Rectangle 133"/>
          <p:cNvSpPr>
            <a:spLocks noChangeArrowheads="1"/>
          </p:cNvSpPr>
          <p:nvPr/>
        </p:nvSpPr>
        <p:spPr bwMode="auto">
          <a:xfrm>
            <a:off x="5953891" y="337044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0" name="Rectangle 134"/>
          <p:cNvSpPr>
            <a:spLocks noChangeArrowheads="1"/>
          </p:cNvSpPr>
          <p:nvPr/>
        </p:nvSpPr>
        <p:spPr bwMode="auto">
          <a:xfrm>
            <a:off x="6087479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1" name="Rectangle 135"/>
          <p:cNvSpPr>
            <a:spLocks noChangeArrowheads="1"/>
          </p:cNvSpPr>
          <p:nvPr/>
        </p:nvSpPr>
        <p:spPr bwMode="auto">
          <a:xfrm>
            <a:off x="6221087" y="337044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2" name="Rectangle 136"/>
          <p:cNvSpPr>
            <a:spLocks noChangeArrowheads="1"/>
          </p:cNvSpPr>
          <p:nvPr/>
        </p:nvSpPr>
        <p:spPr bwMode="auto">
          <a:xfrm>
            <a:off x="6354695" y="337044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3" name="AutoShape 137"/>
          <p:cNvSpPr>
            <a:spLocks noChangeArrowheads="1"/>
          </p:cNvSpPr>
          <p:nvPr/>
        </p:nvSpPr>
        <p:spPr bwMode="auto">
          <a:xfrm>
            <a:off x="6753663" y="3258403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4" name="Rectangle 138"/>
          <p:cNvSpPr>
            <a:spLocks noChangeArrowheads="1"/>
          </p:cNvSpPr>
          <p:nvPr/>
        </p:nvSpPr>
        <p:spPr bwMode="auto">
          <a:xfrm>
            <a:off x="6842735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5" name="Rectangle 139"/>
          <p:cNvSpPr>
            <a:spLocks noChangeArrowheads="1"/>
          </p:cNvSpPr>
          <p:nvPr/>
        </p:nvSpPr>
        <p:spPr bwMode="auto">
          <a:xfrm>
            <a:off x="6976343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6" name="Rectangle 140"/>
          <p:cNvSpPr>
            <a:spLocks noChangeArrowheads="1"/>
          </p:cNvSpPr>
          <p:nvPr/>
        </p:nvSpPr>
        <p:spPr bwMode="auto">
          <a:xfrm>
            <a:off x="7109951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7" name="Rectangle 141"/>
          <p:cNvSpPr>
            <a:spLocks noChangeArrowheads="1"/>
          </p:cNvSpPr>
          <p:nvPr/>
        </p:nvSpPr>
        <p:spPr bwMode="auto">
          <a:xfrm>
            <a:off x="7230569" y="3366944"/>
            <a:ext cx="46392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8" name="Rectangle 142"/>
          <p:cNvSpPr>
            <a:spLocks noChangeArrowheads="1"/>
          </p:cNvSpPr>
          <p:nvPr/>
        </p:nvSpPr>
        <p:spPr bwMode="auto">
          <a:xfrm>
            <a:off x="7379043" y="336869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59" name="Rectangle 143"/>
          <p:cNvSpPr>
            <a:spLocks noChangeArrowheads="1"/>
          </p:cNvSpPr>
          <p:nvPr/>
        </p:nvSpPr>
        <p:spPr bwMode="auto">
          <a:xfrm>
            <a:off x="7512630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0" name="Rectangle 144"/>
          <p:cNvSpPr>
            <a:spLocks noChangeArrowheads="1"/>
          </p:cNvSpPr>
          <p:nvPr/>
        </p:nvSpPr>
        <p:spPr bwMode="auto">
          <a:xfrm>
            <a:off x="7646238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1" name="Rectangle 145"/>
          <p:cNvSpPr>
            <a:spLocks noChangeArrowheads="1"/>
          </p:cNvSpPr>
          <p:nvPr/>
        </p:nvSpPr>
        <p:spPr bwMode="auto">
          <a:xfrm>
            <a:off x="7779846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2" name="AutoShape 146"/>
          <p:cNvSpPr>
            <a:spLocks noChangeArrowheads="1"/>
          </p:cNvSpPr>
          <p:nvPr/>
        </p:nvSpPr>
        <p:spPr bwMode="auto">
          <a:xfrm>
            <a:off x="8178815" y="3260152"/>
            <a:ext cx="1118966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3" name="Rectangle 147"/>
          <p:cNvSpPr>
            <a:spLocks noChangeArrowheads="1"/>
          </p:cNvSpPr>
          <p:nvPr/>
        </p:nvSpPr>
        <p:spPr bwMode="auto">
          <a:xfrm>
            <a:off x="8267887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4" name="Rectangle 148"/>
          <p:cNvSpPr>
            <a:spLocks noChangeArrowheads="1"/>
          </p:cNvSpPr>
          <p:nvPr/>
        </p:nvSpPr>
        <p:spPr bwMode="auto">
          <a:xfrm>
            <a:off x="8401495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5" name="Rectangle 149"/>
          <p:cNvSpPr>
            <a:spLocks noChangeArrowheads="1"/>
          </p:cNvSpPr>
          <p:nvPr/>
        </p:nvSpPr>
        <p:spPr bwMode="auto">
          <a:xfrm>
            <a:off x="8535103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6" name="Rectangle 150"/>
          <p:cNvSpPr>
            <a:spLocks noChangeArrowheads="1"/>
          </p:cNvSpPr>
          <p:nvPr/>
        </p:nvSpPr>
        <p:spPr bwMode="auto">
          <a:xfrm>
            <a:off x="8670587" y="336869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7" name="Rectangle 151"/>
          <p:cNvSpPr>
            <a:spLocks noChangeArrowheads="1"/>
          </p:cNvSpPr>
          <p:nvPr/>
        </p:nvSpPr>
        <p:spPr bwMode="auto">
          <a:xfrm>
            <a:off x="8804194" y="3370443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8" name="Rectangle 152"/>
          <p:cNvSpPr>
            <a:spLocks noChangeArrowheads="1"/>
          </p:cNvSpPr>
          <p:nvPr/>
        </p:nvSpPr>
        <p:spPr bwMode="auto">
          <a:xfrm>
            <a:off x="8937782" y="336869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69" name="Rectangle 153"/>
          <p:cNvSpPr>
            <a:spLocks noChangeArrowheads="1"/>
          </p:cNvSpPr>
          <p:nvPr/>
        </p:nvSpPr>
        <p:spPr bwMode="auto">
          <a:xfrm>
            <a:off x="9071390" y="3370443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0" name="Rectangle 154"/>
          <p:cNvSpPr>
            <a:spLocks noChangeArrowheads="1"/>
          </p:cNvSpPr>
          <p:nvPr/>
        </p:nvSpPr>
        <p:spPr bwMode="auto">
          <a:xfrm>
            <a:off x="9204998" y="3370443"/>
            <a:ext cx="89072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1" name="AutoShape 155"/>
          <p:cNvSpPr>
            <a:spLocks noChangeArrowheads="1"/>
          </p:cNvSpPr>
          <p:nvPr/>
        </p:nvSpPr>
        <p:spPr bwMode="auto">
          <a:xfrm>
            <a:off x="2433693" y="1672303"/>
            <a:ext cx="66989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2" name="Rectangle 156"/>
          <p:cNvSpPr>
            <a:spLocks noChangeArrowheads="1"/>
          </p:cNvSpPr>
          <p:nvPr/>
        </p:nvSpPr>
        <p:spPr bwMode="auto">
          <a:xfrm>
            <a:off x="2522744" y="17808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3" name="Rectangle 157"/>
          <p:cNvSpPr>
            <a:spLocks noChangeArrowheads="1"/>
          </p:cNvSpPr>
          <p:nvPr/>
        </p:nvSpPr>
        <p:spPr bwMode="auto">
          <a:xfrm>
            <a:off x="2656352" y="17808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4" name="Rectangle 158"/>
          <p:cNvSpPr>
            <a:spLocks noChangeArrowheads="1"/>
          </p:cNvSpPr>
          <p:nvPr/>
        </p:nvSpPr>
        <p:spPr bwMode="auto">
          <a:xfrm>
            <a:off x="2791836" y="1780844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5" name="Rectangle 168"/>
          <p:cNvSpPr>
            <a:spLocks noChangeArrowheads="1"/>
          </p:cNvSpPr>
          <p:nvPr/>
        </p:nvSpPr>
        <p:spPr bwMode="auto">
          <a:xfrm>
            <a:off x="2125632" y="3366944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7" name="Line 176"/>
          <p:cNvSpPr>
            <a:spLocks noChangeShapeType="1"/>
          </p:cNvSpPr>
          <p:nvPr/>
        </p:nvSpPr>
        <p:spPr bwMode="auto">
          <a:xfrm>
            <a:off x="745036" y="1838617"/>
            <a:ext cx="2208243" cy="175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8" name="AutoShape 177"/>
          <p:cNvSpPr>
            <a:spLocks/>
          </p:cNvSpPr>
          <p:nvPr/>
        </p:nvSpPr>
        <p:spPr bwMode="auto">
          <a:xfrm>
            <a:off x="175327" y="1931401"/>
            <a:ext cx="1219173" cy="137952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0000FF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79" name="Line 179"/>
          <p:cNvSpPr>
            <a:spLocks noChangeShapeType="1"/>
          </p:cNvSpPr>
          <p:nvPr/>
        </p:nvSpPr>
        <p:spPr bwMode="auto">
          <a:xfrm flipV="1">
            <a:off x="3179671" y="3426483"/>
            <a:ext cx="2035665" cy="525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0" name="Line 178"/>
          <p:cNvSpPr>
            <a:spLocks noChangeShapeType="1"/>
          </p:cNvSpPr>
          <p:nvPr/>
        </p:nvSpPr>
        <p:spPr bwMode="auto">
          <a:xfrm>
            <a:off x="1021511" y="3426464"/>
            <a:ext cx="2104326" cy="1751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1" name="Line 180"/>
          <p:cNvSpPr>
            <a:spLocks noChangeShapeType="1"/>
          </p:cNvSpPr>
          <p:nvPr/>
        </p:nvSpPr>
        <p:spPr bwMode="auto">
          <a:xfrm>
            <a:off x="5413872" y="3426464"/>
            <a:ext cx="4169682" cy="1751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Line 178"/>
          <p:cNvSpPr>
            <a:spLocks noChangeShapeType="1"/>
          </p:cNvSpPr>
          <p:nvPr/>
        </p:nvSpPr>
        <p:spPr bwMode="auto">
          <a:xfrm>
            <a:off x="5540046" y="3498242"/>
            <a:ext cx="4037961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7" name="Rectangle 159"/>
          <p:cNvSpPr>
            <a:spLocks noChangeArrowheads="1"/>
          </p:cNvSpPr>
          <p:nvPr/>
        </p:nvSpPr>
        <p:spPr bwMode="auto">
          <a:xfrm>
            <a:off x="2925443" y="1780844"/>
            <a:ext cx="63093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069" tIns="52033" rIns="104069" bIns="52033" anchor="ctr"/>
          <a:lstStyle/>
          <a:p>
            <a:pPr defTabSz="1040682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  <a:cs typeface="Arial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579335" y="1225318"/>
            <a:ext cx="36599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1327311" y="1251355"/>
            <a:ext cx="356658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1415131" y="2894112"/>
            <a:ext cx="353765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2827737" y="2894112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1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4390886" y="2894112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5758329" y="2894112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3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7218608" y="2894112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8573510" y="2894112"/>
            <a:ext cx="346664" cy="428248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5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431943" y="2333120"/>
            <a:ext cx="1326462" cy="382081"/>
          </a:xfrm>
          <a:prstGeom prst="rect">
            <a:avLst/>
          </a:prstGeom>
          <a:noFill/>
        </p:spPr>
        <p:txBody>
          <a:bodyPr wrap="none" lIns="104069" tIns="52033" rIns="104069" bIns="52033" rtlCol="0">
            <a:spAutoFit/>
          </a:bodyPr>
          <a:lstStyle/>
          <a:p>
            <a:pPr defTabSz="1040682"/>
            <a:r>
              <a:rPr lang="en-US" altLang="ja-JP" sz="1800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1.5 GeV e-</a:t>
            </a:r>
            <a:endParaRPr lang="ja-JP" altLang="en-US" sz="1800" b="1" dirty="0">
              <a:solidFill>
                <a:srgbClr val="0000FF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5" name="グループ化 255"/>
          <p:cNvGrpSpPr/>
          <p:nvPr/>
        </p:nvGrpSpPr>
        <p:grpSpPr>
          <a:xfrm>
            <a:off x="4640466" y="2260838"/>
            <a:ext cx="1004946" cy="1181379"/>
            <a:chOff x="3969859" y="1595040"/>
            <a:chExt cx="859719" cy="1445566"/>
          </a:xfrm>
        </p:grpSpPr>
        <p:sp>
          <p:nvSpPr>
            <p:cNvPr id="76" name="Line 169"/>
            <p:cNvSpPr>
              <a:spLocks noChangeShapeType="1"/>
            </p:cNvSpPr>
            <p:nvPr/>
          </p:nvSpPr>
          <p:spPr bwMode="auto">
            <a:xfrm flipV="1">
              <a:off x="4434652" y="2686050"/>
              <a:ext cx="232598" cy="345032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1040682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88" name="テキスト ボックス 212"/>
            <p:cNvSpPr txBox="1">
              <a:spLocks noChangeArrowheads="1"/>
            </p:cNvSpPr>
            <p:nvPr/>
          </p:nvSpPr>
          <p:spPr bwMode="auto">
            <a:xfrm>
              <a:off x="3969859" y="1595040"/>
              <a:ext cx="816227" cy="3640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1040682">
                <a:lnSpc>
                  <a:spcPct val="80000"/>
                </a:lnSpc>
              </a:pPr>
              <a:r>
                <a:rPr lang="en-US" altLang="ja-JP" sz="1600" b="1" dirty="0">
                  <a:solidFill>
                    <a:srgbClr val="FF0000"/>
                  </a:solidFill>
                  <a:cs typeface="Arial" charset="0"/>
                </a:rPr>
                <a:t>1.1 GeV </a:t>
              </a:r>
            </a:p>
          </p:txBody>
        </p:sp>
        <p:sp>
          <p:nvSpPr>
            <p:cNvPr id="90" name="Line 1"/>
            <p:cNvSpPr>
              <a:spLocks noChangeShapeType="1"/>
            </p:cNvSpPr>
            <p:nvPr/>
          </p:nvSpPr>
          <p:spPr bwMode="auto">
            <a:xfrm flipH="1" flipV="1">
              <a:off x="4381500" y="2705099"/>
              <a:ext cx="284927" cy="335507"/>
            </a:xfrm>
            <a:prstGeom prst="line">
              <a:avLst/>
            </a:prstGeom>
            <a:noFill/>
            <a:ln w="44323">
              <a:solidFill>
                <a:srgbClr val="FF6FCF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4"/>
                </a:srgbClr>
              </a:outerShdw>
            </a:effectLst>
          </p:spPr>
          <p:txBody>
            <a:bodyPr/>
            <a:lstStyle/>
            <a:p>
              <a:pPr defTabSz="1040682">
                <a:defRPr/>
              </a:pPr>
              <a:endParaRPr lang="ja-JP" altLang="en-US">
                <a:solidFill>
                  <a:prstClr val="black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341" name="円/楕円 340"/>
            <p:cNvSpPr/>
            <p:nvPr/>
          </p:nvSpPr>
          <p:spPr>
            <a:xfrm>
              <a:off x="4198513" y="1893195"/>
              <a:ext cx="631065" cy="846652"/>
            </a:xfrm>
            <a:prstGeom prst="ellipse">
              <a:avLst/>
            </a:prstGeom>
            <a:noFill/>
            <a:ln w="38100"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40682"/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2" name="テキスト ボックス 341"/>
            <p:cNvSpPr txBox="1"/>
            <p:nvPr/>
          </p:nvSpPr>
          <p:spPr>
            <a:xfrm>
              <a:off x="4275790" y="2150772"/>
              <a:ext cx="424814" cy="508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40682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DR</a:t>
              </a:r>
              <a:endParaRPr lang="ja-JP" altLang="en-US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93" name="Line 178"/>
          <p:cNvSpPr>
            <a:spLocks noChangeShapeType="1"/>
          </p:cNvSpPr>
          <p:nvPr/>
        </p:nvSpPr>
        <p:spPr bwMode="auto">
          <a:xfrm>
            <a:off x="3219141" y="3481672"/>
            <a:ext cx="1974634" cy="0"/>
          </a:xfrm>
          <a:prstGeom prst="line">
            <a:avLst/>
          </a:prstGeom>
          <a:noFill/>
          <a:ln w="57023">
            <a:solidFill>
              <a:srgbClr val="0000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4069" tIns="52033" rIns="104069" bIns="52033"/>
          <a:lstStyle/>
          <a:p>
            <a:pPr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44" name="フリーフォーム 1043"/>
          <p:cNvSpPr/>
          <p:nvPr/>
        </p:nvSpPr>
        <p:spPr>
          <a:xfrm>
            <a:off x="5148612" y="3469311"/>
            <a:ext cx="436578" cy="71012"/>
          </a:xfrm>
          <a:custGeom>
            <a:avLst/>
            <a:gdLst>
              <a:gd name="connsiteX0" fmla="*/ 0 w 231819"/>
              <a:gd name="connsiteY0" fmla="*/ 0 h 77273"/>
              <a:gd name="connsiteX1" fmla="*/ 64394 w 231819"/>
              <a:gd name="connsiteY1" fmla="*/ 77273 h 77273"/>
              <a:gd name="connsiteX2" fmla="*/ 167425 w 231819"/>
              <a:gd name="connsiteY2" fmla="*/ 77273 h 77273"/>
              <a:gd name="connsiteX3" fmla="*/ 231819 w 231819"/>
              <a:gd name="connsiteY3" fmla="*/ 0 h 77273"/>
              <a:gd name="connsiteX4" fmla="*/ 231819 w 231819"/>
              <a:gd name="connsiteY4" fmla="*/ 0 h 7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819" h="77273">
                <a:moveTo>
                  <a:pt x="0" y="0"/>
                </a:moveTo>
                <a:cubicBezTo>
                  <a:pt x="18245" y="32197"/>
                  <a:pt x="36490" y="64394"/>
                  <a:pt x="64394" y="77273"/>
                </a:cubicBezTo>
                <a:cubicBezTo>
                  <a:pt x="92298" y="90152"/>
                  <a:pt x="139521" y="90152"/>
                  <a:pt x="167425" y="77273"/>
                </a:cubicBezTo>
                <a:cubicBezTo>
                  <a:pt x="195329" y="64394"/>
                  <a:pt x="231819" y="0"/>
                  <a:pt x="231819" y="0"/>
                </a:cubicBezTo>
                <a:lnTo>
                  <a:pt x="231819" y="0"/>
                </a:lnTo>
              </a:path>
            </a:pathLst>
          </a:custGeom>
          <a:ln>
            <a:solidFill>
              <a:srgbClr val="00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104069" tIns="52033" rIns="104069" bIns="52033" rtlCol="0" anchor="ctr"/>
          <a:lstStyle/>
          <a:p>
            <a:pPr algn="ctr" defTabSz="1040682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8" name="タイトル 1"/>
          <p:cNvSpPr>
            <a:spLocks noGrp="1"/>
          </p:cNvSpPr>
          <p:nvPr>
            <p:ph type="title"/>
          </p:nvPr>
        </p:nvSpPr>
        <p:spPr>
          <a:xfrm>
            <a:off x="-1" y="452604"/>
            <a:ext cx="10683073" cy="787738"/>
          </a:xfrm>
          <a:noFill/>
        </p:spPr>
        <p:txBody>
          <a:bodyPr/>
          <a:lstStyle/>
          <a:p>
            <a:r>
              <a:rPr lang="ja-JP" altLang="en-US" sz="3600" dirty="0"/>
              <a:t>エミッタンス</a:t>
            </a:r>
            <a:r>
              <a:rPr lang="ja-JP" altLang="en-US" sz="3200" dirty="0"/>
              <a:t> </a:t>
            </a:r>
            <a:r>
              <a:rPr lang="en-US" altLang="ja-JP" sz="3200" dirty="0"/>
              <a:t>(</a:t>
            </a:r>
            <a:r>
              <a:rPr lang="en-US" altLang="ja-JP" sz="3200" dirty="0" err="1"/>
              <a:t>mm∙mrad</a:t>
            </a:r>
            <a:r>
              <a:rPr lang="en-US" altLang="ja-JP" sz="3200" dirty="0"/>
              <a:t>) </a:t>
            </a:r>
            <a:r>
              <a:rPr lang="ja-JP" altLang="en-US" sz="3200" dirty="0"/>
              <a:t>バンチ電荷量</a:t>
            </a:r>
            <a:r>
              <a:rPr lang="en-US" altLang="ja-JP" sz="3200" dirty="0"/>
              <a:t>: </a:t>
            </a:r>
            <a:r>
              <a:rPr lang="ja-JP" altLang="en-US" sz="3200" dirty="0"/>
              <a:t>～ </a:t>
            </a:r>
            <a:r>
              <a:rPr lang="en-US" altLang="ja-JP" sz="3200" dirty="0"/>
              <a:t>1 nC</a:t>
            </a:r>
            <a:endParaRPr lang="ja-JP" altLang="en-US" sz="3200" dirty="0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xmlns="" id="{F43298C5-C063-4370-9780-055B17A5073B}"/>
              </a:ext>
            </a:extLst>
          </p:cNvPr>
          <p:cNvSpPr txBox="1"/>
          <p:nvPr/>
        </p:nvSpPr>
        <p:spPr>
          <a:xfrm>
            <a:off x="7218609" y="1426070"/>
            <a:ext cx="3582822" cy="428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陽電子 </a:t>
            </a:r>
            <a:r>
              <a:rPr kumimoji="1"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kumimoji="1" lang="en-US" altLang="ja-JP" dirty="0">
                <a:solidFill>
                  <a:srgbClr val="FF0000"/>
                </a:solidFill>
              </a:rPr>
              <a:t>/</a:t>
            </a:r>
            <a:r>
              <a:rPr kumimoji="1" lang="en-US" altLang="ja-JP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 err="1">
                <a:solidFill>
                  <a:srgbClr val="FF0000"/>
                </a:solidFill>
              </a:rPr>
              <a:t>y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～</a:t>
            </a:r>
            <a:r>
              <a:rPr kumimoji="1" lang="en-US" altLang="ja-JP" dirty="0">
                <a:solidFill>
                  <a:srgbClr val="FF0000"/>
                </a:solidFill>
              </a:rPr>
              <a:t>200/2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61" name="テキスト ボックス 160">
            <a:extLst>
              <a:ext uri="{FF2B5EF4-FFF2-40B4-BE49-F238E27FC236}">
                <a16:creationId xmlns:a16="http://schemas.microsoft.com/office/drawing/2014/main" xmlns="" id="{AB1690C9-5C01-46B6-837F-2016944E37F9}"/>
              </a:ext>
            </a:extLst>
          </p:cNvPr>
          <p:cNvSpPr txBox="1"/>
          <p:nvPr/>
        </p:nvSpPr>
        <p:spPr>
          <a:xfrm>
            <a:off x="532794" y="5321916"/>
            <a:ext cx="2390775" cy="42847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0090"/>
                </a:solidFill>
                <a:latin typeface="Symbol" panose="05050102010706020507" pitchFamily="18" charset="2"/>
              </a:rPr>
              <a:t>電子 </a:t>
            </a:r>
            <a:r>
              <a:rPr kumimoji="1" lang="en-US" altLang="ja-JP" dirty="0" err="1">
                <a:solidFill>
                  <a:srgbClr val="00009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 err="1">
                <a:solidFill>
                  <a:srgbClr val="000090"/>
                </a:solidFill>
              </a:rPr>
              <a:t>x,y</a:t>
            </a:r>
            <a:r>
              <a:rPr kumimoji="1" lang="en-US" altLang="ja-JP" dirty="0">
                <a:solidFill>
                  <a:srgbClr val="000090"/>
                </a:solidFill>
              </a:rPr>
              <a:t> </a:t>
            </a:r>
            <a:r>
              <a:rPr kumimoji="1" lang="ja-JP" altLang="en-US" dirty="0">
                <a:solidFill>
                  <a:srgbClr val="000090"/>
                </a:solidFill>
              </a:rPr>
              <a:t>～</a:t>
            </a:r>
            <a:r>
              <a:rPr kumimoji="1" lang="en-US" altLang="ja-JP" dirty="0">
                <a:solidFill>
                  <a:srgbClr val="000090"/>
                </a:solidFill>
              </a:rPr>
              <a:t>20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cxnSp>
        <p:nvCxnSpPr>
          <p:cNvPr id="165" name="直線矢印コネクタ 164">
            <a:extLst>
              <a:ext uri="{FF2B5EF4-FFF2-40B4-BE49-F238E27FC236}">
                <a16:creationId xmlns:a16="http://schemas.microsoft.com/office/drawing/2014/main" xmlns="" id="{CEB9EC00-6B81-4561-841C-E37FDFC0E9F6}"/>
              </a:ext>
            </a:extLst>
          </p:cNvPr>
          <p:cNvCxnSpPr>
            <a:cxnSpLocks/>
          </p:cNvCxnSpPr>
          <p:nvPr/>
        </p:nvCxnSpPr>
        <p:spPr>
          <a:xfrm flipV="1">
            <a:off x="872639" y="1898139"/>
            <a:ext cx="35656" cy="3306483"/>
          </a:xfrm>
          <a:prstGeom prst="straightConnector1">
            <a:avLst/>
          </a:prstGeom>
          <a:ln w="508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>
            <a:extLst>
              <a:ext uri="{FF2B5EF4-FFF2-40B4-BE49-F238E27FC236}">
                <a16:creationId xmlns:a16="http://schemas.microsoft.com/office/drawing/2014/main" xmlns="" id="{FE6C5DCD-7206-4848-9F58-5F32953D0770}"/>
              </a:ext>
            </a:extLst>
          </p:cNvPr>
          <p:cNvCxnSpPr>
            <a:cxnSpLocks/>
          </p:cNvCxnSpPr>
          <p:nvPr/>
        </p:nvCxnSpPr>
        <p:spPr>
          <a:xfrm flipV="1">
            <a:off x="1112937" y="3671180"/>
            <a:ext cx="0" cy="1460195"/>
          </a:xfrm>
          <a:prstGeom prst="straightConnector1">
            <a:avLst/>
          </a:prstGeom>
          <a:ln w="50800">
            <a:solidFill>
              <a:srgbClr val="0000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xmlns="" id="{F47D916E-5DC0-4929-A3BA-E3BAED4A6C46}"/>
              </a:ext>
            </a:extLst>
          </p:cNvPr>
          <p:cNvSpPr txBox="1"/>
          <p:nvPr/>
        </p:nvSpPr>
        <p:spPr>
          <a:xfrm>
            <a:off x="7701131" y="4953159"/>
            <a:ext cx="2587076" cy="42847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0090"/>
                </a:solidFill>
                <a:latin typeface="Symbol" panose="05050102010706020507" pitchFamily="18" charset="2"/>
              </a:rPr>
              <a:t>電子 </a:t>
            </a:r>
            <a:r>
              <a:rPr kumimoji="1" lang="en-US" altLang="ja-JP" dirty="0" err="1">
                <a:solidFill>
                  <a:srgbClr val="00009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 err="1">
                <a:solidFill>
                  <a:srgbClr val="000090"/>
                </a:solidFill>
              </a:rPr>
              <a:t>x,y</a:t>
            </a:r>
            <a:r>
              <a:rPr lang="en-US" altLang="ja-JP" dirty="0">
                <a:solidFill>
                  <a:srgbClr val="000090"/>
                </a:solidFill>
              </a:rPr>
              <a:t> </a:t>
            </a:r>
            <a:r>
              <a:rPr kumimoji="1" lang="ja-JP" altLang="en-US" dirty="0">
                <a:solidFill>
                  <a:srgbClr val="000090"/>
                </a:solidFill>
              </a:rPr>
              <a:t>～ </a:t>
            </a:r>
            <a:r>
              <a:rPr kumimoji="1" lang="en-US" altLang="ja-JP" dirty="0">
                <a:solidFill>
                  <a:srgbClr val="000090"/>
                </a:solidFill>
              </a:rPr>
              <a:t>40</a:t>
            </a:r>
            <a:endParaRPr kumimoji="1" lang="ja-JP" altLang="en-US" dirty="0">
              <a:solidFill>
                <a:srgbClr val="000090"/>
              </a:solidFill>
            </a:endParaRPr>
          </a:p>
        </p:txBody>
      </p:sp>
      <p:cxnSp>
        <p:nvCxnSpPr>
          <p:cNvPr id="172" name="直線矢印コネクタ 171">
            <a:extLst>
              <a:ext uri="{FF2B5EF4-FFF2-40B4-BE49-F238E27FC236}">
                <a16:creationId xmlns:a16="http://schemas.microsoft.com/office/drawing/2014/main" xmlns="" id="{0D5369E7-F096-40EF-BB27-C273301642C1}"/>
              </a:ext>
            </a:extLst>
          </p:cNvPr>
          <p:cNvCxnSpPr>
            <a:cxnSpLocks/>
          </p:cNvCxnSpPr>
          <p:nvPr/>
        </p:nvCxnSpPr>
        <p:spPr>
          <a:xfrm flipV="1">
            <a:off x="9053906" y="3748448"/>
            <a:ext cx="0" cy="118165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xmlns="" id="{50F5A5FB-33C5-44A1-B365-F54A7A634CA5}"/>
              </a:ext>
            </a:extLst>
          </p:cNvPr>
          <p:cNvSpPr txBox="1"/>
          <p:nvPr/>
        </p:nvSpPr>
        <p:spPr>
          <a:xfrm>
            <a:off x="93452" y="6148665"/>
            <a:ext cx="10553694" cy="597749"/>
          </a:xfrm>
          <a:prstGeom prst="rect">
            <a:avLst/>
          </a:prstGeom>
          <a:solidFill>
            <a:schemeClr val="bg1"/>
          </a:solidFill>
          <a:ln w="38100">
            <a:solidFill>
              <a:srgbClr val="FE62FE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FE62FE"/>
                </a:solidFill>
                <a:latin typeface="Symbol" panose="05050102010706020507" pitchFamily="18" charset="2"/>
              </a:rPr>
              <a:t>BT</a:t>
            </a:r>
            <a:r>
              <a:rPr lang="ja-JP" altLang="en-US" sz="3200" dirty="0">
                <a:solidFill>
                  <a:srgbClr val="FE62FE"/>
                </a:solidFill>
                <a:latin typeface="Symbol" panose="05050102010706020507" pitchFamily="18" charset="2"/>
              </a:rPr>
              <a:t>におけるエミッタンス増大</a:t>
            </a:r>
            <a:r>
              <a:rPr lang="en-US" altLang="ja-JP" sz="3200" dirty="0">
                <a:solidFill>
                  <a:srgbClr val="FE62FE"/>
                </a:solidFill>
                <a:latin typeface="Symbol" panose="05050102010706020507" pitchFamily="18" charset="2"/>
              </a:rPr>
              <a:t>(</a:t>
            </a:r>
            <a:r>
              <a:rPr lang="ja-JP" altLang="en-US" sz="3200" dirty="0">
                <a:solidFill>
                  <a:srgbClr val="FE62FE"/>
                </a:solidFill>
                <a:latin typeface="Symbol" panose="05050102010706020507" pitchFamily="18" charset="2"/>
              </a:rPr>
              <a:t>電子，陽電子</a:t>
            </a:r>
            <a:r>
              <a:rPr lang="en-US" altLang="ja-JP" sz="3200" dirty="0">
                <a:solidFill>
                  <a:srgbClr val="FE62FE"/>
                </a:solidFill>
                <a:latin typeface="Symbol" panose="05050102010706020507" pitchFamily="18" charset="2"/>
              </a:rPr>
              <a:t>)</a:t>
            </a:r>
            <a:r>
              <a:rPr lang="ja-JP" altLang="en-US" sz="3200" dirty="0">
                <a:solidFill>
                  <a:srgbClr val="FE62FE"/>
                </a:solidFill>
                <a:latin typeface="Symbol" panose="05050102010706020507" pitchFamily="18" charset="2"/>
              </a:rPr>
              <a:t>： </a:t>
            </a:r>
            <a:r>
              <a:rPr lang="ja-JP" altLang="en-US" sz="3200" dirty="0">
                <a:solidFill>
                  <a:srgbClr val="FE62FE"/>
                </a:solidFill>
              </a:rPr>
              <a:t>～ </a:t>
            </a:r>
            <a:r>
              <a:rPr lang="en-US" altLang="ja-JP" sz="3200" dirty="0">
                <a:solidFill>
                  <a:srgbClr val="FE62FE"/>
                </a:solidFill>
              </a:rPr>
              <a:t>200</a:t>
            </a:r>
            <a:endParaRPr lang="ja-JP" altLang="en-US" sz="3200" dirty="0">
              <a:solidFill>
                <a:srgbClr val="FE62FE"/>
              </a:solidFill>
            </a:endParaRPr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xmlns="" id="{EE4B5846-78B7-453A-82D9-2FF22AAB703B}"/>
              </a:ext>
            </a:extLst>
          </p:cNvPr>
          <p:cNvCxnSpPr>
            <a:cxnSpLocks/>
            <a:stCxn id="85" idx="2"/>
          </p:cNvCxnSpPr>
          <p:nvPr/>
        </p:nvCxnSpPr>
        <p:spPr>
          <a:xfrm>
            <a:off x="9010020" y="1854542"/>
            <a:ext cx="53387" cy="129401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xmlns="" id="{1D78C7C4-B61B-44D6-961C-11EECE5E3A79}"/>
              </a:ext>
            </a:extLst>
          </p:cNvPr>
          <p:cNvSpPr txBox="1"/>
          <p:nvPr/>
        </p:nvSpPr>
        <p:spPr>
          <a:xfrm>
            <a:off x="3576710" y="7037187"/>
            <a:ext cx="3871905" cy="4284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en-US" altLang="ja-JP" dirty="0"/>
              <a:t>1.  </a:t>
            </a:r>
            <a:r>
              <a:rPr kumimoji="1" lang="ja-JP" altLang="en-US" dirty="0"/>
              <a:t>入射器</a:t>
            </a:r>
            <a:r>
              <a:rPr kumimoji="1" lang="en-US" altLang="ja-JP" dirty="0"/>
              <a:t>Phase II</a:t>
            </a:r>
            <a:r>
              <a:rPr kumimoji="1" lang="ja-JP" altLang="en-US" dirty="0"/>
              <a:t>運転</a:t>
            </a: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xmlns="" id="{F0FF5C29-5FD2-47BE-A92F-5ACC3DA2B46E}"/>
              </a:ext>
            </a:extLst>
          </p:cNvPr>
          <p:cNvSpPr txBox="1"/>
          <p:nvPr/>
        </p:nvSpPr>
        <p:spPr>
          <a:xfrm>
            <a:off x="3333621" y="3998220"/>
            <a:ext cx="3930979" cy="1074803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90"/>
                </a:solidFill>
              </a:rPr>
              <a:t>Phase II </a:t>
            </a:r>
            <a:r>
              <a:rPr kumimoji="1" lang="ja-JP" altLang="en-US" dirty="0">
                <a:solidFill>
                  <a:srgbClr val="000090"/>
                </a:solidFill>
                <a:latin typeface="Symbol" panose="05050102010706020507" pitchFamily="18" charset="2"/>
              </a:rPr>
              <a:t>目標値</a:t>
            </a:r>
            <a:endParaRPr kumimoji="1" lang="en-US" altLang="ja-JP" dirty="0">
              <a:solidFill>
                <a:srgbClr val="000090"/>
              </a:solidFill>
              <a:latin typeface="Symbol" panose="05050102010706020507" pitchFamily="18" charset="2"/>
            </a:endParaRPr>
          </a:p>
          <a:p>
            <a:pPr algn="ctr"/>
            <a:r>
              <a:rPr kumimoji="1" lang="ja-JP" altLang="en-US" dirty="0">
                <a:solidFill>
                  <a:srgbClr val="000090"/>
                </a:solidFill>
                <a:latin typeface="Symbol" panose="05050102010706020507" pitchFamily="18" charset="2"/>
              </a:rPr>
              <a:t>電子</a:t>
            </a:r>
            <a:r>
              <a:rPr kumimoji="1" lang="en-US" altLang="ja-JP" dirty="0">
                <a:solidFill>
                  <a:srgbClr val="000090"/>
                </a:solidFill>
                <a:latin typeface="Symbol" panose="05050102010706020507" pitchFamily="18" charset="2"/>
              </a:rPr>
              <a:t>: </a:t>
            </a:r>
            <a:r>
              <a:rPr kumimoji="1" lang="en-US" altLang="ja-JP" dirty="0" err="1">
                <a:solidFill>
                  <a:srgbClr val="00009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 err="1">
                <a:solidFill>
                  <a:srgbClr val="000090"/>
                </a:solidFill>
              </a:rPr>
              <a:t>x,y</a:t>
            </a:r>
            <a:r>
              <a:rPr kumimoji="1" lang="en-US" altLang="ja-JP" dirty="0">
                <a:solidFill>
                  <a:srgbClr val="000090"/>
                </a:solidFill>
              </a:rPr>
              <a:t> </a:t>
            </a:r>
            <a:r>
              <a:rPr kumimoji="1" lang="ja-JP" altLang="en-US" dirty="0">
                <a:solidFill>
                  <a:srgbClr val="000090"/>
                </a:solidFill>
              </a:rPr>
              <a:t>～</a:t>
            </a:r>
            <a:r>
              <a:rPr kumimoji="1" lang="en-US" altLang="ja-JP" dirty="0">
                <a:solidFill>
                  <a:srgbClr val="000090"/>
                </a:solidFill>
              </a:rPr>
              <a:t>150 </a:t>
            </a:r>
          </a:p>
          <a:p>
            <a:pPr algn="ctr"/>
            <a:r>
              <a:rPr lang="ja-JP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陽電子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: e</a:t>
            </a:r>
            <a:r>
              <a:rPr lang="en-US" altLang="ja-JP" dirty="0">
                <a:solidFill>
                  <a:srgbClr val="FF0000"/>
                </a:solidFill>
              </a:rPr>
              <a:t>x / </a:t>
            </a:r>
            <a:r>
              <a:rPr lang="en-US" altLang="ja-JP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 err="1">
                <a:solidFill>
                  <a:srgbClr val="FF0000"/>
                </a:solidFill>
              </a:rPr>
              <a:t>y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～</a:t>
            </a:r>
            <a:r>
              <a:rPr lang="en-US" altLang="ja-JP" dirty="0">
                <a:solidFill>
                  <a:srgbClr val="FF0000"/>
                </a:solidFill>
              </a:rPr>
              <a:t>200 / 40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xmlns="" id="{6282B72B-F131-48C1-AEE4-F1893D75F862}"/>
              </a:ext>
            </a:extLst>
          </p:cNvPr>
          <p:cNvSpPr txBox="1"/>
          <p:nvPr/>
        </p:nvSpPr>
        <p:spPr>
          <a:xfrm>
            <a:off x="3227204" y="1637387"/>
            <a:ext cx="3582822" cy="4284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104287" tIns="52144" rIns="104287" bIns="52144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Symbol" panose="05050102010706020507" pitchFamily="18" charset="2"/>
              </a:rPr>
              <a:t>陽電子 </a:t>
            </a:r>
            <a:r>
              <a:rPr kumimoji="1"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>
                <a:solidFill>
                  <a:srgbClr val="FF0000"/>
                </a:solidFill>
              </a:rPr>
              <a:t>x</a:t>
            </a:r>
            <a:r>
              <a:rPr kumimoji="1" lang="en-US" altLang="ja-JP" dirty="0">
                <a:solidFill>
                  <a:srgbClr val="FF0000"/>
                </a:solidFill>
              </a:rPr>
              <a:t>/</a:t>
            </a:r>
            <a:r>
              <a:rPr kumimoji="1" lang="en-US" altLang="ja-JP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altLang="ja-JP" dirty="0" err="1">
                <a:solidFill>
                  <a:srgbClr val="FF0000"/>
                </a:solidFill>
              </a:rPr>
              <a:t>y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r>
              <a:rPr kumimoji="1" lang="ja-JP" altLang="en-US" dirty="0">
                <a:solidFill>
                  <a:srgbClr val="FF0000"/>
                </a:solidFill>
              </a:rPr>
              <a:t>～</a:t>
            </a:r>
            <a:r>
              <a:rPr kumimoji="1" lang="en-US" altLang="ja-JP" dirty="0">
                <a:solidFill>
                  <a:srgbClr val="FF0000"/>
                </a:solidFill>
              </a:rPr>
              <a:t>100/2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xmlns="" id="{D7513CA5-3E89-4F2D-BCC4-7AC4BE202DBF}"/>
              </a:ext>
            </a:extLst>
          </p:cNvPr>
          <p:cNvCxnSpPr>
            <a:cxnSpLocks/>
          </p:cNvCxnSpPr>
          <p:nvPr/>
        </p:nvCxnSpPr>
        <p:spPr>
          <a:xfrm flipH="1">
            <a:off x="5837772" y="2124804"/>
            <a:ext cx="12586" cy="102421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42837396"/>
      </p:ext>
    </p:extLst>
  </p:cSld>
  <p:clrMapOvr>
    <a:masterClrMapping/>
  </p:clrMapOvr>
  <p:transition xmlns:p14="http://schemas.microsoft.com/office/powerpoint/2010/main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427199" y="215901"/>
            <a:ext cx="9837126" cy="1177725"/>
          </a:xfrm>
        </p:spPr>
        <p:txBody>
          <a:bodyPr>
            <a:normAutofit/>
          </a:bodyPr>
          <a:lstStyle/>
          <a:p>
            <a:r>
              <a:rPr lang="en-US" altLang="ja-JP" sz="3600" b="0" dirty="0">
                <a:cs typeface=""/>
              </a:rPr>
              <a:t>Klystron Modulator </a:t>
            </a:r>
            <a:r>
              <a:rPr lang="en-US" altLang="ja-JP" sz="3600" dirty="0">
                <a:cs typeface=""/>
              </a:rPr>
              <a:t>Installation</a:t>
            </a:r>
            <a:br>
              <a:rPr lang="en-US" altLang="ja-JP" sz="3600" dirty="0">
                <a:cs typeface=""/>
              </a:rPr>
            </a:br>
            <a:r>
              <a:rPr lang="en-US" altLang="ja-JP" sz="2800" dirty="0">
                <a:cs typeface=""/>
              </a:rPr>
              <a:t>and Temporary Gun Removal</a:t>
            </a:r>
            <a:endParaRPr lang="ja-JP" altLang="en-US" sz="2800" dirty="0">
              <a:cs typeface=""/>
            </a:endParaRPr>
          </a:p>
        </p:txBody>
      </p:sp>
      <p:pic>
        <p:nvPicPr>
          <p:cNvPr id="5" name="図 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583"/>
            <a:ext cx="10688638" cy="3350528"/>
          </a:xfrm>
          <a:prstGeom prst="rect">
            <a:avLst/>
          </a:prstGeom>
        </p:spPr>
      </p:pic>
      <p:pic>
        <p:nvPicPr>
          <p:cNvPr id="6" name="図 5" descr="IMG_3339 のコピー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57507" y="4994671"/>
            <a:ext cx="2140308" cy="13926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56019" y="6862750"/>
            <a:ext cx="1701952" cy="408299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cs typeface="ＭＳ Ｐゴシック"/>
              </a:rPr>
              <a:t>KL_DS</a:t>
            </a:r>
            <a:r>
              <a:rPr lang="ja-JP" altLang="en-US" sz="2000" dirty="0">
                <a:solidFill>
                  <a:srgbClr val="000000"/>
                </a:solidFill>
                <a:cs typeface="ＭＳ Ｐゴシック"/>
              </a:rPr>
              <a:t>/</a:t>
            </a:r>
            <a:r>
              <a:rPr lang="en-US" altLang="ja-JP" sz="2000" dirty="0">
                <a:solidFill>
                  <a:srgbClr val="000000"/>
                </a:solidFill>
                <a:cs typeface="ＭＳ Ｐゴシック"/>
              </a:rPr>
              <a:t>BCS</a:t>
            </a:r>
            <a:endParaRPr kumimoji="1" lang="ja-JP" altLang="en-US" sz="2000" dirty="0"/>
          </a:p>
        </p:txBody>
      </p:sp>
      <p:pic>
        <p:nvPicPr>
          <p:cNvPr id="8" name="図 7" descr="IMG_3337 のコピー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31848" y="4986970"/>
            <a:ext cx="2214213" cy="144071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618600" y="6869718"/>
            <a:ext cx="1714281" cy="408299"/>
          </a:xfrm>
          <a:prstGeom prst="rect">
            <a:avLst/>
          </a:prstGeom>
        </p:spPr>
        <p:txBody>
          <a:bodyPr wrap="none" lIns="99551" tIns="49775" rIns="99551" bIns="49775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cs typeface="ＭＳ Ｐゴシック"/>
              </a:rPr>
              <a:t>KL_DN</a:t>
            </a:r>
            <a:r>
              <a:rPr lang="ja-JP" altLang="en-US" sz="2000" dirty="0">
                <a:solidFill>
                  <a:srgbClr val="000000"/>
                </a:solidFill>
                <a:cs typeface="ＭＳ Ｐゴシック"/>
              </a:rPr>
              <a:t>/</a:t>
            </a:r>
            <a:r>
              <a:rPr lang="en-US" altLang="ja-JP" sz="2000" dirty="0">
                <a:solidFill>
                  <a:srgbClr val="000000"/>
                </a:solidFill>
                <a:cs typeface="ＭＳ Ｐゴシック"/>
              </a:rPr>
              <a:t>ECS</a:t>
            </a:r>
            <a:endParaRPr lang="ja-JP" altLang="en-US" sz="2000" b="1" dirty="0"/>
          </a:p>
        </p:txBody>
      </p:sp>
      <p:pic>
        <p:nvPicPr>
          <p:cNvPr id="10" name="図 9" descr="IMG_3338 のコピー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98231" y="5019665"/>
            <a:ext cx="2242011" cy="145879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7811783" y="6862750"/>
            <a:ext cx="983312" cy="408299"/>
          </a:xfrm>
          <a:prstGeom prst="rect">
            <a:avLst/>
          </a:prstGeom>
        </p:spPr>
        <p:txBody>
          <a:bodyPr wrap="none" lIns="99551" tIns="49775" rIns="99551" bIns="49775">
            <a:spAutoFit/>
          </a:bodyPr>
          <a:lstStyle/>
          <a:p>
            <a:r>
              <a:rPr lang="en-US" altLang="ja-JP" sz="2000" dirty="0"/>
              <a:t>KL_32</a:t>
            </a:r>
            <a:endParaRPr lang="ja-JP" altLang="en-US" sz="2000" dirty="0"/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082983"/>
              </p:ext>
            </p:extLst>
          </p:nvPr>
        </p:nvGraphicFramePr>
        <p:xfrm>
          <a:off x="113011" y="4725714"/>
          <a:ext cx="3465196" cy="252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2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16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13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2514">
                <a:tc>
                  <a:txBody>
                    <a:bodyPr/>
                    <a:lstStyle/>
                    <a:p>
                      <a:pPr algn="ctr"/>
                      <a:endParaRPr kumimoji="1" lang="ja-JP" altLang="en-US" sz="1300" b="1" dirty="0"/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/>
                        <a:t>ECS</a:t>
                      </a:r>
                      <a:endParaRPr kumimoji="1" lang="ja-JP" altLang="en-US" sz="1300" b="1" dirty="0"/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/>
                        <a:t>BCS</a:t>
                      </a:r>
                      <a:endParaRPr kumimoji="1" lang="ja-JP" altLang="en-US" sz="1300" b="1" dirty="0"/>
                    </a:p>
                  </a:txBody>
                  <a:tcPr marL="98664" marR="98664" marT="50419" marB="5041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Voltage required [MV]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41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21.5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# 2m accelerator structure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2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1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Accelerator</a:t>
                      </a:r>
                      <a:r>
                        <a:rPr kumimoji="1" lang="en-US" altLang="ja-JP" sz="1300" b="1" baseline="0" dirty="0">
                          <a:solidFill>
                            <a:srgbClr val="0000FF"/>
                          </a:solidFill>
                        </a:rPr>
                        <a:t> field [MV/m]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10.2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0000FF"/>
                          </a:solidFill>
                        </a:rPr>
                        <a:t>10.75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Operation</a:t>
                      </a:r>
                      <a:r>
                        <a:rPr kumimoji="1" lang="en-US" altLang="ja-JP" sz="1300" b="1" baseline="0" dirty="0">
                          <a:solidFill>
                            <a:srgbClr val="FF0000"/>
                          </a:solidFill>
                        </a:rPr>
                        <a:t> p</a:t>
                      </a:r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ower [MW]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29.0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19.0</a:t>
                      </a:r>
                    </a:p>
                  </a:txBody>
                  <a:tcPr marL="98664" marR="98664" marT="50419" marB="50419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Pulse width [µ</a:t>
                      </a:r>
                      <a:r>
                        <a:rPr kumimoji="1" lang="en-US" altLang="ja-JP" sz="1300" b="1" dirty="0" err="1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]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0.8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0.8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Rep. rate [Hz]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50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>
                          <a:solidFill>
                            <a:srgbClr val="FF0000"/>
                          </a:solidFill>
                        </a:rPr>
                        <a:t>50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cxnSp>
        <p:nvCxnSpPr>
          <p:cNvPr id="15" name="直線コネクタ 14"/>
          <p:cNvCxnSpPr/>
          <p:nvPr/>
        </p:nvCxnSpPr>
        <p:spPr>
          <a:xfrm rot="5400000" flipH="1" flipV="1">
            <a:off x="4354976" y="4054431"/>
            <a:ext cx="889448" cy="202128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16200000" flipV="1">
            <a:off x="5212103" y="3743253"/>
            <a:ext cx="868838" cy="845095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rot="10800000">
            <a:off x="5431472" y="3710772"/>
            <a:ext cx="2058365" cy="818943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スライド番号プレースホルダ 3"/>
          <p:cNvSpPr txBox="1">
            <a:spLocks/>
          </p:cNvSpPr>
          <p:nvPr/>
        </p:nvSpPr>
        <p:spPr bwMode="auto">
          <a:xfrm>
            <a:off x="5399308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01" tIns="49749" rIns="99501" bIns="49749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Other Improvements</a:t>
            </a:r>
          </a:p>
        </p:txBody>
      </p:sp>
      <p:sp>
        <p:nvSpPr>
          <p:cNvPr id="16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00043809"/>
      </p:ext>
    </p:extLst>
  </p:cSld>
  <p:clrMapOvr>
    <a:masterClrMapping/>
  </p:clrMapOvr>
  <p:transition xmlns:p14="http://schemas.microsoft.com/office/powerpoint/2010/main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四角形: 角を丸くする 57">
            <a:extLst>
              <a:ext uri="{FF2B5EF4-FFF2-40B4-BE49-F238E27FC236}">
                <a16:creationId xmlns:a16="http://schemas.microsoft.com/office/drawing/2014/main" xmlns="" id="{00592B24-C6B3-49D6-B0F2-FF969A11397A}"/>
              </a:ext>
            </a:extLst>
          </p:cNvPr>
          <p:cNvSpPr/>
          <p:nvPr/>
        </p:nvSpPr>
        <p:spPr>
          <a:xfrm>
            <a:off x="3991338" y="3656705"/>
            <a:ext cx="2191767" cy="2738895"/>
          </a:xfrm>
          <a:prstGeom prst="round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C492F05-8E68-4080-9224-4E2D7B34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Newly Installed Pulsed Magnets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6">
            <a:extLst>
              <a:ext uri="{FF2B5EF4-FFF2-40B4-BE49-F238E27FC236}">
                <a16:creationId xmlns:a16="http://schemas.microsoft.com/office/drawing/2014/main" xmlns="" id="{0026D21F-79B4-4153-982C-87C7AC084B5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30093390"/>
              </p:ext>
            </p:extLst>
          </p:nvPr>
        </p:nvGraphicFramePr>
        <p:xfrm>
          <a:off x="501547" y="6436521"/>
          <a:ext cx="5578344" cy="396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93">
                  <a:extLst>
                    <a:ext uri="{9D8B030D-6E8A-4147-A177-3AD203B41FA5}">
                      <a16:colId xmlns:a16="http://schemas.microsoft.com/office/drawing/2014/main" xmlns="" val="259910430"/>
                    </a:ext>
                  </a:extLst>
                </a:gridCol>
                <a:gridCol w="697293">
                  <a:extLst>
                    <a:ext uri="{9D8B030D-6E8A-4147-A177-3AD203B41FA5}">
                      <a16:colId xmlns:a16="http://schemas.microsoft.com/office/drawing/2014/main" xmlns="" val="1670077975"/>
                    </a:ext>
                  </a:extLst>
                </a:gridCol>
                <a:gridCol w="697293">
                  <a:extLst>
                    <a:ext uri="{9D8B030D-6E8A-4147-A177-3AD203B41FA5}">
                      <a16:colId xmlns:a16="http://schemas.microsoft.com/office/drawing/2014/main" xmlns="" val="231343634"/>
                    </a:ext>
                  </a:extLst>
                </a:gridCol>
                <a:gridCol w="697293">
                  <a:extLst>
                    <a:ext uri="{9D8B030D-6E8A-4147-A177-3AD203B41FA5}">
                      <a16:colId xmlns:a16="http://schemas.microsoft.com/office/drawing/2014/main" xmlns="" val="1475736824"/>
                    </a:ext>
                  </a:extLst>
                </a:gridCol>
                <a:gridCol w="697293">
                  <a:extLst>
                    <a:ext uri="{9D8B030D-6E8A-4147-A177-3AD203B41FA5}">
                      <a16:colId xmlns:a16="http://schemas.microsoft.com/office/drawing/2014/main" xmlns="" val="1665612028"/>
                    </a:ext>
                  </a:extLst>
                </a:gridCol>
                <a:gridCol w="697293">
                  <a:extLst>
                    <a:ext uri="{9D8B030D-6E8A-4147-A177-3AD203B41FA5}">
                      <a16:colId xmlns:a16="http://schemas.microsoft.com/office/drawing/2014/main" xmlns="" val="2732859102"/>
                    </a:ext>
                  </a:extLst>
                </a:gridCol>
                <a:gridCol w="697293">
                  <a:extLst>
                    <a:ext uri="{9D8B030D-6E8A-4147-A177-3AD203B41FA5}">
                      <a16:colId xmlns:a16="http://schemas.microsoft.com/office/drawing/2014/main" xmlns="" val="3903434359"/>
                    </a:ext>
                  </a:extLst>
                </a:gridCol>
                <a:gridCol w="697293">
                  <a:extLst>
                    <a:ext uri="{9D8B030D-6E8A-4147-A177-3AD203B41FA5}">
                      <a16:colId xmlns:a16="http://schemas.microsoft.com/office/drawing/2014/main" xmlns="" val="3336593989"/>
                    </a:ext>
                  </a:extLst>
                </a:gridCol>
              </a:tblGrid>
              <a:tr h="3964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A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B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C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1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2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3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4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5</a:t>
                      </a:r>
                      <a:endParaRPr kumimoji="1" lang="ja-JP" altLang="en-US" sz="2000" dirty="0"/>
                    </a:p>
                  </a:txBody>
                  <a:tcPr marL="91413" marR="91413" marT="45739" marB="45739"/>
                </a:tc>
                <a:extLst>
                  <a:ext uri="{0D108BD9-81ED-4DB2-BD59-A6C34878D82A}">
                    <a16:rowId xmlns:a16="http://schemas.microsoft.com/office/drawing/2014/main" xmlns="" val="730915459"/>
                  </a:ext>
                </a:extLst>
              </a:tr>
            </a:tbl>
          </a:graphicData>
        </a:graphic>
      </p:graphicFrame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977B48D0-FDF6-424B-922A-C3BD3C3A276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45</a:t>
            </a:fld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xmlns="" id="{08F4425B-40C5-49B0-9BFD-9588E67D8151}"/>
              </a:ext>
            </a:extLst>
          </p:cNvPr>
          <p:cNvGrpSpPr/>
          <p:nvPr/>
        </p:nvGrpSpPr>
        <p:grpSpPr>
          <a:xfrm>
            <a:off x="501547" y="3381383"/>
            <a:ext cx="5670392" cy="3015305"/>
            <a:chOff x="450881" y="1043533"/>
            <a:chExt cx="9447835" cy="5020409"/>
          </a:xfrm>
        </p:grpSpPr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xmlns="" id="{E982F4B3-373A-4CF6-8832-5AC732248F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210" y="1043533"/>
              <a:ext cx="0" cy="49685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xmlns="" id="{56892DBB-D95A-46AF-A642-BB58139FDC56}"/>
                </a:ext>
              </a:extLst>
            </p:cNvPr>
            <p:cNvCxnSpPr/>
            <p:nvPr/>
          </p:nvCxnSpPr>
          <p:spPr>
            <a:xfrm flipV="1">
              <a:off x="450881" y="1835621"/>
              <a:ext cx="9345609" cy="41044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xmlns="" id="{632468B3-3FD3-4399-970B-A3F28C218181}"/>
                </a:ext>
              </a:extLst>
            </p:cNvPr>
            <p:cNvGrpSpPr/>
            <p:nvPr/>
          </p:nvGrpSpPr>
          <p:grpSpPr>
            <a:xfrm>
              <a:off x="458210" y="2373950"/>
              <a:ext cx="9440506" cy="3617982"/>
              <a:chOff x="450881" y="2394103"/>
              <a:chExt cx="9440506" cy="3617982"/>
            </a:xfrm>
          </p:grpSpPr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xmlns="" id="{C8692097-ABF6-419A-937F-8DB1F07347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881" y="2404000"/>
                <a:ext cx="8291442" cy="3608085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xmlns="" id="{FD9FC6E0-81D3-4281-A04F-0E9F9823D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4721" y="2394103"/>
                <a:ext cx="1136666" cy="1578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xmlns="" id="{AC1F9EE1-E2E7-472D-A4BC-799C1A0BE12F}"/>
                </a:ext>
              </a:extLst>
            </p:cNvPr>
            <p:cNvGrpSpPr/>
            <p:nvPr/>
          </p:nvGrpSpPr>
          <p:grpSpPr>
            <a:xfrm>
              <a:off x="474815" y="3698673"/>
              <a:ext cx="9200846" cy="2313414"/>
              <a:chOff x="465540" y="3698673"/>
              <a:chExt cx="9200846" cy="2313414"/>
            </a:xfrm>
          </p:grpSpPr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xmlns="" id="{91CE6033-5572-422A-B062-CA8C642A9537}"/>
                  </a:ext>
                </a:extLst>
              </p:cNvPr>
              <p:cNvCxnSpPr/>
              <p:nvPr/>
            </p:nvCxnSpPr>
            <p:spPr>
              <a:xfrm flipV="1">
                <a:off x="465540" y="4210012"/>
                <a:ext cx="4105791" cy="1802075"/>
              </a:xfrm>
              <a:prstGeom prst="line">
                <a:avLst/>
              </a:prstGeom>
              <a:ln w="38100">
                <a:solidFill>
                  <a:srgbClr val="00FF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xmlns="" id="{5A25775B-28D1-415A-BFF6-E3424E770E4C}"/>
                  </a:ext>
                </a:extLst>
              </p:cNvPr>
              <p:cNvCxnSpPr/>
              <p:nvPr/>
            </p:nvCxnSpPr>
            <p:spPr>
              <a:xfrm flipH="1">
                <a:off x="4571331" y="4210012"/>
                <a:ext cx="2" cy="1730066"/>
              </a:xfrm>
              <a:prstGeom prst="line">
                <a:avLst/>
              </a:prstGeom>
              <a:ln w="38100">
                <a:solidFill>
                  <a:srgbClr val="00FF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xmlns="" id="{AE456041-E028-4D71-8E3E-53E57912B741}"/>
                  </a:ext>
                </a:extLst>
              </p:cNvPr>
              <p:cNvCxnSpPr/>
              <p:nvPr/>
            </p:nvCxnSpPr>
            <p:spPr>
              <a:xfrm flipV="1">
                <a:off x="4571333" y="3698673"/>
                <a:ext cx="5095053" cy="2241405"/>
              </a:xfrm>
              <a:prstGeom prst="line">
                <a:avLst/>
              </a:prstGeom>
              <a:ln w="38100">
                <a:solidFill>
                  <a:srgbClr val="009664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xmlns="" id="{F7C6F24F-CD99-4FB5-AC0B-4DF72DB26734}"/>
                </a:ext>
              </a:extLst>
            </p:cNvPr>
            <p:cNvGrpSpPr/>
            <p:nvPr/>
          </p:nvGrpSpPr>
          <p:grpSpPr>
            <a:xfrm>
              <a:off x="474815" y="3578729"/>
              <a:ext cx="9200846" cy="2485213"/>
              <a:chOff x="465540" y="3526874"/>
              <a:chExt cx="9200846" cy="2485213"/>
            </a:xfrm>
          </p:grpSpPr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xmlns="" id="{385B3798-97E5-43A1-8BF1-FD7BB82041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5540" y="3526874"/>
                <a:ext cx="5730747" cy="2485213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xmlns="" id="{E0095E56-1EDE-4BEB-8CAB-99214A3E1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6287" y="3526874"/>
                <a:ext cx="2973944" cy="1644189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xmlns="" id="{B75595A3-7289-4757-9D0C-A661ADE3A61B}"/>
                  </a:ext>
                </a:extLst>
              </p:cNvPr>
              <p:cNvCxnSpPr/>
              <p:nvPr/>
            </p:nvCxnSpPr>
            <p:spPr>
              <a:xfrm>
                <a:off x="9176989" y="5171063"/>
                <a:ext cx="489397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A08F9BE8-C276-4507-B10D-F0F897380920}"/>
              </a:ext>
            </a:extLst>
          </p:cNvPr>
          <p:cNvSpPr txBox="1"/>
          <p:nvPr/>
        </p:nvSpPr>
        <p:spPr>
          <a:xfrm rot="16200000">
            <a:off x="-731170" y="4762223"/>
            <a:ext cx="19122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energy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0C39C931-4B38-4DA2-9082-DB79019EE127}"/>
              </a:ext>
            </a:extLst>
          </p:cNvPr>
          <p:cNvSpPr txBox="1"/>
          <p:nvPr/>
        </p:nvSpPr>
        <p:spPr>
          <a:xfrm>
            <a:off x="2769337" y="6818915"/>
            <a:ext cx="10603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ector</a:t>
            </a:r>
            <a:endParaRPr kumimoji="1" lang="ja-JP" altLang="en-US" dirty="0"/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xmlns="" id="{A5CF3BDC-460D-4627-8ECE-FEEDB4214635}"/>
              </a:ext>
            </a:extLst>
          </p:cNvPr>
          <p:cNvSpPr/>
          <p:nvPr/>
        </p:nvSpPr>
        <p:spPr>
          <a:xfrm rot="16200000">
            <a:off x="4890594" y="2324209"/>
            <a:ext cx="356770" cy="2083213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右中かっこ 44">
            <a:extLst>
              <a:ext uri="{FF2B5EF4-FFF2-40B4-BE49-F238E27FC236}">
                <a16:creationId xmlns:a16="http://schemas.microsoft.com/office/drawing/2014/main" xmlns="" id="{C3A7D464-7E28-4E07-A81B-6F0DA60D17E3}"/>
              </a:ext>
            </a:extLst>
          </p:cNvPr>
          <p:cNvSpPr/>
          <p:nvPr/>
        </p:nvSpPr>
        <p:spPr>
          <a:xfrm rot="16200000">
            <a:off x="3132852" y="2729949"/>
            <a:ext cx="356770" cy="1288299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xmlns="" id="{774F09A4-99C4-44A2-9018-5403B83162D7}"/>
              </a:ext>
            </a:extLst>
          </p:cNvPr>
          <p:cNvSpPr txBox="1"/>
          <p:nvPr/>
        </p:nvSpPr>
        <p:spPr>
          <a:xfrm rot="18900000">
            <a:off x="2234047" y="2013881"/>
            <a:ext cx="2749146" cy="5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Positron common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optics</a:t>
            </a:r>
          </a:p>
          <a:p>
            <a:r>
              <a:rPr lang="en-US" altLang="ja-JP" sz="1400" dirty="0"/>
              <a:t>with some steering magnets</a:t>
            </a:r>
            <a:endParaRPr kumimoji="1" lang="ja-JP" altLang="en-US" sz="14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xmlns="" id="{93169900-1FB6-49E1-8FFC-0FB1A5D57931}"/>
              </a:ext>
            </a:extLst>
          </p:cNvPr>
          <p:cNvSpPr txBox="1"/>
          <p:nvPr/>
        </p:nvSpPr>
        <p:spPr>
          <a:xfrm rot="18900000">
            <a:off x="4010147" y="2100372"/>
            <a:ext cx="2512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Independent beam optics</a:t>
            </a:r>
          </a:p>
          <a:p>
            <a:r>
              <a:rPr lang="en-US" altLang="ja-JP" sz="1400" dirty="0"/>
              <a:t>with pulsed magnets</a:t>
            </a:r>
            <a:endParaRPr kumimoji="1" lang="ja-JP" altLang="en-US" sz="14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5EDB2FB2-A006-477D-BD01-6A493BD8D4D8}"/>
              </a:ext>
            </a:extLst>
          </p:cNvPr>
          <p:cNvSpPr txBox="1"/>
          <p:nvPr/>
        </p:nvSpPr>
        <p:spPr>
          <a:xfrm>
            <a:off x="6146539" y="3657794"/>
            <a:ext cx="18065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HER (7 GeV)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xmlns="" id="{E51A458E-D7A0-429D-829E-296C3EA732AD}"/>
              </a:ext>
            </a:extLst>
          </p:cNvPr>
          <p:cNvSpPr txBox="1"/>
          <p:nvPr/>
        </p:nvSpPr>
        <p:spPr>
          <a:xfrm>
            <a:off x="6146539" y="4976084"/>
            <a:ext cx="176459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AF64"/>
                </a:solidFill>
              </a:rPr>
              <a:t>LER (4 GeV)</a:t>
            </a:r>
            <a:endParaRPr kumimoji="1" lang="ja-JP" altLang="en-US" sz="1200" dirty="0">
              <a:solidFill>
                <a:srgbClr val="00AF64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xmlns="" id="{5CA4FA0D-8084-4332-A5C8-85DDF63EAAB2}"/>
              </a:ext>
            </a:extLst>
          </p:cNvPr>
          <p:cNvSpPr txBox="1"/>
          <p:nvPr/>
        </p:nvSpPr>
        <p:spPr>
          <a:xfrm>
            <a:off x="6146539" y="3982177"/>
            <a:ext cx="22922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C000"/>
                </a:solidFill>
              </a:rPr>
              <a:t>PF-AR (6.5 GeV)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xmlns="" id="{E44C75CC-71D7-4C5A-85B8-EA34EC0B54C7}"/>
              </a:ext>
            </a:extLst>
          </p:cNvPr>
          <p:cNvSpPr txBox="1"/>
          <p:nvPr/>
        </p:nvSpPr>
        <p:spPr>
          <a:xfrm>
            <a:off x="6146538" y="5696467"/>
            <a:ext cx="18152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PF (2.5 GeV)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xmlns="" id="{DDEF6D77-4998-478C-886E-E3167C6C90FD}"/>
              </a:ext>
            </a:extLst>
          </p:cNvPr>
          <p:cNvSpPr txBox="1"/>
          <p:nvPr/>
        </p:nvSpPr>
        <p:spPr>
          <a:xfrm>
            <a:off x="7327900" y="1710631"/>
            <a:ext cx="3221038" cy="1815882"/>
          </a:xfrm>
          <a:prstGeom prst="rect">
            <a:avLst/>
          </a:prstGeom>
          <a:gradFill>
            <a:gsLst>
              <a:gs pos="0">
                <a:srgbClr val="0080FF"/>
              </a:gs>
              <a:gs pos="100000">
                <a:srgbClr val="00C0FF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2060"/>
                </a:solidFill>
              </a:rPr>
              <a:t>Independent beam optics with</a:t>
            </a:r>
          </a:p>
          <a:p>
            <a:r>
              <a:rPr lang="en-US" altLang="ja-JP" sz="1600" dirty="0">
                <a:solidFill>
                  <a:srgbClr val="002060"/>
                </a:solidFill>
              </a:rPr>
              <a:t>  26 Quads and 26 Correctors</a:t>
            </a:r>
          </a:p>
          <a:p>
            <a:r>
              <a:rPr lang="en-US" altLang="ja-JP" sz="1600" dirty="0">
                <a:solidFill>
                  <a:srgbClr val="002060"/>
                </a:solidFill>
              </a:rPr>
              <a:t>	in Sectors 3 – 5</a:t>
            </a:r>
          </a:p>
          <a:p>
            <a:r>
              <a:rPr lang="en-US" altLang="ja-JP" sz="1600" dirty="0">
                <a:solidFill>
                  <a:srgbClr val="002060"/>
                </a:solidFill>
              </a:rPr>
              <a:t>  10 Correctors</a:t>
            </a:r>
            <a:br>
              <a:rPr lang="en-US" altLang="ja-JP" sz="1600" dirty="0">
                <a:solidFill>
                  <a:srgbClr val="002060"/>
                </a:solidFill>
              </a:rPr>
            </a:br>
            <a:r>
              <a:rPr lang="en-US" altLang="ja-JP" sz="1600" dirty="0">
                <a:solidFill>
                  <a:srgbClr val="002060"/>
                </a:solidFill>
              </a:rPr>
              <a:t>	in Sectors 1 and 2</a:t>
            </a:r>
          </a:p>
          <a:p>
            <a:r>
              <a:rPr lang="en-US" altLang="ja-JP" sz="1600" dirty="0">
                <a:solidFill>
                  <a:srgbClr val="002060"/>
                </a:solidFill>
              </a:rPr>
              <a:t>  2 Quads </a:t>
            </a:r>
            <a:br>
              <a:rPr lang="en-US" altLang="ja-JP" sz="1600" dirty="0">
                <a:solidFill>
                  <a:srgbClr val="002060"/>
                </a:solidFill>
              </a:rPr>
            </a:br>
            <a:r>
              <a:rPr lang="en-US" altLang="ja-JP" sz="1600" dirty="0">
                <a:solidFill>
                  <a:srgbClr val="002060"/>
                </a:solidFill>
              </a:rPr>
              <a:t>	for Positron Target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DDEF6D77-4998-478C-886E-E3167C6C90FD}"/>
              </a:ext>
            </a:extLst>
          </p:cNvPr>
          <p:cNvSpPr txBox="1"/>
          <p:nvPr/>
        </p:nvSpPr>
        <p:spPr>
          <a:xfrm>
            <a:off x="7327900" y="1163667"/>
            <a:ext cx="3221038" cy="338554"/>
          </a:xfrm>
          <a:prstGeom prst="rect">
            <a:avLst/>
          </a:prstGeom>
          <a:gradFill>
            <a:gsLst>
              <a:gs pos="0">
                <a:srgbClr val="807F80"/>
              </a:gs>
              <a:gs pos="100000">
                <a:srgbClr val="BFBFC0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2060"/>
                </a:solidFill>
              </a:rPr>
              <a:t>Common optics was enough 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588598" y="1163667"/>
            <a:ext cx="800439" cy="351487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  <a:cs typeface="Arial"/>
              </a:rPr>
              <a:t>KEKB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991698" y="1716624"/>
            <a:ext cx="1403168" cy="351487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600" b="1" dirty="0">
                <a:solidFill>
                  <a:srgbClr val="0000FF"/>
                </a:solidFill>
                <a:cs typeface="Arial"/>
              </a:rPr>
              <a:t>SuperKEKB</a:t>
            </a:r>
          </a:p>
        </p:txBody>
      </p:sp>
    </p:spTree>
    <p:extLst>
      <p:ext uri="{BB962C8B-B14F-4D97-AF65-F5344CB8AC3E}">
        <p14:creationId xmlns:p14="http://schemas.microsoft.com/office/powerpoint/2010/main" val="4210413935"/>
      </p:ext>
    </p:extLst>
  </p:cSld>
  <p:clrMapOvr>
    <a:masterClrMapping/>
  </p:clrMapOvr>
  <p:transition xmlns:p14="http://schemas.microsoft.com/office/powerpoint/2010/main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925CBE3-1928-4DF5-AF2F-0C5C73CB9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Pulsed Magnet Installation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1C7308C-3899-4F80-9DE4-E199F36242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5101" y="1129013"/>
            <a:ext cx="6077228" cy="4021138"/>
          </a:xfrm>
        </p:spPr>
        <p:txBody>
          <a:bodyPr/>
          <a:lstStyle/>
          <a:p>
            <a:r>
              <a:rPr lang="en-US" altLang="ja-JP" sz="2800" dirty="0"/>
              <a:t>Installation during long shutdown at summer 2017</a:t>
            </a:r>
          </a:p>
          <a:p>
            <a:pPr lvl="1"/>
            <a:r>
              <a:rPr lang="en-US" altLang="ja-JP" sz="2800" dirty="0"/>
              <a:t>Not possible before Phase 1 without DR because of the aperture</a:t>
            </a:r>
            <a:endParaRPr kumimoji="1" lang="en-US" altLang="ja-JP" sz="2800" dirty="0"/>
          </a:p>
          <a:p>
            <a:pPr lvl="1"/>
            <a:r>
              <a:rPr kumimoji="1" lang="en-US" altLang="ja-JP" sz="2800" dirty="0"/>
              <a:t>Replacement for 64 magnets</a:t>
            </a:r>
          </a:p>
          <a:p>
            <a:pPr lvl="1"/>
            <a:r>
              <a:rPr kumimoji="1" lang="en-US" altLang="ja-JP" sz="2800" dirty="0"/>
              <a:t>In 99 days between May and October</a:t>
            </a:r>
          </a:p>
          <a:p>
            <a:pPr lvl="1"/>
            <a:r>
              <a:rPr lang="en-US" altLang="ja-JP" sz="2800" dirty="0"/>
              <a:t>All components including magnets, girders, cabling, cooling water, controls, etc.</a:t>
            </a:r>
          </a:p>
          <a:p>
            <a:pPr lvl="1"/>
            <a:r>
              <a:rPr lang="en-US" altLang="ja-JP" sz="2800" dirty="0"/>
              <a:t>In parallel with other replacements and installations </a:t>
            </a:r>
            <a:endParaRPr kumimoji="1" lang="en-US" altLang="ja-JP" sz="28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07640FCF-816B-430B-B44A-1B6A57E418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46</a:t>
            </a:fld>
            <a:endParaRPr kumimoji="1" lang="ja-JP" altLang="en-US"/>
          </a:p>
        </p:txBody>
      </p:sp>
      <p:pic>
        <p:nvPicPr>
          <p:cNvPr id="9" name="Picture 2" descr="20170331Di-0030">
            <a:extLst>
              <a:ext uri="{FF2B5EF4-FFF2-40B4-BE49-F238E27FC236}">
                <a16:creationId xmlns:a16="http://schemas.microsoft.com/office/drawing/2014/main" xmlns="" id="{2B156615-7E75-486F-B5ED-6652B6980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29" y="1059262"/>
            <a:ext cx="4319197" cy="648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7701800B-B424-4870-A446-18BC61AA6BE1}"/>
              </a:ext>
            </a:extLst>
          </p:cNvPr>
          <p:cNvSpPr txBox="1"/>
          <p:nvPr/>
        </p:nvSpPr>
        <p:spPr>
          <a:xfrm>
            <a:off x="8106460" y="7161486"/>
            <a:ext cx="244294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800" dirty="0"/>
              <a:t>2017/3/31 by </a:t>
            </a:r>
            <a:r>
              <a:rPr kumimoji="1" lang="en-US" altLang="ja-JP" sz="1800" dirty="0" err="1"/>
              <a:t>N.Toge</a:t>
            </a:r>
            <a:endParaRPr kumimoji="1"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27770740"/>
      </p:ext>
    </p:extLst>
  </p:cSld>
  <p:clrMapOvr>
    <a:masterClrMapping/>
  </p:clrMapOvr>
  <p:transition xmlns:p14="http://schemas.microsoft.com/office/powerpoint/2010/main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8361D360-1833-4075-B1A1-64120196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Pulsed Magnet Installation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C8DE8E44-CB86-459D-97EA-EA5804347F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xmlns="" id="{5BFE264C-55B1-4663-8F71-5E33996EC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581533"/>
            <a:ext cx="5291016" cy="352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34784193-F8E3-453A-8802-5F1545DF1A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/>
        </p:blipFill>
        <p:spPr>
          <a:xfrm>
            <a:off x="5409619" y="1581533"/>
            <a:ext cx="5279019" cy="3529874"/>
          </a:xfrm>
          <a:prstGeom prst="rect">
            <a:avLst/>
          </a:prstGeom>
        </p:spPr>
      </p:pic>
      <p:sp>
        <p:nvSpPr>
          <p:cNvPr id="3" name="矢印: 右 2">
            <a:extLst>
              <a:ext uri="{FF2B5EF4-FFF2-40B4-BE49-F238E27FC236}">
                <a16:creationId xmlns:a16="http://schemas.microsoft.com/office/drawing/2014/main" xmlns="" id="{0BA6D8C0-2CC0-47F0-8A12-70EF8E1AD9BB}"/>
              </a:ext>
            </a:extLst>
          </p:cNvPr>
          <p:cNvSpPr/>
          <p:nvPr/>
        </p:nvSpPr>
        <p:spPr>
          <a:xfrm>
            <a:off x="5033243" y="3166374"/>
            <a:ext cx="647880" cy="3601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xmlns="" id="{81C7308C-3899-4F80-9DE4-E199F36242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0900" y="5327306"/>
            <a:ext cx="8851900" cy="1927569"/>
          </a:xfrm>
        </p:spPr>
        <p:txBody>
          <a:bodyPr/>
          <a:lstStyle/>
          <a:p>
            <a:r>
              <a:rPr lang="en-US" altLang="ja-JP" sz="2400" dirty="0"/>
              <a:t>13 New girders </a:t>
            </a:r>
          </a:p>
          <a:p>
            <a:pPr lvl="1"/>
            <a:r>
              <a:rPr lang="en-US" altLang="ja-JP" sz="2000" dirty="0"/>
              <a:t>each for 2 quads and 2 correctors</a:t>
            </a:r>
          </a:p>
          <a:p>
            <a:pPr lvl="1"/>
            <a:r>
              <a:rPr lang="en-US" altLang="ja-JP" sz="2000" dirty="0"/>
              <a:t>ready for 10 </a:t>
            </a:r>
            <a:r>
              <a:rPr lang="en-US" altLang="ja-JP" sz="2000" dirty="0" err="1">
                <a:latin typeface="Arial"/>
                <a:cs typeface="Arial"/>
              </a:rPr>
              <a:t>μ</a:t>
            </a:r>
            <a:r>
              <a:rPr lang="en-US" altLang="ja-JP" sz="2000" dirty="0" err="1"/>
              <a:t>m</a:t>
            </a:r>
            <a:r>
              <a:rPr lang="en-US" altLang="ja-JP" sz="2000" dirty="0"/>
              <a:t> alignment to realize low emittance preservation in Phase 3</a:t>
            </a:r>
          </a:p>
        </p:txBody>
      </p:sp>
    </p:spTree>
    <p:extLst>
      <p:ext uri="{BB962C8B-B14F-4D97-AF65-F5344CB8AC3E}">
        <p14:creationId xmlns:p14="http://schemas.microsoft.com/office/powerpoint/2010/main" val="3867846229"/>
      </p:ext>
    </p:extLst>
  </p:cSld>
  <p:clrMapOvr>
    <a:masterClrMapping/>
  </p:clrMapOvr>
  <p:transition xmlns:p14="http://schemas.microsoft.com/office/powerpoint/2010/main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03A4746-FC8D-4658-8F73-496357FC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Pulsed Magnet Installation</a:t>
            </a:r>
            <a:r>
              <a:rPr kumimoji="1" lang="ja-JP" altLang="en-US" dirty="0"/>
              <a:t> </a:t>
            </a:r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xmlns="" id="{7E5C3272-5989-48C9-8411-6A0BB7E878E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9" r="21404"/>
          <a:stretch/>
        </p:blipFill>
        <p:spPr>
          <a:xfrm>
            <a:off x="1694153" y="2628813"/>
            <a:ext cx="5737778" cy="4934037"/>
          </a:xfr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ED1BAEA3-E3C9-4BD7-B661-C59A2383F6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14183A9C-C4FA-4FFE-85E0-ABD6B923FCDC}"/>
              </a:ext>
            </a:extLst>
          </p:cNvPr>
          <p:cNvSpPr txBox="1"/>
          <p:nvPr/>
        </p:nvSpPr>
        <p:spPr>
          <a:xfrm>
            <a:off x="220509" y="1068331"/>
            <a:ext cx="6814974" cy="738664"/>
          </a:xfrm>
          <a:prstGeom prst="rect">
            <a:avLst/>
          </a:prstGeom>
          <a:gradFill>
            <a:gsLst>
              <a:gs pos="0">
                <a:srgbClr val="3F3FFF"/>
              </a:gs>
              <a:gs pos="100000">
                <a:srgbClr val="A09FFF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</a:rPr>
              <a:t>Standard ca</a:t>
            </a:r>
            <a:r>
              <a:rPr lang="en-US" altLang="ja-JP" dirty="0">
                <a:solidFill>
                  <a:srgbClr val="002060"/>
                </a:solidFill>
              </a:rPr>
              <a:t>binet configuration for p</a:t>
            </a:r>
            <a:r>
              <a:rPr kumimoji="1" lang="en-US" altLang="ja-JP" dirty="0">
                <a:solidFill>
                  <a:srgbClr val="002060"/>
                </a:solidFill>
              </a:rPr>
              <a:t>ulsed magnets</a:t>
            </a:r>
          </a:p>
          <a:p>
            <a:r>
              <a:rPr lang="en-US" altLang="ja-JP" dirty="0">
                <a:solidFill>
                  <a:srgbClr val="002060"/>
                </a:solidFill>
              </a:rPr>
              <a:t>	4 quads and 4 correctors for a half sector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245967AD-3F0D-45CB-A161-DED788173FE9}"/>
              </a:ext>
            </a:extLst>
          </p:cNvPr>
          <p:cNvSpPr txBox="1"/>
          <p:nvPr/>
        </p:nvSpPr>
        <p:spPr>
          <a:xfrm>
            <a:off x="7004225" y="2081964"/>
            <a:ext cx="1029849" cy="3385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/>
              <a:t>Controls</a:t>
            </a:r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B1CE748C-ED3C-403F-AB2D-5455DF577B66}"/>
              </a:ext>
            </a:extLst>
          </p:cNvPr>
          <p:cNvSpPr txBox="1"/>
          <p:nvPr/>
        </p:nvSpPr>
        <p:spPr>
          <a:xfrm>
            <a:off x="4031646" y="1823787"/>
            <a:ext cx="3006252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/>
              <a:t>Pulsed power supplies</a:t>
            </a:r>
            <a:br>
              <a:rPr lang="en-US" altLang="ja-JP" sz="1600" dirty="0"/>
            </a:br>
            <a:r>
              <a:rPr lang="en-US" altLang="ja-JP" sz="1600" dirty="0"/>
              <a:t>&amp; Interlock system</a:t>
            </a:r>
          </a:p>
          <a:p>
            <a:r>
              <a:rPr lang="en-US" altLang="ja-JP" sz="1600" dirty="0"/>
              <a:t>for 2 quads and 2 correctors</a:t>
            </a:r>
            <a:endParaRPr lang="ja-JP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5544191D-D475-469F-B68B-7B99A5A4836C}"/>
              </a:ext>
            </a:extLst>
          </p:cNvPr>
          <p:cNvSpPr txBox="1"/>
          <p:nvPr/>
        </p:nvSpPr>
        <p:spPr>
          <a:xfrm>
            <a:off x="1097168" y="1823786"/>
            <a:ext cx="3006252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600" dirty="0"/>
              <a:t>Pulsed power supplies</a:t>
            </a:r>
            <a:br>
              <a:rPr kumimoji="1" lang="en-US" altLang="ja-JP" sz="1600" dirty="0"/>
            </a:br>
            <a:r>
              <a:rPr kumimoji="1" lang="en-US" altLang="ja-JP" sz="1600" dirty="0"/>
              <a:t>&amp; Interlock system</a:t>
            </a:r>
          </a:p>
          <a:p>
            <a:r>
              <a:rPr lang="en-US" altLang="ja-JP" sz="1600" dirty="0"/>
              <a:t>for 2 quads and 2 correctors</a:t>
            </a:r>
            <a:endParaRPr kumimoji="1" lang="ja-JP" altLang="en-US" sz="1600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0E959F15-2F07-439B-A0FF-9472D12209F1}"/>
              </a:ext>
            </a:extLst>
          </p:cNvPr>
          <p:cNvCxnSpPr>
            <a:stCxn id="10" idx="2"/>
          </p:cNvCxnSpPr>
          <p:nvPr/>
        </p:nvCxnSpPr>
        <p:spPr>
          <a:xfrm flipH="1">
            <a:off x="6832283" y="2420518"/>
            <a:ext cx="686867" cy="843382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xmlns="" id="{62F64F8F-3FAE-44E2-AC60-24C4A2CF1FC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5432425" y="2654784"/>
            <a:ext cx="102347" cy="486684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xmlns="" id="{E4202ED3-132D-4DC3-9F98-83E4BC381631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600294" y="2654783"/>
            <a:ext cx="1160422" cy="486685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998074" y="6012957"/>
            <a:ext cx="7450101" cy="10618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Girder and magnet replacements before July</a:t>
            </a:r>
          </a:p>
          <a:p>
            <a:r>
              <a:rPr lang="en-US" altLang="ja-JP" dirty="0"/>
              <a:t>Power supply installation and cabling before September</a:t>
            </a:r>
            <a:endParaRPr kumimoji="1" lang="en-US" altLang="ja-JP" dirty="0"/>
          </a:p>
          <a:p>
            <a:r>
              <a:rPr lang="en-US" altLang="ja-JP" dirty="0"/>
              <a:t>Comprehensive system tests in September for a month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800670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Performance of Quad Power Supply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165101" y="1160935"/>
            <a:ext cx="5381624" cy="5479208"/>
          </a:xfrm>
        </p:spPr>
        <p:txBody>
          <a:bodyPr/>
          <a:lstStyle/>
          <a:p>
            <a:r>
              <a:rPr kumimoji="1" lang="en-US" altLang="ja-JP" sz="2400" dirty="0"/>
              <a:t>High performance with energy recovery</a:t>
            </a:r>
          </a:p>
          <a:p>
            <a:pPr lvl="1"/>
            <a:r>
              <a:rPr kumimoji="1" lang="en-US" altLang="ja-JP" sz="2400" dirty="0"/>
              <a:t>Total energy recovery rate of 68.5</a:t>
            </a:r>
            <a:r>
              <a:rPr kumimoji="1" lang="ja-JP" altLang="en-US" sz="2400" dirty="0"/>
              <a:t>％ </a:t>
            </a:r>
            <a:r>
              <a:rPr kumimoji="1" lang="en-US" altLang="ja-JP" sz="2400" dirty="0"/>
              <a:t>(measured)</a:t>
            </a:r>
          </a:p>
          <a:p>
            <a:pPr lvl="1"/>
            <a:r>
              <a:rPr kumimoji="1" lang="en-US" altLang="ja-JP" sz="2400" dirty="0"/>
              <a:t>No need for additional wall power (only 39kW for all new magnets)</a:t>
            </a:r>
          </a:p>
          <a:p>
            <a:r>
              <a:rPr kumimoji="1" lang="en-US" altLang="ja-JP" sz="2400" dirty="0"/>
              <a:t>High precision and high stability by analog feedback with IGBT</a:t>
            </a:r>
          </a:p>
          <a:p>
            <a:pPr lvl="1"/>
            <a:r>
              <a:rPr lang="en-US" altLang="ja-JP" sz="2400" dirty="0"/>
              <a:t>Stability of 0.01</a:t>
            </a:r>
            <a:r>
              <a:rPr lang="ja-JP" altLang="en-US" sz="2400" dirty="0"/>
              <a:t>％</a:t>
            </a:r>
            <a:r>
              <a:rPr lang="en-US" altLang="ja-JP" sz="2400" dirty="0"/>
              <a:t> for 24 hours</a:t>
            </a:r>
          </a:p>
          <a:p>
            <a:r>
              <a:rPr lang="en-US" altLang="ja-JP" sz="2400" dirty="0"/>
              <a:t>Flexible synchronous controls with global event control system</a:t>
            </a:r>
          </a:p>
          <a:p>
            <a:pPr lvl="1"/>
            <a:r>
              <a:rPr lang="en-US" altLang="ja-JP" sz="2400" dirty="0"/>
              <a:t>Independent pulse-by-pulse modulation at 50 Hz</a:t>
            </a:r>
            <a:endParaRPr kumimoji="1" lang="ja-JP" altLang="en-US" sz="24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7" name="Picture 2" descr="D:\home\GoogleDrive\Google ドライブ\写真\20150420_171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r="5336"/>
          <a:stretch/>
        </p:blipFill>
        <p:spPr bwMode="auto">
          <a:xfrm>
            <a:off x="5560278" y="3072429"/>
            <a:ext cx="5100231" cy="359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5448301" y="1668935"/>
            <a:ext cx="5212208" cy="112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marL="373063" indent="-373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500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13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3000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191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8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26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273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50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28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2060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Drives a 1 mH coil</a:t>
            </a:r>
            <a:br>
              <a:rPr lang="en-US" altLang="ja-JP" sz="2400" dirty="0"/>
            </a:br>
            <a:r>
              <a:rPr lang="en-US" altLang="ja-JP" sz="2400" dirty="0"/>
              <a:t>at 330 A, 340 V, 1.5 ms </a:t>
            </a:r>
            <a:r>
              <a:rPr lang="en-US" altLang="ja-JP" sz="2400" dirty="0" err="1"/>
              <a:t>risetime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275717124"/>
      </p:ext>
    </p:extLst>
  </p:cSld>
  <p:clrMapOvr>
    <a:masterClrMapping/>
  </p:clrMapOvr>
  <p:transition xmlns:p14="http://schemas.microsoft.com/office/powerpoint/2010/main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7" y="2209800"/>
            <a:ext cx="10525125" cy="5049841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dirty="0">
                <a:solidFill>
                  <a:srgbClr val="000090"/>
                </a:solidFill>
              </a:rPr>
              <a:t>Phase II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Summer Shutdown</a:t>
            </a:r>
            <a:endParaRPr kumimoji="1" lang="en-US" altLang="ja-JP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kumimoji="1" lang="en-US" altLang="ja-JP" dirty="0">
                <a:solidFill>
                  <a:schemeClr val="bg1">
                    <a:lumMod val="75000"/>
                  </a:schemeClr>
                </a:solidFill>
              </a:rPr>
              <a:t>Autumn Operation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Phase III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>
                    <a:lumMod val="75000"/>
                  </a:schemeClr>
                </a:solidFill>
              </a:rPr>
              <a:t>Summary</a:t>
            </a:r>
            <a:endParaRPr lang="ja-JP" alt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kumimoji="1" lang="ja-JP" altLang="en-US" dirty="0">
              <a:solidFill>
                <a:srgbClr val="A5A5E9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36483842"/>
      </p:ext>
    </p:extLst>
  </p:cSld>
  <p:clrMapOvr>
    <a:masterClrMapping/>
  </p:clrMapOvr>
  <p:transition xmlns:p14="http://schemas.microsoft.com/office/powerpoint/2010/main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Power Consumption Measurement</a:t>
            </a:r>
            <a:endParaRPr kumimoji="1" lang="ja-JP" altLang="en-US" dirty="0"/>
          </a:p>
        </p:txBody>
      </p:sp>
      <p:graphicFrame>
        <p:nvGraphicFramePr>
          <p:cNvPr id="9" name="コンテンツ プレースホルダー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7151791"/>
              </p:ext>
            </p:extLst>
          </p:nvPr>
        </p:nvGraphicFramePr>
        <p:xfrm>
          <a:off x="377242" y="1188048"/>
          <a:ext cx="9342838" cy="547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3491286" y="4313014"/>
            <a:ext cx="3005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Energy stored in coil inductance</a:t>
            </a:r>
            <a:endParaRPr kumimoji="1"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2414592" y="4880355"/>
            <a:ext cx="18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Heat loss on cables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737655" y="4859378"/>
            <a:ext cx="1890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Heat loss at Magnet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6005365" y="5159720"/>
            <a:ext cx="1289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Total Energy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6525827" y="4027210"/>
            <a:ext cx="3559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Actual power consumption (measured)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36714" y="6518878"/>
            <a:ext cx="6637848" cy="4154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Energy recovery ratio</a:t>
            </a:r>
            <a:r>
              <a:rPr kumimoji="1" lang="ja-JP" altLang="en-US" dirty="0"/>
              <a:t> </a:t>
            </a:r>
            <a:r>
              <a:rPr kumimoji="1" lang="en-US" altLang="ja-JP" dirty="0"/>
              <a:t>= 1 - </a:t>
            </a:r>
            <a:r>
              <a:rPr kumimoji="1" lang="en-US" altLang="ja-JP" dirty="0" err="1"/>
              <a:t>P</a:t>
            </a:r>
            <a:r>
              <a:rPr kumimoji="1" lang="en-US" altLang="ja-JP" baseline="-25000" dirty="0" err="1"/>
              <a:t>measured</a:t>
            </a:r>
            <a:r>
              <a:rPr kumimoji="1" lang="en-US" altLang="ja-JP" baseline="-25000" dirty="0"/>
              <a:t> </a:t>
            </a:r>
            <a:r>
              <a:rPr kumimoji="1" lang="en-US" altLang="ja-JP" dirty="0"/>
              <a:t>/ </a:t>
            </a:r>
            <a:r>
              <a:rPr kumimoji="1" lang="en-US" altLang="ja-JP" dirty="0" err="1"/>
              <a:t>P</a:t>
            </a:r>
            <a:r>
              <a:rPr kumimoji="1" lang="en-US" altLang="ja-JP" baseline="-25000" dirty="0" err="1"/>
              <a:t>total</a:t>
            </a:r>
            <a:r>
              <a:rPr kumimoji="1" lang="en-US" altLang="ja-JP" dirty="0"/>
              <a:t> = 68.5 %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671074"/>
      </p:ext>
    </p:extLst>
  </p:cSld>
  <p:clrMapOvr>
    <a:masterClrMapping/>
  </p:clrMapOvr>
  <p:transition xmlns:p14="http://schemas.microsoft.com/office/powerpoint/2010/main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9069DFA-4CE6-4D46-9830-239720A7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Stability of Quad Power Supply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xmlns="" id="{C42F8542-27E0-42AC-BC18-D524BC3328D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20619"/>
          <a:stretch/>
        </p:blipFill>
        <p:spPr>
          <a:xfrm>
            <a:off x="0" y="1073533"/>
            <a:ext cx="10527355" cy="5565436"/>
          </a:xfr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ADCDA592-81CD-477F-B161-33DB7988CA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0C7A2D68-F64E-4F7A-A85C-08003C6EEF7F}"/>
              </a:ext>
            </a:extLst>
          </p:cNvPr>
          <p:cNvSpPr/>
          <p:nvPr/>
        </p:nvSpPr>
        <p:spPr>
          <a:xfrm>
            <a:off x="377242" y="5900095"/>
            <a:ext cx="6926660" cy="648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305069EA-FFBF-4C16-BE2A-A00593F75A1E}"/>
              </a:ext>
            </a:extLst>
          </p:cNvPr>
          <p:cNvSpPr txBox="1"/>
          <p:nvPr/>
        </p:nvSpPr>
        <p:spPr>
          <a:xfrm>
            <a:off x="737175" y="6727254"/>
            <a:ext cx="8679723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0.014578 A / 165.946 A = 0.0107% / 24 hours (for PF_52_4 magnet)</a:t>
            </a:r>
            <a:endParaRPr kumimoji="1" lang="ja-JP" altLang="en-US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AD152BB5-BC9E-4A7B-B294-F274817521BC}"/>
              </a:ext>
            </a:extLst>
          </p:cNvPr>
          <p:cNvCxnSpPr>
            <a:cxnSpLocks/>
          </p:cNvCxnSpPr>
          <p:nvPr/>
        </p:nvCxnSpPr>
        <p:spPr>
          <a:xfrm>
            <a:off x="1385055" y="2082068"/>
            <a:ext cx="575893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F5EB2DD6-C0AF-43DE-AB26-D6454004AE0C}"/>
              </a:ext>
            </a:extLst>
          </p:cNvPr>
          <p:cNvSpPr txBox="1"/>
          <p:nvPr/>
        </p:nvSpPr>
        <p:spPr>
          <a:xfrm>
            <a:off x="1091890" y="1416048"/>
            <a:ext cx="119411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25 mA / div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80868209"/>
      </p:ext>
    </p:extLst>
  </p:cSld>
  <p:clrMapOvr>
    <a:masterClrMapping/>
  </p:clrMapOvr>
  <p:transition xmlns:p14="http://schemas.microsoft.com/office/powerpoint/2010/main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Examples of Other Recent Improvements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3" y="1074738"/>
            <a:ext cx="10525125" cy="6159500"/>
          </a:xfrm>
        </p:spPr>
        <p:txBody>
          <a:bodyPr/>
          <a:lstStyle/>
          <a:p>
            <a:r>
              <a:rPr lang="en-US" altLang="ja-JP" sz="2400" dirty="0"/>
              <a:t>Energy and bunch compressors on the beam transport of DR</a:t>
            </a:r>
          </a:p>
          <a:p>
            <a:r>
              <a:rPr lang="en-US" altLang="ja-JP" sz="2400" dirty="0"/>
              <a:t>Beam lines and power supply rearrangement for DR BT</a:t>
            </a:r>
          </a:p>
          <a:p>
            <a:r>
              <a:rPr lang="en-US" altLang="ja-JP" sz="2400" dirty="0"/>
              <a:t>Thermionic gun and </a:t>
            </a:r>
            <a:r>
              <a:rPr lang="en-US" altLang="ja-JP" sz="2400" dirty="0" err="1"/>
              <a:t>bunchers</a:t>
            </a:r>
            <a:endParaRPr lang="en-US" altLang="ja-JP" sz="2400" dirty="0"/>
          </a:p>
          <a:p>
            <a:r>
              <a:rPr lang="en-US" altLang="ja-JP" sz="2400" dirty="0"/>
              <a:t>Beam position monitors</a:t>
            </a:r>
          </a:p>
          <a:p>
            <a:r>
              <a:rPr lang="en-US" altLang="ja-JP" sz="2400" dirty="0"/>
              <a:t>Wire scanners and streak cameras</a:t>
            </a:r>
          </a:p>
          <a:p>
            <a:r>
              <a:rPr lang="en-US" altLang="ja-JP" sz="2400" dirty="0"/>
              <a:t>LLRF system to co-op with event timing controls</a:t>
            </a:r>
          </a:p>
          <a:p>
            <a:r>
              <a:rPr lang="en-US" altLang="ja-JP" sz="2400" dirty="0"/>
              <a:t>LLRF monitors</a:t>
            </a:r>
          </a:p>
          <a:p>
            <a:r>
              <a:rPr lang="en-US" altLang="ja-JP" sz="2400" dirty="0"/>
              <a:t>Independent RF amplifiers</a:t>
            </a:r>
            <a:endParaRPr kumimoji="1" lang="en-US" altLang="ja-JP" sz="2400" dirty="0"/>
          </a:p>
          <a:p>
            <a:r>
              <a:rPr kumimoji="1" lang="en-US" altLang="ja-JP" sz="2400" dirty="0"/>
              <a:t>Alignment </a:t>
            </a:r>
          </a:p>
          <a:p>
            <a:r>
              <a:rPr lang="en-US" altLang="ja-JP" sz="2400" dirty="0"/>
              <a:t>Direct beam transport to PF-AR</a:t>
            </a:r>
          </a:p>
          <a:p>
            <a:r>
              <a:rPr lang="en-US" altLang="ja-JP" sz="2400" dirty="0"/>
              <a:t>Safety system and radiation control licenses</a:t>
            </a:r>
          </a:p>
          <a:p>
            <a:r>
              <a:rPr kumimoji="1" lang="en-US" altLang="ja-JP" sz="2400" dirty="0"/>
              <a:t>Rejuvenation of old components</a:t>
            </a:r>
          </a:p>
          <a:p>
            <a:r>
              <a:rPr lang="en-US" altLang="ja-JP" sz="2400" dirty="0"/>
              <a:t>Operation software</a:t>
            </a:r>
            <a:endParaRPr kumimoji="1" lang="en-US" altLang="ja-JP" sz="2400" dirty="0"/>
          </a:p>
          <a:p>
            <a:r>
              <a:rPr lang="en-US" altLang="ja-JP" sz="2400" dirty="0"/>
              <a:t>Operation manuals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399308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01" tIns="49749" rIns="99501" bIns="49749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Other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509749104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xmlns="" id="{0ACD16FA-680F-4EF0-8F26-BDC2CD411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79" y="1049571"/>
            <a:ext cx="10100623" cy="6280601"/>
          </a:xfrm>
        </p:spPr>
        <p:txBody>
          <a:bodyPr/>
          <a:lstStyle/>
          <a:p>
            <a:r>
              <a:rPr lang="en-US" altLang="ja-JP" sz="2700" dirty="0"/>
              <a:t>Injector operation:</a:t>
            </a:r>
            <a:r>
              <a:rPr lang="ja-JP" altLang="en-US" sz="2700" dirty="0"/>
              <a:t> </a:t>
            </a:r>
            <a:r>
              <a:rPr lang="en-US" altLang="ja-JP" sz="2700" dirty="0"/>
              <a:t>Jan.12 – Jul.17</a:t>
            </a:r>
          </a:p>
          <a:p>
            <a:r>
              <a:rPr lang="en-US" altLang="ja-JP" sz="2700" dirty="0"/>
              <a:t>Proper SuperKEKB injection</a:t>
            </a:r>
          </a:p>
          <a:p>
            <a:r>
              <a:rPr lang="en-US" altLang="ja-JP" sz="2700" dirty="0"/>
              <a:t>Light source injection</a:t>
            </a:r>
          </a:p>
          <a:p>
            <a:pPr lvl="1"/>
            <a:r>
              <a:rPr lang="en-US" altLang="ja-JP" sz="2200" dirty="0"/>
              <a:t>3 injections a day, top-up injection for hybrid mode PF experiments</a:t>
            </a:r>
          </a:p>
          <a:p>
            <a:pPr lvl="1"/>
            <a:r>
              <a:rPr lang="en-US" altLang="ja-JP" sz="2200" dirty="0"/>
              <a:t>5-GeV PF-AR injection test</a:t>
            </a:r>
          </a:p>
          <a:p>
            <a:r>
              <a:rPr lang="en-US" altLang="ja-JP" sz="2700" dirty="0"/>
              <a:t>Stable operation of 64 new pulsed magnets at 50 Hz</a:t>
            </a:r>
          </a:p>
          <a:p>
            <a:r>
              <a:rPr lang="en-US" altLang="ja-JP" sz="2700" dirty="0"/>
              <a:t>4-beam simultaneous operation with thermionic gun</a:t>
            </a:r>
          </a:p>
          <a:p>
            <a:r>
              <a:rPr lang="en-US" altLang="ja-JP" sz="2700" dirty="0"/>
              <a:t>HER injection from RF-gun with slower beam switching</a:t>
            </a:r>
          </a:p>
          <a:p>
            <a:r>
              <a:rPr lang="en-US" altLang="ja-JP" sz="2700" dirty="0"/>
              <a:t>LER positron injection via damping ring</a:t>
            </a:r>
          </a:p>
          <a:p>
            <a:pPr lvl="1"/>
            <a:r>
              <a:rPr lang="en-US" altLang="ja-JP" sz="2200" dirty="0"/>
              <a:t>with adequate timing and bucket selection</a:t>
            </a:r>
          </a:p>
          <a:p>
            <a:r>
              <a:rPr lang="en-US" altLang="ja-JP" sz="2700" dirty="0"/>
              <a:t>Instrumentation improvements</a:t>
            </a:r>
          </a:p>
          <a:p>
            <a:pPr lvl="1"/>
            <a:r>
              <a:rPr lang="en-US" altLang="ja-JP" sz="2200" dirty="0"/>
              <a:t>Beam position monitors, profile monitors, bunch monitors</a:t>
            </a:r>
          </a:p>
          <a:p>
            <a:pPr lvl="1"/>
            <a:r>
              <a:rPr lang="en-US" altLang="ja-JP" sz="2200" dirty="0"/>
              <a:t>Microwave monitors</a:t>
            </a: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xmlns="" id="{1CC3844F-948A-4548-9DD7-255F97A3F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48" y="347593"/>
            <a:ext cx="9085342" cy="840317"/>
          </a:xfrm>
        </p:spPr>
        <p:txBody>
          <a:bodyPr/>
          <a:lstStyle/>
          <a:p>
            <a:r>
              <a:rPr kumimoji="1" lang="en-US" altLang="ja-JP" dirty="0"/>
              <a:t>Phase II Operation</a:t>
            </a:r>
            <a:endParaRPr kumimoji="1" lang="ja-JP" altLang="en-US" dirty="0"/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75068858"/>
      </p:ext>
    </p:extLst>
  </p:cSld>
  <p:clrMapOvr>
    <a:masterClrMapping/>
  </p:clrMapOvr>
  <p:transition xmlns:p14="http://schemas.microsoft.com/office/powerpoint/2010/main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A6A3D8D-0C6F-4A59-B390-EB5EC495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80" y="284266"/>
            <a:ext cx="9848107" cy="555862"/>
          </a:xfrm>
        </p:spPr>
        <p:txBody>
          <a:bodyPr/>
          <a:lstStyle/>
          <a:p>
            <a:r>
              <a:rPr kumimoji="1" lang="en-US" altLang="ja-JP" dirty="0"/>
              <a:t>Pulsed Magnets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8DE3A546-386E-4629-95F3-FE8A24EE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4" y="3975134"/>
            <a:ext cx="10478802" cy="3127898"/>
          </a:xfrm>
        </p:spPr>
        <p:txBody>
          <a:bodyPr/>
          <a:lstStyle/>
          <a:p>
            <a:r>
              <a:rPr lang="en-US" altLang="ja-JP" sz="2400" dirty="0"/>
              <a:t>Pulsed quad x28 and pulsed corrector x 36 were newly commissioned on new girders</a:t>
            </a:r>
            <a:r>
              <a:rPr lang="en-US" altLang="ja-JP" sz="2000" dirty="0"/>
              <a:t> (2017 autumn)</a:t>
            </a:r>
            <a:endParaRPr lang="en-US" altLang="ja-JP" sz="2400" dirty="0"/>
          </a:p>
          <a:p>
            <a:r>
              <a:rPr lang="en-US" altLang="ja-JP" sz="2400" dirty="0"/>
              <a:t>Good power supply stability of 0.01% (24 hours)</a:t>
            </a:r>
          </a:p>
          <a:p>
            <a:r>
              <a:rPr lang="en-US" altLang="ja-JP" sz="2400" dirty="0"/>
              <a:t>PXI bus, PXI-EVR, </a:t>
            </a:r>
            <a:r>
              <a:rPr lang="en-US" altLang="ja-JP" sz="2400" dirty="0" err="1"/>
              <a:t>cRIO</a:t>
            </a:r>
            <a:r>
              <a:rPr lang="en-US" altLang="ja-JP" sz="2400" dirty="0"/>
              <a:t>, 50 Hz controls with Windows and </a:t>
            </a:r>
            <a:r>
              <a:rPr lang="en-US" altLang="ja-JP" sz="2400" dirty="0" err="1"/>
              <a:t>LabVIEW</a:t>
            </a:r>
            <a:endParaRPr lang="en-US" altLang="ja-JP" sz="2400" dirty="0"/>
          </a:p>
          <a:p>
            <a:r>
              <a:rPr lang="en-US" altLang="ja-JP" sz="2400" dirty="0"/>
              <a:t>More pulsed magnet commissioning expected</a:t>
            </a:r>
            <a:r>
              <a:rPr lang="en-US" altLang="ja-JP" sz="2000" dirty="0"/>
              <a:t> (2018-2019)</a:t>
            </a:r>
            <a:endParaRPr lang="en-US" altLang="ja-JP" sz="2400" dirty="0"/>
          </a:p>
          <a:p>
            <a:r>
              <a:rPr lang="en-US" altLang="ja-JP" sz="2400" dirty="0"/>
              <a:t>Girder mover commissioning</a:t>
            </a:r>
            <a:r>
              <a:rPr lang="en-US" altLang="ja-JP" sz="2000" dirty="0"/>
              <a:t> (1 micron alignment enabled, 2018-)</a:t>
            </a:r>
            <a:endParaRPr lang="en-US" altLang="ja-JP" sz="2400" dirty="0"/>
          </a:p>
          <a:p>
            <a:pPr lvl="1"/>
            <a:r>
              <a:rPr lang="en-US" altLang="ja-JP" sz="2000" dirty="0"/>
              <a:t>Emittance brow-up investigations and mitigations</a:t>
            </a:r>
            <a:endParaRPr lang="ja-JP" altLang="en-US" sz="2000" dirty="0"/>
          </a:p>
          <a:p>
            <a:endParaRPr lang="en-US" altLang="ja-JP" sz="2400" dirty="0"/>
          </a:p>
        </p:txBody>
      </p:sp>
      <p:pic>
        <p:nvPicPr>
          <p:cNvPr id="4" name="コンテンツ プレースホルダー 7">
            <a:extLst>
              <a:ext uri="{FF2B5EF4-FFF2-40B4-BE49-F238E27FC236}">
                <a16:creationId xmlns:a16="http://schemas.microsoft.com/office/drawing/2014/main" xmlns="" id="{12D04052-84DD-4498-B413-295D80463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193" y="919537"/>
            <a:ext cx="4969706" cy="312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F80ABC95-11FF-4957-8658-23F6BD9B3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9"/>
          <a:stretch/>
        </p:blipFill>
        <p:spPr>
          <a:xfrm>
            <a:off x="5564625" y="919537"/>
            <a:ext cx="4969706" cy="3135006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xmlns="" id="{EAFE8073-4E55-4383-934F-8FACE966D3C9}"/>
              </a:ext>
            </a:extLst>
          </p:cNvPr>
          <p:cNvSpPr/>
          <p:nvPr/>
        </p:nvSpPr>
        <p:spPr>
          <a:xfrm>
            <a:off x="4389785" y="2024648"/>
            <a:ext cx="2067722" cy="397211"/>
          </a:xfrm>
          <a:prstGeom prst="rightArrow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xmlns="" id="{B585E548-7C11-43D4-9C3C-C72588B0A5B4}"/>
              </a:ext>
            </a:extLst>
          </p:cNvPr>
          <p:cNvSpPr txBox="1">
            <a:spLocks/>
          </p:cNvSpPr>
          <p:nvPr/>
        </p:nvSpPr>
        <p:spPr bwMode="auto">
          <a:xfrm>
            <a:off x="2201317" y="998945"/>
            <a:ext cx="1526889" cy="42847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chemeClr val="bg1"/>
                </a:solidFill>
              </a:rPr>
              <a:t>DC Quads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xmlns="" id="{FCD89C51-ECA1-4151-9991-60239DA0445F}"/>
              </a:ext>
            </a:extLst>
          </p:cNvPr>
          <p:cNvSpPr txBox="1">
            <a:spLocks/>
          </p:cNvSpPr>
          <p:nvPr/>
        </p:nvSpPr>
        <p:spPr bwMode="auto">
          <a:xfrm>
            <a:off x="6984703" y="947026"/>
            <a:ext cx="2018798" cy="42847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100" kern="0" dirty="0">
                <a:solidFill>
                  <a:schemeClr val="bg1"/>
                </a:solidFill>
              </a:rPr>
              <a:t>Pulsed Quads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xmlns="" id="{2ED41780-727F-48D7-A392-006FA7B1A1CA}"/>
              </a:ext>
            </a:extLst>
          </p:cNvPr>
          <p:cNvSpPr txBox="1">
            <a:spLocks/>
          </p:cNvSpPr>
          <p:nvPr/>
        </p:nvSpPr>
        <p:spPr bwMode="auto">
          <a:xfrm>
            <a:off x="7117070" y="2428304"/>
            <a:ext cx="2036732" cy="35152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1600" kern="0" dirty="0">
                <a:solidFill>
                  <a:schemeClr val="bg1"/>
                </a:solidFill>
              </a:rPr>
              <a:t>Pulsed Correctors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A17469B5-D1FC-44C0-A2D2-7EF7714D4CC3}"/>
              </a:ext>
            </a:extLst>
          </p:cNvPr>
          <p:cNvCxnSpPr/>
          <p:nvPr/>
        </p:nvCxnSpPr>
        <p:spPr>
          <a:xfrm flipH="1">
            <a:off x="7167456" y="1313358"/>
            <a:ext cx="336687" cy="4002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xmlns="" id="{8B57554D-81D8-4CE0-8C69-0C383DDCEE85}"/>
              </a:ext>
            </a:extLst>
          </p:cNvPr>
          <p:cNvCxnSpPr>
            <a:cxnSpLocks/>
          </p:cNvCxnSpPr>
          <p:nvPr/>
        </p:nvCxnSpPr>
        <p:spPr>
          <a:xfrm>
            <a:off x="8430034" y="1330071"/>
            <a:ext cx="168344" cy="3559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14589550"/>
      </p:ext>
    </p:extLst>
  </p:cSld>
  <p:clrMapOvr>
    <a:masterClrMapping/>
  </p:clrMapOvr>
  <p:transition xmlns:p14="http://schemas.microsoft.com/office/powerpoint/2010/main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47663"/>
            <a:ext cx="10358438" cy="714375"/>
          </a:xfrm>
        </p:spPr>
        <p:txBody>
          <a:bodyPr/>
          <a:lstStyle/>
          <a:p>
            <a:r>
              <a:rPr kumimoji="1" lang="en-US" altLang="ja-JP" sz="2800" dirty="0"/>
              <a:t>New Pulsed </a:t>
            </a:r>
            <a:r>
              <a:rPr lang="en-US" altLang="ja-JP" sz="2800" dirty="0"/>
              <a:t>M</a:t>
            </a:r>
            <a:r>
              <a:rPr kumimoji="1" lang="en-US" altLang="ja-JP" sz="2800" dirty="0"/>
              <a:t>agnets Enabled </a:t>
            </a:r>
            <a:r>
              <a:rPr lang="en-US" altLang="ja-JP" sz="2800" dirty="0"/>
              <a:t>Simultaneous Injections</a:t>
            </a:r>
            <a:endParaRPr kumimoji="1" lang="ja-JP" altLang="en-US" sz="2800" dirty="0"/>
          </a:p>
        </p:txBody>
      </p:sp>
      <p:pic>
        <p:nvPicPr>
          <p:cNvPr id="5" name="コンテンツ プレースホルダー 4" descr="image1.pn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7" b="5417"/>
          <a:stretch/>
        </p:blipFill>
        <p:spPr>
          <a:xfrm>
            <a:off x="126000" y="1120600"/>
            <a:ext cx="10525125" cy="6210136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B3D7330A-A9B2-4627-B95E-160574C2899E}"/>
              </a:ext>
            </a:extLst>
          </p:cNvPr>
          <p:cNvSpPr txBox="1"/>
          <p:nvPr/>
        </p:nvSpPr>
        <p:spPr>
          <a:xfrm>
            <a:off x="4737778" y="1508816"/>
            <a:ext cx="1109695" cy="32075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/>
              <a:t>Horizontal</a:t>
            </a:r>
            <a:endParaRPr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F74E46DC-B5F9-4B30-880A-B910D6FD8027}"/>
              </a:ext>
            </a:extLst>
          </p:cNvPr>
          <p:cNvSpPr txBox="1"/>
          <p:nvPr/>
        </p:nvSpPr>
        <p:spPr>
          <a:xfrm>
            <a:off x="4826678" y="2204378"/>
            <a:ext cx="886940" cy="32075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/>
              <a:t>Vertical</a:t>
            </a:r>
            <a:endParaRPr lang="ja-JP" altLang="en-US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EE7BB71F-2595-4C44-BD0D-F2376A1AD8C1}"/>
              </a:ext>
            </a:extLst>
          </p:cNvPr>
          <p:cNvSpPr txBox="1"/>
          <p:nvPr/>
        </p:nvSpPr>
        <p:spPr>
          <a:xfrm>
            <a:off x="4628281" y="2901646"/>
            <a:ext cx="1262181" cy="28997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dirty="0"/>
              <a:t>Charge/bunch</a:t>
            </a:r>
            <a:endParaRPr lang="ja-JP" altLang="en-US" sz="1200" dirty="0"/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155993" y="1143692"/>
            <a:ext cx="788537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HER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5396832" y="1131684"/>
            <a:ext cx="749220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LER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155993" y="4228280"/>
            <a:ext cx="556859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PF</a:t>
            </a: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xmlns="" id="{DBB589DC-351E-4BD8-9BB7-6944A25D7680}"/>
              </a:ext>
            </a:extLst>
          </p:cNvPr>
          <p:cNvSpPr txBox="1">
            <a:spLocks/>
          </p:cNvSpPr>
          <p:nvPr/>
        </p:nvSpPr>
        <p:spPr bwMode="auto">
          <a:xfrm>
            <a:off x="5396832" y="4228280"/>
            <a:ext cx="1031348" cy="42847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ja-JP" sz="2100" kern="0" dirty="0">
                <a:solidFill>
                  <a:srgbClr val="008000"/>
                </a:solidFill>
              </a:rPr>
              <a:t>PF-AR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8F964ED2-273B-4665-81FE-54F527374560}"/>
              </a:ext>
            </a:extLst>
          </p:cNvPr>
          <p:cNvSpPr txBox="1"/>
          <p:nvPr/>
        </p:nvSpPr>
        <p:spPr>
          <a:xfrm>
            <a:off x="3831028" y="3616325"/>
            <a:ext cx="3139122" cy="536194"/>
          </a:xfrm>
          <a:prstGeom prst="rect">
            <a:avLst/>
          </a:prstGeom>
          <a:solidFill>
            <a:schemeClr val="bg1"/>
          </a:solidFill>
          <a:ln w="63500">
            <a:solidFill>
              <a:srgbClr val="FFC000"/>
            </a:solidFill>
          </a:ln>
        </p:spPr>
        <p:txBody>
          <a:bodyPr wrap="none" lIns="104287" tIns="52144" rIns="104287" bIns="52144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C000"/>
                </a:solidFill>
              </a:rPr>
              <a:t>Stable Operation</a:t>
            </a:r>
            <a:endParaRPr lang="ja-JP" alt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83653"/>
      </p:ext>
    </p:extLst>
  </p:cSld>
  <p:clrMapOvr>
    <a:masterClrMapping/>
  </p:clrMapOvr>
  <p:transition xmlns:p14="http://schemas.microsoft.com/office/powerpoint/2010/main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FAE9267-B044-43C9-AB43-CD26E0199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08" y="233293"/>
            <a:ext cx="9848107" cy="840317"/>
          </a:xfrm>
        </p:spPr>
        <p:txBody>
          <a:bodyPr/>
          <a:lstStyle/>
          <a:p>
            <a:r>
              <a:rPr kumimoji="1" lang="en-US" altLang="ja-JP" dirty="0"/>
              <a:t>RF gun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B4589363-5D64-4D96-96FD-82EF56656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9796" y="3384380"/>
            <a:ext cx="4817351" cy="3430527"/>
          </a:xfrm>
          <a:noFill/>
        </p:spPr>
        <p:txBody>
          <a:bodyPr/>
          <a:lstStyle/>
          <a:p>
            <a:r>
              <a:rPr lang="en-US" altLang="ja-JP" sz="2300" dirty="0"/>
              <a:t>Three </a:t>
            </a:r>
            <a:r>
              <a:rPr lang="en-US" altLang="ja-JP" sz="2300" dirty="0" err="1"/>
              <a:t>Yb:YAG</a:t>
            </a:r>
            <a:r>
              <a:rPr lang="en-US" altLang="ja-JP" sz="2300" dirty="0"/>
              <a:t> fiber oscillators</a:t>
            </a:r>
          </a:p>
          <a:p>
            <a:r>
              <a:rPr lang="en-US" altLang="ja-JP" sz="2300" dirty="0"/>
              <a:t>Redundant </a:t>
            </a:r>
            <a:r>
              <a:rPr lang="en-US" altLang="ja-JP" sz="2300" dirty="0" err="1"/>
              <a:t>Yb:YAG</a:t>
            </a:r>
            <a:r>
              <a:rPr lang="en-US" altLang="ja-JP" sz="2300" dirty="0"/>
              <a:t> fiber and Nd:YAG disk hybrid laser amplifiers</a:t>
            </a:r>
          </a:p>
          <a:p>
            <a:r>
              <a:rPr lang="en-US" altLang="ja-JP" sz="2300" dirty="0"/>
              <a:t>Dual laser injection on to </a:t>
            </a:r>
            <a:r>
              <a:rPr lang="en-US" altLang="ja-JP" sz="2300" dirty="0" err="1"/>
              <a:t>IrCe</a:t>
            </a:r>
            <a:r>
              <a:rPr lang="en-US" altLang="ja-JP" sz="2300" dirty="0"/>
              <a:t> cathode</a:t>
            </a:r>
          </a:p>
          <a:p>
            <a:r>
              <a:rPr lang="en-US" altLang="ja-JP" sz="2300" dirty="0"/>
              <a:t>Bunch current up to 3.6 nC</a:t>
            </a:r>
          </a:p>
          <a:p>
            <a:pPr lvl="1"/>
            <a:r>
              <a:rPr lang="en-US" altLang="ja-JP" sz="2100" dirty="0"/>
              <a:t>2.4 nC at the end of linac</a:t>
            </a:r>
            <a:br>
              <a:rPr lang="en-US" altLang="ja-JP" sz="2100" dirty="0"/>
            </a:br>
            <a:r>
              <a:rPr lang="en-US" altLang="ja-JP" sz="2100" dirty="0"/>
              <a:t>(</a:t>
            </a:r>
            <a:r>
              <a:rPr lang="en-US" altLang="ja-JP" sz="1800" dirty="0"/>
              <a:t>Phase II requirement: 1 nC)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6C584CAD-917F-4285-BD75-C0019086B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4" y="1024171"/>
            <a:ext cx="5723167" cy="31129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xmlns="" id="{9269BD36-9292-4D58-B4BE-33619A9A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64" y="4365985"/>
            <a:ext cx="5723167" cy="322706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円/楕円 10">
            <a:extLst>
              <a:ext uri="{FF2B5EF4-FFF2-40B4-BE49-F238E27FC236}">
                <a16:creationId xmlns:a16="http://schemas.microsoft.com/office/drawing/2014/main" xmlns="" id="{210648C9-D241-4118-9956-D0A614551DB8}"/>
              </a:ext>
            </a:extLst>
          </p:cNvPr>
          <p:cNvSpPr/>
          <p:nvPr/>
        </p:nvSpPr>
        <p:spPr>
          <a:xfrm>
            <a:off x="4542063" y="2792858"/>
            <a:ext cx="193361" cy="1824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7" name="円/楕円 15">
            <a:extLst>
              <a:ext uri="{FF2B5EF4-FFF2-40B4-BE49-F238E27FC236}">
                <a16:creationId xmlns:a16="http://schemas.microsoft.com/office/drawing/2014/main" xmlns="" id="{F9EB472D-CD83-43B3-BF8D-2071834FBC5B}"/>
              </a:ext>
            </a:extLst>
          </p:cNvPr>
          <p:cNvSpPr/>
          <p:nvPr/>
        </p:nvSpPr>
        <p:spPr>
          <a:xfrm>
            <a:off x="4453523" y="6318407"/>
            <a:ext cx="229800" cy="2167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EE19E68E-97DC-41DF-B7BD-4465271CAE05}"/>
              </a:ext>
            </a:extLst>
          </p:cNvPr>
          <p:cNvSpPr/>
          <p:nvPr/>
        </p:nvSpPr>
        <p:spPr>
          <a:xfrm>
            <a:off x="4155230" y="6638908"/>
            <a:ext cx="956195" cy="382305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rgbClr val="FF0000"/>
                </a:solidFill>
                <a:latin typeface="Comic Sans MS" panose="030F0702030302020204" pitchFamily="66" charset="0"/>
              </a:rPr>
              <a:t>2.4 nC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CE634605-7235-4326-B9C2-3E527608103C}"/>
              </a:ext>
            </a:extLst>
          </p:cNvPr>
          <p:cNvSpPr/>
          <p:nvPr/>
        </p:nvSpPr>
        <p:spPr>
          <a:xfrm>
            <a:off x="1435543" y="4327040"/>
            <a:ext cx="3103417" cy="382305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r>
              <a:rPr lang="en-US" altLang="ja-JP" b="1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st</a:t>
            </a:r>
            <a:r>
              <a:rPr lang="en-US" altLang="ja-JP" b="1" dirty="0">
                <a:solidFill>
                  <a:srgbClr val="0000FF"/>
                </a:solidFill>
                <a:latin typeface="Comic Sans MS" panose="030F0702030302020204" pitchFamily="66" charset="0"/>
              </a:rPr>
              <a:t> and 2</a:t>
            </a:r>
            <a:r>
              <a:rPr lang="en-US" altLang="ja-JP" b="1" baseline="30000" dirty="0">
                <a:solidFill>
                  <a:srgbClr val="0000FF"/>
                </a:solidFill>
                <a:latin typeface="Comic Sans MS" panose="030F0702030302020204" pitchFamily="66" charset="0"/>
              </a:rPr>
              <a:t>nd</a:t>
            </a:r>
            <a:r>
              <a:rPr lang="en-US" altLang="ja-JP" b="1" dirty="0">
                <a:solidFill>
                  <a:srgbClr val="0000FF"/>
                </a:solidFill>
                <a:latin typeface="Comic Sans MS" panose="030F0702030302020204" pitchFamily="66" charset="0"/>
              </a:rPr>
              <a:t> laser together</a:t>
            </a:r>
            <a:endParaRPr lang="ja-JP" altLang="en-US" b="1" dirty="0">
              <a:solidFill>
                <a:srgbClr val="0000FF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xmlns="" id="{6F1F77D7-8E68-45FE-9DDC-464939BFB57F}"/>
              </a:ext>
            </a:extLst>
          </p:cNvPr>
          <p:cNvSpPr/>
          <p:nvPr/>
        </p:nvSpPr>
        <p:spPr>
          <a:xfrm>
            <a:off x="4155229" y="3215316"/>
            <a:ext cx="956195" cy="382305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rgbClr val="FF0000"/>
                </a:solidFill>
                <a:latin typeface="Comic Sans MS" panose="030F0702030302020204" pitchFamily="66" charset="0"/>
              </a:rPr>
              <a:t>1.5 nC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50237101-7B35-48FB-A411-B30A8BFA8C89}"/>
              </a:ext>
            </a:extLst>
          </p:cNvPr>
          <p:cNvSpPr/>
          <p:nvPr/>
        </p:nvSpPr>
        <p:spPr>
          <a:xfrm>
            <a:off x="1991849" y="991869"/>
            <a:ext cx="1699488" cy="382305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altLang="ja-JP" b="1" baseline="30000" dirty="0">
                <a:solidFill>
                  <a:schemeClr val="bg1"/>
                </a:solidFill>
                <a:latin typeface="Comic Sans MS" panose="030F0702030302020204" pitchFamily="66" charset="0"/>
              </a:rPr>
              <a:t>nd</a:t>
            </a:r>
            <a:r>
              <a:rPr lang="en-US" altLang="ja-JP" b="1" dirty="0">
                <a:solidFill>
                  <a:schemeClr val="bg1"/>
                </a:solidFill>
                <a:latin typeface="Comic Sans MS" panose="030F0702030302020204" pitchFamily="66" charset="0"/>
              </a:rPr>
              <a:t> laser only</a:t>
            </a:r>
            <a:endParaRPr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D144551D-11FC-4581-AC4F-431E3A238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69" y="694767"/>
            <a:ext cx="2844241" cy="216282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78C12BB2-DD27-4D19-B5E4-4065954667C0}"/>
              </a:ext>
            </a:extLst>
          </p:cNvPr>
          <p:cNvSpPr/>
          <p:nvPr/>
        </p:nvSpPr>
        <p:spPr>
          <a:xfrm>
            <a:off x="207636" y="6814908"/>
            <a:ext cx="956195" cy="382305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rgbClr val="FF0000"/>
                </a:solidFill>
                <a:latin typeface="Comic Sans MS" panose="030F0702030302020204" pitchFamily="66" charset="0"/>
              </a:rPr>
              <a:t>3.6 nC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" name="円/楕円 15">
            <a:extLst>
              <a:ext uri="{FF2B5EF4-FFF2-40B4-BE49-F238E27FC236}">
                <a16:creationId xmlns:a16="http://schemas.microsoft.com/office/drawing/2014/main" xmlns="" id="{02386BB9-4E34-48E3-A898-924AA5FC801C}"/>
              </a:ext>
            </a:extLst>
          </p:cNvPr>
          <p:cNvSpPr/>
          <p:nvPr/>
        </p:nvSpPr>
        <p:spPr>
          <a:xfrm>
            <a:off x="378180" y="6243099"/>
            <a:ext cx="229800" cy="2167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xmlns="" id="{104C1B7C-4B10-4249-B189-89DDC4A1D94D}"/>
              </a:ext>
            </a:extLst>
          </p:cNvPr>
          <p:cNvSpPr/>
          <p:nvPr/>
        </p:nvSpPr>
        <p:spPr>
          <a:xfrm>
            <a:off x="4739894" y="1408787"/>
            <a:ext cx="784661" cy="305361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300" b="1" dirty="0">
                <a:solidFill>
                  <a:schemeClr val="bg1"/>
                </a:solidFill>
                <a:latin typeface="Comic Sans MS" panose="030F0702030302020204" pitchFamily="66" charset="0"/>
              </a:rPr>
              <a:t>X (mm)</a:t>
            </a:r>
            <a:endParaRPr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xmlns="" id="{0465FB94-16EC-40B2-BC44-1529AC10DB10}"/>
              </a:ext>
            </a:extLst>
          </p:cNvPr>
          <p:cNvSpPr/>
          <p:nvPr/>
        </p:nvSpPr>
        <p:spPr>
          <a:xfrm>
            <a:off x="4748212" y="2118779"/>
            <a:ext cx="756170" cy="305361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300" b="1" dirty="0">
                <a:solidFill>
                  <a:schemeClr val="bg1"/>
                </a:solidFill>
                <a:latin typeface="Comic Sans MS" panose="030F0702030302020204" pitchFamily="66" charset="0"/>
              </a:rPr>
              <a:t>y (mm)</a:t>
            </a:r>
            <a:endParaRPr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9750BD98-1CB0-4B48-BA6B-D541111AA8FF}"/>
              </a:ext>
            </a:extLst>
          </p:cNvPr>
          <p:cNvSpPr/>
          <p:nvPr/>
        </p:nvSpPr>
        <p:spPr>
          <a:xfrm>
            <a:off x="4921369" y="2895238"/>
            <a:ext cx="741518" cy="305361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300" b="1" dirty="0">
                <a:solidFill>
                  <a:schemeClr val="bg1"/>
                </a:solidFill>
                <a:latin typeface="Comic Sans MS" panose="030F0702030302020204" pitchFamily="66" charset="0"/>
              </a:rPr>
              <a:t>Q (nC)</a:t>
            </a:r>
            <a:endParaRPr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xmlns="" id="{3071688F-D461-429B-BD0D-EFBBB51FEDF9}"/>
              </a:ext>
            </a:extLst>
          </p:cNvPr>
          <p:cNvSpPr/>
          <p:nvPr/>
        </p:nvSpPr>
        <p:spPr>
          <a:xfrm>
            <a:off x="4669487" y="4893148"/>
            <a:ext cx="784661" cy="305361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300" b="1" dirty="0">
                <a:solidFill>
                  <a:schemeClr val="bg1"/>
                </a:solidFill>
                <a:latin typeface="Comic Sans MS" panose="030F0702030302020204" pitchFamily="66" charset="0"/>
              </a:rPr>
              <a:t>X (mm)</a:t>
            </a:r>
            <a:endParaRPr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xmlns="" id="{B482F4B8-02A6-45DD-B177-F6751CC14BFF}"/>
              </a:ext>
            </a:extLst>
          </p:cNvPr>
          <p:cNvSpPr/>
          <p:nvPr/>
        </p:nvSpPr>
        <p:spPr>
          <a:xfrm>
            <a:off x="4677804" y="5603140"/>
            <a:ext cx="756170" cy="305361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300" b="1" dirty="0">
                <a:solidFill>
                  <a:schemeClr val="bg1"/>
                </a:solidFill>
                <a:latin typeface="Comic Sans MS" panose="030F0702030302020204" pitchFamily="66" charset="0"/>
              </a:rPr>
              <a:t>y (mm)</a:t>
            </a:r>
            <a:endParaRPr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xmlns="" id="{12064066-1DBF-4D94-80F8-C1092F1E92F4}"/>
              </a:ext>
            </a:extLst>
          </p:cNvPr>
          <p:cNvSpPr/>
          <p:nvPr/>
        </p:nvSpPr>
        <p:spPr>
          <a:xfrm>
            <a:off x="4850961" y="6379599"/>
            <a:ext cx="741518" cy="305361"/>
          </a:xfrm>
          <a:prstGeom prst="rect">
            <a:avLst/>
          </a:prstGeom>
          <a:solidFill>
            <a:schemeClr val="tx1"/>
          </a:solidFill>
        </p:spPr>
        <p:txBody>
          <a:bodyPr wrap="none" lIns="104287" tIns="52144" rIns="104287" bIns="52144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300" b="1" dirty="0">
                <a:solidFill>
                  <a:schemeClr val="bg1"/>
                </a:solidFill>
                <a:latin typeface="Comic Sans MS" panose="030F0702030302020204" pitchFamily="66" charset="0"/>
              </a:rPr>
              <a:t>Q (nC)</a:t>
            </a:r>
            <a:endParaRPr lang="ja-JP" altLang="en-US" sz="1300" b="1" dirty="0">
              <a:solidFill>
                <a:schemeClr val="bg1"/>
              </a:solidFill>
            </a:endParaRPr>
          </a:p>
        </p:txBody>
      </p:sp>
      <p:sp>
        <p:nvSpPr>
          <p:cNvPr id="22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04542523"/>
      </p:ext>
    </p:extLst>
  </p:cSld>
  <p:clrMapOvr>
    <a:masterClrMapping/>
  </p:clrMapOvr>
  <p:transition xmlns:p14="http://schemas.microsoft.com/office/powerpoint/2010/main">
    <p:fade/>
  </p:transition>
</p:sld>
</file>

<file path=ppt/theme/theme1.xml><?xml version="1.0" encoding="utf-8"?>
<a:theme xmlns:a="http://schemas.openxmlformats.org/drawingml/2006/main" name="linac-furukawa-jun2016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Axis 8">
    <a:dk1>
      <a:srgbClr val="292929"/>
    </a:dk1>
    <a:lt1>
      <a:srgbClr val="FFFFFF"/>
    </a:lt1>
    <a:dk2>
      <a:srgbClr val="000000"/>
    </a:dk2>
    <a:lt2>
      <a:srgbClr val="808080"/>
    </a:lt2>
    <a:accent1>
      <a:srgbClr val="CC9900"/>
    </a:accent1>
    <a:accent2>
      <a:srgbClr val="CCCC99"/>
    </a:accent2>
    <a:accent3>
      <a:srgbClr val="FFFFFF"/>
    </a:accent3>
    <a:accent4>
      <a:srgbClr val="212121"/>
    </a:accent4>
    <a:accent5>
      <a:srgbClr val="E2CAAA"/>
    </a:accent5>
    <a:accent6>
      <a:srgbClr val="B9B98A"/>
    </a:accent6>
    <a:hlink>
      <a:srgbClr val="999933"/>
    </a:hlink>
    <a:folHlink>
      <a:srgbClr val="B2B2B2"/>
    </a:folHlink>
  </a:clrScheme>
  <a:fontScheme name="Axis">
    <a:majorFont>
      <a:latin typeface="Arial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linac-furukawa-jun2016.potx</Template>
  <TotalTime>13066</TotalTime>
  <Words>4167</Words>
  <Application>Microsoft Macintosh PowerPoint</Application>
  <PresentationFormat>ユーザー設定</PresentationFormat>
  <Paragraphs>946</Paragraphs>
  <Slides>52</Slides>
  <Notes>20</Notes>
  <HiddenSlides>19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  <vt:variant>
        <vt:lpstr>目的別スライド ショー</vt:lpstr>
      </vt:variant>
      <vt:variant>
        <vt:i4>1</vt:i4>
      </vt:variant>
    </vt:vector>
  </HeadingPairs>
  <TitlesOfParts>
    <vt:vector size="54" baseType="lpstr">
      <vt:lpstr>linac-furukawa-jun2016</vt:lpstr>
      <vt:lpstr>Electron/Positron Injector  Phase-2 Status and Phase-3 Plan</vt:lpstr>
      <vt:lpstr>Mission of Electron/positron Injector in SuperKEKB</vt:lpstr>
      <vt:lpstr>Injector Linac Operation in Phase II - III</vt:lpstr>
      <vt:lpstr>Required injector beam parameters</vt:lpstr>
      <vt:lpstr>PowerPoint プレゼンテーション</vt:lpstr>
      <vt:lpstr>Phase II Operation</vt:lpstr>
      <vt:lpstr>Pulsed Magnets</vt:lpstr>
      <vt:lpstr>New Pulsed Magnets Enabled Simultaneous Injections</vt:lpstr>
      <vt:lpstr>RF gun</vt:lpstr>
      <vt:lpstr>HER Injection with RF Gun</vt:lpstr>
      <vt:lpstr>Requirement for SuperKEKB</vt:lpstr>
      <vt:lpstr>Injection Beam at KEKB and SuperKEKB</vt:lpstr>
      <vt:lpstr>Residual Dispersion Function in Linac</vt:lpstr>
      <vt:lpstr>Residual Dispersion Function in DR RTL</vt:lpstr>
      <vt:lpstr>PowerPoint プレゼンテーション</vt:lpstr>
      <vt:lpstr>Summer Maintenance and Improvements</vt:lpstr>
      <vt:lpstr>PowerPoint プレゼンテーション</vt:lpstr>
      <vt:lpstr>Accelerating Units and Target Hole</vt:lpstr>
      <vt:lpstr>Magnets and Beamline</vt:lpstr>
      <vt:lpstr>Development of New Beam Monitors</vt:lpstr>
      <vt:lpstr>Planning Pulsed Magnets for Merger Line</vt:lpstr>
      <vt:lpstr>Pulsed Magnets for Merger Line</vt:lpstr>
      <vt:lpstr>PowerPoint プレゼンテーション</vt:lpstr>
      <vt:lpstr>Injector Operation in Autumn 2018</vt:lpstr>
      <vt:lpstr>Beam Phase Space Jitter</vt:lpstr>
      <vt:lpstr>Emittance Growth at Target Hole (?)</vt:lpstr>
      <vt:lpstr>Target Hole Study</vt:lpstr>
      <vt:lpstr>Simulation for Minimizing Emittance Growth  Induced by Wakefield in Acceleration Structure</vt:lpstr>
      <vt:lpstr>PowerPoint プレゼンテーション</vt:lpstr>
      <vt:lpstr>    Linac Schedule Overview as of Jun.2018</vt:lpstr>
      <vt:lpstr>For Phase 3</vt:lpstr>
      <vt:lpstr>Summary</vt:lpstr>
      <vt:lpstr>Thank you</vt:lpstr>
      <vt:lpstr>Injector Linac Overview</vt:lpstr>
      <vt:lpstr>概要 (2)</vt:lpstr>
      <vt:lpstr>Simultaneous Injection (Thermionic Gun)</vt:lpstr>
      <vt:lpstr>PowerPoint プレゼンテーション</vt:lpstr>
      <vt:lpstr>A) Residual dispersion in BT</vt:lpstr>
      <vt:lpstr>B) Beam Phase Space Jitter (2)</vt:lpstr>
      <vt:lpstr>PowerPoint プレゼンテーション</vt:lpstr>
      <vt:lpstr>Emittance measurement (e.)</vt:lpstr>
      <vt:lpstr>Emittance measurement (e+)</vt:lpstr>
      <vt:lpstr>エミッタンス (mm∙mrad) バンチ電荷量: ～ 1 nC</vt:lpstr>
      <vt:lpstr>Klystron Modulator Installation and Temporary Gun Removal</vt:lpstr>
      <vt:lpstr>Newly Installed Pulsed Magnets</vt:lpstr>
      <vt:lpstr>Pulsed Magnet Installation 1</vt:lpstr>
      <vt:lpstr>Pulsed Magnet Installation 2</vt:lpstr>
      <vt:lpstr>Pulsed Magnet Installation 3</vt:lpstr>
      <vt:lpstr>Performance of Quad Power Supply</vt:lpstr>
      <vt:lpstr>Power Consumption Measurement</vt:lpstr>
      <vt:lpstr>Stability of Quad Power Supply</vt:lpstr>
      <vt:lpstr>Examples of Other Recent Improvements</vt:lpstr>
      <vt:lpstr>B-Suishin-i</vt:lpstr>
    </vt:vector>
  </TitlesOfParts>
  <Manager/>
  <Company>kek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progress</dc:title>
  <dc:subject/>
  <dc:creator>k.furukawa</dc:creator>
  <cp:keywords/>
  <dc:description>a4_x000d_based on _x000d_b2gm-linac-furukawa-nov2014.pptx_x000d_linac-furukawa-oct2014.pptx_x000d_linac14-rfgun-yoshida.pptx_x000d_etc_x000d_</dc:description>
  <cp:lastModifiedBy>Kazuro Furukawa</cp:lastModifiedBy>
  <cp:revision>603</cp:revision>
  <dcterms:created xsi:type="dcterms:W3CDTF">2015-01-07T03:09:39Z</dcterms:created>
  <dcterms:modified xsi:type="dcterms:W3CDTF">2018-10-22T07:09:50Z</dcterms:modified>
  <cp:category/>
</cp:coreProperties>
</file>