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7" r:id="rId2"/>
    <p:sldId id="269" r:id="rId3"/>
    <p:sldId id="275" r:id="rId4"/>
    <p:sldId id="279" r:id="rId5"/>
    <p:sldId id="278" r:id="rId6"/>
    <p:sldId id="270" r:id="rId7"/>
    <p:sldId id="280" r:id="rId8"/>
    <p:sldId id="282" r:id="rId9"/>
    <p:sldId id="281" r:id="rId10"/>
    <p:sldId id="276" r:id="rId11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81E32"/>
    <a:srgbClr val="FFFFFF"/>
    <a:srgbClr val="C75B12"/>
    <a:srgbClr val="E17000"/>
    <a:srgbClr val="5B8F22"/>
    <a:srgbClr val="D2C295"/>
    <a:srgbClr val="A79E70"/>
    <a:srgbClr val="4D4F53"/>
    <a:srgbClr val="0099CC"/>
    <a:srgbClr val="69BE2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89" autoAdjust="0"/>
    <p:restoredTop sz="94649" autoAdjust="0"/>
  </p:normalViewPr>
  <p:slideViewPr>
    <p:cSldViewPr snapToObjects="1" showGuides="1">
      <p:cViewPr>
        <p:scale>
          <a:sx n="90" d="100"/>
          <a:sy n="90" d="100"/>
        </p:scale>
        <p:origin x="-90" y="-78"/>
      </p:cViewPr>
      <p:guideLst>
        <p:guide orient="horz" pos="326"/>
        <p:guide orient="horz" pos="1294"/>
        <p:guide orient="horz" pos="3745"/>
        <p:guide orient="horz" pos="3980"/>
        <p:guide orient="horz" pos="1052"/>
        <p:guide orient="horz" pos="1741"/>
        <p:guide orient="horz" pos="4183"/>
        <p:guide orient="horz" pos="566"/>
        <p:guide orient="horz" pos="2808"/>
        <p:guide pos="2880"/>
        <p:guide pos="363"/>
        <p:guide pos="5396"/>
        <p:guide pos="282"/>
        <p:guide pos="3784"/>
        <p:guide pos="3736"/>
        <p:guide pos="2179"/>
        <p:guide pos="5464"/>
        <p:guide pos="38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24"/>
    </p:cViewPr>
  </p:sorterViewPr>
  <p:notesViewPr>
    <p:cSldViewPr snapToObjects="1" showGuides="1">
      <p:cViewPr varScale="1">
        <p:scale>
          <a:sx n="57" d="100"/>
          <a:sy n="57" d="100"/>
        </p:scale>
        <p:origin x="-1842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BF33E-D9A7-42CC-B598-9AD8356CBB5A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AAB5D-0CC4-45A8-B4B6-0B8B738A4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58700-9FA2-48CE-AC88-D71D45EB490A}" type="datetimeFigureOut">
              <a:rPr lang="en-US" smtClean="0"/>
              <a:pPr/>
              <a:t>8/10/2012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BC4E5-2BC1-4F43-85DD-A1B8F74CB7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90042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bronwynb\Desktop\Branding\divider_template_backg#5330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68434" y="6196867"/>
            <a:ext cx="2275566" cy="6611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140195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646170"/>
            <a:ext cx="7989887" cy="218770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6358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9875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WAO 2012 Summary 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 b="0"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WAO 2012 Summary 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29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0"/>
            <a:ext cx="2442340" cy="243205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3013075" cy="506552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WAO 2012 Summary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9646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5484812" cy="506552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WAO 2012 Summary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5472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lIns="432000"/>
          <a:lstStyle>
            <a:lvl1pPr>
              <a:defRPr b="1" baseline="0">
                <a:solidFill>
                  <a:srgbClr val="FF0000"/>
                </a:solidFill>
              </a:defRPr>
            </a:lvl1pPr>
          </a:lstStyle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***INSTRUCTIONS ON HOW TO APPLY IMAGE MASKING TO SLIDE LAYOUT***</a:t>
            </a:r>
            <a:br>
              <a:rPr lang="en-CA" dirty="0" smtClean="0"/>
            </a:br>
            <a:r>
              <a:rPr lang="en-CA" dirty="0" smtClean="0"/>
              <a:t>STEP 1: Click icon to insert image</a:t>
            </a:r>
            <a:br>
              <a:rPr lang="en-CA" dirty="0" smtClean="0"/>
            </a:br>
            <a:r>
              <a:rPr lang="en-CA" dirty="0" smtClean="0"/>
              <a:t>STEP 2: Once image is inserted, right-click image, and choose ‘Send to Back’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27691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WAO 2012 Summary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5C16-0858-DF40-8F12-4243C1FBD0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0090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584"/>
            <a:ext cx="8109919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WAO 2012 Summary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74" r:id="rId3"/>
    <p:sldLayoutId id="2147483671" r:id="rId4"/>
    <p:sldLayoutId id="2147483672" r:id="rId5"/>
    <p:sldLayoutId id="2147483673" r:id="rId6"/>
    <p:sldLayoutId id="2147483675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77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WAO 2012 Summary </a:t>
            </a:r>
            <a:endParaRPr lang="en-US" dirty="0"/>
          </a:p>
        </p:txBody>
      </p:sp>
      <p:pic>
        <p:nvPicPr>
          <p:cNvPr id="6" name="Content Placeholder 5" descr="poster-large-view.jpg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276556" y="304799"/>
            <a:ext cx="8590888" cy="60134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WAO 2012 Program </a:t>
            </a:r>
            <a:r>
              <a:rPr lang="en-US" dirty="0" smtClean="0"/>
              <a:t>Committee thanks you for your participation!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WAO 2012 Summary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Dan Johnson, FNAL</a:t>
            </a:r>
          </a:p>
          <a:p>
            <a:r>
              <a:rPr lang="en-US" dirty="0" smtClean="0"/>
              <a:t>Eiichi Takada, NIRS</a:t>
            </a:r>
          </a:p>
          <a:p>
            <a:r>
              <a:rPr lang="en-US" dirty="0" smtClean="0"/>
              <a:t>Kazuro Furukawa, KEK</a:t>
            </a:r>
          </a:p>
          <a:p>
            <a:r>
              <a:rPr lang="en-US" dirty="0" smtClean="0"/>
              <a:t>Larent Hardy, ESRF</a:t>
            </a:r>
          </a:p>
          <a:p>
            <a:r>
              <a:rPr lang="en-US" dirty="0" smtClean="0"/>
              <a:t>Jim Morel, LBNL</a:t>
            </a:r>
          </a:p>
          <a:p>
            <a:r>
              <a:rPr lang="en-US" dirty="0" smtClean="0"/>
              <a:t>Michael Bieler, DESY</a:t>
            </a:r>
          </a:p>
          <a:p>
            <a:r>
              <a:rPr lang="en-US" dirty="0" smtClean="0"/>
              <a:t>Michael Stanek, SLAC</a:t>
            </a:r>
          </a:p>
          <a:p>
            <a:r>
              <a:rPr lang="en-US" dirty="0" smtClean="0"/>
              <a:t>Peter Ingrassia, BNL</a:t>
            </a:r>
          </a:p>
          <a:p>
            <a:r>
              <a:rPr lang="en-US" dirty="0" smtClean="0"/>
              <a:t>Petra Schuett, GSI</a:t>
            </a:r>
          </a:p>
          <a:p>
            <a:r>
              <a:rPr lang="en-US" dirty="0" smtClean="0"/>
              <a:t>Qing Qin, IHEP</a:t>
            </a:r>
          </a:p>
          <a:p>
            <a:r>
              <a:rPr lang="en-US" dirty="0" smtClean="0"/>
              <a:t>Rossano Giachino, CERN</a:t>
            </a:r>
          </a:p>
          <a:p>
            <a:r>
              <a:rPr lang="en-US" dirty="0" smtClean="0"/>
              <a:t>Violeta Toma, TRIUMF</a:t>
            </a:r>
          </a:p>
          <a:p>
            <a:r>
              <a:rPr lang="en-US" dirty="0" smtClean="0"/>
              <a:t>Wenzhi Zhang, SSRF</a:t>
            </a:r>
          </a:p>
          <a:p>
            <a:r>
              <a:rPr lang="en-US" dirty="0" smtClean="0"/>
              <a:t>Glen Johns, ORNL</a:t>
            </a:r>
          </a:p>
          <a:p>
            <a:r>
              <a:rPr lang="en-US" dirty="0" smtClean="0"/>
              <a:t>Noel Okay, JLAB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sz="2800" dirty="0" smtClean="0"/>
              <a:t>WAO </a:t>
            </a:r>
            <a:r>
              <a:rPr lang="en-CA" sz="2800" dirty="0" smtClean="0"/>
              <a:t>2012 Summary</a:t>
            </a:r>
            <a:endParaRPr lang="en-CA" sz="2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CA" dirty="0" smtClean="0"/>
              <a:t>August </a:t>
            </a:r>
            <a:r>
              <a:rPr lang="en-CA" dirty="0" smtClean="0"/>
              <a:t>10</a:t>
            </a:r>
            <a:r>
              <a:rPr lang="en-CA" dirty="0" smtClean="0"/>
              <a:t>, 2012 at SLAC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57213" y="3010281"/>
            <a:ext cx="8008937" cy="635889"/>
          </a:xfrm>
        </p:spPr>
        <p:txBody>
          <a:bodyPr/>
          <a:lstStyle/>
          <a:p>
            <a:pPr algn="ctr"/>
            <a:r>
              <a:rPr lang="en-CA" sz="1400" dirty="0" smtClean="0"/>
              <a:t>Workshop on Accelerator Operations</a:t>
            </a:r>
          </a:p>
          <a:p>
            <a:pPr algn="ctr"/>
            <a:r>
              <a:rPr lang="en-CA" sz="1400" dirty="0" smtClean="0"/>
              <a:t>Hosted by SLAC National Accelerator Laboratory &amp; Lawrence Berkeley National Laboratory</a:t>
            </a:r>
          </a:p>
          <a:p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3724102" y="66585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377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to WAO </a:t>
            </a:r>
            <a:r>
              <a:rPr lang="en-US" dirty="0" smtClean="0"/>
              <a:t>Local Support staff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WAO 2012 Summary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Helen O’Donnell</a:t>
            </a:r>
          </a:p>
          <a:p>
            <a:r>
              <a:rPr lang="en-US" dirty="0" smtClean="0"/>
              <a:t>Barbara Hemstad</a:t>
            </a:r>
          </a:p>
          <a:p>
            <a:r>
              <a:rPr lang="en-US" dirty="0" smtClean="0"/>
              <a:t>Lisa Adair</a:t>
            </a:r>
          </a:p>
          <a:p>
            <a:r>
              <a:rPr lang="en-US" dirty="0" smtClean="0"/>
              <a:t>Wanda Elliot</a:t>
            </a:r>
          </a:p>
          <a:p>
            <a:r>
              <a:rPr lang="en-US" dirty="0" smtClean="0"/>
              <a:t>Bernadette Espiritu</a:t>
            </a:r>
          </a:p>
          <a:p>
            <a:r>
              <a:rPr lang="en-US" dirty="0" smtClean="0"/>
              <a:t>Queenie Huang</a:t>
            </a:r>
          </a:p>
          <a:p>
            <a:r>
              <a:rPr lang="en-US" dirty="0" smtClean="0"/>
              <a:t>Naomi Nagahashi</a:t>
            </a:r>
          </a:p>
          <a:p>
            <a:r>
              <a:rPr lang="en-US" dirty="0" smtClean="0"/>
              <a:t>Sharon </a:t>
            </a:r>
            <a:r>
              <a:rPr lang="en-US" dirty="0" err="1" smtClean="0"/>
              <a:t>Oden</a:t>
            </a:r>
            <a:endParaRPr lang="en-US" dirty="0" smtClean="0"/>
          </a:p>
          <a:p>
            <a:r>
              <a:rPr lang="en-US" dirty="0" smtClean="0"/>
              <a:t>Judy Pena</a:t>
            </a:r>
          </a:p>
          <a:p>
            <a:endParaRPr lang="en-US" dirty="0" smtClean="0"/>
          </a:p>
          <a:p>
            <a:r>
              <a:rPr lang="en-US" dirty="0" smtClean="0"/>
              <a:t>IT Support – Ken Zhou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85800" y="1532944"/>
            <a:ext cx="3388980" cy="7604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0809" y="2322429"/>
            <a:ext cx="8084582" cy="407837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883915" y="666750"/>
            <a:ext cx="3260085" cy="24142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72597"/>
            <a:ext cx="5002164" cy="67397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WAO 2012 Statistics</a:t>
            </a:r>
            <a:endParaRPr lang="en-US" dirty="0"/>
          </a:p>
        </p:txBody>
      </p:sp>
      <p:pic>
        <p:nvPicPr>
          <p:cNvPr id="4" name="Picture 6" descr="http://www-conf.slac.stanford.edu/wao2012/images/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650" y="76200"/>
            <a:ext cx="43624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46505" y="786870"/>
            <a:ext cx="12757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Nations: 14</a:t>
            </a:r>
          </a:p>
          <a:p>
            <a:r>
              <a:rPr lang="en-US" dirty="0" smtClean="0"/>
              <a:t>Australia </a:t>
            </a:r>
          </a:p>
          <a:p>
            <a:r>
              <a:rPr lang="en-US" dirty="0" smtClean="0"/>
              <a:t>Canada </a:t>
            </a:r>
          </a:p>
          <a:p>
            <a:r>
              <a:rPr lang="en-US" dirty="0" smtClean="0"/>
              <a:t>China </a:t>
            </a:r>
          </a:p>
          <a:p>
            <a:r>
              <a:rPr lang="en-US" dirty="0" smtClean="0"/>
              <a:t>France </a:t>
            </a:r>
          </a:p>
          <a:p>
            <a:r>
              <a:rPr lang="en-US" dirty="0" smtClean="0"/>
              <a:t>Germany </a:t>
            </a:r>
          </a:p>
          <a:p>
            <a:r>
              <a:rPr lang="en-US" dirty="0" smtClean="0"/>
              <a:t>Italy </a:t>
            </a:r>
          </a:p>
          <a:p>
            <a:r>
              <a:rPr lang="en-US" dirty="0" smtClean="0"/>
              <a:t>Japan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2899" y="2424084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Research Facilities 38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4641" y="2716804"/>
            <a:ext cx="3149119" cy="3785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Accelerator Engineering Corporation</a:t>
            </a:r>
            <a:endParaRPr lang="en-US" sz="1200" dirty="0"/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Alba Synchrotron Facility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ANL 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ARRONAX / </a:t>
            </a:r>
            <a:r>
              <a:rPr lang="en-US" sz="1200" b="0" i="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Subatech</a:t>
            </a:r>
            <a:endParaRPr lang="en-US" sz="1200" b="0" i="0" dirty="0" smtClean="0">
              <a:solidFill>
                <a:srgbClr val="000000"/>
              </a:solidFill>
              <a:latin typeface="Lucida Grande"/>
              <a:ea typeface="Lucida Grande"/>
              <a:cs typeface="Lucida Grande"/>
            </a:endParaRP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Australian Synchrotron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BESSY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BNL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Canadian Light Source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Canadian Nuclear Safety Commission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CERN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DESY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Diamond Light Source</a:t>
            </a:r>
          </a:p>
          <a:p>
            <a:r>
              <a:rPr lang="en-US" sz="1200" b="0" i="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Fermilab</a:t>
            </a:r>
            <a:endParaRPr lang="en-US" sz="1200" b="0" i="0" dirty="0" smtClean="0">
              <a:solidFill>
                <a:srgbClr val="000000"/>
              </a:solidFill>
              <a:latin typeface="Lucida Grande"/>
              <a:ea typeface="Lucida Grande"/>
              <a:cs typeface="Lucida Grande"/>
            </a:endParaRP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GSI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HIT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Indiana University Cyclotron Operations 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Institute of High Energy Physics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ISIS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Jefferson Lab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KEK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7086769" y="1049700"/>
            <a:ext cx="183633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Republic of </a:t>
            </a:r>
            <a:r>
              <a:rPr lang="en-US" dirty="0"/>
              <a:t>Korea</a:t>
            </a:r>
            <a:r>
              <a:rPr lang="en-US" dirty="0" smtClean="0"/>
              <a:t> </a:t>
            </a:r>
          </a:p>
          <a:p>
            <a:r>
              <a:rPr lang="en-US" dirty="0" smtClean="0"/>
              <a:t>Spain </a:t>
            </a:r>
          </a:p>
          <a:p>
            <a:r>
              <a:rPr lang="en-US" dirty="0" smtClean="0"/>
              <a:t>Sweden </a:t>
            </a:r>
          </a:p>
          <a:p>
            <a:r>
              <a:rPr lang="en-US" dirty="0" smtClean="0"/>
              <a:t>Switzerland </a:t>
            </a:r>
          </a:p>
          <a:p>
            <a:r>
              <a:rPr lang="en-US" dirty="0" smtClean="0"/>
              <a:t>Taiwan </a:t>
            </a:r>
          </a:p>
          <a:p>
            <a:r>
              <a:rPr lang="en-US" dirty="0" smtClean="0"/>
              <a:t>United </a:t>
            </a:r>
            <a:r>
              <a:rPr lang="en-US" dirty="0"/>
              <a:t>Kingdom</a:t>
            </a:r>
            <a:r>
              <a:rPr lang="en-US" dirty="0" smtClean="0"/>
              <a:t> </a:t>
            </a:r>
          </a:p>
          <a:p>
            <a:r>
              <a:rPr lang="en-US" dirty="0" smtClean="0"/>
              <a:t>United </a:t>
            </a:r>
            <a:r>
              <a:rPr lang="en-US" dirty="0"/>
              <a:t>States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30459" y="1532944"/>
            <a:ext cx="28751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Participants 106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73760" y="2716804"/>
            <a:ext cx="4955203" cy="3785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Jefferson Lab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KEK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Korea Atomic Energy Research Institute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LANL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LBNL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LNL-INFN-IT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Mass. Gen. Hospital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National Institute of Radiological Sciences, Japan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National Synchrotron Radiation Research Center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NSCL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Research Center for Electron Photon Science, Tohoku University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Cyclotron and Radioisotope Center, Tohoku University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RIKEN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Shanghai Institute of Applied Physics</a:t>
            </a:r>
          </a:p>
          <a:p>
            <a:r>
              <a:rPr lang="en-US" sz="1200" b="0" i="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Sincrotrone</a:t>
            </a:r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Trieste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SLAC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SNS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SYNCHROTRON SOLEIL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The Svedberg Laboratory</a:t>
            </a:r>
          </a:p>
          <a:p>
            <a:r>
              <a:rPr lang="en-US" sz="12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TRIUMF</a:t>
            </a:r>
            <a:endParaRPr lang="en-US" sz="120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5C16-0858-DF40-8F12-4243C1FBD08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WAO 2012 Summary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981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WAO 2012 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WAO 2012 Summary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b="1" dirty="0" smtClean="0"/>
              <a:t>“It’s a Workshop, Not a Conference!”</a:t>
            </a:r>
          </a:p>
          <a:p>
            <a:r>
              <a:rPr lang="en-US" dirty="0" smtClean="0"/>
              <a:t>Share information, participate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- questions, answers, successes, failures</a:t>
            </a:r>
          </a:p>
          <a:p>
            <a:r>
              <a:rPr lang="en-US" dirty="0" smtClean="0"/>
              <a:t>    - nearly every participating lab contributed</a:t>
            </a:r>
            <a:endParaRPr lang="en-US" dirty="0" smtClean="0"/>
          </a:p>
          <a:p>
            <a:r>
              <a:rPr lang="en-US" dirty="0" smtClean="0"/>
              <a:t>Broad </a:t>
            </a:r>
            <a:r>
              <a:rPr lang="en-US" dirty="0" smtClean="0"/>
              <a:t>range of topics</a:t>
            </a:r>
          </a:p>
          <a:p>
            <a:r>
              <a:rPr lang="en-US" dirty="0" smtClean="0"/>
              <a:t>    - </a:t>
            </a:r>
            <a:r>
              <a:rPr lang="en-US" dirty="0" smtClean="0"/>
              <a:t>that is the </a:t>
            </a:r>
            <a:r>
              <a:rPr lang="en-US" dirty="0" smtClean="0"/>
              <a:t>nature of accelerator </a:t>
            </a:r>
            <a:r>
              <a:rPr lang="en-US" dirty="0" smtClean="0"/>
              <a:t>operations</a:t>
            </a:r>
          </a:p>
          <a:p>
            <a:r>
              <a:rPr lang="en-US" dirty="0" smtClean="0"/>
              <a:t>Variety of communication methods</a:t>
            </a:r>
          </a:p>
          <a:p>
            <a:r>
              <a:rPr lang="en-US" dirty="0" smtClean="0"/>
              <a:t>     - Prepared talks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- Posters</a:t>
            </a:r>
          </a:p>
          <a:p>
            <a:r>
              <a:rPr lang="en-US" dirty="0" smtClean="0"/>
              <a:t>     - Open discussions</a:t>
            </a:r>
          </a:p>
          <a:p>
            <a:r>
              <a:rPr lang="en-US" dirty="0" smtClean="0"/>
              <a:t>     - Tours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- Keynote Speaker</a:t>
            </a:r>
          </a:p>
          <a:p>
            <a:r>
              <a:rPr lang="en-US" dirty="0" smtClean="0"/>
              <a:t>     - Discussions during the breaks, meals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WAO 2012 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WAO 2012 Summary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lvl="2">
              <a:buNone/>
            </a:pPr>
            <a:r>
              <a:rPr lang="en-US" dirty="0" smtClean="0"/>
              <a:t>Intro to several facilities – How We Do Business</a:t>
            </a:r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dirty="0" smtClean="0"/>
              <a:t>- Accelerator details, Organization, Scheduling staff</a:t>
            </a:r>
          </a:p>
          <a:p>
            <a:pPr lvl="2">
              <a:buNone/>
            </a:pPr>
            <a:r>
              <a:rPr lang="en-US" dirty="0" smtClean="0"/>
              <a:t>Developing Staff</a:t>
            </a:r>
          </a:p>
          <a:p>
            <a:pPr lvl="2">
              <a:buNone/>
            </a:pPr>
            <a:r>
              <a:rPr lang="en-US" dirty="0" smtClean="0"/>
              <a:t> </a:t>
            </a:r>
            <a:r>
              <a:rPr lang="en-US" dirty="0" smtClean="0"/>
              <a:t>   - Training, Retention, Advancement </a:t>
            </a:r>
          </a:p>
          <a:p>
            <a:pPr lvl="2">
              <a:buNone/>
            </a:pPr>
            <a:r>
              <a:rPr lang="en-US" dirty="0" smtClean="0"/>
              <a:t> </a:t>
            </a:r>
            <a:r>
              <a:rPr lang="en-US" dirty="0" smtClean="0"/>
              <a:t>   - Formal conduct of Ops, Structured training, &amp; Skill Management</a:t>
            </a:r>
          </a:p>
          <a:p>
            <a:pPr lvl="2">
              <a:buNone/>
            </a:pPr>
            <a:r>
              <a:rPr lang="en-US" dirty="0" smtClean="0"/>
              <a:t> </a:t>
            </a:r>
            <a:r>
              <a:rPr lang="en-US" dirty="0" smtClean="0"/>
              <a:t>      vs. Informal On-the-Job training</a:t>
            </a:r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- Additional responsibilities</a:t>
            </a:r>
          </a:p>
          <a:p>
            <a:pPr lvl="2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- Supplementary projects, “2</a:t>
            </a:r>
            <a:r>
              <a:rPr lang="en-US" baseline="30000" dirty="0" smtClean="0">
                <a:solidFill>
                  <a:srgbClr val="FF0000"/>
                </a:solidFill>
              </a:rPr>
              <a:t>nd</a:t>
            </a:r>
            <a:r>
              <a:rPr lang="en-US" dirty="0" smtClean="0">
                <a:solidFill>
                  <a:srgbClr val="FF0000"/>
                </a:solidFill>
              </a:rPr>
              <a:t> jobs”</a:t>
            </a:r>
          </a:p>
          <a:p>
            <a:pPr lvl="2">
              <a:buNone/>
            </a:pPr>
            <a:r>
              <a:rPr lang="en-US" dirty="0" smtClean="0"/>
              <a:t>Safety Systems, Tools, Culture</a:t>
            </a:r>
          </a:p>
          <a:p>
            <a:pPr lvl="2">
              <a:buNone/>
            </a:pPr>
            <a:r>
              <a:rPr lang="en-US" dirty="0" smtClean="0"/>
              <a:t>Disaster recovery, lessons learned</a:t>
            </a:r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prepare your Operators with guidance &amp; tools to deal with the unexpected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WAO 2012 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WAO 2012 Summary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Optimizing group reaction to changing circumstances</a:t>
            </a:r>
          </a:p>
          <a:p>
            <a:r>
              <a:rPr lang="en-US" dirty="0" smtClean="0"/>
              <a:t>Operations has key role in efficient diagnostic development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- Ops/Controls collaboration</a:t>
            </a:r>
          </a:p>
          <a:p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- Ops creation of Intuitive GUI or HMI</a:t>
            </a:r>
          </a:p>
          <a:p>
            <a:r>
              <a:rPr lang="en-US" dirty="0" smtClean="0"/>
              <a:t>Automation where possible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- but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nsure understanding of what’s underneath</a:t>
            </a:r>
          </a:p>
          <a:p>
            <a:r>
              <a:rPr lang="en-US" dirty="0" smtClean="0"/>
              <a:t>Special Challenges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- unique systems, hazards, configurations</a:t>
            </a:r>
          </a:p>
          <a:p>
            <a:r>
              <a:rPr lang="en-US" dirty="0" smtClean="0"/>
              <a:t>Tools for Reliability, Availability tracking, Communication</a:t>
            </a:r>
          </a:p>
          <a:p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- Commercial software (</a:t>
            </a:r>
            <a:r>
              <a:rPr lang="en-US" dirty="0" err="1" smtClean="0">
                <a:solidFill>
                  <a:srgbClr val="FF0000"/>
                </a:solidFill>
              </a:rPr>
              <a:t>BlockSIM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Stockbook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- sharing software between labs (</a:t>
            </a:r>
            <a:r>
              <a:rPr lang="en-US" dirty="0" err="1" smtClean="0">
                <a:solidFill>
                  <a:srgbClr val="FF0000"/>
                </a:solidFill>
              </a:rPr>
              <a:t>eg</a:t>
            </a:r>
            <a:r>
              <a:rPr lang="en-US" dirty="0" smtClean="0">
                <a:solidFill>
                  <a:srgbClr val="FF0000"/>
                </a:solidFill>
              </a:rPr>
              <a:t>. logbooks)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- UPS power feed ‘flywheel’ system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WAO 2012 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WAO 2012 Summary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Sleep Research</a:t>
            </a:r>
          </a:p>
          <a:p>
            <a:r>
              <a:rPr lang="en-US" dirty="0" smtClean="0"/>
              <a:t>  - physiological responses </a:t>
            </a:r>
          </a:p>
          <a:p>
            <a:r>
              <a:rPr lang="en-US" dirty="0" smtClean="0"/>
              <a:t>  - sleep disorders</a:t>
            </a:r>
          </a:p>
          <a:p>
            <a:r>
              <a:rPr lang="en-US" dirty="0" smtClean="0"/>
              <a:t>  - simple measures (light exposure, sleeping environment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dirty="0" smtClean="0"/>
              <a:t> - Slides of the talk will be posted on the WAO website</a:t>
            </a:r>
            <a:endParaRPr lang="en-US" dirty="0" smtClean="0"/>
          </a:p>
          <a:p>
            <a:r>
              <a:rPr lang="en-US" dirty="0" smtClean="0"/>
              <a:t>  - Further Questions for Dr. </a:t>
            </a:r>
            <a:r>
              <a:rPr lang="en-US" dirty="0" err="1" smtClean="0"/>
              <a:t>Kushida</a:t>
            </a:r>
            <a:r>
              <a:rPr lang="en-US" dirty="0" smtClean="0"/>
              <a:t> can be emailed to     	WAO2012.slac.lbnl@gmail.com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WAO 2012 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WAO 2012 Summary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Posters </a:t>
            </a:r>
            <a:r>
              <a:rPr lang="en-US" dirty="0" smtClean="0"/>
              <a:t> - detailed solutions to several problems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</a:t>
            </a:r>
            <a:r>
              <a:rPr lang="en-US" sz="1800" dirty="0" smtClean="0"/>
              <a:t>- water leaks, instrumentation, web access to controls, standards, etc.</a:t>
            </a:r>
          </a:p>
          <a:p>
            <a:r>
              <a:rPr lang="en-US" dirty="0" smtClean="0"/>
              <a:t> </a:t>
            </a:r>
            <a:r>
              <a:rPr lang="en-US" sz="1700" dirty="0" smtClean="0">
                <a:solidFill>
                  <a:srgbClr val="FF0000"/>
                </a:solidFill>
              </a:rPr>
              <a:t>Poster authors: send poster </a:t>
            </a:r>
            <a:r>
              <a:rPr lang="en-US" sz="1700" dirty="0" err="1" smtClean="0">
                <a:solidFill>
                  <a:srgbClr val="FF0000"/>
                </a:solidFill>
              </a:rPr>
              <a:t>pdf’s</a:t>
            </a:r>
            <a:r>
              <a:rPr lang="en-US" sz="1700" dirty="0" smtClean="0">
                <a:solidFill>
                  <a:srgbClr val="FF0000"/>
                </a:solidFill>
              </a:rPr>
              <a:t> to Eiichi. We’ll get them on WAO2012 website.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u="sng" dirty="0" smtClean="0"/>
              <a:t>Discussions</a:t>
            </a:r>
          </a:p>
          <a:p>
            <a:r>
              <a:rPr lang="en-US" dirty="0" smtClean="0"/>
              <a:t>Balance rigid procedures &amp; freedom* </a:t>
            </a:r>
            <a:r>
              <a:rPr lang="en-US" dirty="0" smtClean="0"/>
              <a:t>to </a:t>
            </a:r>
            <a:r>
              <a:rPr lang="en-US" dirty="0" smtClean="0"/>
              <a:t>explore (&amp; fail) </a:t>
            </a:r>
          </a:p>
          <a:p>
            <a:r>
              <a:rPr lang="en-US" sz="2000" dirty="0" smtClean="0"/>
              <a:t>     </a:t>
            </a:r>
            <a:r>
              <a:rPr lang="en-US" sz="1700" dirty="0" smtClean="0"/>
              <a:t>*within limits/constraints</a:t>
            </a:r>
          </a:p>
          <a:p>
            <a:r>
              <a:rPr lang="en-US" dirty="0" smtClean="0"/>
              <a:t>Control Room summary &amp; brainstorming</a:t>
            </a:r>
          </a:p>
          <a:p>
            <a:r>
              <a:rPr lang="en-US" dirty="0" smtClean="0"/>
              <a:t>	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temp control, longer range KVM devices, Access control</a:t>
            </a:r>
            <a:r>
              <a:rPr lang="en-US" sz="2000" dirty="0" smtClean="0"/>
              <a:t>)</a:t>
            </a:r>
          </a:p>
          <a:p>
            <a:r>
              <a:rPr lang="en-US" dirty="0" smtClean="0"/>
              <a:t>Ideas for Future WAO sessions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Let the Program Committee know if you’re interested in hosting a future WAO.</a:t>
            </a:r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CHECK" val="0"/>
  <p:tag name="ARTICULATE_PROJECT_OPEN" val="0"/>
</p:tagLst>
</file>

<file path=ppt/theme/theme1.xml><?xml version="1.0" encoding="utf-8"?>
<a:theme xmlns:a="http://schemas.openxmlformats.org/drawingml/2006/main" name="Blank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SLAC_PPT_052412</Template>
  <TotalTime>0</TotalTime>
  <Words>582</Words>
  <Application>Microsoft Office PowerPoint</Application>
  <PresentationFormat>On-screen Show (4:3)</PresentationFormat>
  <Paragraphs>170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</vt:lpstr>
      <vt:lpstr>Slide 1</vt:lpstr>
      <vt:lpstr>WAO 2012 Summary</vt:lpstr>
      <vt:lpstr>Thank you to WAO Local Support staff</vt:lpstr>
      <vt:lpstr>WAO 2012 Statistics</vt:lpstr>
      <vt:lpstr>WAO 2012 Summary</vt:lpstr>
      <vt:lpstr>WAO 2012 Summary</vt:lpstr>
      <vt:lpstr>WAO 2012 Summary</vt:lpstr>
      <vt:lpstr>WAO 2012 Summary</vt:lpstr>
      <vt:lpstr>WAO 2012 Summary</vt:lpstr>
      <vt:lpstr>WAO 2012 Program Committee thanks you for your participation!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2012-06-11T23:50:00Z</dcterms:created>
  <dcterms:modified xsi:type="dcterms:W3CDTF">2012-08-10T10:15:58Z</dcterms:modified>
</cp:coreProperties>
</file>