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57" r:id="rId11"/>
    <p:sldId id="293" r:id="rId12"/>
    <p:sldId id="290" r:id="rId13"/>
    <p:sldId id="267" r:id="rId14"/>
    <p:sldId id="269" r:id="rId15"/>
    <p:sldId id="270" r:id="rId16"/>
    <p:sldId id="258" r:id="rId17"/>
    <p:sldId id="260" r:id="rId18"/>
    <p:sldId id="274" r:id="rId19"/>
    <p:sldId id="292" r:id="rId20"/>
    <p:sldId id="277" r:id="rId21"/>
    <p:sldId id="272" r:id="rId22"/>
    <p:sldId id="273" r:id="rId23"/>
    <p:sldId id="271" r:id="rId24"/>
  </p:sldIdLst>
  <p:sldSz cx="9144000" cy="6858000" type="screen4x3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5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2F238-1B84-439C-AF72-E1299E5671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8EE519-B29E-44A3-839F-BABAE68D15B5}">
      <dgm:prSet phldrT="[Texte]"/>
      <dgm:spPr/>
      <dgm:t>
        <a:bodyPr/>
        <a:lstStyle/>
        <a:p>
          <a:r>
            <a:rPr lang="en-US" dirty="0" smtClean="0"/>
            <a:t>GMO: Maintenance and Operation Group Tasks</a:t>
          </a:r>
        </a:p>
      </dgm:t>
    </dgm:pt>
    <dgm:pt modelId="{3303EA26-0184-4CA5-AAD3-BA4ABF04C4C3}" type="parTrans" cxnId="{865B55F9-6AAE-4DA7-A62E-D7A210D03231}">
      <dgm:prSet/>
      <dgm:spPr/>
      <dgm:t>
        <a:bodyPr/>
        <a:lstStyle/>
        <a:p>
          <a:endParaRPr lang="fr-FR"/>
        </a:p>
      </dgm:t>
    </dgm:pt>
    <dgm:pt modelId="{96B1269D-484A-43C3-9140-7175E1AEB321}" type="sibTrans" cxnId="{865B55F9-6AAE-4DA7-A62E-D7A210D03231}">
      <dgm:prSet/>
      <dgm:spPr/>
      <dgm:t>
        <a:bodyPr/>
        <a:lstStyle/>
        <a:p>
          <a:endParaRPr lang="fr-FR"/>
        </a:p>
      </dgm:t>
    </dgm:pt>
    <dgm:pt modelId="{7E7253B4-8B9A-41B6-A94E-D552F309144B}">
      <dgm:prSet phldrT="[Texte]"/>
      <dgm:spPr/>
      <dgm:t>
        <a:bodyPr/>
        <a:lstStyle/>
        <a:p>
          <a:r>
            <a:rPr lang="en-US" dirty="0" smtClean="0"/>
            <a:t>Operation</a:t>
          </a:r>
          <a:endParaRPr lang="fr-FR" dirty="0"/>
        </a:p>
      </dgm:t>
    </dgm:pt>
    <dgm:pt modelId="{CF1B2397-7BD7-4687-B8CB-9DC0F5CE188F}" type="parTrans" cxnId="{792A863C-FD90-4D99-A75A-F232132096C2}">
      <dgm:prSet/>
      <dgm:spPr/>
      <dgm:t>
        <a:bodyPr/>
        <a:lstStyle/>
        <a:p>
          <a:endParaRPr lang="fr-FR"/>
        </a:p>
      </dgm:t>
    </dgm:pt>
    <dgm:pt modelId="{5C97B89E-4D2C-42DB-B988-39E6E5170376}" type="sibTrans" cxnId="{792A863C-FD90-4D99-A75A-F232132096C2}">
      <dgm:prSet/>
      <dgm:spPr/>
      <dgm:t>
        <a:bodyPr/>
        <a:lstStyle/>
        <a:p>
          <a:endParaRPr lang="fr-FR"/>
        </a:p>
      </dgm:t>
    </dgm:pt>
    <dgm:pt modelId="{51056CC1-4749-4669-BB08-456DA325065E}">
      <dgm:prSet phldrT="[Texte]"/>
      <dgm:spPr/>
      <dgm:t>
        <a:bodyPr/>
        <a:lstStyle/>
        <a:p>
          <a:r>
            <a:rPr lang="en-US" dirty="0" smtClean="0"/>
            <a:t>Maintenance and beamline adaptation</a:t>
          </a:r>
        </a:p>
      </dgm:t>
    </dgm:pt>
    <dgm:pt modelId="{457BD738-6F58-435E-BCF6-8657842FB7BB}" type="parTrans" cxnId="{5D979A04-E25E-437B-BF3B-E1528E7DA4E6}">
      <dgm:prSet/>
      <dgm:spPr/>
      <dgm:t>
        <a:bodyPr/>
        <a:lstStyle/>
        <a:p>
          <a:endParaRPr lang="fr-FR"/>
        </a:p>
      </dgm:t>
    </dgm:pt>
    <dgm:pt modelId="{4BB22D02-8F09-4A00-9924-BA98D2307114}" type="sibTrans" cxnId="{5D979A04-E25E-437B-BF3B-E1528E7DA4E6}">
      <dgm:prSet/>
      <dgm:spPr/>
      <dgm:t>
        <a:bodyPr/>
        <a:lstStyle/>
        <a:p>
          <a:endParaRPr lang="fr-FR"/>
        </a:p>
      </dgm:t>
    </dgm:pt>
    <dgm:pt modelId="{AFF0AD8A-09BB-41F4-ABFA-9935950C5C3B}">
      <dgm:prSet phldrT="[Texte]"/>
      <dgm:spPr/>
      <dgm:t>
        <a:bodyPr/>
        <a:lstStyle/>
        <a:p>
          <a:r>
            <a:rPr lang="en-US" dirty="0" smtClean="0"/>
            <a:t>External Projects</a:t>
          </a:r>
          <a:endParaRPr lang="fr-FR" dirty="0"/>
        </a:p>
      </dgm:t>
    </dgm:pt>
    <dgm:pt modelId="{800514AF-4ADF-4753-B1FE-D206BAEDE3E4}" type="parTrans" cxnId="{4E23BCF5-EEB9-4F2A-A6F2-569DCDAF7FB6}">
      <dgm:prSet/>
      <dgm:spPr/>
      <dgm:t>
        <a:bodyPr/>
        <a:lstStyle/>
        <a:p>
          <a:endParaRPr lang="fr-FR"/>
        </a:p>
      </dgm:t>
    </dgm:pt>
    <dgm:pt modelId="{F76F6968-D374-4EB7-8639-E3EEDC4D85CF}" type="sibTrans" cxnId="{4E23BCF5-EEB9-4F2A-A6F2-569DCDAF7FB6}">
      <dgm:prSet/>
      <dgm:spPr/>
      <dgm:t>
        <a:bodyPr/>
        <a:lstStyle/>
        <a:p>
          <a:endParaRPr lang="fr-FR"/>
        </a:p>
      </dgm:t>
    </dgm:pt>
    <dgm:pt modelId="{868B9E54-7C0D-4459-A9E0-BF7ADD588BBB}">
      <dgm:prSet phldrT="[Texte]"/>
      <dgm:spPr/>
      <dgm:t>
        <a:bodyPr/>
        <a:lstStyle/>
        <a:p>
          <a:r>
            <a:rPr lang="en-US" dirty="0" smtClean="0"/>
            <a:t>Computing</a:t>
          </a:r>
          <a:endParaRPr lang="fr-FR" dirty="0"/>
        </a:p>
      </dgm:t>
    </dgm:pt>
    <dgm:pt modelId="{845B3732-BA26-4394-A1DD-74E34D1E51DF}" type="parTrans" cxnId="{03884A03-D5DE-4793-AAAF-1430F3085E8E}">
      <dgm:prSet/>
      <dgm:spPr/>
      <dgm:t>
        <a:bodyPr/>
        <a:lstStyle/>
        <a:p>
          <a:endParaRPr lang="fr-FR"/>
        </a:p>
      </dgm:t>
    </dgm:pt>
    <dgm:pt modelId="{883D0218-0026-4E8A-9BCF-5854E3C855AA}" type="sibTrans" cxnId="{03884A03-D5DE-4793-AAAF-1430F3085E8E}">
      <dgm:prSet/>
      <dgm:spPr/>
      <dgm:t>
        <a:bodyPr/>
        <a:lstStyle/>
        <a:p>
          <a:endParaRPr lang="fr-FR"/>
        </a:p>
      </dgm:t>
    </dgm:pt>
    <dgm:pt modelId="{2ED473DC-2113-47E8-A6A5-D4D3128EA97B}">
      <dgm:prSet phldrT="[Texte]"/>
      <dgm:spPr/>
      <dgm:t>
        <a:bodyPr/>
        <a:lstStyle/>
        <a:p>
          <a:r>
            <a:rPr lang="en-US" dirty="0" smtClean="0"/>
            <a:t>Developments</a:t>
          </a:r>
          <a:endParaRPr lang="fr-FR" dirty="0"/>
        </a:p>
      </dgm:t>
    </dgm:pt>
    <dgm:pt modelId="{F328DD8E-E97C-4C10-BDC5-FA6FDAC3BCFA}" type="parTrans" cxnId="{274F97B3-F947-44B5-88C2-D6D585F3C08E}">
      <dgm:prSet/>
      <dgm:spPr/>
      <dgm:t>
        <a:bodyPr/>
        <a:lstStyle/>
        <a:p>
          <a:endParaRPr lang="fr-FR"/>
        </a:p>
      </dgm:t>
    </dgm:pt>
    <dgm:pt modelId="{9FF54E7E-C517-497A-A05A-24E3B942EFF6}" type="sibTrans" cxnId="{274F97B3-F947-44B5-88C2-D6D585F3C08E}">
      <dgm:prSet/>
      <dgm:spPr/>
      <dgm:t>
        <a:bodyPr/>
        <a:lstStyle/>
        <a:p>
          <a:endParaRPr lang="fr-FR"/>
        </a:p>
      </dgm:t>
    </dgm:pt>
    <dgm:pt modelId="{4867AC05-8452-4B2E-9829-A5962B86FCAA}">
      <dgm:prSet phldrT="[Texte]"/>
      <dgm:spPr/>
      <dgm:t>
        <a:bodyPr/>
        <a:lstStyle/>
        <a:p>
          <a:r>
            <a:rPr lang="en-US" dirty="0" smtClean="0"/>
            <a:t>Beam follow up, Beam </a:t>
          </a:r>
          <a:r>
            <a:rPr lang="en-US" dirty="0" err="1" smtClean="0"/>
            <a:t>Optimisation</a:t>
          </a:r>
          <a:r>
            <a:rPr lang="en-US" dirty="0" smtClean="0"/>
            <a:t>, Beam Creation</a:t>
          </a:r>
          <a:endParaRPr lang="fr-FR" dirty="0"/>
        </a:p>
      </dgm:t>
    </dgm:pt>
    <dgm:pt modelId="{B8CCBE50-69E8-48DC-8A89-0D2461944A55}" type="parTrans" cxnId="{81E617B2-972C-45F1-81B0-32006AF85135}">
      <dgm:prSet/>
      <dgm:spPr/>
      <dgm:t>
        <a:bodyPr/>
        <a:lstStyle/>
        <a:p>
          <a:endParaRPr lang="fr-FR"/>
        </a:p>
      </dgm:t>
    </dgm:pt>
    <dgm:pt modelId="{B85920FB-61B3-4AE0-A4FB-862B140E26C4}" type="sibTrans" cxnId="{81E617B2-972C-45F1-81B0-32006AF85135}">
      <dgm:prSet/>
      <dgm:spPr/>
      <dgm:t>
        <a:bodyPr/>
        <a:lstStyle/>
        <a:p>
          <a:endParaRPr lang="fr-FR"/>
        </a:p>
      </dgm:t>
    </dgm:pt>
    <dgm:pt modelId="{35C73A9F-6E3D-48CF-A3D4-C3E152F80B9C}">
      <dgm:prSet phldrT="[Texte]"/>
      <dgm:spPr/>
      <dgm:t>
        <a:bodyPr/>
        <a:lstStyle/>
        <a:p>
          <a:r>
            <a:rPr lang="en-US" dirty="0" smtClean="0"/>
            <a:t>Curative, preventive</a:t>
          </a:r>
        </a:p>
      </dgm:t>
    </dgm:pt>
    <dgm:pt modelId="{BE0A0ABC-A423-473D-A7B4-889F3B5973A2}" type="parTrans" cxnId="{4C8AF62C-9595-4CB6-B817-51AD9D8386C8}">
      <dgm:prSet/>
      <dgm:spPr/>
      <dgm:t>
        <a:bodyPr/>
        <a:lstStyle/>
        <a:p>
          <a:endParaRPr lang="fr-FR"/>
        </a:p>
      </dgm:t>
    </dgm:pt>
    <dgm:pt modelId="{941AF13B-478B-4217-826E-7CF79BA19B61}" type="sibTrans" cxnId="{4C8AF62C-9595-4CB6-B817-51AD9D8386C8}">
      <dgm:prSet/>
      <dgm:spPr/>
      <dgm:t>
        <a:bodyPr/>
        <a:lstStyle/>
        <a:p>
          <a:endParaRPr lang="fr-FR"/>
        </a:p>
      </dgm:t>
    </dgm:pt>
    <dgm:pt modelId="{1EB2E93F-4091-4656-B713-B1D96E5DD4C5}">
      <dgm:prSet phldrT="[Texte]"/>
      <dgm:spPr/>
      <dgm:t>
        <a:bodyPr/>
        <a:lstStyle/>
        <a:p>
          <a:r>
            <a:rPr lang="en-US" dirty="0" smtClean="0"/>
            <a:t>Beam dynamics</a:t>
          </a:r>
          <a:endParaRPr lang="fr-FR" dirty="0"/>
        </a:p>
      </dgm:t>
    </dgm:pt>
    <dgm:pt modelId="{50931AAB-60ED-4EDD-8FB9-331EEC442F8F}" type="parTrans" cxnId="{1DEB4452-C96A-4D12-A6C7-33AA5BCD1161}">
      <dgm:prSet/>
      <dgm:spPr/>
      <dgm:t>
        <a:bodyPr/>
        <a:lstStyle/>
        <a:p>
          <a:endParaRPr lang="fr-FR"/>
        </a:p>
      </dgm:t>
    </dgm:pt>
    <dgm:pt modelId="{213446F0-B3B6-46B9-8623-9ACD2C321840}" type="sibTrans" cxnId="{1DEB4452-C96A-4D12-A6C7-33AA5BCD1161}">
      <dgm:prSet/>
      <dgm:spPr/>
      <dgm:t>
        <a:bodyPr/>
        <a:lstStyle/>
        <a:p>
          <a:endParaRPr lang="fr-FR"/>
        </a:p>
      </dgm:t>
    </dgm:pt>
    <dgm:pt modelId="{D226AFB0-5C4A-4137-8CC4-CF0E550B8EB4}" type="pres">
      <dgm:prSet presAssocID="{CEA2F238-1B84-439C-AF72-E1299E5671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6F8A73-6530-4593-8ECB-D7E9D79A98BA}" type="pres">
      <dgm:prSet presAssocID="{708EE519-B29E-44A3-839F-BABAE68D15B5}" presName="hierRoot1" presStyleCnt="0">
        <dgm:presLayoutVars>
          <dgm:hierBranch val="init"/>
        </dgm:presLayoutVars>
      </dgm:prSet>
      <dgm:spPr/>
    </dgm:pt>
    <dgm:pt modelId="{22DE584C-F145-4CA7-A389-DD9EF560EC3B}" type="pres">
      <dgm:prSet presAssocID="{708EE519-B29E-44A3-839F-BABAE68D15B5}" presName="rootComposite1" presStyleCnt="0"/>
      <dgm:spPr/>
    </dgm:pt>
    <dgm:pt modelId="{284D50D1-CCB1-4D6A-9227-6B3C32364584}" type="pres">
      <dgm:prSet presAssocID="{708EE519-B29E-44A3-839F-BABAE68D15B5}" presName="rootText1" presStyleLbl="node0" presStyleIdx="0" presStyleCnt="1" custScaleX="343349" custLinFactX="-51005" custLinFactNeighborX="-100000" custLinFactNeighborY="31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3E9D8D-9B2D-4017-939E-39BCA33AD2E3}" type="pres">
      <dgm:prSet presAssocID="{708EE519-B29E-44A3-839F-BABAE68D15B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248C07D-2A12-4EDA-93A3-275052CBE186}" type="pres">
      <dgm:prSet presAssocID="{708EE519-B29E-44A3-839F-BABAE68D15B5}" presName="hierChild2" presStyleCnt="0"/>
      <dgm:spPr/>
    </dgm:pt>
    <dgm:pt modelId="{56B6E5FA-3A90-4955-8FB1-32B80B69BFE5}" type="pres">
      <dgm:prSet presAssocID="{CF1B2397-7BD7-4687-B8CB-9DC0F5CE188F}" presName="Name37" presStyleLbl="parChTrans1D2" presStyleIdx="0" presStyleCnt="6"/>
      <dgm:spPr/>
      <dgm:t>
        <a:bodyPr/>
        <a:lstStyle/>
        <a:p>
          <a:endParaRPr lang="en-US"/>
        </a:p>
      </dgm:t>
    </dgm:pt>
    <dgm:pt modelId="{A7EC3E0B-9655-421C-8A86-FF89945783D4}" type="pres">
      <dgm:prSet presAssocID="{7E7253B4-8B9A-41B6-A94E-D552F309144B}" presName="hierRoot2" presStyleCnt="0">
        <dgm:presLayoutVars>
          <dgm:hierBranch val="init"/>
        </dgm:presLayoutVars>
      </dgm:prSet>
      <dgm:spPr/>
    </dgm:pt>
    <dgm:pt modelId="{026AB7E9-0472-4285-BFCD-1C9C6F3B6568}" type="pres">
      <dgm:prSet presAssocID="{7E7253B4-8B9A-41B6-A94E-D552F309144B}" presName="rootComposite" presStyleCnt="0"/>
      <dgm:spPr/>
    </dgm:pt>
    <dgm:pt modelId="{290A14C5-4600-418C-B1A0-CC8F983360FB}" type="pres">
      <dgm:prSet presAssocID="{7E7253B4-8B9A-41B6-A94E-D552F309144B}" presName="rootText" presStyleLbl="node2" presStyleIdx="0" presStyleCnt="6" custLinFactNeighborX="4902" custLinFactNeighborY="30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A0D5D8-7319-43C9-A533-BD373075F5E0}" type="pres">
      <dgm:prSet presAssocID="{7E7253B4-8B9A-41B6-A94E-D552F309144B}" presName="rootConnector" presStyleLbl="node2" presStyleIdx="0" presStyleCnt="6"/>
      <dgm:spPr/>
      <dgm:t>
        <a:bodyPr/>
        <a:lstStyle/>
        <a:p>
          <a:endParaRPr lang="en-US"/>
        </a:p>
      </dgm:t>
    </dgm:pt>
    <dgm:pt modelId="{8FBB87A7-BACD-45E8-A68D-02D902644169}" type="pres">
      <dgm:prSet presAssocID="{7E7253B4-8B9A-41B6-A94E-D552F309144B}" presName="hierChild4" presStyleCnt="0"/>
      <dgm:spPr/>
    </dgm:pt>
    <dgm:pt modelId="{5B9CFE66-1F7A-4CD1-A583-31AE761B5F42}" type="pres">
      <dgm:prSet presAssocID="{B8CCBE50-69E8-48DC-8A89-0D2461944A55}" presName="Name37" presStyleLbl="parChTrans1D3" presStyleIdx="0" presStyleCnt="2"/>
      <dgm:spPr/>
      <dgm:t>
        <a:bodyPr/>
        <a:lstStyle/>
        <a:p>
          <a:endParaRPr lang="en-US"/>
        </a:p>
      </dgm:t>
    </dgm:pt>
    <dgm:pt modelId="{47AA60DC-6A86-4A39-8F82-B66CAB36F3C1}" type="pres">
      <dgm:prSet presAssocID="{4867AC05-8452-4B2E-9829-A5962B86FCAA}" presName="hierRoot2" presStyleCnt="0">
        <dgm:presLayoutVars>
          <dgm:hierBranch val="init"/>
        </dgm:presLayoutVars>
      </dgm:prSet>
      <dgm:spPr/>
    </dgm:pt>
    <dgm:pt modelId="{7032E31F-3AE5-4158-A382-DABC8BF74D2F}" type="pres">
      <dgm:prSet presAssocID="{4867AC05-8452-4B2E-9829-A5962B86FCAA}" presName="rootComposite" presStyleCnt="0"/>
      <dgm:spPr/>
    </dgm:pt>
    <dgm:pt modelId="{676B75C9-13BD-4BC2-BB71-7A05CC6DA9E8}" type="pres">
      <dgm:prSet presAssocID="{4867AC05-8452-4B2E-9829-A5962B86FCAA}" presName="rootText" presStyleLbl="node3" presStyleIdx="0" presStyleCnt="2" custLinFactNeighborX="-30894" custLinFactNeighborY="-81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F467C2D-68D2-426D-A00D-DF10620BD060}" type="pres">
      <dgm:prSet presAssocID="{4867AC05-8452-4B2E-9829-A5962B86FCAA}" presName="rootConnector" presStyleLbl="node3" presStyleIdx="0" presStyleCnt="2"/>
      <dgm:spPr/>
      <dgm:t>
        <a:bodyPr/>
        <a:lstStyle/>
        <a:p>
          <a:endParaRPr lang="en-US"/>
        </a:p>
      </dgm:t>
    </dgm:pt>
    <dgm:pt modelId="{58489F4F-EA6D-49F2-AA9F-80C090A594EE}" type="pres">
      <dgm:prSet presAssocID="{4867AC05-8452-4B2E-9829-A5962B86FCAA}" presName="hierChild4" presStyleCnt="0"/>
      <dgm:spPr/>
    </dgm:pt>
    <dgm:pt modelId="{A036E860-E441-4A9C-BD55-9FA6A2BD03D4}" type="pres">
      <dgm:prSet presAssocID="{4867AC05-8452-4B2E-9829-A5962B86FCAA}" presName="hierChild5" presStyleCnt="0"/>
      <dgm:spPr/>
    </dgm:pt>
    <dgm:pt modelId="{B7F7C7F2-0FDB-4C9D-A35C-3AFF8CC421ED}" type="pres">
      <dgm:prSet presAssocID="{7E7253B4-8B9A-41B6-A94E-D552F309144B}" presName="hierChild5" presStyleCnt="0"/>
      <dgm:spPr/>
    </dgm:pt>
    <dgm:pt modelId="{55B6994D-EB5A-474C-BE01-FDC20D5E559C}" type="pres">
      <dgm:prSet presAssocID="{457BD738-6F58-435E-BCF6-8657842FB7BB}" presName="Name37" presStyleLbl="parChTrans1D2" presStyleIdx="1" presStyleCnt="6"/>
      <dgm:spPr/>
      <dgm:t>
        <a:bodyPr/>
        <a:lstStyle/>
        <a:p>
          <a:endParaRPr lang="en-US"/>
        </a:p>
      </dgm:t>
    </dgm:pt>
    <dgm:pt modelId="{A55CE135-9BD5-4524-9C7D-77EB1E288467}" type="pres">
      <dgm:prSet presAssocID="{51056CC1-4749-4669-BB08-456DA325065E}" presName="hierRoot2" presStyleCnt="0">
        <dgm:presLayoutVars>
          <dgm:hierBranch val="init"/>
        </dgm:presLayoutVars>
      </dgm:prSet>
      <dgm:spPr/>
    </dgm:pt>
    <dgm:pt modelId="{CAE26CCB-C2AA-49AA-AE77-CC79EF72D94A}" type="pres">
      <dgm:prSet presAssocID="{51056CC1-4749-4669-BB08-456DA325065E}" presName="rootComposite" presStyleCnt="0"/>
      <dgm:spPr/>
    </dgm:pt>
    <dgm:pt modelId="{49B15D9C-E0C6-42FE-B3BC-5798312BDCFD}" type="pres">
      <dgm:prSet presAssocID="{51056CC1-4749-4669-BB08-456DA325065E}" presName="rootText" presStyleLbl="node2" presStyleIdx="1" presStyleCnt="6" custLinFactNeighborX="-2549" custLinFactNeighborY="397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E9E234B-F08E-4FC4-B724-1994E0D1906F}" type="pres">
      <dgm:prSet presAssocID="{51056CC1-4749-4669-BB08-456DA325065E}" presName="rootConnector" presStyleLbl="node2" presStyleIdx="1" presStyleCnt="6"/>
      <dgm:spPr/>
      <dgm:t>
        <a:bodyPr/>
        <a:lstStyle/>
        <a:p>
          <a:endParaRPr lang="en-US"/>
        </a:p>
      </dgm:t>
    </dgm:pt>
    <dgm:pt modelId="{7340B601-C0E1-4F0B-B725-8D596F13C354}" type="pres">
      <dgm:prSet presAssocID="{51056CC1-4749-4669-BB08-456DA325065E}" presName="hierChild4" presStyleCnt="0"/>
      <dgm:spPr/>
    </dgm:pt>
    <dgm:pt modelId="{2FAF93C1-7192-4A4E-B7D7-17685FE7961A}" type="pres">
      <dgm:prSet presAssocID="{BE0A0ABC-A423-473D-A7B4-889F3B5973A2}" presName="Name37" presStyleLbl="parChTrans1D3" presStyleIdx="1" presStyleCnt="2"/>
      <dgm:spPr/>
      <dgm:t>
        <a:bodyPr/>
        <a:lstStyle/>
        <a:p>
          <a:endParaRPr lang="en-US"/>
        </a:p>
      </dgm:t>
    </dgm:pt>
    <dgm:pt modelId="{7EC4766B-82B9-4058-A167-E46D764F553A}" type="pres">
      <dgm:prSet presAssocID="{35C73A9F-6E3D-48CF-A3D4-C3E152F80B9C}" presName="hierRoot2" presStyleCnt="0">
        <dgm:presLayoutVars>
          <dgm:hierBranch val="init"/>
        </dgm:presLayoutVars>
      </dgm:prSet>
      <dgm:spPr/>
    </dgm:pt>
    <dgm:pt modelId="{C54AC928-11B1-4BB5-93E1-39236539D870}" type="pres">
      <dgm:prSet presAssocID="{35C73A9F-6E3D-48CF-A3D4-C3E152F80B9C}" presName="rootComposite" presStyleCnt="0"/>
      <dgm:spPr/>
    </dgm:pt>
    <dgm:pt modelId="{F053F155-9784-43FE-A559-8A014CC9D58F}" type="pres">
      <dgm:prSet presAssocID="{35C73A9F-6E3D-48CF-A3D4-C3E152F80B9C}" presName="rootText" presStyleLbl="node3" presStyleIdx="1" presStyleCnt="2" custLinFactNeighborX="-7672" custLinFactNeighborY="-715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EDBEF28-D0BE-4E0B-A58E-E9DBE552F75F}" type="pres">
      <dgm:prSet presAssocID="{35C73A9F-6E3D-48CF-A3D4-C3E152F80B9C}" presName="rootConnector" presStyleLbl="node3" presStyleIdx="1" presStyleCnt="2"/>
      <dgm:spPr/>
      <dgm:t>
        <a:bodyPr/>
        <a:lstStyle/>
        <a:p>
          <a:endParaRPr lang="en-US"/>
        </a:p>
      </dgm:t>
    </dgm:pt>
    <dgm:pt modelId="{13D4641E-DEF0-43A2-ADD7-48AB1ACF3C59}" type="pres">
      <dgm:prSet presAssocID="{35C73A9F-6E3D-48CF-A3D4-C3E152F80B9C}" presName="hierChild4" presStyleCnt="0"/>
      <dgm:spPr/>
    </dgm:pt>
    <dgm:pt modelId="{0EA45BF0-0C6A-4624-B742-32573473C7B9}" type="pres">
      <dgm:prSet presAssocID="{35C73A9F-6E3D-48CF-A3D4-C3E152F80B9C}" presName="hierChild5" presStyleCnt="0"/>
      <dgm:spPr/>
    </dgm:pt>
    <dgm:pt modelId="{7056DF61-4D2F-468C-B389-3A667626FFFE}" type="pres">
      <dgm:prSet presAssocID="{51056CC1-4749-4669-BB08-456DA325065E}" presName="hierChild5" presStyleCnt="0"/>
      <dgm:spPr/>
    </dgm:pt>
    <dgm:pt modelId="{31E25FFE-EF18-4C53-8F1F-ED256E1BFBAF}" type="pres">
      <dgm:prSet presAssocID="{800514AF-4ADF-4753-B1FE-D206BAEDE3E4}" presName="Name37" presStyleLbl="parChTrans1D2" presStyleIdx="2" presStyleCnt="6"/>
      <dgm:spPr/>
      <dgm:t>
        <a:bodyPr/>
        <a:lstStyle/>
        <a:p>
          <a:endParaRPr lang="en-US"/>
        </a:p>
      </dgm:t>
    </dgm:pt>
    <dgm:pt modelId="{AC38B1F5-AB4A-4634-AE1E-E8FED030E2E2}" type="pres">
      <dgm:prSet presAssocID="{AFF0AD8A-09BB-41F4-ABFA-9935950C5C3B}" presName="hierRoot2" presStyleCnt="0">
        <dgm:presLayoutVars>
          <dgm:hierBranch val="init"/>
        </dgm:presLayoutVars>
      </dgm:prSet>
      <dgm:spPr/>
    </dgm:pt>
    <dgm:pt modelId="{0E9CE34A-80F9-4584-995C-41802DEDC857}" type="pres">
      <dgm:prSet presAssocID="{AFF0AD8A-09BB-41F4-ABFA-9935950C5C3B}" presName="rootComposite" presStyleCnt="0"/>
      <dgm:spPr/>
    </dgm:pt>
    <dgm:pt modelId="{F4950C7F-E549-4A14-A07D-02720B0084D7}" type="pres">
      <dgm:prSet presAssocID="{AFF0AD8A-09BB-41F4-ABFA-9935950C5C3B}" presName="rootText" presStyleLbl="node2" presStyleIdx="2" presStyleCnt="6" custScaleX="62334" custScaleY="90952" custLinFactNeighborX="74121" custLinFactNeighborY="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29D86F-BD81-4A44-AD25-265BBB4DA47C}" type="pres">
      <dgm:prSet presAssocID="{AFF0AD8A-09BB-41F4-ABFA-9935950C5C3B}" presName="rootConnector" presStyleLbl="node2" presStyleIdx="2" presStyleCnt="6"/>
      <dgm:spPr/>
      <dgm:t>
        <a:bodyPr/>
        <a:lstStyle/>
        <a:p>
          <a:endParaRPr lang="en-US"/>
        </a:p>
      </dgm:t>
    </dgm:pt>
    <dgm:pt modelId="{D7236134-6C7B-402C-ACF0-B85C861E02CA}" type="pres">
      <dgm:prSet presAssocID="{AFF0AD8A-09BB-41F4-ABFA-9935950C5C3B}" presName="hierChild4" presStyleCnt="0"/>
      <dgm:spPr/>
    </dgm:pt>
    <dgm:pt modelId="{2C5911C8-68A0-4D81-8600-1FC00E17A549}" type="pres">
      <dgm:prSet presAssocID="{AFF0AD8A-09BB-41F4-ABFA-9935950C5C3B}" presName="hierChild5" presStyleCnt="0"/>
      <dgm:spPr/>
    </dgm:pt>
    <dgm:pt modelId="{4FC8F269-97CD-492A-9D36-C389897C21DA}" type="pres">
      <dgm:prSet presAssocID="{845B3732-BA26-4394-A1DD-74E34D1E51DF}" presName="Name37" presStyleLbl="parChTrans1D2" presStyleIdx="3" presStyleCnt="6"/>
      <dgm:spPr/>
      <dgm:t>
        <a:bodyPr/>
        <a:lstStyle/>
        <a:p>
          <a:endParaRPr lang="en-US"/>
        </a:p>
      </dgm:t>
    </dgm:pt>
    <dgm:pt modelId="{DB54FAA1-1AEE-46F4-A3AD-977A02BA0341}" type="pres">
      <dgm:prSet presAssocID="{868B9E54-7C0D-4459-A9E0-BF7ADD588BBB}" presName="hierRoot2" presStyleCnt="0">
        <dgm:presLayoutVars>
          <dgm:hierBranch val="init"/>
        </dgm:presLayoutVars>
      </dgm:prSet>
      <dgm:spPr/>
    </dgm:pt>
    <dgm:pt modelId="{ED5A47D1-C859-4FFC-B107-42DBEABAE97C}" type="pres">
      <dgm:prSet presAssocID="{868B9E54-7C0D-4459-A9E0-BF7ADD588BBB}" presName="rootComposite" presStyleCnt="0"/>
      <dgm:spPr/>
    </dgm:pt>
    <dgm:pt modelId="{0551746E-443F-46CF-83F5-C540203BE4C6}" type="pres">
      <dgm:prSet presAssocID="{868B9E54-7C0D-4459-A9E0-BF7ADD588BBB}" presName="rootText" presStyleLbl="node2" presStyleIdx="3" presStyleCnt="6" custScaleX="69255" custScaleY="88224" custLinFactNeighborX="80071" custLinFactNeighborY="3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1DC56D-2499-4EFD-BD23-B015EE2DFDDD}" type="pres">
      <dgm:prSet presAssocID="{868B9E54-7C0D-4459-A9E0-BF7ADD588BBB}" presName="rootConnector" presStyleLbl="node2" presStyleIdx="3" presStyleCnt="6"/>
      <dgm:spPr/>
      <dgm:t>
        <a:bodyPr/>
        <a:lstStyle/>
        <a:p>
          <a:endParaRPr lang="en-US"/>
        </a:p>
      </dgm:t>
    </dgm:pt>
    <dgm:pt modelId="{23FA4580-2381-41C2-9EFD-4DDE4DF73D97}" type="pres">
      <dgm:prSet presAssocID="{868B9E54-7C0D-4459-A9E0-BF7ADD588BBB}" presName="hierChild4" presStyleCnt="0"/>
      <dgm:spPr/>
    </dgm:pt>
    <dgm:pt modelId="{FCD63018-0CE1-4356-879F-78573EFD6989}" type="pres">
      <dgm:prSet presAssocID="{868B9E54-7C0D-4459-A9E0-BF7ADD588BBB}" presName="hierChild5" presStyleCnt="0"/>
      <dgm:spPr/>
    </dgm:pt>
    <dgm:pt modelId="{B8D1A55E-EE35-418C-9C96-46C5CFF55C6A}" type="pres">
      <dgm:prSet presAssocID="{F328DD8E-E97C-4C10-BDC5-FA6FDAC3BCFA}" presName="Name37" presStyleLbl="parChTrans1D2" presStyleIdx="4" presStyleCnt="6"/>
      <dgm:spPr/>
      <dgm:t>
        <a:bodyPr/>
        <a:lstStyle/>
        <a:p>
          <a:endParaRPr lang="en-US"/>
        </a:p>
      </dgm:t>
    </dgm:pt>
    <dgm:pt modelId="{54D9A84D-0594-4B56-8F72-81786579281A}" type="pres">
      <dgm:prSet presAssocID="{2ED473DC-2113-47E8-A6A5-D4D3128EA97B}" presName="hierRoot2" presStyleCnt="0">
        <dgm:presLayoutVars>
          <dgm:hierBranch val="init"/>
        </dgm:presLayoutVars>
      </dgm:prSet>
      <dgm:spPr/>
    </dgm:pt>
    <dgm:pt modelId="{A5777D04-D8CE-416D-855E-DF3F1D839B39}" type="pres">
      <dgm:prSet presAssocID="{2ED473DC-2113-47E8-A6A5-D4D3128EA97B}" presName="rootComposite" presStyleCnt="0"/>
      <dgm:spPr/>
    </dgm:pt>
    <dgm:pt modelId="{E2C05B2F-D6C3-4695-B2C9-E574E9BC07FB}" type="pres">
      <dgm:prSet presAssocID="{2ED473DC-2113-47E8-A6A5-D4D3128EA97B}" presName="rootText" presStyleLbl="node2" presStyleIdx="4" presStyleCnt="6" custScaleX="74126" custScaleY="89979" custLinFactNeighborX="73687" custLinFactNeighborY="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6FF147-A67F-49B9-A206-5A6A6092EE2F}" type="pres">
      <dgm:prSet presAssocID="{2ED473DC-2113-47E8-A6A5-D4D3128EA97B}" presName="rootConnector" presStyleLbl="node2" presStyleIdx="4" presStyleCnt="6"/>
      <dgm:spPr/>
      <dgm:t>
        <a:bodyPr/>
        <a:lstStyle/>
        <a:p>
          <a:endParaRPr lang="en-US"/>
        </a:p>
      </dgm:t>
    </dgm:pt>
    <dgm:pt modelId="{9AFB5018-7B63-4A01-96F4-73D3934E9DA2}" type="pres">
      <dgm:prSet presAssocID="{2ED473DC-2113-47E8-A6A5-D4D3128EA97B}" presName="hierChild4" presStyleCnt="0"/>
      <dgm:spPr/>
    </dgm:pt>
    <dgm:pt modelId="{58188CD3-3643-45F8-9617-F36AB611450A}" type="pres">
      <dgm:prSet presAssocID="{2ED473DC-2113-47E8-A6A5-D4D3128EA97B}" presName="hierChild5" presStyleCnt="0"/>
      <dgm:spPr/>
    </dgm:pt>
    <dgm:pt modelId="{111D86C4-79AE-410C-BF5B-48EB63FA62D8}" type="pres">
      <dgm:prSet presAssocID="{50931AAB-60ED-4EDD-8FB9-331EEC442F8F}" presName="Name37" presStyleLbl="parChTrans1D2" presStyleIdx="5" presStyleCnt="6"/>
      <dgm:spPr/>
      <dgm:t>
        <a:bodyPr/>
        <a:lstStyle/>
        <a:p>
          <a:endParaRPr lang="fr-FR"/>
        </a:p>
      </dgm:t>
    </dgm:pt>
    <dgm:pt modelId="{93ABCAF1-655D-47BE-AA0A-37FC0283CD46}" type="pres">
      <dgm:prSet presAssocID="{1EB2E93F-4091-4656-B713-B1D96E5DD4C5}" presName="hierRoot2" presStyleCnt="0">
        <dgm:presLayoutVars>
          <dgm:hierBranch val="init"/>
        </dgm:presLayoutVars>
      </dgm:prSet>
      <dgm:spPr/>
    </dgm:pt>
    <dgm:pt modelId="{A4885173-7092-4AB1-86E3-F4151C7549F9}" type="pres">
      <dgm:prSet presAssocID="{1EB2E93F-4091-4656-B713-B1D96E5DD4C5}" presName="rootComposite" presStyleCnt="0"/>
      <dgm:spPr/>
    </dgm:pt>
    <dgm:pt modelId="{CE6D7678-CC40-441A-9708-D3AA535D26A6}" type="pres">
      <dgm:prSet presAssocID="{1EB2E93F-4091-4656-B713-B1D96E5DD4C5}" presName="rootText" presStyleLbl="node2" presStyleIdx="5" presStyleCnt="6" custScaleX="69744" custLinFactNeighborX="68282" custLinFactNeighborY="3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52083B4-D165-4C70-BBA7-5C06520689DC}" type="pres">
      <dgm:prSet presAssocID="{1EB2E93F-4091-4656-B713-B1D96E5DD4C5}" presName="rootConnector" presStyleLbl="node2" presStyleIdx="5" presStyleCnt="6"/>
      <dgm:spPr/>
      <dgm:t>
        <a:bodyPr/>
        <a:lstStyle/>
        <a:p>
          <a:endParaRPr lang="fr-FR"/>
        </a:p>
      </dgm:t>
    </dgm:pt>
    <dgm:pt modelId="{B3681874-5BB6-42F4-8AA6-3E1130743664}" type="pres">
      <dgm:prSet presAssocID="{1EB2E93F-4091-4656-B713-B1D96E5DD4C5}" presName="hierChild4" presStyleCnt="0"/>
      <dgm:spPr/>
    </dgm:pt>
    <dgm:pt modelId="{E5D9E9DF-6885-4E3B-8E43-F91D3ADAD3B1}" type="pres">
      <dgm:prSet presAssocID="{1EB2E93F-4091-4656-B713-B1D96E5DD4C5}" presName="hierChild5" presStyleCnt="0"/>
      <dgm:spPr/>
    </dgm:pt>
    <dgm:pt modelId="{234F8F2F-903E-4598-8667-7F46B24E81F8}" type="pres">
      <dgm:prSet presAssocID="{708EE519-B29E-44A3-839F-BABAE68D15B5}" presName="hierChild3" presStyleCnt="0"/>
      <dgm:spPr/>
    </dgm:pt>
  </dgm:ptLst>
  <dgm:cxnLst>
    <dgm:cxn modelId="{B6E56279-7C1E-47EE-B125-7933E00672DB}" type="presOf" srcId="{2ED473DC-2113-47E8-A6A5-D4D3128EA97B}" destId="{DE6FF147-A67F-49B9-A206-5A6A6092EE2F}" srcOrd="1" destOrd="0" presId="urn:microsoft.com/office/officeart/2005/8/layout/orgChart1"/>
    <dgm:cxn modelId="{CFBB6D92-B846-4510-95D3-6EEBACF793DF}" type="presOf" srcId="{457BD738-6F58-435E-BCF6-8657842FB7BB}" destId="{55B6994D-EB5A-474C-BE01-FDC20D5E559C}" srcOrd="0" destOrd="0" presId="urn:microsoft.com/office/officeart/2005/8/layout/orgChart1"/>
    <dgm:cxn modelId="{19E8B670-70F0-4E51-B218-64EE3900DD7B}" type="presOf" srcId="{708EE519-B29E-44A3-839F-BABAE68D15B5}" destId="{F63E9D8D-9B2D-4017-939E-39BCA33AD2E3}" srcOrd="1" destOrd="0" presId="urn:microsoft.com/office/officeart/2005/8/layout/orgChart1"/>
    <dgm:cxn modelId="{281ED631-F91D-4A44-A755-ACF3EA2A3ADB}" type="presOf" srcId="{F328DD8E-E97C-4C10-BDC5-FA6FDAC3BCFA}" destId="{B8D1A55E-EE35-418C-9C96-46C5CFF55C6A}" srcOrd="0" destOrd="0" presId="urn:microsoft.com/office/officeart/2005/8/layout/orgChart1"/>
    <dgm:cxn modelId="{77400B1C-E6C9-47EB-A380-335BDFFE5715}" type="presOf" srcId="{AFF0AD8A-09BB-41F4-ABFA-9935950C5C3B}" destId="{F4950C7F-E549-4A14-A07D-02720B0084D7}" srcOrd="0" destOrd="0" presId="urn:microsoft.com/office/officeart/2005/8/layout/orgChart1"/>
    <dgm:cxn modelId="{3439D598-CF9A-4A5E-8C4F-F08ACB13A67F}" type="presOf" srcId="{51056CC1-4749-4669-BB08-456DA325065E}" destId="{49B15D9C-E0C6-42FE-B3BC-5798312BDCFD}" srcOrd="0" destOrd="0" presId="urn:microsoft.com/office/officeart/2005/8/layout/orgChart1"/>
    <dgm:cxn modelId="{39B984FE-CE79-4E59-8D98-B471CE0A52FF}" type="presOf" srcId="{35C73A9F-6E3D-48CF-A3D4-C3E152F80B9C}" destId="{4EDBEF28-D0BE-4E0B-A58E-E9DBE552F75F}" srcOrd="1" destOrd="0" presId="urn:microsoft.com/office/officeart/2005/8/layout/orgChart1"/>
    <dgm:cxn modelId="{C0D7D22D-E1B1-45BC-AE7A-65FCBAB7176E}" type="presOf" srcId="{CF1B2397-7BD7-4687-B8CB-9DC0F5CE188F}" destId="{56B6E5FA-3A90-4955-8FB1-32B80B69BFE5}" srcOrd="0" destOrd="0" presId="urn:microsoft.com/office/officeart/2005/8/layout/orgChart1"/>
    <dgm:cxn modelId="{F7F376DC-4018-4280-B1F0-0E181A3BFBAB}" type="presOf" srcId="{868B9E54-7C0D-4459-A9E0-BF7ADD588BBB}" destId="{0551746E-443F-46CF-83F5-C540203BE4C6}" srcOrd="0" destOrd="0" presId="urn:microsoft.com/office/officeart/2005/8/layout/orgChart1"/>
    <dgm:cxn modelId="{1DEB4452-C96A-4D12-A6C7-33AA5BCD1161}" srcId="{708EE519-B29E-44A3-839F-BABAE68D15B5}" destId="{1EB2E93F-4091-4656-B713-B1D96E5DD4C5}" srcOrd="5" destOrd="0" parTransId="{50931AAB-60ED-4EDD-8FB9-331EEC442F8F}" sibTransId="{213446F0-B3B6-46B9-8623-9ACD2C321840}"/>
    <dgm:cxn modelId="{4E23BCF5-EEB9-4F2A-A6F2-569DCDAF7FB6}" srcId="{708EE519-B29E-44A3-839F-BABAE68D15B5}" destId="{AFF0AD8A-09BB-41F4-ABFA-9935950C5C3B}" srcOrd="2" destOrd="0" parTransId="{800514AF-4ADF-4753-B1FE-D206BAEDE3E4}" sibTransId="{F76F6968-D374-4EB7-8639-E3EEDC4D85CF}"/>
    <dgm:cxn modelId="{865B55F9-6AAE-4DA7-A62E-D7A210D03231}" srcId="{CEA2F238-1B84-439C-AF72-E1299E567179}" destId="{708EE519-B29E-44A3-839F-BABAE68D15B5}" srcOrd="0" destOrd="0" parTransId="{3303EA26-0184-4CA5-AAD3-BA4ABF04C4C3}" sibTransId="{96B1269D-484A-43C3-9140-7175E1AEB321}"/>
    <dgm:cxn modelId="{247BDCF8-3CDB-432F-A88A-31E2EB1BAB39}" type="presOf" srcId="{BE0A0ABC-A423-473D-A7B4-889F3B5973A2}" destId="{2FAF93C1-7192-4A4E-B7D7-17685FE7961A}" srcOrd="0" destOrd="0" presId="urn:microsoft.com/office/officeart/2005/8/layout/orgChart1"/>
    <dgm:cxn modelId="{576FCADD-3E74-46F9-9AE3-503CA63E1B48}" type="presOf" srcId="{AFF0AD8A-09BB-41F4-ABFA-9935950C5C3B}" destId="{6529D86F-BD81-4A44-AD25-265BBB4DA47C}" srcOrd="1" destOrd="0" presId="urn:microsoft.com/office/officeart/2005/8/layout/orgChart1"/>
    <dgm:cxn modelId="{792A863C-FD90-4D99-A75A-F232132096C2}" srcId="{708EE519-B29E-44A3-839F-BABAE68D15B5}" destId="{7E7253B4-8B9A-41B6-A94E-D552F309144B}" srcOrd="0" destOrd="0" parTransId="{CF1B2397-7BD7-4687-B8CB-9DC0F5CE188F}" sibTransId="{5C97B89E-4D2C-42DB-B988-39E6E5170376}"/>
    <dgm:cxn modelId="{5D979A04-E25E-437B-BF3B-E1528E7DA4E6}" srcId="{708EE519-B29E-44A3-839F-BABAE68D15B5}" destId="{51056CC1-4749-4669-BB08-456DA325065E}" srcOrd="1" destOrd="0" parTransId="{457BD738-6F58-435E-BCF6-8657842FB7BB}" sibTransId="{4BB22D02-8F09-4A00-9924-BA98D2307114}"/>
    <dgm:cxn modelId="{35D0574A-A52A-4937-BF0D-C25C71C80F7F}" type="presOf" srcId="{800514AF-4ADF-4753-B1FE-D206BAEDE3E4}" destId="{31E25FFE-EF18-4C53-8F1F-ED256E1BFBAF}" srcOrd="0" destOrd="0" presId="urn:microsoft.com/office/officeart/2005/8/layout/orgChart1"/>
    <dgm:cxn modelId="{03884A03-D5DE-4793-AAAF-1430F3085E8E}" srcId="{708EE519-B29E-44A3-839F-BABAE68D15B5}" destId="{868B9E54-7C0D-4459-A9E0-BF7ADD588BBB}" srcOrd="3" destOrd="0" parTransId="{845B3732-BA26-4394-A1DD-74E34D1E51DF}" sibTransId="{883D0218-0026-4E8A-9BCF-5854E3C855AA}"/>
    <dgm:cxn modelId="{274F97B3-F947-44B5-88C2-D6D585F3C08E}" srcId="{708EE519-B29E-44A3-839F-BABAE68D15B5}" destId="{2ED473DC-2113-47E8-A6A5-D4D3128EA97B}" srcOrd="4" destOrd="0" parTransId="{F328DD8E-E97C-4C10-BDC5-FA6FDAC3BCFA}" sibTransId="{9FF54E7E-C517-497A-A05A-24E3B942EFF6}"/>
    <dgm:cxn modelId="{E8C0C1A2-E0BF-4409-8CA2-CCCE63C86484}" type="presOf" srcId="{4867AC05-8452-4B2E-9829-A5962B86FCAA}" destId="{676B75C9-13BD-4BC2-BB71-7A05CC6DA9E8}" srcOrd="0" destOrd="0" presId="urn:microsoft.com/office/officeart/2005/8/layout/orgChart1"/>
    <dgm:cxn modelId="{06CB1871-D001-4876-83F1-E4F1E8462BC2}" type="presOf" srcId="{868B9E54-7C0D-4459-A9E0-BF7ADD588BBB}" destId="{131DC56D-2499-4EFD-BD23-B015EE2DFDDD}" srcOrd="1" destOrd="0" presId="urn:microsoft.com/office/officeart/2005/8/layout/orgChart1"/>
    <dgm:cxn modelId="{E25C041C-3E1E-4A1C-82F7-56C88CC66422}" type="presOf" srcId="{51056CC1-4749-4669-BB08-456DA325065E}" destId="{9E9E234B-F08E-4FC4-B724-1994E0D1906F}" srcOrd="1" destOrd="0" presId="urn:microsoft.com/office/officeart/2005/8/layout/orgChart1"/>
    <dgm:cxn modelId="{347626B4-EF3C-41E6-9D14-276EB5809F4E}" type="presOf" srcId="{35C73A9F-6E3D-48CF-A3D4-C3E152F80B9C}" destId="{F053F155-9784-43FE-A559-8A014CC9D58F}" srcOrd="0" destOrd="0" presId="urn:microsoft.com/office/officeart/2005/8/layout/orgChart1"/>
    <dgm:cxn modelId="{9293850F-40A0-4E25-8836-66CAA4895205}" type="presOf" srcId="{2ED473DC-2113-47E8-A6A5-D4D3128EA97B}" destId="{E2C05B2F-D6C3-4695-B2C9-E574E9BC07FB}" srcOrd="0" destOrd="0" presId="urn:microsoft.com/office/officeart/2005/8/layout/orgChart1"/>
    <dgm:cxn modelId="{3F721033-B6FD-472E-AD34-7A62D5038A9C}" type="presOf" srcId="{7E7253B4-8B9A-41B6-A94E-D552F309144B}" destId="{290A14C5-4600-418C-B1A0-CC8F983360FB}" srcOrd="0" destOrd="0" presId="urn:microsoft.com/office/officeart/2005/8/layout/orgChart1"/>
    <dgm:cxn modelId="{4B31BB5E-917B-4725-B8ED-021C816C717C}" type="presOf" srcId="{4867AC05-8452-4B2E-9829-A5962B86FCAA}" destId="{BF467C2D-68D2-426D-A00D-DF10620BD060}" srcOrd="1" destOrd="0" presId="urn:microsoft.com/office/officeart/2005/8/layout/orgChart1"/>
    <dgm:cxn modelId="{81E617B2-972C-45F1-81B0-32006AF85135}" srcId="{7E7253B4-8B9A-41B6-A94E-D552F309144B}" destId="{4867AC05-8452-4B2E-9829-A5962B86FCAA}" srcOrd="0" destOrd="0" parTransId="{B8CCBE50-69E8-48DC-8A89-0D2461944A55}" sibTransId="{B85920FB-61B3-4AE0-A4FB-862B140E26C4}"/>
    <dgm:cxn modelId="{5A0C5C34-05FC-4F46-B192-53F4C3D44022}" type="presOf" srcId="{1EB2E93F-4091-4656-B713-B1D96E5DD4C5}" destId="{CE6D7678-CC40-441A-9708-D3AA535D26A6}" srcOrd="0" destOrd="0" presId="urn:microsoft.com/office/officeart/2005/8/layout/orgChart1"/>
    <dgm:cxn modelId="{EE362C37-44A3-49AC-A10C-5305E85D3992}" type="presOf" srcId="{708EE519-B29E-44A3-839F-BABAE68D15B5}" destId="{284D50D1-CCB1-4D6A-9227-6B3C32364584}" srcOrd="0" destOrd="0" presId="urn:microsoft.com/office/officeart/2005/8/layout/orgChart1"/>
    <dgm:cxn modelId="{576D379B-D9DE-4C81-8A90-79E2131C877F}" type="presOf" srcId="{7E7253B4-8B9A-41B6-A94E-D552F309144B}" destId="{82A0D5D8-7319-43C9-A533-BD373075F5E0}" srcOrd="1" destOrd="0" presId="urn:microsoft.com/office/officeart/2005/8/layout/orgChart1"/>
    <dgm:cxn modelId="{46E4C545-7452-41A6-857D-9EC54658F9F7}" type="presOf" srcId="{CEA2F238-1B84-439C-AF72-E1299E567179}" destId="{D226AFB0-5C4A-4137-8CC4-CF0E550B8EB4}" srcOrd="0" destOrd="0" presId="urn:microsoft.com/office/officeart/2005/8/layout/orgChart1"/>
    <dgm:cxn modelId="{969BEEFF-5A0F-41DE-969B-D4CED6887EA7}" type="presOf" srcId="{50931AAB-60ED-4EDD-8FB9-331EEC442F8F}" destId="{111D86C4-79AE-410C-BF5B-48EB63FA62D8}" srcOrd="0" destOrd="0" presId="urn:microsoft.com/office/officeart/2005/8/layout/orgChart1"/>
    <dgm:cxn modelId="{4C8AF62C-9595-4CB6-B817-51AD9D8386C8}" srcId="{51056CC1-4749-4669-BB08-456DA325065E}" destId="{35C73A9F-6E3D-48CF-A3D4-C3E152F80B9C}" srcOrd="0" destOrd="0" parTransId="{BE0A0ABC-A423-473D-A7B4-889F3B5973A2}" sibTransId="{941AF13B-478B-4217-826E-7CF79BA19B61}"/>
    <dgm:cxn modelId="{E22205F9-B438-44DF-BC94-9C226CF447AE}" type="presOf" srcId="{1EB2E93F-4091-4656-B713-B1D96E5DD4C5}" destId="{352083B4-D165-4C70-BBA7-5C06520689DC}" srcOrd="1" destOrd="0" presId="urn:microsoft.com/office/officeart/2005/8/layout/orgChart1"/>
    <dgm:cxn modelId="{64EA40B7-6CEE-4D2A-BFFD-67EDDDF3456B}" type="presOf" srcId="{845B3732-BA26-4394-A1DD-74E34D1E51DF}" destId="{4FC8F269-97CD-492A-9D36-C389897C21DA}" srcOrd="0" destOrd="0" presId="urn:microsoft.com/office/officeart/2005/8/layout/orgChart1"/>
    <dgm:cxn modelId="{777B3880-2B44-438F-8E1F-C17F2F82AD59}" type="presOf" srcId="{B8CCBE50-69E8-48DC-8A89-0D2461944A55}" destId="{5B9CFE66-1F7A-4CD1-A583-31AE761B5F42}" srcOrd="0" destOrd="0" presId="urn:microsoft.com/office/officeart/2005/8/layout/orgChart1"/>
    <dgm:cxn modelId="{8A9E0D76-7DC6-415F-A597-F96F3894787B}" type="presParOf" srcId="{D226AFB0-5C4A-4137-8CC4-CF0E550B8EB4}" destId="{916F8A73-6530-4593-8ECB-D7E9D79A98BA}" srcOrd="0" destOrd="0" presId="urn:microsoft.com/office/officeart/2005/8/layout/orgChart1"/>
    <dgm:cxn modelId="{39F7E370-2AE2-43F5-B6F3-603C2B34F818}" type="presParOf" srcId="{916F8A73-6530-4593-8ECB-D7E9D79A98BA}" destId="{22DE584C-F145-4CA7-A389-DD9EF560EC3B}" srcOrd="0" destOrd="0" presId="urn:microsoft.com/office/officeart/2005/8/layout/orgChart1"/>
    <dgm:cxn modelId="{E17A46F7-BEA8-4381-918A-152E509C3F08}" type="presParOf" srcId="{22DE584C-F145-4CA7-A389-DD9EF560EC3B}" destId="{284D50D1-CCB1-4D6A-9227-6B3C32364584}" srcOrd="0" destOrd="0" presId="urn:microsoft.com/office/officeart/2005/8/layout/orgChart1"/>
    <dgm:cxn modelId="{2773A2D1-D015-423E-9574-94B3B6D6BA93}" type="presParOf" srcId="{22DE584C-F145-4CA7-A389-DD9EF560EC3B}" destId="{F63E9D8D-9B2D-4017-939E-39BCA33AD2E3}" srcOrd="1" destOrd="0" presId="urn:microsoft.com/office/officeart/2005/8/layout/orgChart1"/>
    <dgm:cxn modelId="{8526F377-92E1-49D6-9F1E-C34DA9270C41}" type="presParOf" srcId="{916F8A73-6530-4593-8ECB-D7E9D79A98BA}" destId="{D248C07D-2A12-4EDA-93A3-275052CBE186}" srcOrd="1" destOrd="0" presId="urn:microsoft.com/office/officeart/2005/8/layout/orgChart1"/>
    <dgm:cxn modelId="{1E21AC3F-B51A-4899-9DCE-8E257A5EE3CB}" type="presParOf" srcId="{D248C07D-2A12-4EDA-93A3-275052CBE186}" destId="{56B6E5FA-3A90-4955-8FB1-32B80B69BFE5}" srcOrd="0" destOrd="0" presId="urn:microsoft.com/office/officeart/2005/8/layout/orgChart1"/>
    <dgm:cxn modelId="{B1F8149C-F0BB-4DBE-9078-D771885FF131}" type="presParOf" srcId="{D248C07D-2A12-4EDA-93A3-275052CBE186}" destId="{A7EC3E0B-9655-421C-8A86-FF89945783D4}" srcOrd="1" destOrd="0" presId="urn:microsoft.com/office/officeart/2005/8/layout/orgChart1"/>
    <dgm:cxn modelId="{A31DAA0B-566F-47A6-988E-905A856AA963}" type="presParOf" srcId="{A7EC3E0B-9655-421C-8A86-FF89945783D4}" destId="{026AB7E9-0472-4285-BFCD-1C9C6F3B6568}" srcOrd="0" destOrd="0" presId="urn:microsoft.com/office/officeart/2005/8/layout/orgChart1"/>
    <dgm:cxn modelId="{F4715035-F08A-48E0-A521-D36A08C8173F}" type="presParOf" srcId="{026AB7E9-0472-4285-BFCD-1C9C6F3B6568}" destId="{290A14C5-4600-418C-B1A0-CC8F983360FB}" srcOrd="0" destOrd="0" presId="urn:microsoft.com/office/officeart/2005/8/layout/orgChart1"/>
    <dgm:cxn modelId="{774D449F-BC63-4580-A013-B1D1AC4B213E}" type="presParOf" srcId="{026AB7E9-0472-4285-BFCD-1C9C6F3B6568}" destId="{82A0D5D8-7319-43C9-A533-BD373075F5E0}" srcOrd="1" destOrd="0" presId="urn:microsoft.com/office/officeart/2005/8/layout/orgChart1"/>
    <dgm:cxn modelId="{5AA70A7B-5E25-407D-9168-D2AD92D02B52}" type="presParOf" srcId="{A7EC3E0B-9655-421C-8A86-FF89945783D4}" destId="{8FBB87A7-BACD-45E8-A68D-02D902644169}" srcOrd="1" destOrd="0" presId="urn:microsoft.com/office/officeart/2005/8/layout/orgChart1"/>
    <dgm:cxn modelId="{A30CB2FA-FCC3-4653-B9C5-606875573494}" type="presParOf" srcId="{8FBB87A7-BACD-45E8-A68D-02D902644169}" destId="{5B9CFE66-1F7A-4CD1-A583-31AE761B5F42}" srcOrd="0" destOrd="0" presId="urn:microsoft.com/office/officeart/2005/8/layout/orgChart1"/>
    <dgm:cxn modelId="{927BC987-6E4F-4FB2-86F1-13E23DD55128}" type="presParOf" srcId="{8FBB87A7-BACD-45E8-A68D-02D902644169}" destId="{47AA60DC-6A86-4A39-8F82-B66CAB36F3C1}" srcOrd="1" destOrd="0" presId="urn:microsoft.com/office/officeart/2005/8/layout/orgChart1"/>
    <dgm:cxn modelId="{92578376-C7CE-40D4-89E3-A5A6C497E36D}" type="presParOf" srcId="{47AA60DC-6A86-4A39-8F82-B66CAB36F3C1}" destId="{7032E31F-3AE5-4158-A382-DABC8BF74D2F}" srcOrd="0" destOrd="0" presId="urn:microsoft.com/office/officeart/2005/8/layout/orgChart1"/>
    <dgm:cxn modelId="{6A151FAE-5200-4C12-8323-1F8DF43AFFE8}" type="presParOf" srcId="{7032E31F-3AE5-4158-A382-DABC8BF74D2F}" destId="{676B75C9-13BD-4BC2-BB71-7A05CC6DA9E8}" srcOrd="0" destOrd="0" presId="urn:microsoft.com/office/officeart/2005/8/layout/orgChart1"/>
    <dgm:cxn modelId="{A346E92D-AD2E-4AB4-9180-E1FB17D374FA}" type="presParOf" srcId="{7032E31F-3AE5-4158-A382-DABC8BF74D2F}" destId="{BF467C2D-68D2-426D-A00D-DF10620BD060}" srcOrd="1" destOrd="0" presId="urn:microsoft.com/office/officeart/2005/8/layout/orgChart1"/>
    <dgm:cxn modelId="{AC2ADB65-C17B-4E92-83BF-97B9869FF016}" type="presParOf" srcId="{47AA60DC-6A86-4A39-8F82-B66CAB36F3C1}" destId="{58489F4F-EA6D-49F2-AA9F-80C090A594EE}" srcOrd="1" destOrd="0" presId="urn:microsoft.com/office/officeart/2005/8/layout/orgChart1"/>
    <dgm:cxn modelId="{502A0EF2-6F66-4137-8966-B51E7557A636}" type="presParOf" srcId="{47AA60DC-6A86-4A39-8F82-B66CAB36F3C1}" destId="{A036E860-E441-4A9C-BD55-9FA6A2BD03D4}" srcOrd="2" destOrd="0" presId="urn:microsoft.com/office/officeart/2005/8/layout/orgChart1"/>
    <dgm:cxn modelId="{A2B5034F-FC48-4DD2-B899-21E786C47A26}" type="presParOf" srcId="{A7EC3E0B-9655-421C-8A86-FF89945783D4}" destId="{B7F7C7F2-0FDB-4C9D-A35C-3AFF8CC421ED}" srcOrd="2" destOrd="0" presId="urn:microsoft.com/office/officeart/2005/8/layout/orgChart1"/>
    <dgm:cxn modelId="{A1E57F10-1194-4C85-9EFB-5552CA18B1BB}" type="presParOf" srcId="{D248C07D-2A12-4EDA-93A3-275052CBE186}" destId="{55B6994D-EB5A-474C-BE01-FDC20D5E559C}" srcOrd="2" destOrd="0" presId="urn:microsoft.com/office/officeart/2005/8/layout/orgChart1"/>
    <dgm:cxn modelId="{C89149BE-0BDC-4290-8B41-40A4C6C7A820}" type="presParOf" srcId="{D248C07D-2A12-4EDA-93A3-275052CBE186}" destId="{A55CE135-9BD5-4524-9C7D-77EB1E288467}" srcOrd="3" destOrd="0" presId="urn:microsoft.com/office/officeart/2005/8/layout/orgChart1"/>
    <dgm:cxn modelId="{7F76079F-D229-4C8D-AC67-59A355260387}" type="presParOf" srcId="{A55CE135-9BD5-4524-9C7D-77EB1E288467}" destId="{CAE26CCB-C2AA-49AA-AE77-CC79EF72D94A}" srcOrd="0" destOrd="0" presId="urn:microsoft.com/office/officeart/2005/8/layout/orgChart1"/>
    <dgm:cxn modelId="{5CE10392-B3C4-4277-BC3C-66416E377E55}" type="presParOf" srcId="{CAE26CCB-C2AA-49AA-AE77-CC79EF72D94A}" destId="{49B15D9C-E0C6-42FE-B3BC-5798312BDCFD}" srcOrd="0" destOrd="0" presId="urn:microsoft.com/office/officeart/2005/8/layout/orgChart1"/>
    <dgm:cxn modelId="{EEBFC007-8F29-4CE7-804B-424DEBBC8AB5}" type="presParOf" srcId="{CAE26CCB-C2AA-49AA-AE77-CC79EF72D94A}" destId="{9E9E234B-F08E-4FC4-B724-1994E0D1906F}" srcOrd="1" destOrd="0" presId="urn:microsoft.com/office/officeart/2005/8/layout/orgChart1"/>
    <dgm:cxn modelId="{7204F035-1A43-472A-B5D4-EC32EF9096F0}" type="presParOf" srcId="{A55CE135-9BD5-4524-9C7D-77EB1E288467}" destId="{7340B601-C0E1-4F0B-B725-8D596F13C354}" srcOrd="1" destOrd="0" presId="urn:microsoft.com/office/officeart/2005/8/layout/orgChart1"/>
    <dgm:cxn modelId="{C862C3F9-2EE3-4728-B7B9-F93E3B4CE833}" type="presParOf" srcId="{7340B601-C0E1-4F0B-B725-8D596F13C354}" destId="{2FAF93C1-7192-4A4E-B7D7-17685FE7961A}" srcOrd="0" destOrd="0" presId="urn:microsoft.com/office/officeart/2005/8/layout/orgChart1"/>
    <dgm:cxn modelId="{86CD2E33-225A-43DF-8D23-933D2E648D79}" type="presParOf" srcId="{7340B601-C0E1-4F0B-B725-8D596F13C354}" destId="{7EC4766B-82B9-4058-A167-E46D764F553A}" srcOrd="1" destOrd="0" presId="urn:microsoft.com/office/officeart/2005/8/layout/orgChart1"/>
    <dgm:cxn modelId="{230F228F-D200-4574-AED9-98AF84860DA8}" type="presParOf" srcId="{7EC4766B-82B9-4058-A167-E46D764F553A}" destId="{C54AC928-11B1-4BB5-93E1-39236539D870}" srcOrd="0" destOrd="0" presId="urn:microsoft.com/office/officeart/2005/8/layout/orgChart1"/>
    <dgm:cxn modelId="{7E0A1832-6A83-40DF-A6EA-EA73C48FA77F}" type="presParOf" srcId="{C54AC928-11B1-4BB5-93E1-39236539D870}" destId="{F053F155-9784-43FE-A559-8A014CC9D58F}" srcOrd="0" destOrd="0" presId="urn:microsoft.com/office/officeart/2005/8/layout/orgChart1"/>
    <dgm:cxn modelId="{9345DE09-2DC9-4F0E-835D-D74570B2B2CA}" type="presParOf" srcId="{C54AC928-11B1-4BB5-93E1-39236539D870}" destId="{4EDBEF28-D0BE-4E0B-A58E-E9DBE552F75F}" srcOrd="1" destOrd="0" presId="urn:microsoft.com/office/officeart/2005/8/layout/orgChart1"/>
    <dgm:cxn modelId="{DD36E7D7-40D4-476B-B1C7-38B685781893}" type="presParOf" srcId="{7EC4766B-82B9-4058-A167-E46D764F553A}" destId="{13D4641E-DEF0-43A2-ADD7-48AB1ACF3C59}" srcOrd="1" destOrd="0" presId="urn:microsoft.com/office/officeart/2005/8/layout/orgChart1"/>
    <dgm:cxn modelId="{F68C41B2-D8BF-4465-8C5D-35EEE0DAC718}" type="presParOf" srcId="{7EC4766B-82B9-4058-A167-E46D764F553A}" destId="{0EA45BF0-0C6A-4624-B742-32573473C7B9}" srcOrd="2" destOrd="0" presId="urn:microsoft.com/office/officeart/2005/8/layout/orgChart1"/>
    <dgm:cxn modelId="{ABEB8BF3-B204-43AD-AACC-A2DF712D3C4B}" type="presParOf" srcId="{A55CE135-9BD5-4524-9C7D-77EB1E288467}" destId="{7056DF61-4D2F-468C-B389-3A667626FFFE}" srcOrd="2" destOrd="0" presId="urn:microsoft.com/office/officeart/2005/8/layout/orgChart1"/>
    <dgm:cxn modelId="{A4370AC9-BBF3-4247-9DCF-D885E05634D4}" type="presParOf" srcId="{D248C07D-2A12-4EDA-93A3-275052CBE186}" destId="{31E25FFE-EF18-4C53-8F1F-ED256E1BFBAF}" srcOrd="4" destOrd="0" presId="urn:microsoft.com/office/officeart/2005/8/layout/orgChart1"/>
    <dgm:cxn modelId="{F0A1EE53-2BCB-4C08-9403-4BEFAEFA4481}" type="presParOf" srcId="{D248C07D-2A12-4EDA-93A3-275052CBE186}" destId="{AC38B1F5-AB4A-4634-AE1E-E8FED030E2E2}" srcOrd="5" destOrd="0" presId="urn:microsoft.com/office/officeart/2005/8/layout/orgChart1"/>
    <dgm:cxn modelId="{17803C2C-249F-4628-BF5B-C6AC8B9EA803}" type="presParOf" srcId="{AC38B1F5-AB4A-4634-AE1E-E8FED030E2E2}" destId="{0E9CE34A-80F9-4584-995C-41802DEDC857}" srcOrd="0" destOrd="0" presId="urn:microsoft.com/office/officeart/2005/8/layout/orgChart1"/>
    <dgm:cxn modelId="{3A1986F3-42E8-4916-8C9A-DDAE1E2F2BAB}" type="presParOf" srcId="{0E9CE34A-80F9-4584-995C-41802DEDC857}" destId="{F4950C7F-E549-4A14-A07D-02720B0084D7}" srcOrd="0" destOrd="0" presId="urn:microsoft.com/office/officeart/2005/8/layout/orgChart1"/>
    <dgm:cxn modelId="{2A7DBA6A-8ED1-42E3-8DE5-1751FA8FC002}" type="presParOf" srcId="{0E9CE34A-80F9-4584-995C-41802DEDC857}" destId="{6529D86F-BD81-4A44-AD25-265BBB4DA47C}" srcOrd="1" destOrd="0" presId="urn:microsoft.com/office/officeart/2005/8/layout/orgChart1"/>
    <dgm:cxn modelId="{6FC53E98-D6B5-4E4D-86D2-7335636A6269}" type="presParOf" srcId="{AC38B1F5-AB4A-4634-AE1E-E8FED030E2E2}" destId="{D7236134-6C7B-402C-ACF0-B85C861E02CA}" srcOrd="1" destOrd="0" presId="urn:microsoft.com/office/officeart/2005/8/layout/orgChart1"/>
    <dgm:cxn modelId="{9C9757CA-D3E8-447B-896E-C64933251437}" type="presParOf" srcId="{AC38B1F5-AB4A-4634-AE1E-E8FED030E2E2}" destId="{2C5911C8-68A0-4D81-8600-1FC00E17A549}" srcOrd="2" destOrd="0" presId="urn:microsoft.com/office/officeart/2005/8/layout/orgChart1"/>
    <dgm:cxn modelId="{F0ECBE34-0517-4F72-AFE1-34C39A094A90}" type="presParOf" srcId="{D248C07D-2A12-4EDA-93A3-275052CBE186}" destId="{4FC8F269-97CD-492A-9D36-C389897C21DA}" srcOrd="6" destOrd="0" presId="urn:microsoft.com/office/officeart/2005/8/layout/orgChart1"/>
    <dgm:cxn modelId="{5B3A973F-00CF-4647-B42C-0EE006A0B26F}" type="presParOf" srcId="{D248C07D-2A12-4EDA-93A3-275052CBE186}" destId="{DB54FAA1-1AEE-46F4-A3AD-977A02BA0341}" srcOrd="7" destOrd="0" presId="urn:microsoft.com/office/officeart/2005/8/layout/orgChart1"/>
    <dgm:cxn modelId="{6DB524A5-307C-4615-8EE8-E994A852AC29}" type="presParOf" srcId="{DB54FAA1-1AEE-46F4-A3AD-977A02BA0341}" destId="{ED5A47D1-C859-4FFC-B107-42DBEABAE97C}" srcOrd="0" destOrd="0" presId="urn:microsoft.com/office/officeart/2005/8/layout/orgChart1"/>
    <dgm:cxn modelId="{79D2442A-AB5A-47E4-B59A-A24535E878BF}" type="presParOf" srcId="{ED5A47D1-C859-4FFC-B107-42DBEABAE97C}" destId="{0551746E-443F-46CF-83F5-C540203BE4C6}" srcOrd="0" destOrd="0" presId="urn:microsoft.com/office/officeart/2005/8/layout/orgChart1"/>
    <dgm:cxn modelId="{EBA3ED44-82BE-4640-9AA2-ADAABEF943A7}" type="presParOf" srcId="{ED5A47D1-C859-4FFC-B107-42DBEABAE97C}" destId="{131DC56D-2499-4EFD-BD23-B015EE2DFDDD}" srcOrd="1" destOrd="0" presId="urn:microsoft.com/office/officeart/2005/8/layout/orgChart1"/>
    <dgm:cxn modelId="{A3495838-1D06-46F2-B508-8F640E5A17D4}" type="presParOf" srcId="{DB54FAA1-1AEE-46F4-A3AD-977A02BA0341}" destId="{23FA4580-2381-41C2-9EFD-4DDE4DF73D97}" srcOrd="1" destOrd="0" presId="urn:microsoft.com/office/officeart/2005/8/layout/orgChart1"/>
    <dgm:cxn modelId="{94D5F18F-36A2-4E30-B96D-3389F7C31073}" type="presParOf" srcId="{DB54FAA1-1AEE-46F4-A3AD-977A02BA0341}" destId="{FCD63018-0CE1-4356-879F-78573EFD6989}" srcOrd="2" destOrd="0" presId="urn:microsoft.com/office/officeart/2005/8/layout/orgChart1"/>
    <dgm:cxn modelId="{C6078CC1-2BE6-48AA-8F96-990DFBFB3418}" type="presParOf" srcId="{D248C07D-2A12-4EDA-93A3-275052CBE186}" destId="{B8D1A55E-EE35-418C-9C96-46C5CFF55C6A}" srcOrd="8" destOrd="0" presId="urn:microsoft.com/office/officeart/2005/8/layout/orgChart1"/>
    <dgm:cxn modelId="{4735378E-1D08-44A8-A434-510B632EF38E}" type="presParOf" srcId="{D248C07D-2A12-4EDA-93A3-275052CBE186}" destId="{54D9A84D-0594-4B56-8F72-81786579281A}" srcOrd="9" destOrd="0" presId="urn:microsoft.com/office/officeart/2005/8/layout/orgChart1"/>
    <dgm:cxn modelId="{81F832EA-6EC7-4022-8A01-620BD0B38FF4}" type="presParOf" srcId="{54D9A84D-0594-4B56-8F72-81786579281A}" destId="{A5777D04-D8CE-416D-855E-DF3F1D839B39}" srcOrd="0" destOrd="0" presId="urn:microsoft.com/office/officeart/2005/8/layout/orgChart1"/>
    <dgm:cxn modelId="{7A88BB20-DADC-46DF-B6AD-E54CF75CEFC9}" type="presParOf" srcId="{A5777D04-D8CE-416D-855E-DF3F1D839B39}" destId="{E2C05B2F-D6C3-4695-B2C9-E574E9BC07FB}" srcOrd="0" destOrd="0" presId="urn:microsoft.com/office/officeart/2005/8/layout/orgChart1"/>
    <dgm:cxn modelId="{567D849B-1FB7-497B-86CB-9F3A2B28E6E0}" type="presParOf" srcId="{A5777D04-D8CE-416D-855E-DF3F1D839B39}" destId="{DE6FF147-A67F-49B9-A206-5A6A6092EE2F}" srcOrd="1" destOrd="0" presId="urn:microsoft.com/office/officeart/2005/8/layout/orgChart1"/>
    <dgm:cxn modelId="{4FB13525-F4F0-42BE-BDFA-5DFF3D597CD1}" type="presParOf" srcId="{54D9A84D-0594-4B56-8F72-81786579281A}" destId="{9AFB5018-7B63-4A01-96F4-73D3934E9DA2}" srcOrd="1" destOrd="0" presId="urn:microsoft.com/office/officeart/2005/8/layout/orgChart1"/>
    <dgm:cxn modelId="{35E830B5-7AC3-4381-A40B-0CB52FB93149}" type="presParOf" srcId="{54D9A84D-0594-4B56-8F72-81786579281A}" destId="{58188CD3-3643-45F8-9617-F36AB611450A}" srcOrd="2" destOrd="0" presId="urn:microsoft.com/office/officeart/2005/8/layout/orgChart1"/>
    <dgm:cxn modelId="{E432DE2F-7F90-470E-A3B2-A5E958880B39}" type="presParOf" srcId="{D248C07D-2A12-4EDA-93A3-275052CBE186}" destId="{111D86C4-79AE-410C-BF5B-48EB63FA62D8}" srcOrd="10" destOrd="0" presId="urn:microsoft.com/office/officeart/2005/8/layout/orgChart1"/>
    <dgm:cxn modelId="{C45FF12C-5AB9-4F48-B2E3-A5611C2C75BB}" type="presParOf" srcId="{D248C07D-2A12-4EDA-93A3-275052CBE186}" destId="{93ABCAF1-655D-47BE-AA0A-37FC0283CD46}" srcOrd="11" destOrd="0" presId="urn:microsoft.com/office/officeart/2005/8/layout/orgChart1"/>
    <dgm:cxn modelId="{89D3FDBF-F038-4567-922B-BFA2EBDD960F}" type="presParOf" srcId="{93ABCAF1-655D-47BE-AA0A-37FC0283CD46}" destId="{A4885173-7092-4AB1-86E3-F4151C7549F9}" srcOrd="0" destOrd="0" presId="urn:microsoft.com/office/officeart/2005/8/layout/orgChart1"/>
    <dgm:cxn modelId="{078A71AF-8CC8-40C2-8789-2CDBD2FD4CA7}" type="presParOf" srcId="{A4885173-7092-4AB1-86E3-F4151C7549F9}" destId="{CE6D7678-CC40-441A-9708-D3AA535D26A6}" srcOrd="0" destOrd="0" presId="urn:microsoft.com/office/officeart/2005/8/layout/orgChart1"/>
    <dgm:cxn modelId="{C90391E3-C223-4D05-A0F9-C4D28D32C487}" type="presParOf" srcId="{A4885173-7092-4AB1-86E3-F4151C7549F9}" destId="{352083B4-D165-4C70-BBA7-5C06520689DC}" srcOrd="1" destOrd="0" presId="urn:microsoft.com/office/officeart/2005/8/layout/orgChart1"/>
    <dgm:cxn modelId="{BD31EE11-9417-43E1-8036-AF88555405B9}" type="presParOf" srcId="{93ABCAF1-655D-47BE-AA0A-37FC0283CD46}" destId="{B3681874-5BB6-42F4-8AA6-3E1130743664}" srcOrd="1" destOrd="0" presId="urn:microsoft.com/office/officeart/2005/8/layout/orgChart1"/>
    <dgm:cxn modelId="{98608FAD-D62B-4F71-A155-F434D2ABA6B4}" type="presParOf" srcId="{93ABCAF1-655D-47BE-AA0A-37FC0283CD46}" destId="{E5D9E9DF-6885-4E3B-8E43-F91D3ADAD3B1}" srcOrd="2" destOrd="0" presId="urn:microsoft.com/office/officeart/2005/8/layout/orgChart1"/>
    <dgm:cxn modelId="{CE087720-7A65-4AEA-AF70-30582BEB0051}" type="presParOf" srcId="{916F8A73-6530-4593-8ECB-D7E9D79A98BA}" destId="{234F8F2F-903E-4598-8667-7F46B24E81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86C4-79AE-410C-BF5B-48EB63FA62D8}">
      <dsp:nvSpPr>
        <dsp:cNvPr id="0" name=""/>
        <dsp:cNvSpPr/>
      </dsp:nvSpPr>
      <dsp:spPr>
        <a:xfrm>
          <a:off x="2517618" y="626551"/>
          <a:ext cx="5758715" cy="23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52"/>
              </a:lnTo>
              <a:lnTo>
                <a:pt x="5758715" y="110152"/>
              </a:lnTo>
              <a:lnTo>
                <a:pt x="5758715" y="237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1A55E-EE35-418C-9C96-46C5CFF55C6A}">
      <dsp:nvSpPr>
        <dsp:cNvPr id="0" name=""/>
        <dsp:cNvSpPr/>
      </dsp:nvSpPr>
      <dsp:spPr>
        <a:xfrm>
          <a:off x="2517618" y="626551"/>
          <a:ext cx="4696740" cy="23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52"/>
              </a:lnTo>
              <a:lnTo>
                <a:pt x="4696740" y="110152"/>
              </a:lnTo>
              <a:lnTo>
                <a:pt x="4696740" y="237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8F269-97CD-492A-9D36-C389897C21DA}">
      <dsp:nvSpPr>
        <dsp:cNvPr id="0" name=""/>
        <dsp:cNvSpPr/>
      </dsp:nvSpPr>
      <dsp:spPr>
        <a:xfrm>
          <a:off x="2517618" y="626551"/>
          <a:ext cx="3649610" cy="23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52"/>
              </a:lnTo>
              <a:lnTo>
                <a:pt x="3649610" y="110152"/>
              </a:lnTo>
              <a:lnTo>
                <a:pt x="3649610" y="237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25FFE-EF18-4C53-8F1F-ED256E1BFBAF}">
      <dsp:nvSpPr>
        <dsp:cNvPr id="0" name=""/>
        <dsp:cNvSpPr/>
      </dsp:nvSpPr>
      <dsp:spPr>
        <a:xfrm>
          <a:off x="2517618" y="626551"/>
          <a:ext cx="2524370" cy="237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52"/>
              </a:lnTo>
              <a:lnTo>
                <a:pt x="2524370" y="110152"/>
              </a:lnTo>
              <a:lnTo>
                <a:pt x="2524370" y="237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F93C1-7192-4A4E-B7D7-17685FE7961A}">
      <dsp:nvSpPr>
        <dsp:cNvPr id="0" name=""/>
        <dsp:cNvSpPr/>
      </dsp:nvSpPr>
      <dsp:spPr>
        <a:xfrm>
          <a:off x="2386907" y="1492946"/>
          <a:ext cx="119834" cy="490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615"/>
              </a:lnTo>
              <a:lnTo>
                <a:pt x="119834" y="4906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6994D-EB5A-474C-BE01-FDC20D5E559C}">
      <dsp:nvSpPr>
        <dsp:cNvPr id="0" name=""/>
        <dsp:cNvSpPr/>
      </dsp:nvSpPr>
      <dsp:spPr>
        <a:xfrm>
          <a:off x="2517618" y="626551"/>
          <a:ext cx="354596" cy="259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67"/>
              </a:lnTo>
              <a:lnTo>
                <a:pt x="354596" y="132367"/>
              </a:lnTo>
              <a:lnTo>
                <a:pt x="354596" y="259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CFE66-1F7A-4CD1-A583-31AE761B5F42}">
      <dsp:nvSpPr>
        <dsp:cNvPr id="0" name=""/>
        <dsp:cNvSpPr/>
      </dsp:nvSpPr>
      <dsp:spPr>
        <a:xfrm>
          <a:off x="756940" y="1487062"/>
          <a:ext cx="252311" cy="490664"/>
        </a:xfrm>
        <a:custGeom>
          <a:avLst/>
          <a:gdLst/>
          <a:ahLst/>
          <a:cxnLst/>
          <a:rect l="0" t="0" r="0" b="0"/>
          <a:pathLst>
            <a:path>
              <a:moveTo>
                <a:pt x="252311" y="0"/>
              </a:moveTo>
              <a:lnTo>
                <a:pt x="0" y="4906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6E5FA-3A90-4955-8FB1-32B80B69BFE5}">
      <dsp:nvSpPr>
        <dsp:cNvPr id="0" name=""/>
        <dsp:cNvSpPr/>
      </dsp:nvSpPr>
      <dsp:spPr>
        <a:xfrm>
          <a:off x="1494559" y="626551"/>
          <a:ext cx="1023058" cy="253876"/>
        </a:xfrm>
        <a:custGeom>
          <a:avLst/>
          <a:gdLst/>
          <a:ahLst/>
          <a:cxnLst/>
          <a:rect l="0" t="0" r="0" b="0"/>
          <a:pathLst>
            <a:path>
              <a:moveTo>
                <a:pt x="1023058" y="0"/>
              </a:moveTo>
              <a:lnTo>
                <a:pt x="1023058" y="126483"/>
              </a:lnTo>
              <a:lnTo>
                <a:pt x="0" y="126483"/>
              </a:lnTo>
              <a:lnTo>
                <a:pt x="0" y="253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D50D1-CCB1-4D6A-9227-6B3C32364584}">
      <dsp:nvSpPr>
        <dsp:cNvPr id="0" name=""/>
        <dsp:cNvSpPr/>
      </dsp:nvSpPr>
      <dsp:spPr>
        <a:xfrm>
          <a:off x="434745" y="19916"/>
          <a:ext cx="4165747" cy="606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GMO: Maintenance and Operation Group Tasks</a:t>
          </a:r>
        </a:p>
      </dsp:txBody>
      <dsp:txXfrm>
        <a:off x="434745" y="19916"/>
        <a:ext cx="4165747" cy="606634"/>
      </dsp:txXfrm>
    </dsp:sp>
    <dsp:sp modelId="{290A14C5-4600-418C-B1A0-CC8F983360FB}">
      <dsp:nvSpPr>
        <dsp:cNvPr id="0" name=""/>
        <dsp:cNvSpPr/>
      </dsp:nvSpPr>
      <dsp:spPr>
        <a:xfrm>
          <a:off x="887925" y="880427"/>
          <a:ext cx="1213269" cy="606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Operation</a:t>
          </a:r>
          <a:endParaRPr lang="fr-FR" sz="1100" kern="1200" dirty="0"/>
        </a:p>
      </dsp:txBody>
      <dsp:txXfrm>
        <a:off x="887925" y="880427"/>
        <a:ext cx="1213269" cy="606634"/>
      </dsp:txXfrm>
    </dsp:sp>
    <dsp:sp modelId="{676B75C9-13BD-4BC2-BB71-7A05CC6DA9E8}">
      <dsp:nvSpPr>
        <dsp:cNvPr id="0" name=""/>
        <dsp:cNvSpPr/>
      </dsp:nvSpPr>
      <dsp:spPr>
        <a:xfrm>
          <a:off x="756940" y="1674409"/>
          <a:ext cx="1213269" cy="606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Beam follow up, Beam </a:t>
          </a:r>
          <a:r>
            <a:rPr lang="en-US" sz="1100" kern="1200" dirty="0" err="1" smtClean="0"/>
            <a:t>Optimisation</a:t>
          </a:r>
          <a:r>
            <a:rPr lang="en-US" sz="1100" kern="1200" dirty="0" smtClean="0"/>
            <a:t>, Beam Creation</a:t>
          </a:r>
          <a:endParaRPr lang="fr-FR" sz="1100" kern="1200" dirty="0"/>
        </a:p>
      </dsp:txBody>
      <dsp:txXfrm>
        <a:off x="756940" y="1674409"/>
        <a:ext cx="1213269" cy="606634"/>
      </dsp:txXfrm>
    </dsp:sp>
    <dsp:sp modelId="{49B15D9C-E0C6-42FE-B3BC-5798312BDCFD}">
      <dsp:nvSpPr>
        <dsp:cNvPr id="0" name=""/>
        <dsp:cNvSpPr/>
      </dsp:nvSpPr>
      <dsp:spPr>
        <a:xfrm>
          <a:off x="2265580" y="886312"/>
          <a:ext cx="1213269" cy="606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Maintenance and beamline adaptation</a:t>
          </a:r>
        </a:p>
      </dsp:txBody>
      <dsp:txXfrm>
        <a:off x="2265580" y="886312"/>
        <a:ext cx="1213269" cy="606634"/>
      </dsp:txXfrm>
    </dsp:sp>
    <dsp:sp modelId="{F053F155-9784-43FE-A559-8A014CC9D58F}">
      <dsp:nvSpPr>
        <dsp:cNvPr id="0" name=""/>
        <dsp:cNvSpPr/>
      </dsp:nvSpPr>
      <dsp:spPr>
        <a:xfrm>
          <a:off x="2506741" y="1680245"/>
          <a:ext cx="1213269" cy="606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Curative, preventive</a:t>
          </a:r>
        </a:p>
      </dsp:txBody>
      <dsp:txXfrm>
        <a:off x="2506741" y="1680245"/>
        <a:ext cx="1213269" cy="606634"/>
      </dsp:txXfrm>
    </dsp:sp>
    <dsp:sp modelId="{F4950C7F-E549-4A14-A07D-02720B0084D7}">
      <dsp:nvSpPr>
        <dsp:cNvPr id="0" name=""/>
        <dsp:cNvSpPr/>
      </dsp:nvSpPr>
      <dsp:spPr>
        <a:xfrm>
          <a:off x="4663849" y="864097"/>
          <a:ext cx="756279" cy="551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External Projects</a:t>
          </a:r>
          <a:endParaRPr lang="fr-FR" sz="1100" kern="1200" dirty="0"/>
        </a:p>
      </dsp:txBody>
      <dsp:txXfrm>
        <a:off x="4663849" y="864097"/>
        <a:ext cx="756279" cy="551746"/>
      </dsp:txXfrm>
    </dsp:sp>
    <dsp:sp modelId="{0551746E-443F-46CF-83F5-C540203BE4C6}">
      <dsp:nvSpPr>
        <dsp:cNvPr id="0" name=""/>
        <dsp:cNvSpPr/>
      </dsp:nvSpPr>
      <dsp:spPr>
        <a:xfrm>
          <a:off x="5747104" y="864097"/>
          <a:ext cx="840249" cy="535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Computing</a:t>
          </a:r>
          <a:endParaRPr lang="fr-FR" sz="1100" kern="1200" dirty="0"/>
        </a:p>
      </dsp:txBody>
      <dsp:txXfrm>
        <a:off x="5747104" y="864097"/>
        <a:ext cx="840249" cy="535197"/>
      </dsp:txXfrm>
    </dsp:sp>
    <dsp:sp modelId="{E2C05B2F-D6C3-4695-B2C9-E574E9BC07FB}">
      <dsp:nvSpPr>
        <dsp:cNvPr id="0" name=""/>
        <dsp:cNvSpPr/>
      </dsp:nvSpPr>
      <dsp:spPr>
        <a:xfrm>
          <a:off x="6764685" y="864097"/>
          <a:ext cx="899347" cy="545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Developments</a:t>
          </a:r>
          <a:endParaRPr lang="fr-FR" sz="1100" kern="1200" dirty="0"/>
        </a:p>
      </dsp:txBody>
      <dsp:txXfrm>
        <a:off x="6764685" y="864097"/>
        <a:ext cx="899347" cy="545843"/>
      </dsp:txXfrm>
    </dsp:sp>
    <dsp:sp modelId="{CE6D7678-CC40-441A-9708-D3AA535D26A6}">
      <dsp:nvSpPr>
        <dsp:cNvPr id="0" name=""/>
        <dsp:cNvSpPr/>
      </dsp:nvSpPr>
      <dsp:spPr>
        <a:xfrm>
          <a:off x="7853243" y="864097"/>
          <a:ext cx="846182" cy="606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Beam dynamics</a:t>
          </a:r>
          <a:endParaRPr lang="fr-FR" sz="1100" kern="1200" dirty="0"/>
        </a:p>
      </dsp:txBody>
      <dsp:txXfrm>
        <a:off x="7853243" y="864097"/>
        <a:ext cx="846182" cy="606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2" cy="49712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637" y="1"/>
            <a:ext cx="2951162" cy="49712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F0183C7-706F-4F9B-96D4-05753225948E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9FB4B47-6698-4044-873B-443A511D8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38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90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68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63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79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94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41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70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99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5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49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55042-34DC-4CAA-BD30-9C3CCC8F4EF0}" type="datetimeFigureOut">
              <a:rPr lang="fr-FR" smtClean="0"/>
              <a:t>08/08/2012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4063A-3EAB-446E-AF93-57687B2A0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4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jpe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4527" y="783488"/>
            <a:ext cx="7772400" cy="1470025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The C70 ARRONAX Hands-on phase and operation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0327" y="2276872"/>
            <a:ext cx="6400800" cy="1752600"/>
          </a:xfrm>
        </p:spPr>
        <p:txBody>
          <a:bodyPr/>
          <a:lstStyle/>
          <a:p>
            <a:r>
              <a:rPr lang="en-US" dirty="0" smtClean="0"/>
              <a:t>Freddy Poirier (IN2P3/</a:t>
            </a:r>
            <a:r>
              <a:rPr lang="en-US" dirty="0" err="1" smtClean="0"/>
              <a:t>Subatech</a:t>
            </a:r>
            <a:r>
              <a:rPr lang="en-US" dirty="0" smtClean="0"/>
              <a:t>) </a:t>
            </a:r>
          </a:p>
          <a:p>
            <a:r>
              <a:rPr lang="en-US" dirty="0" smtClean="0"/>
              <a:t>WAO 2012</a:t>
            </a:r>
            <a:endParaRPr lang="fr-FR" dirty="0"/>
          </a:p>
        </p:txBody>
      </p:sp>
      <p:pic>
        <p:nvPicPr>
          <p:cNvPr id="4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71828"/>
            <a:ext cx="2556248" cy="65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5" y="3855366"/>
            <a:ext cx="2497579" cy="289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753744" y="4437112"/>
            <a:ext cx="3204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ARRONAX: </a:t>
            </a:r>
            <a:r>
              <a:rPr lang="en-GB" sz="1400" dirty="0"/>
              <a:t>Accelerator for Research in Radiochemistry and Oncology at Nantes </a:t>
            </a:r>
            <a:r>
              <a:rPr lang="en-GB" sz="1400" dirty="0" err="1" smtClean="0"/>
              <a:t>Atlantique</a:t>
            </a:r>
            <a:r>
              <a:rPr lang="en-GB" sz="1400" dirty="0" smtClean="0"/>
              <a:t>.</a:t>
            </a:r>
            <a:endParaRPr lang="fr-FR" sz="1400" dirty="0"/>
          </a:p>
        </p:txBody>
      </p:sp>
      <p:pic>
        <p:nvPicPr>
          <p:cNvPr id="8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840"/>
            <a:ext cx="1728387" cy="70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4" y="47148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14" descr="img_123343222285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11" y="59254"/>
            <a:ext cx="1633785" cy="66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8" y="0"/>
            <a:ext cx="1370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1457614" cy="7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280411" y="5290552"/>
            <a:ext cx="2169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/>
              <a:t>Operation and Maintenance team</a:t>
            </a:r>
            <a:r>
              <a:rPr lang="en-US" sz="1100" dirty="0" smtClean="0"/>
              <a:t>: </a:t>
            </a:r>
            <a:r>
              <a:rPr lang="en-US" sz="1100" dirty="0" err="1" smtClean="0"/>
              <a:t>S.Girault</a:t>
            </a:r>
            <a:r>
              <a:rPr lang="en-US" sz="1100" dirty="0" smtClean="0"/>
              <a:t>,</a:t>
            </a:r>
            <a:r>
              <a:rPr lang="en-US" sz="1100" dirty="0"/>
              <a:t> </a:t>
            </a:r>
            <a:r>
              <a:rPr lang="en-US" sz="1100" dirty="0" err="1" smtClean="0"/>
              <a:t>F.Gomez-Serito</a:t>
            </a:r>
            <a:r>
              <a:rPr lang="en-US" sz="1100" dirty="0" smtClean="0"/>
              <a:t>,</a:t>
            </a:r>
            <a:endParaRPr lang="fr-FR" sz="1100" dirty="0"/>
          </a:p>
          <a:p>
            <a:r>
              <a:rPr lang="en-US" sz="1100" dirty="0" err="1" smtClean="0"/>
              <a:t>C.Huet</a:t>
            </a:r>
            <a:r>
              <a:rPr lang="en-US" sz="1100" dirty="0" smtClean="0"/>
              <a:t>, </a:t>
            </a:r>
            <a:r>
              <a:rPr lang="en-US" sz="1100" dirty="0" err="1" smtClean="0"/>
              <a:t>L.Lamouric</a:t>
            </a:r>
            <a:r>
              <a:rPr lang="en-US" sz="1100" dirty="0" smtClean="0"/>
              <a:t>, </a:t>
            </a:r>
            <a:r>
              <a:rPr lang="en-US" sz="1100" dirty="0" err="1" smtClean="0"/>
              <a:t>E.Mace</a:t>
            </a:r>
            <a:r>
              <a:rPr lang="en-US" sz="1100" dirty="0" smtClean="0"/>
              <a:t>, </a:t>
            </a:r>
            <a:r>
              <a:rPr lang="en-US" sz="1100" dirty="0" err="1" smtClean="0"/>
              <a:t>F.Poirier</a:t>
            </a: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958137" y="3199186"/>
            <a:ext cx="318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IPAC 2011: “C70 and beamlines status”, </a:t>
            </a:r>
            <a:r>
              <a:rPr lang="en-US" sz="1200" dirty="0" smtClean="0"/>
              <a:t>WEPS69</a:t>
            </a:r>
          </a:p>
          <a:p>
            <a:r>
              <a:rPr lang="en-US" sz="1200" dirty="0" smtClean="0"/>
              <a:t>IPAC 2012: “C70 Hands-on </a:t>
            </a:r>
            <a:r>
              <a:rPr lang="en-US" sz="1200" smtClean="0"/>
              <a:t>phase”, MOPPD024</a:t>
            </a:r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37" y="3683141"/>
            <a:ext cx="3185864" cy="3147845"/>
          </a:xfrm>
          <a:prstGeom prst="rect">
            <a:avLst/>
          </a:prstGeom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9" descr="iba_MLogo_70c100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481"/>
            <a:ext cx="925291" cy="65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841"/>
            <a:ext cx="8229600" cy="894892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Operations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732" y="764704"/>
            <a:ext cx="8314536" cy="13212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Very diverse weeks in terms of beam parameters and beamlines: particles types, energies, beam size, inter-bunch time,… </a:t>
            </a:r>
            <a:endParaRPr lang="fr-FR" dirty="0"/>
          </a:p>
        </p:txBody>
      </p:sp>
      <p:pic>
        <p:nvPicPr>
          <p:cNvPr id="11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841"/>
            <a:ext cx="1080315" cy="4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291157" y="2383303"/>
            <a:ext cx="8643822" cy="2335597"/>
            <a:chOff x="320861" y="4002748"/>
            <a:chExt cx="8643822" cy="2335597"/>
          </a:xfrm>
        </p:grpSpPr>
        <p:sp>
          <p:nvSpPr>
            <p:cNvPr id="7" name="ZoneTexte 6"/>
            <p:cNvSpPr txBox="1"/>
            <p:nvPr/>
          </p:nvSpPr>
          <p:spPr>
            <a:xfrm>
              <a:off x="323528" y="4351069"/>
              <a:ext cx="1587624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Maintenance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806126" y="4002748"/>
              <a:ext cx="1061420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He2+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524328" y="4007573"/>
              <a:ext cx="72008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H+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225552" y="4187414"/>
              <a:ext cx="648072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D+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308305" y="4372080"/>
              <a:ext cx="1656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68.4 MeV 300 </a:t>
              </a:r>
              <a:r>
                <a:rPr lang="fr-FR" sz="1200" dirty="0" smtClean="0"/>
                <a:t>µA</a:t>
              </a:r>
              <a:r>
                <a:rPr lang="en-US" sz="1200" dirty="0" smtClean="0"/>
                <a:t>, 30 mm</a:t>
              </a:r>
              <a:endParaRPr lang="fr-FR" sz="12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699793" y="4535471"/>
              <a:ext cx="1728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16.4 MeV 1 </a:t>
              </a:r>
              <a:r>
                <a:rPr lang="fr-FR" sz="1200" dirty="0" smtClean="0"/>
                <a:t>µA</a:t>
              </a:r>
              <a:r>
                <a:rPr lang="en-US" sz="1200" dirty="0" smtClean="0"/>
                <a:t>, 10 mm</a:t>
              </a:r>
              <a:endParaRPr lang="fr-FR" sz="12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572000" y="4441901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 67.8 MeV 100 n</a:t>
              </a:r>
              <a:r>
                <a:rPr lang="fr-FR" sz="1200" dirty="0" smtClean="0"/>
                <a:t>A</a:t>
              </a:r>
              <a:r>
                <a:rPr lang="en-US" sz="1200" dirty="0" smtClean="0"/>
                <a:t>, 20 mm</a:t>
              </a:r>
              <a:endParaRPr lang="fr-FR" sz="1200" dirty="0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61" y="4797152"/>
              <a:ext cx="8100997" cy="1541193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>
          <a:xfrm>
            <a:off x="5336836" y="6415790"/>
            <a:ext cx="3807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Agenda of a scheduled week not a cyclotron/beamline use 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84103" y="5444061"/>
            <a:ext cx="8411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heavy weeks: so called production </a:t>
            </a:r>
            <a:r>
              <a:rPr lang="en-US" dirty="0"/>
              <a:t>week: Approximately, once a month over a week the group is on 24h operation with 38.5 hours/week/</a:t>
            </a:r>
            <a:r>
              <a:rPr lang="en-US" dirty="0" err="1"/>
              <a:t>ope</a:t>
            </a:r>
            <a:endParaRPr lang="en-US" dirty="0"/>
          </a:p>
          <a:p>
            <a:pPr lvl="1"/>
            <a:r>
              <a:rPr lang="en-US" dirty="0"/>
              <a:t>Require a minimum of 4 persons for this</a:t>
            </a:r>
          </a:p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903379" y="4722715"/>
            <a:ext cx="697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Tuning of the machine and beamline is performed before sending the beam to the users and can take up to a few hours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93824" y="199888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“None-heavy” </a:t>
            </a:r>
            <a:r>
              <a:rPr lang="en-US" dirty="0"/>
              <a:t>operational </a:t>
            </a:r>
            <a:r>
              <a:rPr lang="en-US" dirty="0" smtClean="0"/>
              <a:t>weeks: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3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036698"/>
              </p:ext>
            </p:extLst>
          </p:nvPr>
        </p:nvGraphicFramePr>
        <p:xfrm>
          <a:off x="107504" y="1988840"/>
          <a:ext cx="88569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Mornings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6h30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14h12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x5/week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Evenings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14h00</a:t>
                      </a:r>
                      <a:r>
                        <a:rPr lang="fr-FR" dirty="0" smtClean="0">
                          <a:sym typeface="Wingdings" pitchFamily="2" charset="2"/>
                        </a:rPr>
                        <a:t>21h42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x5/week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Nights*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21h15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6h45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x4/week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9h00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17h42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x5/week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op4 (5-6)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23528" y="111545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these production weeks: e.g. 24 hours/days over 5 days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551723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to 30 min of overlay between shifts</a:t>
            </a:r>
          </a:p>
          <a:p>
            <a:r>
              <a:rPr lang="en-US" dirty="0" smtClean="0"/>
              <a:t>+ op during days to help deal with operation + maintenance</a:t>
            </a:r>
          </a:p>
          <a:p>
            <a:r>
              <a:rPr lang="en-US" dirty="0"/>
              <a:t>*</a:t>
            </a:r>
            <a:r>
              <a:rPr lang="en-US" dirty="0" smtClean="0"/>
              <a:t>Backed up  by the presence of a lab personnel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364502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this scheme (tested 3 times so far) each operator keeps the same time slot:</a:t>
            </a:r>
          </a:p>
          <a:p>
            <a:r>
              <a:rPr lang="en-US" dirty="0" smtClean="0"/>
              <a:t>Results:</a:t>
            </a:r>
          </a:p>
          <a:p>
            <a:r>
              <a:rPr lang="en-US" dirty="0"/>
              <a:t>	</a:t>
            </a:r>
            <a:r>
              <a:rPr lang="en-US" dirty="0" smtClean="0"/>
              <a:t>Worked well but</a:t>
            </a:r>
          </a:p>
          <a:p>
            <a:r>
              <a:rPr lang="en-US" dirty="0"/>
              <a:t>	T</a:t>
            </a:r>
            <a:r>
              <a:rPr lang="en-US" dirty="0" smtClean="0"/>
              <a:t>iredness	</a:t>
            </a:r>
          </a:p>
          <a:p>
            <a:r>
              <a:rPr lang="en-US" dirty="0"/>
              <a:t>	</a:t>
            </a:r>
            <a:r>
              <a:rPr lang="en-US" dirty="0" smtClean="0"/>
              <a:t>Operation Information is being lost (to some degree), counterbalanced by the use of </a:t>
            </a:r>
            <a:r>
              <a:rPr lang="en-US" dirty="0" err="1" smtClean="0"/>
              <a:t>elog</a:t>
            </a:r>
            <a:endParaRPr lang="fr-FR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97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How we do business (2)</a:t>
            </a:r>
            <a:endParaRPr lang="fr-FR" b="1" u="sng" dirty="0">
              <a:solidFill>
                <a:srgbClr val="00B050"/>
              </a:solidFill>
            </a:endParaRPr>
          </a:p>
        </p:txBody>
      </p:sp>
      <p:pic>
        <p:nvPicPr>
          <p:cNvPr id="10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81" y="17840"/>
            <a:ext cx="1454780" cy="5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4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1216" y="186535"/>
            <a:ext cx="8229600" cy="84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solidFill>
                  <a:srgbClr val="00B050"/>
                </a:solidFill>
              </a:rPr>
              <a:t>Operations</a:t>
            </a:r>
            <a:endParaRPr lang="fr-FR" b="1" u="sng" dirty="0">
              <a:solidFill>
                <a:srgbClr val="00B050"/>
              </a:solidFill>
            </a:endParaRPr>
          </a:p>
        </p:txBody>
      </p:sp>
      <p:pic>
        <p:nvPicPr>
          <p:cNvPr id="5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841"/>
            <a:ext cx="1080315" cy="4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4" y="1468897"/>
            <a:ext cx="3976670" cy="248948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ZoneTexte 7"/>
          <p:cNvSpPr txBox="1"/>
          <p:nvPr/>
        </p:nvSpPr>
        <p:spPr>
          <a:xfrm>
            <a:off x="63140" y="1095312"/>
            <a:ext cx="476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80 </a:t>
            </a:r>
            <a:r>
              <a:rPr lang="fr-FR" dirty="0" smtClean="0"/>
              <a:t>µA </a:t>
            </a:r>
            <a:r>
              <a:rPr lang="fr-FR" dirty="0" err="1" smtClean="0"/>
              <a:t>runs</a:t>
            </a:r>
            <a:r>
              <a:rPr lang="fr-FR" dirty="0" smtClean="0"/>
              <a:t> on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irradiation station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25362" y="4130894"/>
            <a:ext cx="100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days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161873" y="4130894"/>
            <a:ext cx="27363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05443" y="4302311"/>
            <a:ext cx="4222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run: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80.23 µA, </a:t>
            </a:r>
            <a:r>
              <a:rPr lang="en-GB" dirty="0">
                <a:latin typeface="Symbol" pitchFamily="18" charset="2"/>
              </a:rPr>
              <a:t>s</a:t>
            </a:r>
            <a:r>
              <a:rPr lang="en-GB" baseline="-25000" dirty="0"/>
              <a:t>&lt;</a:t>
            </a:r>
            <a:r>
              <a:rPr lang="en-GB" baseline="-25000" dirty="0" err="1"/>
              <a:t>i</a:t>
            </a:r>
            <a:r>
              <a:rPr lang="en-GB" baseline="-25000" dirty="0"/>
              <a:t>&gt;</a:t>
            </a:r>
            <a:r>
              <a:rPr lang="en-GB" dirty="0"/>
              <a:t>=1.35 </a:t>
            </a:r>
            <a:r>
              <a:rPr lang="en-GB" dirty="0" smtClean="0"/>
              <a:t>µA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1.6% intensity losses  (of overall time) </a:t>
            </a:r>
          </a:p>
          <a:p>
            <a:r>
              <a:rPr lang="en-GB" dirty="0" smtClean="0"/>
              <a:t>Dual run:</a:t>
            </a:r>
          </a:p>
          <a:p>
            <a:r>
              <a:rPr lang="en-GB" dirty="0" smtClean="0"/>
              <a:t>- </a:t>
            </a:r>
            <a:r>
              <a:rPr lang="en-GB" dirty="0">
                <a:latin typeface="Symbol" pitchFamily="18" charset="2"/>
              </a:rPr>
              <a:t>s</a:t>
            </a:r>
            <a:r>
              <a:rPr lang="en-GB" baseline="-25000" dirty="0"/>
              <a:t>&lt;</a:t>
            </a:r>
            <a:r>
              <a:rPr lang="en-GB" baseline="-25000" dirty="0" err="1"/>
              <a:t>i</a:t>
            </a:r>
            <a:r>
              <a:rPr lang="en-GB" baseline="-25000" dirty="0" smtClean="0"/>
              <a:t>&gt;</a:t>
            </a:r>
            <a:r>
              <a:rPr lang="en-GB" dirty="0" smtClean="0"/>
              <a:t>=2.2 µA (average over both beams)</a:t>
            </a:r>
            <a:endParaRPr lang="en-GB" dirty="0"/>
          </a:p>
        </p:txBody>
      </p:sp>
      <p:pic>
        <p:nvPicPr>
          <p:cNvPr id="13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06" y="1494302"/>
            <a:ext cx="3724612" cy="270754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4" name="ZoneTexte 13"/>
          <p:cNvSpPr txBox="1"/>
          <p:nvPr/>
        </p:nvSpPr>
        <p:spPr>
          <a:xfrm>
            <a:off x="5580113" y="1079560"/>
            <a:ext cx="311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</a:t>
            </a:r>
            <a:r>
              <a:rPr lang="en-US" dirty="0" err="1" smtClean="0"/>
              <a:t>neutronic</a:t>
            </a:r>
            <a:r>
              <a:rPr lang="en-US" dirty="0" smtClean="0"/>
              <a:t> activator 300 </a:t>
            </a:r>
            <a:r>
              <a:rPr lang="en-GB" dirty="0" smtClean="0"/>
              <a:t>µA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05445" y="5779639"/>
            <a:ext cx="427412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Stability studies: in view of safety of machine, beamlines, and targets before intensity ramp-ups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209774" y="4664932"/>
            <a:ext cx="346672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 of strategy for current ramp-ups up to 200 </a:t>
            </a:r>
            <a:r>
              <a:rPr lang="en-GB" dirty="0" smtClean="0"/>
              <a:t>µA and to 300 µA</a:t>
            </a:r>
          </a:p>
          <a:p>
            <a:r>
              <a:rPr lang="en-GB" dirty="0" smtClean="0"/>
              <a:t>(Constrain from the user are in addition)</a:t>
            </a:r>
            <a:r>
              <a:rPr lang="en-US" dirty="0" smtClean="0"/>
              <a:t> 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4716016" y="1079560"/>
            <a:ext cx="0" cy="5778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6611292"/>
            <a:ext cx="9144000" cy="261698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688221" y="4249421"/>
            <a:ext cx="27363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07483" y="4315560"/>
            <a:ext cx="100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hours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218323" y="2204864"/>
            <a:ext cx="122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</a:t>
            </a:r>
            <a:r>
              <a:rPr lang="en-GB" dirty="0" smtClean="0"/>
              <a:t>µA</a:t>
            </a:r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02" y="2752114"/>
            <a:ext cx="1686937" cy="100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4211960" y="3390182"/>
            <a:ext cx="61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9h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2342509" y="2060848"/>
            <a:ext cx="593594" cy="652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970006" y="5949280"/>
            <a:ext cx="386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Operators are constantly tuning the machine even on steady runs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7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591" y="255786"/>
            <a:ext cx="8229600" cy="94096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Beam Transport and lines</a:t>
            </a:r>
            <a:endParaRPr lang="fr-FR" b="1" u="sng" dirty="0">
              <a:solidFill>
                <a:srgbClr val="00B050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8" y="1196752"/>
            <a:ext cx="4057253" cy="18254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992113" y="31723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10-15 m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00315" y="3200978"/>
            <a:ext cx="427327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164452" y="1517646"/>
            <a:ext cx="2952328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fr-FR" dirty="0" err="1" smtClean="0"/>
              <a:t>Switching</a:t>
            </a:r>
            <a:r>
              <a:rPr lang="fr-FR" dirty="0" smtClean="0"/>
              <a:t> </a:t>
            </a:r>
            <a:r>
              <a:rPr lang="fr-FR" dirty="0" err="1" smtClean="0"/>
              <a:t>magnets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Steerers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Quadrupoles</a:t>
            </a:r>
            <a:r>
              <a:rPr lang="fr-FR" dirty="0" smtClean="0"/>
              <a:t> 10T/m max</a:t>
            </a:r>
          </a:p>
          <a:p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wobbler</a:t>
            </a:r>
            <a:endParaRPr lang="fr-FR" dirty="0" smtClean="0"/>
          </a:p>
          <a:p>
            <a:r>
              <a:rPr lang="fr-FR" dirty="0" smtClean="0"/>
              <a:t>- Faraday </a:t>
            </a:r>
            <a:r>
              <a:rPr lang="fr-FR" dirty="0" err="1" smtClean="0"/>
              <a:t>cups</a:t>
            </a:r>
            <a:endParaRPr lang="fr-FR" dirty="0" smtClean="0"/>
          </a:p>
          <a:p>
            <a:r>
              <a:rPr lang="fr-FR" dirty="0"/>
              <a:t>- </a:t>
            </a:r>
            <a:r>
              <a:rPr lang="fr-FR" dirty="0" err="1"/>
              <a:t>Collimators</a:t>
            </a:r>
            <a:endParaRPr lang="fr-FR" dirty="0"/>
          </a:p>
          <a:p>
            <a:r>
              <a:rPr lang="fr-FR" dirty="0" smtClean="0"/>
              <a:t>- Diagnostics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9207" y="3502871"/>
            <a:ext cx="8229600" cy="66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u="sng" dirty="0" err="1" smtClean="0"/>
              <a:t>Need</a:t>
            </a:r>
            <a:r>
              <a:rPr lang="fr-FR" sz="3200" u="sng" dirty="0" smtClean="0"/>
              <a:t> for </a:t>
            </a:r>
            <a:r>
              <a:rPr lang="fr-FR" sz="3200" u="sng" dirty="0" err="1" smtClean="0"/>
              <a:t>Beam</a:t>
            </a:r>
            <a:r>
              <a:rPr lang="fr-FR" sz="3200" u="sng" dirty="0" smtClean="0"/>
              <a:t> </a:t>
            </a:r>
            <a:r>
              <a:rPr lang="fr-FR" sz="3200" u="sng" dirty="0"/>
              <a:t>T</a:t>
            </a:r>
            <a:r>
              <a:rPr lang="fr-FR" sz="3200" u="sng" dirty="0" smtClean="0"/>
              <a:t>ransport </a:t>
            </a:r>
            <a:r>
              <a:rPr lang="fr-FR" sz="3200" u="sng" dirty="0" err="1" smtClean="0"/>
              <a:t>Strategy</a:t>
            </a:r>
            <a:endParaRPr lang="fr-FR" sz="3200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527076" y="4056747"/>
            <a:ext cx="8356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It is primarily dependent on what is behind the collimators i.e. if the experimental target is far downstream and which intensity is used. </a:t>
            </a:r>
          </a:p>
          <a:p>
            <a:r>
              <a:rPr lang="en-GB" sz="1600" dirty="0"/>
              <a:t>1) current optimisation, </a:t>
            </a:r>
            <a:r>
              <a:rPr lang="en-GB" sz="1600" dirty="0" smtClean="0"/>
              <a:t>using inserted </a:t>
            </a:r>
            <a:r>
              <a:rPr lang="en-GB" sz="1600" dirty="0"/>
              <a:t>faraday </a:t>
            </a:r>
            <a:r>
              <a:rPr lang="en-GB" sz="1600" dirty="0" smtClean="0"/>
              <a:t>cups, and/or </a:t>
            </a:r>
            <a:r>
              <a:rPr lang="en-GB" sz="1600" dirty="0"/>
              <a:t>beam dumps at end of line if there is one</a:t>
            </a:r>
          </a:p>
          <a:p>
            <a:r>
              <a:rPr lang="en-GB" sz="1600" dirty="0"/>
              <a:t>2) Beam transverse size optimisation</a:t>
            </a:r>
          </a:p>
          <a:p>
            <a:pPr lvl="1"/>
            <a:r>
              <a:rPr lang="en-GB" sz="1600" dirty="0"/>
              <a:t>At </a:t>
            </a:r>
            <a:r>
              <a:rPr lang="en-GB" sz="1600" u="sng" dirty="0"/>
              <a:t>high current </a:t>
            </a:r>
            <a:r>
              <a:rPr lang="en-GB" sz="1600" dirty="0"/>
              <a:t>and on an irradiation station with a rabbit, the beam is centred on the collimators upstream the station. The electrical deposit is the measurements</a:t>
            </a:r>
          </a:p>
          <a:p>
            <a:pPr lvl="1"/>
            <a:r>
              <a:rPr lang="en-GB" sz="1600" dirty="0"/>
              <a:t>At </a:t>
            </a:r>
            <a:r>
              <a:rPr lang="en-GB" sz="1600" u="sng" dirty="0"/>
              <a:t>low current</a:t>
            </a:r>
            <a:r>
              <a:rPr lang="en-GB" sz="1600" dirty="0"/>
              <a:t>, and </a:t>
            </a:r>
            <a:r>
              <a:rPr lang="en-GB" sz="1600" u="sng" dirty="0"/>
              <a:t>for specific needs</a:t>
            </a:r>
            <a:r>
              <a:rPr lang="en-GB" sz="1600" dirty="0"/>
              <a:t>, optimisation is slightly more complex and relies on dipoles and quadrupoles modifications to get the right beam. </a:t>
            </a:r>
          </a:p>
          <a:p>
            <a:r>
              <a:rPr lang="en-GB" sz="1600" dirty="0">
                <a:sym typeface="Wingdings" pitchFamily="2" charset="2"/>
              </a:rPr>
              <a:t> diagnostics</a:t>
            </a:r>
            <a:endParaRPr lang="en-GB" sz="1600" dirty="0"/>
          </a:p>
        </p:txBody>
      </p:sp>
      <p:pic>
        <p:nvPicPr>
          <p:cNvPr id="11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840"/>
            <a:ext cx="1224331" cy="50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77684" y="2812587"/>
            <a:ext cx="344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Simple</a:t>
            </a:r>
            <a:r>
              <a:rPr lang="en-US" dirty="0" smtClean="0"/>
              <a:t> beam-line such as A2, P1 </a:t>
            </a:r>
            <a:endParaRPr lang="fr-FR" dirty="0"/>
          </a:p>
        </p:txBody>
      </p:sp>
      <p:pic>
        <p:nvPicPr>
          <p:cNvPr id="12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6611292"/>
            <a:ext cx="9144000" cy="261698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63" y="1820338"/>
            <a:ext cx="1304420" cy="578249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4773592" y="3200978"/>
            <a:ext cx="13044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159750" y="2802994"/>
            <a:ext cx="59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7380312" y="3521333"/>
            <a:ext cx="687822" cy="535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Diagnostics I</a:t>
            </a:r>
            <a:endParaRPr lang="fr-FR" b="1" u="sng" dirty="0">
              <a:solidFill>
                <a:srgbClr val="00B050"/>
              </a:solidFill>
            </a:endParaRPr>
          </a:p>
        </p:txBody>
      </p:sp>
      <p:pic>
        <p:nvPicPr>
          <p:cNvPr id="7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840"/>
            <a:ext cx="1224331" cy="50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3647" y="1259324"/>
            <a:ext cx="6638356" cy="507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main diagnostics are:</a:t>
            </a:r>
          </a:p>
          <a:p>
            <a:r>
              <a:rPr lang="fr-FR" sz="2000" b="1" dirty="0" smtClean="0"/>
              <a:t>- </a:t>
            </a:r>
            <a:r>
              <a:rPr lang="fr-FR" sz="2000" b="1" u="sng" dirty="0" err="1" smtClean="0"/>
              <a:t>Current</a:t>
            </a:r>
            <a:r>
              <a:rPr lang="fr-FR" sz="2000" b="1" u="sng" dirty="0" smtClean="0"/>
              <a:t> </a:t>
            </a:r>
            <a:r>
              <a:rPr lang="fr-FR" sz="2000" b="1" u="sng" dirty="0" err="1" smtClean="0"/>
              <a:t>measurements</a:t>
            </a:r>
            <a:r>
              <a:rPr lang="fr-FR" sz="2000" b="1" u="sng" dirty="0"/>
              <a:t> </a:t>
            </a:r>
            <a:r>
              <a:rPr lang="fr-FR" sz="2000" b="1" u="sng" dirty="0" smtClean="0"/>
              <a:t>(</a:t>
            </a:r>
            <a:r>
              <a:rPr lang="fr-FR" sz="2000" b="1" u="sng" dirty="0" err="1" smtClean="0"/>
              <a:t>Imean</a:t>
            </a:r>
            <a:r>
              <a:rPr lang="fr-FR" sz="2000" b="1" u="sng" dirty="0" smtClean="0"/>
              <a:t>)</a:t>
            </a:r>
            <a:r>
              <a:rPr lang="fr-FR" sz="2000" b="1" dirty="0" smtClean="0"/>
              <a:t>: </a:t>
            </a:r>
          </a:p>
          <a:p>
            <a:r>
              <a:rPr lang="fr-FR" sz="2000" dirty="0" smtClean="0"/>
              <a:t>	- On the 4 </a:t>
            </a:r>
            <a:r>
              <a:rPr lang="fr-FR" sz="2000" dirty="0" err="1" smtClean="0"/>
              <a:t>individual</a:t>
            </a:r>
            <a:r>
              <a:rPr lang="fr-FR" sz="2000" dirty="0" smtClean="0"/>
              <a:t> </a:t>
            </a:r>
            <a:r>
              <a:rPr lang="fr-FR" sz="2000" dirty="0" err="1" smtClean="0"/>
              <a:t>fingers</a:t>
            </a:r>
            <a:r>
              <a:rPr lang="fr-FR" sz="2000" dirty="0" smtClean="0"/>
              <a:t> of the </a:t>
            </a:r>
            <a:r>
              <a:rPr lang="fr-FR" sz="2000" u="sng" dirty="0" err="1" smtClean="0"/>
              <a:t>collimators</a:t>
            </a:r>
            <a:r>
              <a:rPr lang="fr-FR" sz="2000" dirty="0" smtClean="0"/>
              <a:t>  		</a:t>
            </a:r>
            <a:r>
              <a:rPr lang="fr-FR" sz="2000" dirty="0" smtClean="0">
                <a:sym typeface="Wingdings" pitchFamily="2" charset="2"/>
              </a:rPr>
              <a:t> aperture </a:t>
            </a:r>
            <a:r>
              <a:rPr lang="fr-FR" sz="2000" dirty="0" err="1" smtClean="0">
                <a:sym typeface="Wingdings" pitchFamily="2" charset="2"/>
              </a:rPr>
              <a:t>from</a:t>
            </a:r>
            <a:r>
              <a:rPr lang="fr-FR" sz="2000" dirty="0" smtClean="0">
                <a:sym typeface="Wingdings" pitchFamily="2" charset="2"/>
              </a:rPr>
              <a:t> 10 to 30 mm </a:t>
            </a:r>
            <a:r>
              <a:rPr lang="fr-FR" sz="2000" dirty="0" err="1" smtClean="0">
                <a:sym typeface="Wingdings" pitchFamily="2" charset="2"/>
              </a:rPr>
              <a:t>limiting</a:t>
            </a:r>
            <a:r>
              <a:rPr lang="fr-FR" sz="2000" dirty="0" smtClean="0">
                <a:sym typeface="Wingdings" pitchFamily="2" charset="2"/>
              </a:rPr>
              <a:t> the 			transverse size right </a:t>
            </a:r>
            <a:r>
              <a:rPr lang="fr-FR" sz="2000" dirty="0" err="1" smtClean="0">
                <a:sym typeface="Wingdings" pitchFamily="2" charset="2"/>
              </a:rPr>
              <a:t>at</a:t>
            </a:r>
            <a:r>
              <a:rPr lang="fr-FR" sz="2000" dirty="0" smtClean="0">
                <a:sym typeface="Wingdings" pitchFamily="2" charset="2"/>
              </a:rPr>
              <a:t> exit of </a:t>
            </a:r>
            <a:r>
              <a:rPr lang="fr-FR" sz="2000" dirty="0" err="1" smtClean="0">
                <a:sym typeface="Wingdings" pitchFamily="2" charset="2"/>
              </a:rPr>
              <a:t>collimators</a:t>
            </a:r>
            <a:r>
              <a:rPr lang="fr-FR" sz="2000" dirty="0" smtClean="0">
                <a:sym typeface="Wingdings" pitchFamily="2" charset="2"/>
              </a:rPr>
              <a:t>, </a:t>
            </a:r>
          </a:p>
          <a:p>
            <a:r>
              <a:rPr lang="fr-FR" sz="2000" dirty="0" smtClean="0">
                <a:sym typeface="Wingdings" pitchFamily="2" charset="2"/>
              </a:rPr>
              <a:t>	- </a:t>
            </a:r>
            <a:r>
              <a:rPr lang="fr-FR" sz="2000" u="sng" dirty="0" smtClean="0">
                <a:sym typeface="Wingdings" pitchFamily="2" charset="2"/>
              </a:rPr>
              <a:t>Faraday </a:t>
            </a:r>
            <a:r>
              <a:rPr lang="fr-FR" sz="2000" u="sng" dirty="0" err="1" smtClean="0">
                <a:sym typeface="Wingdings" pitchFamily="2" charset="2"/>
              </a:rPr>
              <a:t>cups</a:t>
            </a:r>
            <a:r>
              <a:rPr lang="fr-FR" sz="2000" dirty="0" smtClean="0">
                <a:sym typeface="Wingdings" pitchFamily="2" charset="2"/>
              </a:rPr>
              <a:t>: </a:t>
            </a:r>
          </a:p>
          <a:p>
            <a:r>
              <a:rPr lang="fr-FR" sz="2000" dirty="0" smtClean="0">
                <a:sym typeface="Wingdings" pitchFamily="2" charset="2"/>
              </a:rPr>
              <a:t>		Water </a:t>
            </a:r>
            <a:r>
              <a:rPr lang="fr-FR" sz="2000" dirty="0" err="1" smtClean="0">
                <a:sym typeface="Wingdings" pitchFamily="2" charset="2"/>
              </a:rPr>
              <a:t>cooled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layers</a:t>
            </a:r>
            <a:r>
              <a:rPr lang="fr-FR" sz="2000" dirty="0" smtClean="0">
                <a:sym typeface="Wingdings" pitchFamily="2" charset="2"/>
              </a:rPr>
              <a:t> of </a:t>
            </a:r>
            <a:r>
              <a:rPr lang="fr-FR" sz="2000" dirty="0" err="1" smtClean="0">
                <a:sym typeface="Wingdings" pitchFamily="2" charset="2"/>
              </a:rPr>
              <a:t>titanium</a:t>
            </a:r>
            <a:r>
              <a:rPr lang="fr-FR" sz="2000" dirty="0" smtClean="0">
                <a:sym typeface="Wingdings" pitchFamily="2" charset="2"/>
              </a:rPr>
              <a:t> 				/aluminium</a:t>
            </a:r>
          </a:p>
          <a:p>
            <a:r>
              <a:rPr lang="fr-FR" sz="2000" dirty="0" smtClean="0">
                <a:sym typeface="Wingdings" pitchFamily="2" charset="2"/>
              </a:rPr>
              <a:t>		15kW max (</a:t>
            </a:r>
            <a:r>
              <a:rPr lang="fr-FR" sz="2000" dirty="0" err="1" smtClean="0">
                <a:sym typeface="Wingdings" pitchFamily="2" charset="2"/>
              </a:rPr>
              <a:t>i.e</a:t>
            </a:r>
            <a:r>
              <a:rPr lang="fr-FR" sz="2000" dirty="0" smtClean="0">
                <a:sym typeface="Wingdings" pitchFamily="2" charset="2"/>
              </a:rPr>
              <a:t> ~210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2000" dirty="0" smtClean="0">
                <a:sym typeface="Wingdings" pitchFamily="2" charset="2"/>
              </a:rPr>
              <a:t>A </a:t>
            </a:r>
            <a:r>
              <a:rPr lang="fr-FR" sz="2000" dirty="0" err="1" smtClean="0">
                <a:sym typeface="Wingdings" pitchFamily="2" charset="2"/>
              </a:rPr>
              <a:t>at</a:t>
            </a:r>
            <a:r>
              <a:rPr lang="fr-FR" sz="2000" dirty="0" smtClean="0">
                <a:sym typeface="Wingdings" pitchFamily="2" charset="2"/>
              </a:rPr>
              <a:t> 70MeV)</a:t>
            </a:r>
          </a:p>
          <a:p>
            <a:r>
              <a:rPr lang="fr-FR" sz="2000" dirty="0" smtClean="0">
                <a:sym typeface="Wingdings" pitchFamily="2" charset="2"/>
              </a:rPr>
              <a:t>	- </a:t>
            </a:r>
            <a:r>
              <a:rPr lang="fr-FR" sz="2000" u="sng" dirty="0" err="1" smtClean="0">
                <a:sym typeface="Wingdings" pitchFamily="2" charset="2"/>
              </a:rPr>
              <a:t>Beam</a:t>
            </a:r>
            <a:r>
              <a:rPr lang="fr-FR" sz="2000" u="sng" dirty="0" smtClean="0">
                <a:sym typeface="Wingdings" pitchFamily="2" charset="2"/>
              </a:rPr>
              <a:t> dumps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combined</a:t>
            </a:r>
            <a:r>
              <a:rPr lang="fr-FR" sz="2000" dirty="0" smtClean="0">
                <a:sym typeface="Wingdings" pitchFamily="2" charset="2"/>
              </a:rPr>
              <a:t> or not </a:t>
            </a:r>
            <a:r>
              <a:rPr lang="fr-FR" sz="2000" dirty="0" err="1" smtClean="0">
                <a:sym typeface="Wingdings" pitchFamily="2" charset="2"/>
              </a:rPr>
              <a:t>with</a:t>
            </a:r>
            <a:r>
              <a:rPr lang="fr-FR" sz="2000" dirty="0" smtClean="0">
                <a:sym typeface="Wingdings" pitchFamily="2" charset="2"/>
              </a:rPr>
              <a:t> a </a:t>
            </a:r>
            <a:r>
              <a:rPr lang="fr-FR" sz="2000" dirty="0" err="1" smtClean="0">
                <a:sym typeface="Wingdings" pitchFamily="2" charset="2"/>
              </a:rPr>
              <a:t>current</a:t>
            </a:r>
            <a:r>
              <a:rPr lang="fr-FR" sz="2000" dirty="0" smtClean="0">
                <a:sym typeface="Wingdings" pitchFamily="2" charset="2"/>
              </a:rPr>
              <a:t> 	</a:t>
            </a:r>
            <a:r>
              <a:rPr lang="fr-FR" sz="2000" dirty="0" err="1" smtClean="0">
                <a:sym typeface="Wingdings" pitchFamily="2" charset="2"/>
              </a:rPr>
              <a:t>integrator</a:t>
            </a:r>
            <a:r>
              <a:rPr lang="fr-FR" sz="2000" dirty="0" smtClean="0">
                <a:sym typeface="Wingdings" pitchFamily="2" charset="2"/>
              </a:rPr>
              <a:t> (</a:t>
            </a:r>
            <a:r>
              <a:rPr lang="fr-FR" sz="2000" dirty="0" err="1" smtClean="0">
                <a:sym typeface="Wingdings" pitchFamily="2" charset="2"/>
              </a:rPr>
              <a:t>at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very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low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current</a:t>
            </a:r>
            <a:r>
              <a:rPr lang="fr-FR" sz="2000" dirty="0" smtClean="0">
                <a:sym typeface="Wingdings" pitchFamily="2" charset="2"/>
              </a:rPr>
              <a:t>)</a:t>
            </a:r>
          </a:p>
          <a:p>
            <a:endParaRPr lang="fr-FR" sz="2000" dirty="0" smtClean="0">
              <a:sym typeface="Wingdings" pitchFamily="2" charset="2"/>
            </a:endParaRPr>
          </a:p>
          <a:p>
            <a:r>
              <a:rPr lang="fr-FR" sz="2000" b="1" dirty="0" smtClean="0">
                <a:sym typeface="Wingdings" pitchFamily="2" charset="2"/>
              </a:rPr>
              <a:t>- </a:t>
            </a:r>
            <a:r>
              <a:rPr lang="fr-FR" sz="2000" b="1" u="sng" dirty="0" err="1" smtClean="0">
                <a:sym typeface="Wingdings" pitchFamily="2" charset="2"/>
              </a:rPr>
              <a:t>Profilers</a:t>
            </a:r>
            <a:r>
              <a:rPr lang="fr-FR" sz="2000" b="1" dirty="0" smtClean="0">
                <a:sym typeface="Wingdings" pitchFamily="2" charset="2"/>
              </a:rPr>
              <a:t>: </a:t>
            </a:r>
            <a:r>
              <a:rPr lang="fr-FR" sz="2000" dirty="0" err="1" smtClean="0">
                <a:sym typeface="Wingdings" pitchFamily="2" charset="2"/>
              </a:rPr>
              <a:t>measures</a:t>
            </a:r>
            <a:r>
              <a:rPr lang="fr-FR" sz="2000" dirty="0" smtClean="0">
                <a:sym typeface="Wingdings" pitchFamily="2" charset="2"/>
              </a:rPr>
              <a:t> the </a:t>
            </a:r>
            <a:r>
              <a:rPr lang="fr-FR" sz="2000" dirty="0" err="1" smtClean="0">
                <a:sym typeface="Wingdings" pitchFamily="2" charset="2"/>
              </a:rPr>
              <a:t>beam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density</a:t>
            </a:r>
            <a:endParaRPr lang="fr-FR" sz="2000" dirty="0" smtClean="0"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endParaRPr lang="fr-FR" sz="2000" dirty="0" smtClean="0">
              <a:sym typeface="Wingdings" pitchFamily="2" charset="2"/>
            </a:endParaRPr>
          </a:p>
          <a:p>
            <a:r>
              <a:rPr lang="fr-FR" sz="2000" b="1" dirty="0" smtClean="0">
                <a:sym typeface="Wingdings" pitchFamily="2" charset="2"/>
              </a:rPr>
              <a:t>- </a:t>
            </a:r>
            <a:r>
              <a:rPr lang="fr-FR" sz="2000" b="1" u="sng" dirty="0" smtClean="0">
                <a:sym typeface="Wingdings" pitchFamily="2" charset="2"/>
              </a:rPr>
              <a:t>Alumina foils</a:t>
            </a:r>
            <a:r>
              <a:rPr lang="fr-FR" sz="2000" b="1" dirty="0" smtClean="0">
                <a:sym typeface="Wingdings" pitchFamily="2" charset="2"/>
              </a:rPr>
              <a:t>:</a:t>
            </a:r>
            <a:r>
              <a:rPr lang="fr-FR" sz="2000" dirty="0" smtClean="0">
                <a:sym typeface="Wingdings" pitchFamily="2" charset="2"/>
              </a:rPr>
              <a:t>	or </a:t>
            </a:r>
            <a:r>
              <a:rPr lang="fr-FR" sz="2000" dirty="0" err="1" smtClean="0">
                <a:sym typeface="Wingdings" pitchFamily="2" charset="2"/>
              </a:rPr>
              <a:t>thin</a:t>
            </a:r>
            <a:r>
              <a:rPr lang="fr-FR" sz="2000" dirty="0" smtClean="0">
                <a:sym typeface="Wingdings" pitchFamily="2" charset="2"/>
              </a:rPr>
              <a:t> film foils for location and size 			</a:t>
            </a:r>
            <a:r>
              <a:rPr lang="fr-FR" sz="2000" dirty="0" err="1" smtClean="0">
                <a:sym typeface="Wingdings" pitchFamily="2" charset="2"/>
              </a:rPr>
              <a:t>measurements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at</a:t>
            </a:r>
            <a:r>
              <a:rPr lang="fr-FR" sz="2000" dirty="0" smtClean="0">
                <a:sym typeface="Wingdings" pitchFamily="2" charset="2"/>
              </a:rPr>
              <a:t> end of line</a:t>
            </a:r>
            <a:endParaRPr lang="fr-FR" sz="2000" dirty="0"/>
          </a:p>
        </p:txBody>
      </p:sp>
      <p:pic>
        <p:nvPicPr>
          <p:cNvPr id="6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7519066" y="3790950"/>
            <a:ext cx="1096165" cy="3067050"/>
            <a:chOff x="7610618" y="1867633"/>
            <a:chExt cx="1096165" cy="30670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732" y="1867633"/>
              <a:ext cx="885825" cy="306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Connecteur droit avec flèche 8"/>
            <p:cNvCxnSpPr/>
            <p:nvPr/>
          </p:nvCxnSpPr>
          <p:spPr>
            <a:xfrm>
              <a:off x="7610618" y="3840355"/>
              <a:ext cx="666812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avec flèche 3"/>
            <p:cNvCxnSpPr/>
            <p:nvPr/>
          </p:nvCxnSpPr>
          <p:spPr>
            <a:xfrm>
              <a:off x="8706783" y="2728557"/>
              <a:ext cx="0" cy="10072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6883498" y="773153"/>
            <a:ext cx="2182832" cy="1728193"/>
            <a:chOff x="118359" y="2915487"/>
            <a:chExt cx="4975699" cy="1242885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899592" y="3789040"/>
              <a:ext cx="4032448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1403648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1556048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703506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860848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2013248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2165648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2318048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2472904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2644539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2827053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2979453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3126911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3284253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436653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3589053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3741453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3896309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4067944" y="3212976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4770022" y="3789040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fr-FR" dirty="0"/>
            </a:p>
          </p:txBody>
        </p:sp>
        <p:sp>
          <p:nvSpPr>
            <p:cNvPr id="33" name="ZoneTexte 32"/>
            <p:cNvSpPr txBox="1"/>
            <p:nvPr/>
          </p:nvSpPr>
          <p:spPr>
            <a:xfrm rot="16200000">
              <a:off x="334262" y="3079922"/>
              <a:ext cx="64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1"/>
                  </a:solidFill>
                </a:rPr>
                <a:t>I</a:t>
              </a:r>
              <a:r>
                <a:rPr lang="en-US" baseline="-25000" dirty="0" err="1" smtClean="0">
                  <a:solidFill>
                    <a:schemeClr val="accent1"/>
                  </a:solidFill>
                </a:rPr>
                <a:t>bunch</a:t>
              </a:r>
              <a:endParaRPr lang="fr-FR" baseline="-25000" dirty="0">
                <a:solidFill>
                  <a:schemeClr val="accent1"/>
                </a:solidFill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1115616" y="3505781"/>
              <a:ext cx="352839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 rot="16200000">
              <a:off x="-96714" y="3130560"/>
              <a:ext cx="79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I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mean</a:t>
              </a:r>
              <a:endParaRPr lang="fr-FR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7803229" y="2539016"/>
            <a:ext cx="591305" cy="691141"/>
            <a:chOff x="4224116" y="2636912"/>
            <a:chExt cx="1500012" cy="1535542"/>
          </a:xfrm>
        </p:grpSpPr>
        <p:sp>
          <p:nvSpPr>
            <p:cNvPr id="38" name="Rectangle 37"/>
            <p:cNvSpPr/>
            <p:nvPr/>
          </p:nvSpPr>
          <p:spPr>
            <a:xfrm>
              <a:off x="4224116" y="2636912"/>
              <a:ext cx="1500012" cy="15355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76056" y="2636912"/>
              <a:ext cx="648072" cy="68407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24116" y="2636912"/>
              <a:ext cx="648072" cy="68407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76056" y="3488378"/>
              <a:ext cx="648072" cy="68407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24116" y="3481313"/>
              <a:ext cx="648072" cy="68407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24116" y="3292972"/>
              <a:ext cx="1500012" cy="195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48152" y="3292974"/>
              <a:ext cx="324036" cy="1883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4744328" y="3624702"/>
              <a:ext cx="468052" cy="1954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4852396" y="3067348"/>
              <a:ext cx="251915" cy="1954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76056" y="3296504"/>
              <a:ext cx="504056" cy="1848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7336162" y="826154"/>
            <a:ext cx="151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current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7017386" y="2232994"/>
            <a:ext cx="202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Collimator readings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7507044" y="3421618"/>
            <a:ext cx="138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Faraday cup</a:t>
            </a:r>
            <a:endParaRPr lang="fr-FR" dirty="0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4923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Diagnostics II</a:t>
            </a:r>
            <a:endParaRPr lang="fr-FR" b="1" u="sng" dirty="0">
              <a:solidFill>
                <a:srgbClr val="00B050"/>
              </a:solidFill>
            </a:endParaRPr>
          </a:p>
        </p:txBody>
      </p:sp>
      <p:pic>
        <p:nvPicPr>
          <p:cNvPr id="4" name="Image 1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71" y="3995983"/>
            <a:ext cx="3498378" cy="26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9568" y="1146810"/>
            <a:ext cx="2016225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Profiler NEC 80 (83)</a:t>
            </a:r>
            <a:r>
              <a:rPr lang="fr-FR" sz="1400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fr-FR" sz="1400" dirty="0" err="1" smtClean="0"/>
              <a:t>Installed</a:t>
            </a:r>
            <a:r>
              <a:rPr lang="fr-FR" sz="1400" dirty="0" smtClean="0"/>
              <a:t> </a:t>
            </a:r>
            <a:r>
              <a:rPr lang="fr-FR" sz="1400" dirty="0" err="1" smtClean="0"/>
              <a:t>downstream</a:t>
            </a:r>
            <a:r>
              <a:rPr lang="fr-FR" sz="1400" dirty="0" smtClean="0"/>
              <a:t> a  </a:t>
            </a:r>
            <a:r>
              <a:rPr lang="fr-FR" sz="1400" dirty="0" err="1" smtClean="0"/>
              <a:t>collimator</a:t>
            </a: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A single  </a:t>
            </a:r>
            <a:r>
              <a:rPr lang="fr-FR" sz="1400" dirty="0" err="1" smtClean="0"/>
              <a:t>wire</a:t>
            </a:r>
            <a:r>
              <a:rPr lang="fr-FR" sz="1400" dirty="0" smtClean="0"/>
              <a:t>, </a:t>
            </a:r>
            <a:r>
              <a:rPr lang="fr-FR" sz="1400" dirty="0" err="1" smtClean="0"/>
              <a:t>frequency</a:t>
            </a:r>
            <a:r>
              <a:rPr lang="fr-FR" sz="1400" dirty="0" smtClean="0"/>
              <a:t> 18 Hz (19Hz) </a:t>
            </a:r>
          </a:p>
          <a:p>
            <a:pPr marL="285750" indent="-285750">
              <a:buFontTx/>
              <a:buChar char="-"/>
            </a:pPr>
            <a:r>
              <a:rPr lang="fr-FR" sz="1400" dirty="0" err="1" smtClean="0"/>
              <a:t>Helicoidal</a:t>
            </a:r>
            <a:r>
              <a:rPr lang="fr-FR" sz="1400" dirty="0" smtClean="0"/>
              <a:t> Radius = 2.7 cm (5.31)</a:t>
            </a:r>
          </a:p>
          <a:p>
            <a:pPr marL="285750" indent="-285750">
              <a:buFontTx/>
              <a:buChar char="-"/>
            </a:pPr>
            <a:r>
              <a:rPr lang="fr-FR" sz="1400" dirty="0" err="1" smtClean="0"/>
              <a:t>Limit</a:t>
            </a:r>
            <a:r>
              <a:rPr lang="fr-FR" sz="1400" dirty="0" smtClean="0"/>
              <a:t> (</a:t>
            </a:r>
            <a:r>
              <a:rPr lang="fr-FR" sz="1400" dirty="0" err="1" smtClean="0"/>
              <a:t>theo</a:t>
            </a:r>
            <a:r>
              <a:rPr lang="fr-FR" sz="1400" dirty="0"/>
              <a:t>.)=150 </a:t>
            </a:r>
            <a:r>
              <a:rPr lang="fr-FR" sz="1400" dirty="0">
                <a:latin typeface="Symbol" pitchFamily="18" charset="2"/>
              </a:rPr>
              <a:t>m</a:t>
            </a:r>
            <a:r>
              <a:rPr lang="fr-FR" sz="1400" dirty="0"/>
              <a:t>A </a:t>
            </a:r>
            <a:r>
              <a:rPr lang="fr-FR" sz="1400" dirty="0" smtClean="0"/>
              <a:t> for a 10 mm </a:t>
            </a:r>
            <a:r>
              <a:rPr lang="fr-FR" sz="1400" dirty="0" err="1" smtClean="0"/>
              <a:t>beam</a:t>
            </a:r>
            <a:endParaRPr lang="fr-FR" sz="1400" dirty="0" smtClean="0"/>
          </a:p>
        </p:txBody>
      </p:sp>
      <p:pic>
        <p:nvPicPr>
          <p:cNvPr id="5" name="Imag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16" y="1454586"/>
            <a:ext cx="2939327" cy="220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77814" y="4005064"/>
            <a:ext cx="451881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Alumina foil</a:t>
            </a:r>
            <a:r>
              <a:rPr lang="fr-FR" sz="1400" dirty="0" smtClean="0"/>
              <a:t> (AlO3) - </a:t>
            </a:r>
            <a:r>
              <a:rPr lang="fr-FR" sz="1400" dirty="0" err="1" smtClean="0"/>
              <a:t>thickness</a:t>
            </a:r>
            <a:r>
              <a:rPr lang="fr-FR" sz="1400" dirty="0" smtClean="0"/>
              <a:t> 1 mm:</a:t>
            </a:r>
          </a:p>
          <a:p>
            <a:pPr marL="285750" indent="-285750">
              <a:buFontTx/>
              <a:buChar char="-"/>
            </a:pPr>
            <a:r>
              <a:rPr lang="fr-FR" sz="1400" dirty="0" err="1" smtClean="0"/>
              <a:t>Installed</a:t>
            </a:r>
            <a:r>
              <a:rPr lang="fr-FR" sz="1400" dirty="0" smtClean="0"/>
              <a:t> </a:t>
            </a:r>
            <a:r>
              <a:rPr lang="fr-FR" sz="1400" dirty="0" err="1" smtClean="0"/>
              <a:t>outside</a:t>
            </a:r>
            <a:r>
              <a:rPr lang="fr-FR" sz="1400" dirty="0" smtClean="0"/>
              <a:t> the line, </a:t>
            </a:r>
            <a:r>
              <a:rPr lang="fr-FR" sz="1400" dirty="0" err="1" smtClean="0"/>
              <a:t>downstream</a:t>
            </a:r>
            <a:r>
              <a:rPr lang="fr-FR" sz="1400" dirty="0" smtClean="0"/>
              <a:t> the exit </a:t>
            </a:r>
            <a:r>
              <a:rPr lang="fr-FR" sz="1400" dirty="0" err="1" smtClean="0"/>
              <a:t>thin</a:t>
            </a:r>
            <a:r>
              <a:rPr lang="fr-FR" sz="1400" dirty="0"/>
              <a:t> </a:t>
            </a:r>
            <a:r>
              <a:rPr lang="fr-FR" sz="1400" dirty="0" smtClean="0"/>
              <a:t>kapton </a:t>
            </a:r>
            <a:r>
              <a:rPr lang="fr-FR" sz="1400" dirty="0"/>
              <a:t>(75 </a:t>
            </a:r>
            <a:r>
              <a:rPr lang="fr-FR" sz="1400" dirty="0" smtClean="0">
                <a:latin typeface="Symbol" pitchFamily="18" charset="2"/>
              </a:rPr>
              <a:t>m</a:t>
            </a:r>
            <a:r>
              <a:rPr lang="fr-FR" sz="1400" dirty="0" smtClean="0"/>
              <a:t>m) </a:t>
            </a:r>
            <a:r>
              <a:rPr lang="fr-FR" sz="1400" dirty="0" err="1" smtClean="0"/>
              <a:t>window</a:t>
            </a:r>
            <a:r>
              <a:rPr lang="fr-FR" sz="1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Check of the center and </a:t>
            </a:r>
            <a:r>
              <a:rPr lang="fr-FR" sz="1400" dirty="0" err="1" smtClean="0"/>
              <a:t>beam</a:t>
            </a:r>
            <a:r>
              <a:rPr lang="fr-FR" sz="1400" dirty="0" smtClean="0"/>
              <a:t> size 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~1nA &lt;</a:t>
            </a:r>
            <a:r>
              <a:rPr lang="fr-FR" sz="1400" dirty="0" err="1" smtClean="0"/>
              <a:t>I</a:t>
            </a:r>
            <a:r>
              <a:rPr lang="fr-FR" sz="1400" baseline="-25000" dirty="0" err="1" smtClean="0"/>
              <a:t>moy</a:t>
            </a:r>
            <a:r>
              <a:rPr lang="fr-FR" sz="1400" dirty="0" smtClean="0"/>
              <a:t>&lt;~150 </a:t>
            </a:r>
            <a:r>
              <a:rPr lang="fr-FR" sz="1400" dirty="0" err="1" smtClean="0"/>
              <a:t>nA</a:t>
            </a:r>
            <a:r>
              <a:rPr lang="fr-FR" sz="1400" dirty="0" smtClean="0"/>
              <a:t> for protons and alpha</a:t>
            </a:r>
          </a:p>
          <a:p>
            <a:pPr marL="285750" indent="-285750">
              <a:buFontTx/>
              <a:buChar char="-"/>
            </a:pPr>
            <a:r>
              <a:rPr lang="fr-FR" sz="1400" dirty="0" err="1" smtClean="0"/>
              <a:t>Vidikon</a:t>
            </a:r>
            <a:r>
              <a:rPr lang="fr-FR" sz="1400" dirty="0" smtClean="0"/>
              <a:t> Camera (radiation hard)</a:t>
            </a:r>
          </a:p>
          <a:p>
            <a:pPr marL="285750" indent="-285750">
              <a:buFontTx/>
              <a:buChar char="-"/>
            </a:pPr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>
                <a:sym typeface="Wingdings" pitchFamily="2" charset="2"/>
              </a:rPr>
              <a:t> </a:t>
            </a:r>
            <a:r>
              <a:rPr lang="fr-FR" sz="1400" dirty="0" err="1" smtClean="0">
                <a:sym typeface="Wingdings" pitchFamily="2" charset="2"/>
              </a:rPr>
              <a:t>Off-line</a:t>
            </a:r>
            <a:r>
              <a:rPr lang="fr-FR" sz="1400" dirty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analysis</a:t>
            </a:r>
            <a:r>
              <a:rPr lang="fr-FR" sz="1400" dirty="0" smtClean="0">
                <a:sym typeface="Wingdings" pitchFamily="2" charset="2"/>
              </a:rPr>
              <a:t> code </a:t>
            </a:r>
            <a:r>
              <a:rPr lang="fr-FR" sz="1400" dirty="0" err="1" smtClean="0">
                <a:sym typeface="Wingdings" pitchFamily="2" charset="2"/>
              </a:rPr>
              <a:t>is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developed</a:t>
            </a:r>
            <a:r>
              <a:rPr lang="fr-FR" sz="1400" dirty="0" smtClean="0">
                <a:sym typeface="Wingdings" pitchFamily="2" charset="2"/>
              </a:rPr>
              <a:t> in GMO, </a:t>
            </a:r>
            <a:r>
              <a:rPr lang="fr-FR" sz="1400" dirty="0" err="1" smtClean="0">
                <a:sym typeface="Wingdings" pitchFamily="2" charset="2"/>
              </a:rPr>
              <a:t>based</a:t>
            </a:r>
            <a:r>
              <a:rPr lang="fr-FR" sz="1400" dirty="0" smtClean="0">
                <a:sym typeface="Wingdings" pitchFamily="2" charset="2"/>
              </a:rPr>
              <a:t>  a </a:t>
            </a:r>
            <a:r>
              <a:rPr lang="fr-FR" sz="1400" dirty="0" err="1" smtClean="0">
                <a:sym typeface="Wingdings" pitchFamily="2" charset="2"/>
              </a:rPr>
              <a:t>Matlab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tool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from</a:t>
            </a:r>
            <a:r>
              <a:rPr lang="fr-FR" sz="1400" dirty="0" smtClean="0">
                <a:sym typeface="Wingdings" pitchFamily="2" charset="2"/>
              </a:rPr>
              <a:t> LAL.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856345" y="102869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On-line </a:t>
            </a:r>
            <a:r>
              <a:rPr lang="fr-FR" sz="1400" dirty="0" err="1" smtClean="0"/>
              <a:t>analysis</a:t>
            </a:r>
            <a:r>
              <a:rPr lang="fr-FR" sz="1400" dirty="0" smtClean="0"/>
              <a:t> of </a:t>
            </a:r>
            <a:r>
              <a:rPr lang="fr-FR" sz="1400" dirty="0" err="1" smtClean="0"/>
              <a:t>beam</a:t>
            </a:r>
            <a:r>
              <a:rPr lang="fr-FR" sz="1400" dirty="0" smtClean="0"/>
              <a:t> </a:t>
            </a:r>
            <a:r>
              <a:rPr lang="fr-FR" sz="1400" i="1" dirty="0" smtClean="0"/>
              <a:t>x-y </a:t>
            </a:r>
            <a:r>
              <a:rPr lang="fr-FR" sz="1400" dirty="0" err="1" smtClean="0"/>
              <a:t>density</a:t>
            </a:r>
            <a:endParaRPr lang="fr-FR" sz="1400" dirty="0"/>
          </a:p>
        </p:txBody>
      </p:sp>
      <p:pic>
        <p:nvPicPr>
          <p:cNvPr id="9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840"/>
            <a:ext cx="1224331" cy="50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76477" y="4010108"/>
            <a:ext cx="936299" cy="92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44" y="1336470"/>
            <a:ext cx="3766766" cy="22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Maintenance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1125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maintenance knowledge is mainly based on existing Cyclotron at lower energies (30 MeV) for Preventive</a:t>
            </a:r>
            <a:endParaRPr lang="en-US" dirty="0"/>
          </a:p>
          <a:p>
            <a:r>
              <a:rPr lang="en-US" dirty="0" smtClean="0"/>
              <a:t>Curative: The strategy used here is get-to-know the machine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weeks/year: Main maintenance (done with GMO/IBA)</a:t>
            </a:r>
          </a:p>
          <a:p>
            <a:pPr lvl="1"/>
            <a:r>
              <a:rPr lang="en-US" dirty="0" smtClean="0"/>
              <a:t>Weekly (Mondays) beamline-cyclotron round watch:</a:t>
            </a:r>
          </a:p>
          <a:p>
            <a:pPr lvl="2"/>
            <a:r>
              <a:rPr lang="en-US" dirty="0" smtClean="0"/>
              <a:t>List of check-ups done by ARRONAX maintenance group.</a:t>
            </a:r>
          </a:p>
          <a:p>
            <a:pPr lvl="1"/>
            <a:r>
              <a:rPr lang="en-US" dirty="0" smtClean="0"/>
              <a:t>Building up a “memory” of the machine problems via an electronic logbook (see later)</a:t>
            </a:r>
          </a:p>
          <a:p>
            <a:pPr lvl="1"/>
            <a:r>
              <a:rPr lang="en-US" dirty="0" smtClean="0"/>
              <a:t>Keeping the information flow between cyclotron designer and ARRONAX (both ways):</a:t>
            </a:r>
          </a:p>
          <a:p>
            <a:pPr lvl="2"/>
            <a:r>
              <a:rPr lang="en-US" dirty="0" smtClean="0"/>
              <a:t>Tasks/Information exchange charts in use at each IBA/</a:t>
            </a:r>
            <a:r>
              <a:rPr lang="en-US" dirty="0" err="1" smtClean="0"/>
              <a:t>Arronax</a:t>
            </a:r>
            <a:r>
              <a:rPr lang="en-US" dirty="0" smtClean="0"/>
              <a:t> technical meeting since beg. 2011. (very helpful to recall problems and keep tracks, and make sure there is a resolution in view)</a:t>
            </a:r>
          </a:p>
          <a:p>
            <a:pPr lvl="1"/>
            <a:r>
              <a:rPr lang="en-US" dirty="0" smtClean="0"/>
              <a:t>Training of the GMO team with radio protection group</a:t>
            </a:r>
            <a:endParaRPr lang="fr-FR" dirty="0"/>
          </a:p>
        </p:txBody>
      </p:sp>
      <p:pic>
        <p:nvPicPr>
          <p:cNvPr id="4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841"/>
            <a:ext cx="1080315" cy="4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0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8958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Electronic log book (</a:t>
            </a:r>
            <a:r>
              <a:rPr lang="en-US" b="1" u="sng" dirty="0" err="1" smtClean="0">
                <a:solidFill>
                  <a:srgbClr val="00B050"/>
                </a:solidFill>
              </a:rPr>
              <a:t>elog</a:t>
            </a:r>
            <a:r>
              <a:rPr lang="en-US" b="1" u="sng" dirty="0" smtClean="0">
                <a:solidFill>
                  <a:srgbClr val="00B050"/>
                </a:solidFill>
              </a:rPr>
              <a:t>)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Multi-parameters table filled in by the GMO (Operation &amp; </a:t>
            </a:r>
            <a:r>
              <a:rPr lang="en-US" dirty="0"/>
              <a:t>M</a:t>
            </a:r>
            <a:r>
              <a:rPr lang="en-US" dirty="0" smtClean="0"/>
              <a:t>aintenance Group) </a:t>
            </a:r>
            <a:r>
              <a:rPr lang="en-US" dirty="0" smtClean="0">
                <a:sym typeface="Wingdings" pitchFamily="2" charset="2"/>
              </a:rPr>
              <a:t> from PSI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Maintenance (12 global parameters):</a:t>
            </a:r>
          </a:p>
          <a:p>
            <a:pPr lvl="1"/>
            <a:r>
              <a:rPr lang="en-US" dirty="0" smtClean="0"/>
              <a:t>ID number</a:t>
            </a:r>
          </a:p>
          <a:p>
            <a:pPr lvl="1"/>
            <a:r>
              <a:rPr lang="en-US" dirty="0" smtClean="0"/>
              <a:t>Message Date</a:t>
            </a:r>
          </a:p>
          <a:p>
            <a:pPr lvl="1"/>
            <a:r>
              <a:rPr lang="en-US" dirty="0" smtClean="0"/>
              <a:t>Intervention date</a:t>
            </a:r>
          </a:p>
          <a:p>
            <a:pPr lvl="1"/>
            <a:r>
              <a:rPr lang="en-US" dirty="0" smtClean="0"/>
              <a:t>Intervention reason (failure, surveillance, preparation)</a:t>
            </a:r>
          </a:p>
          <a:p>
            <a:pPr lvl="1"/>
            <a:r>
              <a:rPr lang="en-US" dirty="0" smtClean="0"/>
              <a:t>Person in charge</a:t>
            </a:r>
          </a:p>
          <a:p>
            <a:pPr lvl="1"/>
            <a:r>
              <a:rPr lang="en-US" dirty="0" smtClean="0"/>
              <a:t>Structure (</a:t>
            </a:r>
            <a:r>
              <a:rPr lang="en-US" dirty="0" err="1" smtClean="0"/>
              <a:t>cyclo</a:t>
            </a:r>
            <a:r>
              <a:rPr lang="en-US" dirty="0" smtClean="0"/>
              <a:t>, environment)</a:t>
            </a:r>
          </a:p>
          <a:p>
            <a:pPr lvl="1"/>
            <a:r>
              <a:rPr lang="en-US" dirty="0" smtClean="0"/>
              <a:t>Location (beamlines, </a:t>
            </a:r>
            <a:r>
              <a:rPr lang="en-US" dirty="0" err="1" smtClean="0"/>
              <a:t>cyclo</a:t>
            </a:r>
            <a:r>
              <a:rPr lang="en-US" dirty="0" smtClean="0"/>
              <a:t>, technical rooms,…)</a:t>
            </a:r>
          </a:p>
          <a:p>
            <a:pPr lvl="1"/>
            <a:r>
              <a:rPr lang="en-US" dirty="0" smtClean="0"/>
              <a:t>Equipment (beam dump, irradiation stations, strippers, sources, water cooling, </a:t>
            </a:r>
            <a:r>
              <a:rPr lang="en-US" dirty="0" err="1" smtClean="0"/>
              <a:t>cryo</a:t>
            </a:r>
            <a:r>
              <a:rPr lang="en-US" dirty="0" smtClean="0"/>
              <a:t> pump,…)</a:t>
            </a:r>
          </a:p>
          <a:p>
            <a:pPr lvl="1"/>
            <a:r>
              <a:rPr lang="en-US" dirty="0" smtClean="0"/>
              <a:t>Status of the cyclotron</a:t>
            </a:r>
          </a:p>
          <a:p>
            <a:pPr lvl="1"/>
            <a:r>
              <a:rPr lang="en-US" dirty="0" smtClean="0"/>
              <a:t>Action (finished, ongoing,…)</a:t>
            </a:r>
          </a:p>
          <a:p>
            <a:pPr lvl="1"/>
            <a:r>
              <a:rPr lang="en-US" dirty="0" smtClean="0"/>
              <a:t>Comments + attached files</a:t>
            </a:r>
          </a:p>
          <a:p>
            <a:r>
              <a:rPr lang="en-US" dirty="0" smtClean="0"/>
              <a:t>Beam on (25 parameters):</a:t>
            </a:r>
          </a:p>
          <a:p>
            <a:pPr lvl="1"/>
            <a:r>
              <a:rPr lang="en-US" dirty="0" smtClean="0"/>
              <a:t>Pilots, particles, beamlines, targets, energy, current, comments, attached files,…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322"/>
            <a:ext cx="9144000" cy="2497366"/>
          </a:xfrm>
          <a:prstGeom prst="rect">
            <a:avLst/>
          </a:prstGeom>
        </p:spPr>
      </p:pic>
      <p:pic>
        <p:nvPicPr>
          <p:cNvPr id="5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841"/>
            <a:ext cx="1080315" cy="4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606480" y="4005064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not a tracking tool but it will help to define later the data base required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2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01032"/>
            <a:ext cx="8229600" cy="1143000"/>
          </a:xfrm>
        </p:spPr>
        <p:txBody>
          <a:bodyPr/>
          <a:lstStyle/>
          <a:p>
            <a:r>
              <a:rPr lang="fr-FR" b="1" u="sng" dirty="0" err="1" smtClean="0">
                <a:solidFill>
                  <a:srgbClr val="00B050"/>
                </a:solidFill>
              </a:rPr>
              <a:t>Present</a:t>
            </a:r>
            <a:r>
              <a:rPr lang="fr-FR" b="1" u="sng" dirty="0" smtClean="0">
                <a:solidFill>
                  <a:srgbClr val="00B050"/>
                </a:solidFill>
              </a:rPr>
              <a:t> and Future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291046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C70 ARRONAX cyclotron prototype is in the hands-on phase:</a:t>
            </a:r>
          </a:p>
          <a:p>
            <a:pPr lvl="1"/>
            <a:r>
              <a:rPr lang="en-GB" dirty="0" smtClean="0"/>
              <a:t>Operations et Maintenances have lead to a high beam uptime (&gt;85%)</a:t>
            </a:r>
          </a:p>
          <a:p>
            <a:pPr lvl="2"/>
            <a:r>
              <a:rPr lang="en-GB" dirty="0" smtClean="0"/>
              <a:t>Injection solenoid has been changed</a:t>
            </a:r>
          </a:p>
          <a:p>
            <a:pPr lvl="1"/>
            <a:r>
              <a:rPr lang="en-GB" dirty="0" smtClean="0"/>
              <a:t>The maintenance and operation group in charge of the cyclotron and its beamlines are gathering the know-how, important for the future of the machine:</a:t>
            </a:r>
          </a:p>
          <a:p>
            <a:pPr lvl="2"/>
            <a:r>
              <a:rPr lang="en-GB" dirty="0" smtClean="0"/>
              <a:t>Time constrain from future users will tighten</a:t>
            </a:r>
          </a:p>
          <a:p>
            <a:pPr lvl="2"/>
            <a:r>
              <a:rPr lang="en-GB" dirty="0" smtClean="0"/>
              <a:t>Towards 3x8 hours and more “industrial standards”</a:t>
            </a:r>
          </a:p>
          <a:p>
            <a:r>
              <a:rPr lang="en-GB" dirty="0"/>
              <a:t>F</a:t>
            </a:r>
            <a:r>
              <a:rPr lang="en-GB" dirty="0" smtClean="0"/>
              <a:t>or the long term use: </a:t>
            </a:r>
          </a:p>
          <a:p>
            <a:pPr lvl="1"/>
            <a:r>
              <a:rPr lang="en-GB" dirty="0" smtClean="0"/>
              <a:t>Some key points to consolidate:</a:t>
            </a:r>
          </a:p>
          <a:p>
            <a:pPr lvl="2"/>
            <a:r>
              <a:rPr lang="en-GB" dirty="0" smtClean="0"/>
              <a:t>Beam strategy optimisation and tuning</a:t>
            </a:r>
          </a:p>
          <a:p>
            <a:pPr lvl="2"/>
            <a:r>
              <a:rPr lang="en-GB" dirty="0" smtClean="0"/>
              <a:t>Studies on beam repeatability </a:t>
            </a:r>
          </a:p>
          <a:p>
            <a:pPr lvl="2"/>
            <a:r>
              <a:rPr lang="en-GB" dirty="0" smtClean="0"/>
              <a:t>Beam characterisation: off-line </a:t>
            </a:r>
            <a:r>
              <a:rPr lang="en-GB" dirty="0"/>
              <a:t>&amp;</a:t>
            </a:r>
            <a:r>
              <a:rPr lang="en-GB" dirty="0" smtClean="0"/>
              <a:t> on-line codes to check beams</a:t>
            </a:r>
          </a:p>
          <a:p>
            <a:pPr lvl="1"/>
            <a:r>
              <a:rPr lang="en-GB" dirty="0" smtClean="0"/>
              <a:t>Some necessary work: Extension of diagnostics </a:t>
            </a:r>
          </a:p>
          <a:p>
            <a:pPr lvl="2"/>
            <a:r>
              <a:rPr lang="en-GB" dirty="0" smtClean="0"/>
              <a:t>Energy measurements after degradation</a:t>
            </a:r>
          </a:p>
          <a:p>
            <a:pPr lvl="2"/>
            <a:r>
              <a:rPr lang="en-GB" dirty="0" smtClean="0"/>
              <a:t>Studies for Beam Loss monitor , Beam position monitor, ….</a:t>
            </a:r>
          </a:p>
          <a:p>
            <a:pPr lvl="2"/>
            <a:r>
              <a:rPr lang="en-GB" dirty="0" smtClean="0"/>
              <a:t>Development of Data acquisition system for beamlines, cyclotron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ontinuous development of lines and cyclotron:</a:t>
            </a:r>
          </a:p>
          <a:p>
            <a:pPr lvl="2"/>
            <a:r>
              <a:rPr lang="en-GB" dirty="0" smtClean="0"/>
              <a:t>Installation of energy degrader</a:t>
            </a:r>
          </a:p>
          <a:p>
            <a:pPr lvl="2"/>
            <a:r>
              <a:rPr lang="en-GB" dirty="0" err="1" smtClean="0"/>
              <a:t>Neutronic</a:t>
            </a:r>
            <a:r>
              <a:rPr lang="en-GB" dirty="0" smtClean="0"/>
              <a:t> activator (several beam tests done </a:t>
            </a:r>
            <a:r>
              <a:rPr lang="en-GB" dirty="0" smtClean="0">
                <a:sym typeface="Wingdings" pitchFamily="2" charset="2"/>
              </a:rPr>
              <a:t> ok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Increase of current sent to the sample carriers (rabbits).</a:t>
            </a:r>
          </a:p>
          <a:p>
            <a:pPr lvl="2"/>
            <a:endParaRPr lang="en-GB" dirty="0" smtClean="0"/>
          </a:p>
          <a:p>
            <a:pPr lvl="2"/>
            <a:endParaRPr lang="fr-FR" dirty="0" smtClean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840"/>
            <a:ext cx="1224331" cy="50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2332"/>
            <a:ext cx="8229600" cy="74723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Further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group will grow up in numbers</a:t>
            </a:r>
          </a:p>
          <a:p>
            <a:pPr lvl="1"/>
            <a:r>
              <a:rPr lang="en-US" dirty="0" smtClean="0"/>
              <a:t>Plan is mostly to keep them with operation/maintenance tasks + a </a:t>
            </a:r>
            <a:r>
              <a:rPr lang="en-US" dirty="0" err="1" smtClean="0"/>
              <a:t>specialisation</a:t>
            </a:r>
            <a:endParaRPr lang="en-US" dirty="0" smtClean="0"/>
          </a:p>
          <a:p>
            <a:pPr lvl="1"/>
            <a:r>
              <a:rPr lang="en-US" dirty="0" smtClean="0"/>
              <a:t>Still relying a lot on flexibility of the operators as we are far from smooth operation</a:t>
            </a:r>
          </a:p>
          <a:p>
            <a:pPr lvl="1"/>
            <a:r>
              <a:rPr lang="en-US" dirty="0" smtClean="0"/>
              <a:t>Nearly no automation in beam tuning:</a:t>
            </a:r>
          </a:p>
          <a:p>
            <a:pPr lvl="2"/>
            <a:r>
              <a:rPr lang="en-US" dirty="0" smtClean="0"/>
              <a:t>New possible scheme is being studied based on new diagnostics to be put in: with a Parallel machine/human interface (manpower…gasp!) connected to existing PLC</a:t>
            </a:r>
          </a:p>
          <a:p>
            <a:pPr lvl="1"/>
            <a:r>
              <a:rPr lang="en-US" dirty="0" smtClean="0"/>
              <a:t>Operators agenda will probably change in view of the latest runs</a:t>
            </a:r>
          </a:p>
          <a:p>
            <a:pPr lvl="1"/>
            <a:r>
              <a:rPr lang="en-US" dirty="0" smtClean="0"/>
              <a:t>One of the hot topics that we can foresee is communication and tracking information:</a:t>
            </a:r>
          </a:p>
          <a:p>
            <a:pPr lvl="2"/>
            <a:r>
              <a:rPr lang="en-US" dirty="0" smtClean="0"/>
              <a:t>We’ll look at tools (software) that offer this possibilities: CMMS + APS?</a:t>
            </a:r>
          </a:p>
          <a:p>
            <a:pPr lvl="2"/>
            <a:endParaRPr lang="fr-FR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840"/>
            <a:ext cx="1224331" cy="50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0"/>
            <a:ext cx="8229600" cy="998984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Historical Background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3389" y="4227589"/>
            <a:ext cx="5112568" cy="261138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October 2008 : Inauguration</a:t>
            </a:r>
          </a:p>
          <a:p>
            <a:r>
              <a:rPr lang="en-US" dirty="0" smtClean="0"/>
              <a:t>March </a:t>
            </a:r>
            <a:r>
              <a:rPr lang="en-US" dirty="0"/>
              <a:t>2010: </a:t>
            </a:r>
            <a:r>
              <a:rPr lang="en-US" dirty="0" smtClean="0"/>
              <a:t>Low intensity </a:t>
            </a:r>
            <a:r>
              <a:rPr lang="fr-FR" dirty="0" smtClean="0"/>
              <a:t>Irradiation</a:t>
            </a:r>
            <a:endParaRPr lang="en-US" dirty="0" smtClean="0"/>
          </a:p>
          <a:p>
            <a:r>
              <a:rPr lang="en-US" dirty="0" smtClean="0"/>
              <a:t>October 2010: 24h </a:t>
            </a:r>
            <a:r>
              <a:rPr lang="fr-FR" dirty="0" err="1" smtClean="0"/>
              <a:t>at</a:t>
            </a:r>
            <a:r>
              <a:rPr lang="en-US" dirty="0" smtClean="0"/>
              <a:t> 750 </a:t>
            </a:r>
            <a:r>
              <a:rPr lang="en-US" dirty="0" err="1" smtClean="0"/>
              <a:t>p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A</a:t>
            </a:r>
            <a:r>
              <a:rPr lang="en-US" dirty="0" smtClean="0"/>
              <a:t> on beam dumps</a:t>
            </a:r>
          </a:p>
          <a:p>
            <a:r>
              <a:rPr lang="en-US" dirty="0" smtClean="0"/>
              <a:t>Dec. </a:t>
            </a:r>
            <a:r>
              <a:rPr lang="en-US" dirty="0"/>
              <a:t>2010: </a:t>
            </a:r>
            <a:r>
              <a:rPr lang="en-US" dirty="0" smtClean="0"/>
              <a:t>Final machine reception</a:t>
            </a:r>
          </a:p>
          <a:p>
            <a:r>
              <a:rPr lang="en-US" dirty="0" smtClean="0"/>
              <a:t>2011-12:  Hands-on phase with an extended program on tuning and exploration of beam parameters for users. </a:t>
            </a:r>
          </a:p>
        </p:txBody>
      </p:sp>
      <p:pic>
        <p:nvPicPr>
          <p:cNvPr id="4" name="Picture 2" descr="Z:\Photos Arronax\Vue Grand angle\DSC_0147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auto">
          <a:xfrm>
            <a:off x="3716834" y="981140"/>
            <a:ext cx="5199972" cy="311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6" y="4581128"/>
            <a:ext cx="3567118" cy="1904310"/>
          </a:xfrm>
          <a:prstGeom prst="rect">
            <a:avLst/>
          </a:prstGeom>
        </p:spPr>
      </p:pic>
      <p:pic>
        <p:nvPicPr>
          <p:cNvPr id="7" name="Picture 2" descr="Z:\Photos Arronax\visite générale 01-2009\P1190069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16923" t="9751" r="23736" b="14680"/>
          <a:stretch>
            <a:fillRect/>
          </a:stretch>
        </p:blipFill>
        <p:spPr bwMode="auto">
          <a:xfrm>
            <a:off x="149716" y="981140"/>
            <a:ext cx="3131840" cy="323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91500" y="764704"/>
            <a:ext cx="24482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Inauguration in 2008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27984" y="917104"/>
            <a:ext cx="381642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Machine reception </a:t>
            </a:r>
            <a:r>
              <a:rPr lang="en-US" dirty="0"/>
              <a:t>(</a:t>
            </a:r>
            <a:r>
              <a:rPr lang="en-US" dirty="0" smtClean="0"/>
              <a:t>2010) and hands-on phase </a:t>
            </a:r>
            <a:r>
              <a:rPr lang="en-US" dirty="0" err="1" smtClean="0"/>
              <a:t>phase</a:t>
            </a:r>
            <a:r>
              <a:rPr lang="en-US" dirty="0" smtClean="0"/>
              <a:t> (2011-12)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4396462"/>
            <a:ext cx="19681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24h tests in 2010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-63458" y="4731352"/>
            <a:ext cx="103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750 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A</a:t>
            </a:r>
            <a:endParaRPr lang="en-US" sz="16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55576" y="6485438"/>
            <a:ext cx="237626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715636" y="6485438"/>
            <a:ext cx="63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24 h</a:t>
            </a:r>
            <a:endParaRPr lang="en-US" sz="1600" dirty="0"/>
          </a:p>
        </p:txBody>
      </p:sp>
      <p:pic>
        <p:nvPicPr>
          <p:cNvPr id="16" name="Picture 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840"/>
            <a:ext cx="1728387" cy="70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1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20088844">
            <a:off x="488980" y="3367371"/>
            <a:ext cx="8229600" cy="112677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Thank you!</a:t>
            </a:r>
            <a:endParaRPr lang="fr-FR" sz="40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840"/>
            <a:ext cx="1224331" cy="50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8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94096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Cyclotron Adaptations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760" y="908720"/>
            <a:ext cx="9036496" cy="452596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Alpha </a:t>
            </a:r>
            <a:r>
              <a:rPr lang="fr-FR" sz="2000" u="sng" dirty="0" err="1" smtClean="0"/>
              <a:t>pulsing</a:t>
            </a:r>
            <a:r>
              <a:rPr lang="fr-FR" sz="2000" u="sng" dirty="0" smtClean="0"/>
              <a:t>: </a:t>
            </a:r>
            <a:r>
              <a:rPr lang="fr-FR" sz="2000" dirty="0" err="1" smtClean="0"/>
              <a:t>Deflectors</a:t>
            </a:r>
            <a:r>
              <a:rPr lang="fr-FR" sz="2000" dirty="0" smtClean="0"/>
              <a:t> for inter-</a:t>
            </a:r>
            <a:r>
              <a:rPr lang="fr-FR" sz="2000" dirty="0" err="1" smtClean="0"/>
              <a:t>bunch</a:t>
            </a:r>
            <a:r>
              <a:rPr lang="fr-FR" sz="2000" dirty="0" smtClean="0"/>
              <a:t> time modification  (He2+/2011-12):</a:t>
            </a:r>
          </a:p>
          <a:p>
            <a:pPr lvl="1"/>
            <a:r>
              <a:rPr lang="fr-FR" sz="1600" dirty="0" err="1" smtClean="0"/>
              <a:t>Periodic</a:t>
            </a:r>
            <a:r>
              <a:rPr lang="fr-FR" sz="1600" dirty="0" smtClean="0"/>
              <a:t> </a:t>
            </a:r>
            <a:r>
              <a:rPr lang="fr-FR" sz="1600" dirty="0" err="1" smtClean="0"/>
              <a:t>Deflector</a:t>
            </a:r>
            <a:r>
              <a:rPr lang="fr-FR" sz="1600" dirty="0" smtClean="0"/>
              <a:t> on the beam</a:t>
            </a:r>
            <a:r>
              <a:rPr lang="fr-FR" sz="1600" dirty="0"/>
              <a:t>l</a:t>
            </a:r>
            <a:r>
              <a:rPr lang="fr-FR" sz="1600" dirty="0" smtClean="0"/>
              <a:t>ine </a:t>
            </a:r>
            <a:r>
              <a:rPr lang="fr-FR" sz="1600" dirty="0"/>
              <a:t>50 kV @ </a:t>
            </a:r>
            <a:r>
              <a:rPr lang="fr-FR" sz="1600" dirty="0" err="1"/>
              <a:t>f</a:t>
            </a:r>
            <a:r>
              <a:rPr lang="fr-FR" sz="1600" baseline="-25000" dirty="0" err="1"/>
              <a:t>cyclo</a:t>
            </a:r>
            <a:r>
              <a:rPr lang="fr-FR" sz="1600" dirty="0"/>
              <a:t>/20</a:t>
            </a:r>
          </a:p>
          <a:p>
            <a:pPr lvl="1"/>
            <a:r>
              <a:rPr lang="fr-FR" sz="1600" dirty="0" err="1" smtClean="0"/>
              <a:t>Aperiodic</a:t>
            </a:r>
            <a:r>
              <a:rPr lang="fr-FR" sz="1600" dirty="0" smtClean="0"/>
              <a:t> </a:t>
            </a:r>
            <a:r>
              <a:rPr lang="fr-FR" sz="1600" dirty="0" err="1" smtClean="0"/>
              <a:t>Deflector</a:t>
            </a:r>
            <a:r>
              <a:rPr lang="fr-FR" sz="1600" dirty="0" smtClean="0"/>
              <a:t> in the injection </a:t>
            </a:r>
            <a:r>
              <a:rPr lang="fr-FR" sz="1600" dirty="0" err="1" smtClean="0"/>
              <a:t>timed</a:t>
            </a:r>
            <a:r>
              <a:rPr lang="fr-FR" sz="1600" dirty="0" smtClean="0"/>
              <a:t> to the </a:t>
            </a:r>
            <a:r>
              <a:rPr lang="fr-FR" sz="1600" dirty="0" err="1" smtClean="0"/>
              <a:t>period</a:t>
            </a:r>
            <a:r>
              <a:rPr lang="fr-FR" sz="1600" dirty="0" smtClean="0"/>
              <a:t>. </a:t>
            </a:r>
            <a:r>
              <a:rPr lang="fr-FR" sz="1600" dirty="0" err="1" smtClean="0"/>
              <a:t>def</a:t>
            </a:r>
            <a:r>
              <a:rPr lang="fr-FR" sz="1600" dirty="0" smtClean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7" name="Groupe 6"/>
          <p:cNvGrpSpPr/>
          <p:nvPr/>
        </p:nvGrpSpPr>
        <p:grpSpPr>
          <a:xfrm>
            <a:off x="91932" y="4197630"/>
            <a:ext cx="6876764" cy="2300062"/>
            <a:chOff x="1835696" y="2331013"/>
            <a:chExt cx="7200800" cy="2165956"/>
          </a:xfrm>
        </p:grpSpPr>
        <p:pic>
          <p:nvPicPr>
            <p:cNvPr id="4" name="Image 19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360101"/>
              <a:ext cx="2808312" cy="2059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onnecteur droit avec flèche 10"/>
            <p:cNvCxnSpPr>
              <a:cxnSpLocks noChangeShapeType="1"/>
            </p:cNvCxnSpPr>
            <p:nvPr/>
          </p:nvCxnSpPr>
          <p:spPr bwMode="auto">
            <a:xfrm>
              <a:off x="4667363" y="3861048"/>
              <a:ext cx="1485750" cy="0"/>
            </a:xfrm>
            <a:prstGeom prst="straightConnector1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" name="Image 19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514" y="2338430"/>
              <a:ext cx="2819982" cy="215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4667363" y="2331013"/>
              <a:ext cx="1383070" cy="130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Combination</a:t>
              </a:r>
              <a:r>
                <a:rPr lang="fr-FR" sz="1200" dirty="0" smtClean="0"/>
                <a:t> of an </a:t>
              </a:r>
              <a:r>
                <a:rPr lang="fr-FR" sz="1200" dirty="0" err="1" smtClean="0"/>
                <a:t>aperiodic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deflector</a:t>
              </a:r>
              <a:r>
                <a:rPr lang="fr-FR" sz="1200" dirty="0"/>
                <a:t> </a:t>
              </a:r>
              <a:r>
                <a:rPr lang="fr-FR" sz="1200" dirty="0" smtClean="0"/>
                <a:t>in injection and</a:t>
              </a:r>
              <a:r>
                <a:rPr lang="fr-FR" sz="1200" dirty="0"/>
                <a:t> a RF 50 kV, </a:t>
              </a:r>
              <a:r>
                <a:rPr lang="fr-FR" sz="1200" dirty="0" smtClean="0"/>
                <a:t>1.5MHz</a:t>
              </a:r>
              <a:endParaRPr lang="fr-FR" sz="1200" dirty="0"/>
            </a:p>
            <a:p>
              <a:r>
                <a:rPr lang="fr-FR" sz="1200" dirty="0" smtClean="0"/>
                <a:t> </a:t>
              </a:r>
              <a:r>
                <a:rPr lang="fr-FR" sz="1200" dirty="0" err="1" smtClean="0"/>
                <a:t>deflector</a:t>
              </a:r>
              <a:r>
                <a:rPr lang="fr-FR" sz="1200" dirty="0" smtClean="0"/>
                <a:t> on the beamline. </a:t>
              </a:r>
              <a:endParaRPr lang="fr-FR" sz="12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" y="1988840"/>
            <a:ext cx="6881627" cy="181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91933" y="3828298"/>
            <a:ext cx="68767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Inter-bunch time from 330 ns to ~5 s 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958526" y="4632183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369206" y="2053459"/>
            <a:ext cx="174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Aperiod</a:t>
            </a:r>
            <a:r>
              <a:rPr lang="fr-FR" u="sng" dirty="0" smtClean="0"/>
              <a:t>. </a:t>
            </a:r>
            <a:r>
              <a:rPr lang="fr-FR" u="sng" dirty="0" err="1" smtClean="0"/>
              <a:t>Def</a:t>
            </a:r>
            <a:r>
              <a:rPr lang="fr-FR" u="sng" dirty="0" smtClean="0"/>
              <a:t>.: </a:t>
            </a:r>
            <a:r>
              <a:rPr lang="fr-FR" dirty="0" err="1" smtClean="0"/>
              <a:t>increases</a:t>
            </a:r>
            <a:r>
              <a:rPr lang="fr-FR" dirty="0" smtClean="0"/>
              <a:t> the inter-</a:t>
            </a:r>
            <a:r>
              <a:rPr lang="fr-FR" dirty="0" err="1" smtClean="0"/>
              <a:t>bunch</a:t>
            </a:r>
            <a:r>
              <a:rPr lang="fr-FR" dirty="0" smtClean="0"/>
              <a:t> time by n </a:t>
            </a:r>
            <a:r>
              <a:rPr lang="fr-FR" i="1" dirty="0" smtClean="0"/>
              <a:t>x</a:t>
            </a:r>
            <a:r>
              <a:rPr lang="fr-FR" dirty="0" smtClean="0"/>
              <a:t> </a:t>
            </a:r>
            <a:r>
              <a:rPr lang="fr-FR" dirty="0" err="1" smtClean="0"/>
              <a:t>t</a:t>
            </a:r>
            <a:r>
              <a:rPr lang="fr-FR" baseline="-25000" dirty="0" err="1" smtClean="0"/>
              <a:t>dp</a:t>
            </a:r>
            <a:r>
              <a:rPr lang="fr-FR" dirty="0" smtClean="0"/>
              <a:t>. 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788796" y="3357628"/>
            <a:ext cx="14401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387145" y="3270086"/>
            <a:ext cx="51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dp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462582" y="3827963"/>
            <a:ext cx="159528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More </a:t>
            </a:r>
            <a:r>
              <a:rPr lang="fr-FR" dirty="0" err="1" smtClean="0"/>
              <a:t>work</a:t>
            </a:r>
            <a:r>
              <a:rPr lang="fr-FR" dirty="0" smtClean="0"/>
              <a:t> on transverse optimisation has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958526" y="2564904"/>
            <a:ext cx="41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fr-FR" sz="3200" dirty="0"/>
          </a:p>
        </p:txBody>
      </p:sp>
      <p:pic>
        <p:nvPicPr>
          <p:cNvPr id="19" name="Picture 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841"/>
            <a:ext cx="1080315" cy="4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96175" y="5828969"/>
            <a:ext cx="1479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GMO + J.L </a:t>
            </a:r>
            <a:r>
              <a:rPr lang="en-US" sz="1400" dirty="0" err="1" smtClean="0"/>
              <a:t>Delvaux</a:t>
            </a:r>
            <a:r>
              <a:rPr lang="en-US" sz="1400" dirty="0" smtClean="0"/>
              <a:t> (IBA)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7443447" y="5214940"/>
            <a:ext cx="159528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more user </a:t>
            </a:r>
            <a:r>
              <a:rPr lang="fr-FR" dirty="0" err="1" smtClean="0"/>
              <a:t>friendly</a:t>
            </a:r>
            <a:r>
              <a:rPr lang="fr-FR" dirty="0" smtClean="0"/>
              <a:t> setup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1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>
                <a:solidFill>
                  <a:srgbClr val="00B050"/>
                </a:solidFill>
              </a:rPr>
              <a:t>Beamline</a:t>
            </a:r>
            <a:r>
              <a:rPr lang="en-US" b="1" u="sng" dirty="0" smtClean="0">
                <a:solidFill>
                  <a:srgbClr val="00B050"/>
                </a:solidFill>
              </a:rPr>
              <a:t> Adaptations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698" y="1366876"/>
            <a:ext cx="8856984" cy="235496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E</a:t>
            </a:r>
            <a:r>
              <a:rPr lang="en-GB" dirty="0" smtClean="0"/>
              <a:t>nergy degrader for proton and alpha (</a:t>
            </a:r>
            <a:r>
              <a:rPr lang="en-GB" dirty="0" err="1" smtClean="0"/>
              <a:t>Subatech</a:t>
            </a:r>
            <a:r>
              <a:rPr lang="en-GB" dirty="0" smtClean="0"/>
              <a:t>/ARRONAX)</a:t>
            </a:r>
          </a:p>
          <a:p>
            <a:pPr lvl="1"/>
            <a:r>
              <a:rPr lang="en-GB" dirty="0" smtClean="0"/>
              <a:t>In order to get a larger range of available energies (10 to 30 MeV)</a:t>
            </a:r>
          </a:p>
          <a:p>
            <a:pPr lvl="2"/>
            <a:r>
              <a:rPr lang="en-GB" dirty="0" smtClean="0"/>
              <a:t>Protons: </a:t>
            </a:r>
            <a:r>
              <a:rPr lang="en-GB" dirty="0" err="1" smtClean="0"/>
              <a:t>Alumium</a:t>
            </a:r>
            <a:r>
              <a:rPr lang="en-GB" dirty="0" smtClean="0"/>
              <a:t> window of diameter= 10 mm, water thickness = 0.7 mm</a:t>
            </a:r>
          </a:p>
          <a:p>
            <a:pPr lvl="2"/>
            <a:r>
              <a:rPr lang="en-GB" dirty="0" smtClean="0"/>
              <a:t>Alpha: Rotating wheel with 20 aluminium plates (1.25 </a:t>
            </a:r>
            <a:r>
              <a:rPr lang="en-GB" dirty="0"/>
              <a:t>mm </a:t>
            </a:r>
            <a:r>
              <a:rPr lang="en-GB" dirty="0" smtClean="0"/>
              <a:t>thick)</a:t>
            </a:r>
          </a:p>
          <a:p>
            <a:pPr lvl="1"/>
            <a:r>
              <a:rPr lang="en-GB" dirty="0" smtClean="0"/>
              <a:t>Degrader Installation has been done and the water cooling system has been tested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906502"/>
            <a:ext cx="2376459" cy="258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97415" y="3537170"/>
            <a:ext cx="195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Proton degrader:</a:t>
            </a:r>
            <a:endParaRPr lang="en-GB" dirty="0"/>
          </a:p>
        </p:txBody>
      </p:sp>
      <p:pic>
        <p:nvPicPr>
          <p:cNvPr id="18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840"/>
            <a:ext cx="1224331" cy="50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0" y="3713031"/>
            <a:ext cx="2169035" cy="2676122"/>
          </a:xfrm>
          <a:prstGeom prst="rect">
            <a:avLst/>
          </a:prstGeom>
        </p:spPr>
      </p:pic>
      <p:pic>
        <p:nvPicPr>
          <p:cNvPr id="15" name="Picture 7" descr="degradeur_alph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0" y="3646863"/>
            <a:ext cx="2242408" cy="2620828"/>
          </a:xfrm>
          <a:prstGeom prst="rect">
            <a:avLst/>
          </a:prstGeom>
          <a:noFill/>
          <a:extLst/>
        </p:spPr>
      </p:pic>
      <p:sp>
        <p:nvSpPr>
          <p:cNvPr id="17" name="ZoneTexte 16"/>
          <p:cNvSpPr txBox="1"/>
          <p:nvPr/>
        </p:nvSpPr>
        <p:spPr>
          <a:xfrm>
            <a:off x="659817" y="3457397"/>
            <a:ext cx="195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Alpha degrader:</a:t>
            </a:r>
            <a:endParaRPr lang="en-GB" dirty="0"/>
          </a:p>
        </p:txBody>
      </p:sp>
      <p:sp>
        <p:nvSpPr>
          <p:cNvPr id="6" name="Flèche droite rayée 5"/>
          <p:cNvSpPr/>
          <p:nvPr/>
        </p:nvSpPr>
        <p:spPr>
          <a:xfrm>
            <a:off x="2760058" y="5200500"/>
            <a:ext cx="731822" cy="5327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rayée 18"/>
          <p:cNvSpPr/>
          <p:nvPr/>
        </p:nvSpPr>
        <p:spPr>
          <a:xfrm rot="10800000">
            <a:off x="5836934" y="3787788"/>
            <a:ext cx="731822" cy="5327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0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884" y="48724"/>
            <a:ext cx="8229600" cy="940966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Simulation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548" y="880970"/>
            <a:ext cx="8136904" cy="1408035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Development of simulation with G4beamline, Astra </a:t>
            </a:r>
            <a:r>
              <a:rPr lang="en-GB" dirty="0"/>
              <a:t>&amp;Transport</a:t>
            </a:r>
            <a:r>
              <a:rPr lang="en-GB" dirty="0" smtClean="0"/>
              <a:t>: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eneral simulation studies</a:t>
            </a:r>
          </a:p>
          <a:p>
            <a:pPr lvl="1"/>
            <a:r>
              <a:rPr lang="en-GB" dirty="0" smtClean="0"/>
              <a:t>Support and confirm Beam transport strategies</a:t>
            </a:r>
          </a:p>
          <a:p>
            <a:pPr lvl="1"/>
            <a:r>
              <a:rPr lang="en-GB" dirty="0" smtClean="0"/>
              <a:t>Benchmark/Confirmation of beam characteristics (beam size, particles losses, emittance,…) + users are in demand of this</a:t>
            </a:r>
          </a:p>
          <a:p>
            <a:pPr lvl="1"/>
            <a:r>
              <a:rPr lang="en-GB" dirty="0" smtClean="0"/>
              <a:t>Extrapolation to high current?</a:t>
            </a:r>
            <a:endParaRPr lang="en-GB" dirty="0"/>
          </a:p>
        </p:txBody>
      </p:sp>
      <p:grpSp>
        <p:nvGrpSpPr>
          <p:cNvPr id="15" name="Groupe 14"/>
          <p:cNvGrpSpPr/>
          <p:nvPr/>
        </p:nvGrpSpPr>
        <p:grpSpPr>
          <a:xfrm>
            <a:off x="565746" y="2812031"/>
            <a:ext cx="4435979" cy="1819529"/>
            <a:chOff x="640076" y="4149080"/>
            <a:chExt cx="4435979" cy="181952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149080"/>
              <a:ext cx="3791479" cy="1819529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>
              <a:off x="2987824" y="5058844"/>
              <a:ext cx="648072" cy="0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40076" y="4149080"/>
              <a:ext cx="4435979" cy="18195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675246" y="5074650"/>
              <a:ext cx="504056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4475047" y="5023229"/>
              <a:ext cx="504056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82159"/>
            <a:ext cx="4032448" cy="2157938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16" name="Groupe 15"/>
          <p:cNvGrpSpPr/>
          <p:nvPr/>
        </p:nvGrpSpPr>
        <p:grpSpPr>
          <a:xfrm>
            <a:off x="5584191" y="3434459"/>
            <a:ext cx="3294062" cy="2233612"/>
            <a:chOff x="1414463" y="2420938"/>
            <a:chExt cx="3294062" cy="2233612"/>
          </a:xfrm>
        </p:grpSpPr>
        <p:pic>
          <p:nvPicPr>
            <p:cNvPr id="18" name="Image 3" descr="beamlos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463" y="2420938"/>
              <a:ext cx="3294062" cy="223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ular Callout 1"/>
            <p:cNvSpPr/>
            <p:nvPr/>
          </p:nvSpPr>
          <p:spPr bwMode="auto">
            <a:xfrm>
              <a:off x="1901825" y="3789363"/>
              <a:ext cx="431800" cy="360362"/>
            </a:xfrm>
            <a:prstGeom prst="wedgeRoundRectCallout">
              <a:avLst>
                <a:gd name="adj1" fmla="val -3556"/>
                <a:gd name="adj2" fmla="val 119514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r>
                <a:rPr lang="fr-FR" sz="1800" b="1"/>
                <a:t> 1</a:t>
              </a:r>
              <a:endParaRPr lang="en-US" sz="1800" b="1"/>
            </a:p>
          </p:txBody>
        </p:sp>
        <p:sp>
          <p:nvSpPr>
            <p:cNvPr id="20" name="Rounded Rectangular Callout 3"/>
            <p:cNvSpPr/>
            <p:nvPr/>
          </p:nvSpPr>
          <p:spPr bwMode="auto">
            <a:xfrm>
              <a:off x="2627313" y="2708275"/>
              <a:ext cx="422275" cy="360363"/>
            </a:xfrm>
            <a:prstGeom prst="wedgeRoundRectCallout">
              <a:avLst>
                <a:gd name="adj1" fmla="val -87071"/>
                <a:gd name="adj2" fmla="val 12297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r>
                <a:rPr lang="fr-FR" sz="1800" b="1"/>
                <a:t> 2</a:t>
              </a:r>
              <a:endParaRPr lang="en-US" sz="1800" b="1"/>
            </a:p>
          </p:txBody>
        </p:sp>
        <p:sp>
          <p:nvSpPr>
            <p:cNvPr id="21" name="Rounded Rectangular Callout 4"/>
            <p:cNvSpPr/>
            <p:nvPr/>
          </p:nvSpPr>
          <p:spPr bwMode="auto">
            <a:xfrm>
              <a:off x="2838450" y="3789363"/>
              <a:ext cx="725488" cy="360362"/>
            </a:xfrm>
            <a:prstGeom prst="wedgeRoundRectCallout">
              <a:avLst>
                <a:gd name="adj1" fmla="val 8775"/>
                <a:gd name="adj2" fmla="val 109148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r>
                <a:rPr lang="fr-FR" sz="1800" b="1"/>
                <a:t>    3</a:t>
              </a:r>
              <a:endParaRPr lang="en-US" sz="1800" b="1"/>
            </a:p>
          </p:txBody>
        </p:sp>
        <p:sp>
          <p:nvSpPr>
            <p:cNvPr id="22" name="Rounded Rectangular Callout 5"/>
            <p:cNvSpPr/>
            <p:nvPr/>
          </p:nvSpPr>
          <p:spPr bwMode="auto">
            <a:xfrm>
              <a:off x="3851275" y="3789363"/>
              <a:ext cx="288925" cy="360362"/>
            </a:xfrm>
            <a:prstGeom prst="wedgeRoundRectCallout">
              <a:avLst>
                <a:gd name="adj1" fmla="val -24072"/>
                <a:gd name="adj2" fmla="val 9619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r>
                <a:rPr lang="fr-FR" sz="1800" b="1"/>
                <a:t>4</a:t>
              </a:r>
              <a:endParaRPr lang="en-US" sz="1800" b="1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5868144" y="2957068"/>
            <a:ext cx="28803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particles losses along the beamline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31808" y="2472156"/>
            <a:ext cx="430385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G4beamline beamline layout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005985" y="6369959"/>
            <a:ext cx="203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Preliminary work from &lt;2 student , </a:t>
            </a:r>
            <a:r>
              <a:rPr lang="en-US" sz="1200" dirty="0" err="1" smtClean="0"/>
              <a:t>W.Tan</a:t>
            </a:r>
            <a:r>
              <a:rPr lang="en-US" sz="1200" dirty="0" smtClean="0"/>
              <a:t> - EMN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013627" y="6000627"/>
            <a:ext cx="452445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transverse size along the line</a:t>
            </a:r>
            <a:endParaRPr lang="fr-FR" dirty="0"/>
          </a:p>
        </p:txBody>
      </p:sp>
      <p:pic>
        <p:nvPicPr>
          <p:cNvPr id="28" name="Picture 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840"/>
            <a:ext cx="1224331" cy="50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865808" y="2119124"/>
            <a:ext cx="368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exemple</a:t>
            </a:r>
            <a:r>
              <a:rPr lang="en-US" dirty="0" smtClean="0"/>
              <a:t> with G4beamline: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9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ARRONAX goal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30200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800" dirty="0" smtClean="0">
                <a:solidFill>
                  <a:srgbClr val="1B32A5"/>
                </a:solidFill>
              </a:rPr>
              <a:t>A tool </a:t>
            </a:r>
            <a:r>
              <a:rPr lang="en-US" sz="1800" dirty="0">
                <a:solidFill>
                  <a:srgbClr val="1B32A5"/>
                </a:solidFill>
              </a:rPr>
              <a:t>to produce</a:t>
            </a:r>
            <a:r>
              <a:rPr lang="fr-FR" sz="1800" dirty="0">
                <a:solidFill>
                  <a:srgbClr val="1B32A5"/>
                </a:solidFill>
              </a:rPr>
              <a:t> </a:t>
            </a:r>
            <a:r>
              <a:rPr lang="fr-FR" sz="1800" u="sng" dirty="0" err="1" smtClean="0">
                <a:solidFill>
                  <a:srgbClr val="1B32A5"/>
                </a:solidFill>
              </a:rPr>
              <a:t>radionucleides</a:t>
            </a:r>
            <a:r>
              <a:rPr lang="fr-FR" sz="1800" dirty="0" smtClean="0">
                <a:solidFill>
                  <a:srgbClr val="1B32A5"/>
                </a:solidFill>
              </a:rPr>
              <a:t> for </a:t>
            </a:r>
            <a:r>
              <a:rPr lang="fr-FR" sz="1800" dirty="0" err="1" smtClean="0">
                <a:solidFill>
                  <a:srgbClr val="1B32A5"/>
                </a:solidFill>
              </a:rPr>
              <a:t>research</a:t>
            </a:r>
            <a:r>
              <a:rPr lang="fr-FR" sz="1800" dirty="0" smtClean="0">
                <a:solidFill>
                  <a:srgbClr val="1B32A5"/>
                </a:solidFill>
              </a:rPr>
              <a:t> in </a:t>
            </a:r>
            <a:r>
              <a:rPr lang="fr-FR" sz="1800" u="sng" dirty="0" err="1" smtClean="0">
                <a:solidFill>
                  <a:srgbClr val="1B32A5"/>
                </a:solidFill>
              </a:rPr>
              <a:t>nuclear</a:t>
            </a:r>
            <a:r>
              <a:rPr lang="fr-FR" sz="1800" u="sng" dirty="0" smtClean="0">
                <a:solidFill>
                  <a:srgbClr val="1B32A5"/>
                </a:solidFill>
              </a:rPr>
              <a:t> </a:t>
            </a:r>
            <a:r>
              <a:rPr lang="fr-FR" sz="1800" u="sng" dirty="0" err="1" smtClean="0">
                <a:solidFill>
                  <a:srgbClr val="1B32A5"/>
                </a:solidFill>
              </a:rPr>
              <a:t>medecine</a:t>
            </a:r>
            <a:endParaRPr lang="fr-FR" sz="1800" u="sng" dirty="0">
              <a:solidFill>
                <a:srgbClr val="1B32A5"/>
              </a:solidFill>
            </a:endParaRP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400" dirty="0" smtClean="0">
                <a:solidFill>
                  <a:srgbClr val="1B32A5"/>
                </a:solidFill>
              </a:rPr>
              <a:t>Imaging: </a:t>
            </a:r>
            <a:r>
              <a:rPr lang="fr-FR" sz="1400" dirty="0">
                <a:solidFill>
                  <a:schemeClr val="tx2"/>
                </a:solidFill>
                <a:sym typeface="Symbol" pitchFamily="18" charset="2"/>
              </a:rPr>
              <a:t>+ </a:t>
            </a:r>
            <a:r>
              <a:rPr lang="en-US" sz="1400" dirty="0" smtClean="0">
                <a:solidFill>
                  <a:srgbClr val="1B32A5"/>
                </a:solidFill>
              </a:rPr>
              <a:t>radio</a:t>
            </a:r>
            <a:r>
              <a:rPr lang="fr-FR" sz="1400" dirty="0" err="1" smtClean="0">
                <a:solidFill>
                  <a:srgbClr val="1B32A5"/>
                </a:solidFill>
              </a:rPr>
              <a:t>elements</a:t>
            </a:r>
            <a:r>
              <a:rPr lang="fr-FR" sz="1400" dirty="0" smtClean="0">
                <a:solidFill>
                  <a:srgbClr val="1B32A5"/>
                </a:solidFill>
              </a:rPr>
              <a:t> </a:t>
            </a:r>
            <a:r>
              <a:rPr lang="fr-FR" sz="1400" dirty="0" smtClean="0">
                <a:solidFill>
                  <a:schemeClr val="tx2"/>
                </a:solidFill>
                <a:sym typeface="Symbol" pitchFamily="18" charset="2"/>
              </a:rPr>
              <a:t>for PET</a:t>
            </a:r>
            <a:r>
              <a:rPr lang="fr-FR" sz="1400" dirty="0" smtClean="0">
                <a:solidFill>
                  <a:srgbClr val="1B32A5"/>
                </a:solidFill>
              </a:rPr>
              <a:t> (ex:  </a:t>
            </a:r>
            <a:r>
              <a:rPr lang="fr-FR" sz="1400" baseline="30000" dirty="0">
                <a:solidFill>
                  <a:srgbClr val="1B32A5"/>
                </a:solidFill>
              </a:rPr>
              <a:t>82</a:t>
            </a:r>
            <a:r>
              <a:rPr lang="fr-FR" sz="1400" dirty="0">
                <a:solidFill>
                  <a:srgbClr val="1B32A5"/>
                </a:solidFill>
              </a:rPr>
              <a:t>Sr/</a:t>
            </a:r>
            <a:r>
              <a:rPr lang="fr-FR" sz="1400" baseline="30000" dirty="0">
                <a:solidFill>
                  <a:srgbClr val="1B32A5"/>
                </a:solidFill>
              </a:rPr>
              <a:t>82</a:t>
            </a:r>
            <a:r>
              <a:rPr lang="fr-FR" sz="1400" dirty="0">
                <a:solidFill>
                  <a:srgbClr val="1B32A5"/>
                </a:solidFill>
              </a:rPr>
              <a:t>Rb, </a:t>
            </a:r>
            <a:r>
              <a:rPr lang="fr-FR" sz="1400" baseline="30000" dirty="0">
                <a:solidFill>
                  <a:srgbClr val="1B32A5"/>
                </a:solidFill>
              </a:rPr>
              <a:t>44m/44</a:t>
            </a:r>
            <a:r>
              <a:rPr lang="fr-FR" sz="1400" dirty="0">
                <a:solidFill>
                  <a:srgbClr val="1B32A5"/>
                </a:solidFill>
              </a:rPr>
              <a:t>Sc, </a:t>
            </a:r>
            <a:r>
              <a:rPr lang="fr-FR" sz="1400" baseline="30000" dirty="0">
                <a:solidFill>
                  <a:srgbClr val="1B32A5"/>
                </a:solidFill>
              </a:rPr>
              <a:t>52</a:t>
            </a:r>
            <a:r>
              <a:rPr lang="fr-FR" sz="1400" dirty="0">
                <a:solidFill>
                  <a:srgbClr val="1B32A5"/>
                </a:solidFill>
              </a:rPr>
              <a:t>Fe, </a:t>
            </a:r>
            <a:r>
              <a:rPr lang="fr-FR" sz="1400" baseline="30000" dirty="0">
                <a:solidFill>
                  <a:srgbClr val="1B32A5"/>
                </a:solidFill>
              </a:rPr>
              <a:t>64</a:t>
            </a:r>
            <a:r>
              <a:rPr lang="fr-FR" sz="1400" dirty="0">
                <a:solidFill>
                  <a:srgbClr val="1B32A5"/>
                </a:solidFill>
              </a:rPr>
              <a:t>Cu </a:t>
            </a:r>
            <a:r>
              <a:rPr lang="fr-FR" sz="1400" dirty="0" smtClean="0">
                <a:solidFill>
                  <a:srgbClr val="1B32A5"/>
                </a:solidFill>
              </a:rPr>
              <a:t>...)</a:t>
            </a:r>
            <a:endParaRPr lang="fr-FR" sz="1400" dirty="0">
              <a:solidFill>
                <a:srgbClr val="1B32A5"/>
              </a:solidFill>
            </a:endParaRP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400" dirty="0" smtClean="0">
                <a:solidFill>
                  <a:srgbClr val="1B32A5"/>
                </a:solidFill>
              </a:rPr>
              <a:t>Therapy: </a:t>
            </a:r>
            <a:r>
              <a:rPr lang="en-US" sz="1400" dirty="0">
                <a:solidFill>
                  <a:schemeClr val="tx2"/>
                </a:solidFill>
                <a:sym typeface="Symbol" pitchFamily="18" charset="2"/>
              </a:rPr>
              <a:t></a:t>
            </a:r>
            <a:r>
              <a:rPr lang="en-US" sz="1400" dirty="0" smtClean="0">
                <a:solidFill>
                  <a:srgbClr val="1B32A5"/>
                </a:solidFill>
              </a:rPr>
              <a:t> immunotherapy (</a:t>
            </a:r>
            <a:r>
              <a:rPr lang="fr-FR" sz="1400" baseline="30000" dirty="0" smtClean="0">
                <a:solidFill>
                  <a:srgbClr val="1B32A5"/>
                </a:solidFill>
              </a:rPr>
              <a:t>211</a:t>
            </a:r>
            <a:r>
              <a:rPr lang="fr-FR" sz="1400" dirty="0" smtClean="0">
                <a:solidFill>
                  <a:srgbClr val="1B32A5"/>
                </a:solidFill>
              </a:rPr>
              <a:t>At</a:t>
            </a:r>
            <a:r>
              <a:rPr lang="en-US" sz="1400" dirty="0" smtClean="0">
                <a:solidFill>
                  <a:srgbClr val="1B32A5"/>
                </a:solidFill>
              </a:rPr>
              <a:t>), </a:t>
            </a:r>
            <a:r>
              <a:rPr lang="fr-FR" sz="1400" dirty="0" smtClean="0">
                <a:solidFill>
                  <a:srgbClr val="1B32A5"/>
                </a:solidFill>
                <a:latin typeface="Symbol" pitchFamily="18" charset="2"/>
              </a:rPr>
              <a:t></a:t>
            </a:r>
            <a:r>
              <a:rPr lang="fr-FR" sz="1400" baseline="30000" dirty="0" smtClean="0">
                <a:solidFill>
                  <a:srgbClr val="1B32A5"/>
                </a:solidFill>
              </a:rPr>
              <a:t>- </a:t>
            </a:r>
            <a:r>
              <a:rPr lang="en-US" sz="1400" dirty="0" smtClean="0">
                <a:solidFill>
                  <a:srgbClr val="1B32A5"/>
                </a:solidFill>
              </a:rPr>
              <a:t>radioelements </a:t>
            </a:r>
            <a:r>
              <a:rPr lang="fr-FR" sz="1400" dirty="0" smtClean="0">
                <a:solidFill>
                  <a:srgbClr val="1B32A5"/>
                </a:solidFill>
              </a:rPr>
              <a:t>: </a:t>
            </a:r>
            <a:r>
              <a:rPr lang="fr-FR" sz="1400" baseline="30000" dirty="0">
                <a:solidFill>
                  <a:srgbClr val="1B32A5"/>
                </a:solidFill>
              </a:rPr>
              <a:t>67</a:t>
            </a:r>
            <a:r>
              <a:rPr lang="fr-FR" sz="1400" dirty="0">
                <a:solidFill>
                  <a:srgbClr val="1B32A5"/>
                </a:solidFill>
              </a:rPr>
              <a:t>Cu, </a:t>
            </a:r>
            <a:r>
              <a:rPr lang="fr-FR" sz="1400" baseline="30000" dirty="0" smtClean="0">
                <a:solidFill>
                  <a:srgbClr val="1B32A5"/>
                </a:solidFill>
              </a:rPr>
              <a:t>47</a:t>
            </a:r>
            <a:r>
              <a:rPr lang="fr-FR" sz="1400" dirty="0" smtClean="0">
                <a:solidFill>
                  <a:srgbClr val="1B32A5"/>
                </a:solidFill>
              </a:rPr>
              <a:t>Sc</a:t>
            </a: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400" dirty="0" smtClean="0">
              <a:solidFill>
                <a:srgbClr val="1B32A5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chemeClr val="bg1"/>
                </a:solidFill>
              </a:rPr>
              <a:t>un outil pour la recherche en radiochimie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notamment radiolyse alpha de l’eau (stockage des déchets nucléaires)‏</a:t>
            </a:r>
          </a:p>
          <a:p>
            <a:pPr marL="330200" indent="-330200" eaLnBrk="1" hangingPunct="1">
              <a:spcBef>
                <a:spcPts val="400"/>
              </a:spcBef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chemeClr val="bg1"/>
                </a:solidFill>
              </a:rPr>
              <a:t>un outil pour la recherche en Physique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notamment étude des matériaux sous rayonnement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Développement de système de détection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Mesures de données nucléaires</a:t>
            </a:r>
          </a:p>
          <a:p>
            <a:pPr marL="330200" indent="-330200" eaLnBrk="1" hangingPunct="1">
              <a:spcBef>
                <a:spcPts val="400"/>
              </a:spcBef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chemeClr val="bg1"/>
                </a:solidFill>
              </a:rPr>
              <a:t>un outil pour la formation 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Université de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École des mines de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CHU de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Formation continue</a:t>
            </a:r>
          </a:p>
          <a:p>
            <a:pPr marL="330200" indent="-330200" eaLnBrk="1" hangingPunct="1">
              <a:spcBef>
                <a:spcPts val="400"/>
              </a:spcBef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chemeClr val="bg1"/>
                </a:solidFill>
              </a:rPr>
              <a:t>un site de production industrielle pour les besoins médicaux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62635" y="3143951"/>
            <a:ext cx="6230402" cy="3316574"/>
            <a:chOff x="757238" y="1676400"/>
            <a:chExt cx="8531268" cy="4648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78000" contrast="100000"/>
            </a:blip>
            <a:srcRect b="23140"/>
            <a:stretch>
              <a:fillRect/>
            </a:stretch>
          </p:blipFill>
          <p:spPr bwMode="auto">
            <a:xfrm>
              <a:off x="757238" y="1828800"/>
              <a:ext cx="1600200" cy="1317625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433638" y="2603500"/>
              <a:ext cx="2590800" cy="139700"/>
            </a:xfrm>
            <a:custGeom>
              <a:avLst/>
              <a:gdLst>
                <a:gd name="G0" fmla="+- 20529 0 0"/>
                <a:gd name="G1" fmla="+- 0 0 0"/>
                <a:gd name="G2" fmla="+- 21600 0 0"/>
                <a:gd name="G3" fmla="+- 10800 0 0"/>
                <a:gd name="G4" fmla="+- 21600 0 20529"/>
                <a:gd name="G5" fmla="*/ G4 G3 10800"/>
                <a:gd name="G6" fmla="+- 21600 0 G5"/>
                <a:gd name="T0" fmla="*/ 20529 w 21600"/>
                <a:gd name="T1" fmla="*/ 0 h 21600"/>
                <a:gd name="T2" fmla="*/ 0 w 21600"/>
                <a:gd name="T3" fmla="*/ 10800 h 21600"/>
                <a:gd name="T4" fmla="*/ 20529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0529" y="0"/>
                  </a:moveTo>
                  <a:lnTo>
                    <a:pt x="20529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20529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flipH="1">
              <a:off x="5176838" y="1676400"/>
              <a:ext cx="457200" cy="1905000"/>
            </a:xfrm>
            <a:prstGeom prst="cube">
              <a:avLst>
                <a:gd name="adj" fmla="val 90759"/>
              </a:avLst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108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5176838" y="2362200"/>
              <a:ext cx="381000" cy="609600"/>
            </a:xfrm>
            <a:prstGeom prst="irregularSeal2">
              <a:avLst/>
            </a:prstGeom>
            <a:solidFill>
              <a:srgbClr val="FF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786438" y="2895600"/>
              <a:ext cx="838200" cy="2819400"/>
            </a:xfrm>
            <a:prstGeom prst="curvedLeftArrow">
              <a:avLst>
                <a:gd name="adj1" fmla="val 32297"/>
                <a:gd name="adj2" fmla="val 75869"/>
                <a:gd name="adj3" fmla="val 41287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30000"/>
            </a:blip>
            <a:srcRect l="4915"/>
            <a:stretch>
              <a:fillRect/>
            </a:stretch>
          </p:blipFill>
          <p:spPr bwMode="auto">
            <a:xfrm>
              <a:off x="3821113" y="4191000"/>
              <a:ext cx="1782762" cy="2133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984249" y="3200400"/>
              <a:ext cx="1598797" cy="434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 err="1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Acceleration</a:t>
              </a:r>
              <a:endParaRPr lang="fr-FR" sz="140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571973" y="2167423"/>
              <a:ext cx="1899509" cy="434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 err="1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Particles</a:t>
              </a:r>
              <a:r>
                <a:rPr lang="fr-FR" sz="1400" dirty="0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fr-FR" sz="1400" dirty="0" err="1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Beam</a:t>
              </a:r>
              <a:endParaRPr lang="fr-FR" sz="140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854700" y="1676400"/>
              <a:ext cx="3433806" cy="13402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Target irradiation</a:t>
              </a:r>
              <a:endParaRPr lang="fr-FR" sz="140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140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Production </a:t>
              </a:r>
              <a:r>
                <a:rPr lang="fr-FR" sz="1400" dirty="0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of </a:t>
              </a:r>
              <a:r>
                <a:rPr lang="fr-FR" sz="1400" dirty="0" err="1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radioelements</a:t>
              </a:r>
              <a:endParaRPr lang="fr-FR" sz="140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In the </a:t>
              </a:r>
              <a:r>
                <a:rPr lang="fr-FR" sz="1400" dirty="0" err="1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target</a:t>
              </a:r>
              <a:r>
                <a:rPr lang="fr-FR" sz="1400" dirty="0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 by </a:t>
              </a: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transmutation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6623052" y="3657600"/>
              <a:ext cx="2388993" cy="13402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 err="1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Chimical</a:t>
              </a:r>
              <a:r>
                <a:rPr lang="fr-FR" sz="1400" dirty="0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 extraction</a:t>
              </a:r>
              <a:endParaRPr lang="fr-FR" sz="140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 err="1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Separation</a:t>
              </a:r>
              <a:endParaRPr lang="fr-FR" sz="140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Purification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 err="1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Marking</a:t>
              </a:r>
              <a:endParaRPr lang="fr-FR" sz="140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964035" y="4595532"/>
              <a:ext cx="1857078" cy="13402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Radioactive </a:t>
              </a:r>
              <a:r>
                <a:rPr lang="fr-FR" sz="1400" dirty="0" err="1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medical</a:t>
              </a:r>
              <a:r>
                <a:rPr lang="fr-FR" sz="1400" dirty="0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fr-FR" sz="1400" dirty="0" err="1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element</a:t>
              </a:r>
              <a:r>
                <a:rPr lang="fr-FR" sz="1400" dirty="0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(</a:t>
              </a:r>
              <a:r>
                <a:rPr lang="fr-FR" sz="1400" dirty="0" err="1" smtClean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experimental</a:t>
              </a: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)</a:t>
              </a:r>
              <a:r>
                <a:rPr lang="ar-SA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‏</a:t>
              </a:r>
              <a:endParaRPr lang="fr-FR" sz="140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605429" y="3760594"/>
            <a:ext cx="2287050" cy="2393275"/>
            <a:chOff x="1801813" y="914400"/>
            <a:chExt cx="3337915" cy="3163471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813" y="914400"/>
              <a:ext cx="1279525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451" y="914400"/>
              <a:ext cx="121126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801813" y="3436521"/>
              <a:ext cx="12160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baseline="30000" dirty="0"/>
                <a:t>99</a:t>
              </a:r>
              <a:r>
                <a:rPr lang="fr-FR" dirty="0"/>
                <a:t>Tc-MIBI </a:t>
              </a:r>
            </a:p>
            <a:p>
              <a:pPr algn="ctr"/>
              <a:r>
                <a:rPr lang="fr-FR" dirty="0"/>
                <a:t>SPECT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563311" y="3483851"/>
              <a:ext cx="1576417" cy="48818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baseline="30000" dirty="0" smtClean="0"/>
                <a:t>82</a:t>
              </a:r>
              <a:r>
                <a:rPr lang="fr-FR" dirty="0" smtClean="0"/>
                <a:t>Rb-PET</a:t>
              </a:r>
              <a:endParaRPr lang="fr-FR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6444209" y="3066587"/>
            <a:ext cx="244827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Tomographic imaging of the heart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331265" y="2757322"/>
            <a:ext cx="30715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Radioelement for therapy</a:t>
            </a:r>
            <a:endParaRPr lang="fr-FR" dirty="0"/>
          </a:p>
        </p:txBody>
      </p:sp>
      <p:pic>
        <p:nvPicPr>
          <p:cNvPr id="23" name="Picture 1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840"/>
            <a:ext cx="1728387" cy="70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0" y="6602384"/>
            <a:ext cx="9144000" cy="270605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ARRONAX </a:t>
            </a:r>
            <a:r>
              <a:rPr lang="en-US" b="1" u="sng" dirty="0">
                <a:solidFill>
                  <a:srgbClr val="00B050"/>
                </a:solidFill>
              </a:rPr>
              <a:t>goal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30200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800" dirty="0" smtClean="0">
                <a:solidFill>
                  <a:srgbClr val="1B32A5"/>
                </a:solidFill>
              </a:rPr>
              <a:t>A </a:t>
            </a:r>
            <a:r>
              <a:rPr lang="en-US" sz="1800" dirty="0">
                <a:solidFill>
                  <a:srgbClr val="1B32A5"/>
                </a:solidFill>
              </a:rPr>
              <a:t>tool </a:t>
            </a:r>
            <a:r>
              <a:rPr lang="en-US" sz="1800" dirty="0" smtClean="0">
                <a:solidFill>
                  <a:srgbClr val="1B32A5"/>
                </a:solidFill>
              </a:rPr>
              <a:t>to produce</a:t>
            </a:r>
            <a:r>
              <a:rPr lang="fr-FR" sz="1800" dirty="0" smtClean="0">
                <a:solidFill>
                  <a:srgbClr val="1B32A5"/>
                </a:solidFill>
              </a:rPr>
              <a:t> </a:t>
            </a:r>
            <a:r>
              <a:rPr lang="fr-FR" sz="1800" u="sng" dirty="0" err="1">
                <a:solidFill>
                  <a:srgbClr val="1B32A5"/>
                </a:solidFill>
              </a:rPr>
              <a:t>radionucleides</a:t>
            </a:r>
            <a:r>
              <a:rPr lang="fr-FR" sz="1800" dirty="0">
                <a:solidFill>
                  <a:srgbClr val="1B32A5"/>
                </a:solidFill>
              </a:rPr>
              <a:t> for </a:t>
            </a:r>
            <a:r>
              <a:rPr lang="fr-FR" sz="1800" dirty="0" err="1">
                <a:solidFill>
                  <a:srgbClr val="1B32A5"/>
                </a:solidFill>
              </a:rPr>
              <a:t>research</a:t>
            </a:r>
            <a:r>
              <a:rPr lang="fr-FR" sz="1800" dirty="0">
                <a:solidFill>
                  <a:srgbClr val="1B32A5"/>
                </a:solidFill>
              </a:rPr>
              <a:t> in </a:t>
            </a:r>
            <a:r>
              <a:rPr lang="fr-FR" sz="1800" u="sng" dirty="0" err="1">
                <a:solidFill>
                  <a:srgbClr val="1B32A5"/>
                </a:solidFill>
              </a:rPr>
              <a:t>nuclear</a:t>
            </a:r>
            <a:r>
              <a:rPr lang="fr-FR" sz="1800" u="sng" dirty="0">
                <a:solidFill>
                  <a:srgbClr val="1B32A5"/>
                </a:solidFill>
              </a:rPr>
              <a:t> </a:t>
            </a:r>
            <a:r>
              <a:rPr lang="fr-FR" sz="1800" u="sng" dirty="0" err="1">
                <a:solidFill>
                  <a:srgbClr val="1B32A5"/>
                </a:solidFill>
              </a:rPr>
              <a:t>medecine</a:t>
            </a:r>
            <a:endParaRPr lang="fr-FR" sz="1800" u="sng" dirty="0">
              <a:solidFill>
                <a:srgbClr val="1B32A5"/>
              </a:solidFill>
            </a:endParaRP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400" dirty="0">
                <a:solidFill>
                  <a:srgbClr val="1B32A5"/>
                </a:solidFill>
              </a:rPr>
              <a:t>Imaging: </a:t>
            </a:r>
            <a:r>
              <a:rPr lang="fr-FR" sz="1400" dirty="0">
                <a:solidFill>
                  <a:schemeClr val="tx2"/>
                </a:solidFill>
                <a:sym typeface="Symbol" pitchFamily="18" charset="2"/>
              </a:rPr>
              <a:t>+ </a:t>
            </a:r>
            <a:r>
              <a:rPr lang="en-US" sz="1400" dirty="0">
                <a:solidFill>
                  <a:srgbClr val="1B32A5"/>
                </a:solidFill>
              </a:rPr>
              <a:t>radio</a:t>
            </a:r>
            <a:r>
              <a:rPr lang="fr-FR" sz="1400" dirty="0" err="1">
                <a:solidFill>
                  <a:srgbClr val="1B32A5"/>
                </a:solidFill>
              </a:rPr>
              <a:t>elements</a:t>
            </a:r>
            <a:r>
              <a:rPr lang="fr-FR" sz="1400" dirty="0">
                <a:solidFill>
                  <a:srgbClr val="1B32A5"/>
                </a:solidFill>
              </a:rPr>
              <a:t> </a:t>
            </a:r>
            <a:r>
              <a:rPr lang="fr-FR" sz="1400" dirty="0">
                <a:solidFill>
                  <a:schemeClr val="tx2"/>
                </a:solidFill>
                <a:sym typeface="Symbol" pitchFamily="18" charset="2"/>
              </a:rPr>
              <a:t>for PET</a:t>
            </a:r>
            <a:r>
              <a:rPr lang="fr-FR" sz="1400" dirty="0">
                <a:solidFill>
                  <a:srgbClr val="1B32A5"/>
                </a:solidFill>
              </a:rPr>
              <a:t> (ex:  </a:t>
            </a:r>
            <a:r>
              <a:rPr lang="fr-FR" sz="1400" baseline="30000" dirty="0">
                <a:solidFill>
                  <a:srgbClr val="1B32A5"/>
                </a:solidFill>
              </a:rPr>
              <a:t>82</a:t>
            </a:r>
            <a:r>
              <a:rPr lang="fr-FR" sz="1400" dirty="0">
                <a:solidFill>
                  <a:srgbClr val="1B32A5"/>
                </a:solidFill>
              </a:rPr>
              <a:t>Sr/</a:t>
            </a:r>
            <a:r>
              <a:rPr lang="fr-FR" sz="1400" baseline="30000" dirty="0">
                <a:solidFill>
                  <a:srgbClr val="1B32A5"/>
                </a:solidFill>
              </a:rPr>
              <a:t>82</a:t>
            </a:r>
            <a:r>
              <a:rPr lang="fr-FR" sz="1400" dirty="0">
                <a:solidFill>
                  <a:srgbClr val="1B32A5"/>
                </a:solidFill>
              </a:rPr>
              <a:t>Rb, </a:t>
            </a:r>
            <a:r>
              <a:rPr lang="fr-FR" sz="1400" baseline="30000" dirty="0">
                <a:solidFill>
                  <a:srgbClr val="1B32A5"/>
                </a:solidFill>
              </a:rPr>
              <a:t>44m/44</a:t>
            </a:r>
            <a:r>
              <a:rPr lang="fr-FR" sz="1400" dirty="0">
                <a:solidFill>
                  <a:srgbClr val="1B32A5"/>
                </a:solidFill>
              </a:rPr>
              <a:t>Sc, </a:t>
            </a:r>
            <a:r>
              <a:rPr lang="fr-FR" sz="1400" baseline="30000" dirty="0">
                <a:solidFill>
                  <a:srgbClr val="1B32A5"/>
                </a:solidFill>
              </a:rPr>
              <a:t>52</a:t>
            </a:r>
            <a:r>
              <a:rPr lang="fr-FR" sz="1400" dirty="0">
                <a:solidFill>
                  <a:srgbClr val="1B32A5"/>
                </a:solidFill>
              </a:rPr>
              <a:t>Fe, </a:t>
            </a:r>
            <a:r>
              <a:rPr lang="fr-FR" sz="1400" baseline="30000" dirty="0">
                <a:solidFill>
                  <a:srgbClr val="1B32A5"/>
                </a:solidFill>
              </a:rPr>
              <a:t>64</a:t>
            </a:r>
            <a:r>
              <a:rPr lang="fr-FR" sz="1400" dirty="0">
                <a:solidFill>
                  <a:srgbClr val="1B32A5"/>
                </a:solidFill>
              </a:rPr>
              <a:t>Cu ...)</a:t>
            </a: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400" dirty="0">
                <a:solidFill>
                  <a:srgbClr val="1B32A5"/>
                </a:solidFill>
              </a:rPr>
              <a:t>Therapy: </a:t>
            </a:r>
            <a:r>
              <a:rPr lang="en-US" sz="1400" dirty="0">
                <a:solidFill>
                  <a:schemeClr val="tx2"/>
                </a:solidFill>
                <a:sym typeface="Symbol" pitchFamily="18" charset="2"/>
              </a:rPr>
              <a:t></a:t>
            </a:r>
            <a:r>
              <a:rPr lang="en-US" sz="1400" dirty="0">
                <a:solidFill>
                  <a:srgbClr val="1B32A5"/>
                </a:solidFill>
              </a:rPr>
              <a:t> immunotherapy (</a:t>
            </a:r>
            <a:r>
              <a:rPr lang="fr-FR" sz="1400" baseline="30000" dirty="0">
                <a:solidFill>
                  <a:srgbClr val="1B32A5"/>
                </a:solidFill>
              </a:rPr>
              <a:t>211</a:t>
            </a:r>
            <a:r>
              <a:rPr lang="fr-FR" sz="1400" dirty="0">
                <a:solidFill>
                  <a:srgbClr val="1B32A5"/>
                </a:solidFill>
              </a:rPr>
              <a:t>At</a:t>
            </a:r>
            <a:r>
              <a:rPr lang="en-US" sz="1400" dirty="0">
                <a:solidFill>
                  <a:srgbClr val="1B32A5"/>
                </a:solidFill>
              </a:rPr>
              <a:t>), </a:t>
            </a:r>
            <a:r>
              <a:rPr lang="fr-FR" sz="1400" dirty="0">
                <a:solidFill>
                  <a:srgbClr val="1B32A5"/>
                </a:solidFill>
                <a:latin typeface="Symbol" pitchFamily="18" charset="2"/>
              </a:rPr>
              <a:t></a:t>
            </a:r>
            <a:r>
              <a:rPr lang="fr-FR" sz="1400" baseline="30000" dirty="0">
                <a:solidFill>
                  <a:srgbClr val="1B32A5"/>
                </a:solidFill>
              </a:rPr>
              <a:t>- </a:t>
            </a:r>
            <a:r>
              <a:rPr lang="en-US" sz="1400" dirty="0">
                <a:solidFill>
                  <a:srgbClr val="1B32A5"/>
                </a:solidFill>
              </a:rPr>
              <a:t>radioelements </a:t>
            </a:r>
            <a:r>
              <a:rPr lang="fr-FR" sz="1400" dirty="0">
                <a:solidFill>
                  <a:srgbClr val="1B32A5"/>
                </a:solidFill>
              </a:rPr>
              <a:t>: </a:t>
            </a:r>
            <a:r>
              <a:rPr lang="fr-FR" sz="1400" baseline="30000" dirty="0">
                <a:solidFill>
                  <a:srgbClr val="1B32A5"/>
                </a:solidFill>
              </a:rPr>
              <a:t>67</a:t>
            </a:r>
            <a:r>
              <a:rPr lang="fr-FR" sz="1400" dirty="0">
                <a:solidFill>
                  <a:srgbClr val="1B32A5"/>
                </a:solidFill>
              </a:rPr>
              <a:t>Cu, </a:t>
            </a:r>
            <a:r>
              <a:rPr lang="fr-FR" sz="1400" baseline="30000" dirty="0">
                <a:solidFill>
                  <a:srgbClr val="1B32A5"/>
                </a:solidFill>
              </a:rPr>
              <a:t>47</a:t>
            </a:r>
            <a:r>
              <a:rPr lang="fr-FR" sz="1400" dirty="0">
                <a:solidFill>
                  <a:srgbClr val="1B32A5"/>
                </a:solidFill>
              </a:rPr>
              <a:t>Sc</a:t>
            </a: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400" dirty="0" smtClean="0">
              <a:solidFill>
                <a:srgbClr val="1B32A5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rgbClr val="1B32A5"/>
                </a:solidFill>
              </a:rPr>
              <a:t>A </a:t>
            </a:r>
            <a:r>
              <a:rPr lang="fr-FR" sz="1800" dirty="0" err="1" smtClean="0">
                <a:solidFill>
                  <a:srgbClr val="1B32A5"/>
                </a:solidFill>
              </a:rPr>
              <a:t>tool</a:t>
            </a:r>
            <a:r>
              <a:rPr lang="fr-FR" sz="1800" dirty="0" smtClean="0">
                <a:solidFill>
                  <a:srgbClr val="1B32A5"/>
                </a:solidFill>
              </a:rPr>
              <a:t> for </a:t>
            </a:r>
            <a:r>
              <a:rPr lang="fr-FR" sz="1800" dirty="0" err="1" smtClean="0">
                <a:solidFill>
                  <a:srgbClr val="1B32A5"/>
                </a:solidFill>
              </a:rPr>
              <a:t>r</a:t>
            </a:r>
            <a:r>
              <a:rPr lang="fr-FR" sz="1800" u="sng" dirty="0" err="1" smtClean="0">
                <a:solidFill>
                  <a:srgbClr val="1B32A5"/>
                </a:solidFill>
              </a:rPr>
              <a:t>adiochimistry</a:t>
            </a:r>
            <a:r>
              <a:rPr lang="fr-FR" sz="1800" u="sng" dirty="0" smtClean="0">
                <a:solidFill>
                  <a:srgbClr val="1B32A5"/>
                </a:solidFill>
              </a:rPr>
              <a:t>/</a:t>
            </a:r>
            <a:r>
              <a:rPr lang="fr-FR" sz="1800" u="sng" dirty="0" err="1" smtClean="0">
                <a:solidFill>
                  <a:srgbClr val="1B32A5"/>
                </a:solidFill>
              </a:rPr>
              <a:t>radiobiology</a:t>
            </a:r>
            <a:r>
              <a:rPr lang="fr-FR" sz="1800" u="sng" dirty="0" smtClean="0">
                <a:solidFill>
                  <a:srgbClr val="1B32A5"/>
                </a:solidFill>
              </a:rPr>
              <a:t> </a:t>
            </a:r>
            <a:r>
              <a:rPr lang="fr-FR" sz="1800" u="sng" dirty="0" err="1" smtClean="0">
                <a:solidFill>
                  <a:srgbClr val="1B32A5"/>
                </a:solidFill>
              </a:rPr>
              <a:t>research</a:t>
            </a:r>
            <a:endParaRPr lang="fr-FR" sz="1800" u="sng" dirty="0" smtClean="0">
              <a:solidFill>
                <a:srgbClr val="1B32A5"/>
              </a:solidFill>
            </a:endParaRP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err="1" smtClean="0">
                <a:solidFill>
                  <a:srgbClr val="1B32A5"/>
                </a:solidFill>
              </a:rPr>
              <a:t>notably</a:t>
            </a:r>
            <a:r>
              <a:rPr lang="fr-FR" sz="1600" dirty="0" smtClean="0">
                <a:solidFill>
                  <a:srgbClr val="1B32A5"/>
                </a:solidFill>
              </a:rPr>
              <a:t> alpha radiolyse of water (</a:t>
            </a:r>
            <a:r>
              <a:rPr lang="fr-FR" sz="1600" dirty="0" err="1" smtClean="0">
                <a:solidFill>
                  <a:srgbClr val="1B32A5"/>
                </a:solidFill>
              </a:rPr>
              <a:t>eg</a:t>
            </a:r>
            <a:r>
              <a:rPr lang="fr-FR" sz="1600" dirty="0" smtClean="0">
                <a:solidFill>
                  <a:srgbClr val="1B32A5"/>
                </a:solidFill>
              </a:rPr>
              <a:t> </a:t>
            </a:r>
            <a:r>
              <a:rPr lang="fr-FR" sz="1600" dirty="0" err="1" smtClean="0">
                <a:solidFill>
                  <a:srgbClr val="1B32A5"/>
                </a:solidFill>
              </a:rPr>
              <a:t>nuclear</a:t>
            </a:r>
            <a:r>
              <a:rPr lang="fr-FR" sz="1600" dirty="0" smtClean="0">
                <a:solidFill>
                  <a:srgbClr val="1B32A5"/>
                </a:solidFill>
              </a:rPr>
              <a:t> </a:t>
            </a:r>
            <a:r>
              <a:rPr lang="fr-FR" sz="1600" dirty="0" err="1" smtClean="0">
                <a:solidFill>
                  <a:srgbClr val="1B32A5"/>
                </a:solidFill>
              </a:rPr>
              <a:t>waste</a:t>
            </a:r>
            <a:r>
              <a:rPr lang="fr-FR" sz="1600" dirty="0" smtClean="0">
                <a:solidFill>
                  <a:srgbClr val="1B32A5"/>
                </a:solidFill>
              </a:rPr>
              <a:t> </a:t>
            </a:r>
            <a:r>
              <a:rPr lang="fr-FR" sz="1600" dirty="0" err="1" smtClean="0">
                <a:solidFill>
                  <a:srgbClr val="1B32A5"/>
                </a:solidFill>
              </a:rPr>
              <a:t>storage</a:t>
            </a:r>
            <a:r>
              <a:rPr lang="fr-FR" sz="1600" dirty="0" smtClean="0">
                <a:solidFill>
                  <a:srgbClr val="1B32A5"/>
                </a:solidFill>
              </a:rPr>
              <a:t>)‏</a:t>
            </a:r>
          </a:p>
          <a:p>
            <a:pPr marL="330200" indent="-330200" eaLnBrk="1" hangingPunct="1">
              <a:spcBef>
                <a:spcPts val="400"/>
              </a:spcBef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 smtClean="0">
              <a:solidFill>
                <a:srgbClr val="1B32A5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chemeClr val="bg1"/>
                </a:solidFill>
              </a:rPr>
              <a:t>un outil pour la recherche en Physique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notamment étude des matériaux sous rayonnement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Développement de système de détection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Mesures de données nucléaires</a:t>
            </a:r>
          </a:p>
          <a:p>
            <a:pPr marL="330200" indent="-330200" eaLnBrk="1" hangingPunct="1">
              <a:spcBef>
                <a:spcPts val="400"/>
              </a:spcBef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chemeClr val="bg1"/>
                </a:solidFill>
              </a:rPr>
              <a:t>un outil pour la formation 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Université de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École des mines de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CHU de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Formation continue</a:t>
            </a:r>
          </a:p>
          <a:p>
            <a:pPr marL="330200" indent="-330200" eaLnBrk="1" hangingPunct="1">
              <a:spcBef>
                <a:spcPts val="400"/>
              </a:spcBef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chemeClr val="bg1"/>
                </a:solidFill>
              </a:rPr>
              <a:t>un site de production industrielle pour les besoins médicaux</a:t>
            </a:r>
          </a:p>
        </p:txBody>
      </p:sp>
      <p:pic>
        <p:nvPicPr>
          <p:cNvPr id="5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840"/>
            <a:ext cx="1728387" cy="70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602384"/>
            <a:ext cx="9144000" cy="270605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ARRONAX goal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30200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800" dirty="0">
                <a:solidFill>
                  <a:srgbClr val="1B32A5"/>
                </a:solidFill>
              </a:rPr>
              <a:t>A tool to produce</a:t>
            </a:r>
            <a:r>
              <a:rPr lang="fr-FR" sz="1800" dirty="0">
                <a:solidFill>
                  <a:srgbClr val="1B32A5"/>
                </a:solidFill>
              </a:rPr>
              <a:t> </a:t>
            </a:r>
            <a:r>
              <a:rPr lang="fr-FR" sz="1800" u="sng" dirty="0" err="1" smtClean="0">
                <a:solidFill>
                  <a:srgbClr val="1B32A5"/>
                </a:solidFill>
              </a:rPr>
              <a:t>radionucleides</a:t>
            </a:r>
            <a:r>
              <a:rPr lang="fr-FR" sz="1800" dirty="0" smtClean="0">
                <a:solidFill>
                  <a:srgbClr val="1B32A5"/>
                </a:solidFill>
              </a:rPr>
              <a:t> </a:t>
            </a:r>
            <a:r>
              <a:rPr lang="fr-FR" sz="1800" dirty="0">
                <a:solidFill>
                  <a:srgbClr val="1B32A5"/>
                </a:solidFill>
              </a:rPr>
              <a:t>for </a:t>
            </a:r>
            <a:r>
              <a:rPr lang="fr-FR" sz="1800" dirty="0" err="1">
                <a:solidFill>
                  <a:srgbClr val="1B32A5"/>
                </a:solidFill>
              </a:rPr>
              <a:t>research</a:t>
            </a:r>
            <a:r>
              <a:rPr lang="fr-FR" sz="1800" dirty="0">
                <a:solidFill>
                  <a:srgbClr val="1B32A5"/>
                </a:solidFill>
              </a:rPr>
              <a:t> in </a:t>
            </a:r>
            <a:r>
              <a:rPr lang="fr-FR" sz="1800" u="sng" dirty="0" err="1">
                <a:solidFill>
                  <a:srgbClr val="1B32A5"/>
                </a:solidFill>
              </a:rPr>
              <a:t>nuclear</a:t>
            </a:r>
            <a:r>
              <a:rPr lang="fr-FR" sz="1800" u="sng" dirty="0">
                <a:solidFill>
                  <a:srgbClr val="1B32A5"/>
                </a:solidFill>
              </a:rPr>
              <a:t> </a:t>
            </a:r>
            <a:r>
              <a:rPr lang="fr-FR" sz="1800" u="sng" dirty="0" err="1">
                <a:solidFill>
                  <a:srgbClr val="1B32A5"/>
                </a:solidFill>
              </a:rPr>
              <a:t>medecine</a:t>
            </a:r>
            <a:endParaRPr lang="fr-FR" sz="1800" u="sng" dirty="0">
              <a:solidFill>
                <a:srgbClr val="1B32A5"/>
              </a:solidFill>
            </a:endParaRP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400" dirty="0">
                <a:solidFill>
                  <a:srgbClr val="1B32A5"/>
                </a:solidFill>
              </a:rPr>
              <a:t>Imaging: </a:t>
            </a:r>
            <a:r>
              <a:rPr lang="fr-FR" sz="1400" dirty="0">
                <a:solidFill>
                  <a:schemeClr val="tx2"/>
                </a:solidFill>
                <a:sym typeface="Symbol" pitchFamily="18" charset="2"/>
              </a:rPr>
              <a:t>+ </a:t>
            </a:r>
            <a:r>
              <a:rPr lang="en-US" sz="1400" dirty="0">
                <a:solidFill>
                  <a:srgbClr val="1B32A5"/>
                </a:solidFill>
              </a:rPr>
              <a:t>radio</a:t>
            </a:r>
            <a:r>
              <a:rPr lang="fr-FR" sz="1400" dirty="0" err="1">
                <a:solidFill>
                  <a:srgbClr val="1B32A5"/>
                </a:solidFill>
              </a:rPr>
              <a:t>elements</a:t>
            </a:r>
            <a:r>
              <a:rPr lang="fr-FR" sz="1400" dirty="0">
                <a:solidFill>
                  <a:srgbClr val="1B32A5"/>
                </a:solidFill>
              </a:rPr>
              <a:t> </a:t>
            </a:r>
            <a:r>
              <a:rPr lang="fr-FR" sz="1400" dirty="0">
                <a:solidFill>
                  <a:schemeClr val="tx2"/>
                </a:solidFill>
                <a:sym typeface="Symbol" pitchFamily="18" charset="2"/>
              </a:rPr>
              <a:t>for PET</a:t>
            </a:r>
            <a:r>
              <a:rPr lang="fr-FR" sz="1400" dirty="0">
                <a:solidFill>
                  <a:srgbClr val="1B32A5"/>
                </a:solidFill>
              </a:rPr>
              <a:t> (ex:  </a:t>
            </a:r>
            <a:r>
              <a:rPr lang="fr-FR" sz="1400" baseline="30000" dirty="0">
                <a:solidFill>
                  <a:srgbClr val="1B32A5"/>
                </a:solidFill>
              </a:rPr>
              <a:t>82</a:t>
            </a:r>
            <a:r>
              <a:rPr lang="fr-FR" sz="1400" dirty="0">
                <a:solidFill>
                  <a:srgbClr val="1B32A5"/>
                </a:solidFill>
              </a:rPr>
              <a:t>Sr/</a:t>
            </a:r>
            <a:r>
              <a:rPr lang="fr-FR" sz="1400" baseline="30000" dirty="0">
                <a:solidFill>
                  <a:srgbClr val="1B32A5"/>
                </a:solidFill>
              </a:rPr>
              <a:t>82</a:t>
            </a:r>
            <a:r>
              <a:rPr lang="fr-FR" sz="1400" dirty="0">
                <a:solidFill>
                  <a:srgbClr val="1B32A5"/>
                </a:solidFill>
              </a:rPr>
              <a:t>Rb, </a:t>
            </a:r>
            <a:r>
              <a:rPr lang="fr-FR" sz="1400" baseline="30000" dirty="0">
                <a:solidFill>
                  <a:srgbClr val="1B32A5"/>
                </a:solidFill>
              </a:rPr>
              <a:t>44m/44</a:t>
            </a:r>
            <a:r>
              <a:rPr lang="fr-FR" sz="1400" dirty="0">
                <a:solidFill>
                  <a:srgbClr val="1B32A5"/>
                </a:solidFill>
              </a:rPr>
              <a:t>Sc, </a:t>
            </a:r>
            <a:r>
              <a:rPr lang="fr-FR" sz="1400" baseline="30000" dirty="0">
                <a:solidFill>
                  <a:srgbClr val="1B32A5"/>
                </a:solidFill>
              </a:rPr>
              <a:t>52</a:t>
            </a:r>
            <a:r>
              <a:rPr lang="fr-FR" sz="1400" dirty="0">
                <a:solidFill>
                  <a:srgbClr val="1B32A5"/>
                </a:solidFill>
              </a:rPr>
              <a:t>Fe, </a:t>
            </a:r>
            <a:r>
              <a:rPr lang="fr-FR" sz="1400" baseline="30000" dirty="0">
                <a:solidFill>
                  <a:srgbClr val="1B32A5"/>
                </a:solidFill>
              </a:rPr>
              <a:t>64</a:t>
            </a:r>
            <a:r>
              <a:rPr lang="fr-FR" sz="1400" dirty="0">
                <a:solidFill>
                  <a:srgbClr val="1B32A5"/>
                </a:solidFill>
              </a:rPr>
              <a:t>Cu ...)</a:t>
            </a: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400" dirty="0">
                <a:solidFill>
                  <a:srgbClr val="1B32A5"/>
                </a:solidFill>
              </a:rPr>
              <a:t>Therapy: </a:t>
            </a:r>
            <a:r>
              <a:rPr lang="en-US" sz="1400" dirty="0">
                <a:solidFill>
                  <a:schemeClr val="tx2"/>
                </a:solidFill>
                <a:sym typeface="Symbol" pitchFamily="18" charset="2"/>
              </a:rPr>
              <a:t></a:t>
            </a:r>
            <a:r>
              <a:rPr lang="en-US" sz="1400" dirty="0">
                <a:solidFill>
                  <a:srgbClr val="1B32A5"/>
                </a:solidFill>
              </a:rPr>
              <a:t> immunotherapy (</a:t>
            </a:r>
            <a:r>
              <a:rPr lang="fr-FR" sz="1400" baseline="30000" dirty="0">
                <a:solidFill>
                  <a:srgbClr val="1B32A5"/>
                </a:solidFill>
              </a:rPr>
              <a:t>211</a:t>
            </a:r>
            <a:r>
              <a:rPr lang="fr-FR" sz="1400" dirty="0">
                <a:solidFill>
                  <a:srgbClr val="1B32A5"/>
                </a:solidFill>
              </a:rPr>
              <a:t>At</a:t>
            </a:r>
            <a:r>
              <a:rPr lang="en-US" sz="1400" dirty="0">
                <a:solidFill>
                  <a:srgbClr val="1B32A5"/>
                </a:solidFill>
              </a:rPr>
              <a:t>), </a:t>
            </a:r>
            <a:r>
              <a:rPr lang="fr-FR" sz="1400" dirty="0">
                <a:solidFill>
                  <a:srgbClr val="1B32A5"/>
                </a:solidFill>
                <a:latin typeface="Symbol" pitchFamily="18" charset="2"/>
              </a:rPr>
              <a:t></a:t>
            </a:r>
            <a:r>
              <a:rPr lang="fr-FR" sz="1400" baseline="30000" dirty="0">
                <a:solidFill>
                  <a:srgbClr val="1B32A5"/>
                </a:solidFill>
              </a:rPr>
              <a:t>- </a:t>
            </a:r>
            <a:r>
              <a:rPr lang="en-US" sz="1400" dirty="0">
                <a:solidFill>
                  <a:srgbClr val="1B32A5"/>
                </a:solidFill>
              </a:rPr>
              <a:t>radioelements </a:t>
            </a:r>
            <a:r>
              <a:rPr lang="fr-FR" sz="1400" dirty="0">
                <a:solidFill>
                  <a:srgbClr val="1B32A5"/>
                </a:solidFill>
              </a:rPr>
              <a:t>: </a:t>
            </a:r>
            <a:r>
              <a:rPr lang="fr-FR" sz="1400" baseline="30000" dirty="0">
                <a:solidFill>
                  <a:srgbClr val="1B32A5"/>
                </a:solidFill>
              </a:rPr>
              <a:t>67</a:t>
            </a:r>
            <a:r>
              <a:rPr lang="fr-FR" sz="1400" dirty="0">
                <a:solidFill>
                  <a:srgbClr val="1B32A5"/>
                </a:solidFill>
              </a:rPr>
              <a:t>Cu, </a:t>
            </a:r>
            <a:r>
              <a:rPr lang="fr-FR" sz="1400" baseline="30000" dirty="0">
                <a:solidFill>
                  <a:srgbClr val="1B32A5"/>
                </a:solidFill>
              </a:rPr>
              <a:t>47</a:t>
            </a:r>
            <a:r>
              <a:rPr lang="fr-FR" sz="1400" dirty="0">
                <a:solidFill>
                  <a:srgbClr val="1B32A5"/>
                </a:solidFill>
              </a:rPr>
              <a:t>Sc</a:t>
            </a: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400" dirty="0">
              <a:solidFill>
                <a:srgbClr val="1B32A5"/>
              </a:solidFill>
            </a:endParaRPr>
          </a:p>
          <a:p>
            <a:pPr marL="330200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>
                <a:solidFill>
                  <a:srgbClr val="1B32A5"/>
                </a:solidFill>
              </a:rPr>
              <a:t>A </a:t>
            </a:r>
            <a:r>
              <a:rPr lang="fr-FR" sz="1800" dirty="0" err="1">
                <a:solidFill>
                  <a:srgbClr val="1B32A5"/>
                </a:solidFill>
              </a:rPr>
              <a:t>tool</a:t>
            </a:r>
            <a:r>
              <a:rPr lang="fr-FR" sz="1800" dirty="0">
                <a:solidFill>
                  <a:srgbClr val="1B32A5"/>
                </a:solidFill>
              </a:rPr>
              <a:t> for </a:t>
            </a:r>
            <a:r>
              <a:rPr lang="fr-FR" sz="1800" dirty="0" err="1">
                <a:solidFill>
                  <a:srgbClr val="1B32A5"/>
                </a:solidFill>
              </a:rPr>
              <a:t>r</a:t>
            </a:r>
            <a:r>
              <a:rPr lang="fr-FR" sz="1800" u="sng" dirty="0" err="1">
                <a:solidFill>
                  <a:srgbClr val="1B32A5"/>
                </a:solidFill>
              </a:rPr>
              <a:t>adiochimistry</a:t>
            </a:r>
            <a:r>
              <a:rPr lang="fr-FR" sz="1800" u="sng" dirty="0">
                <a:solidFill>
                  <a:srgbClr val="1B32A5"/>
                </a:solidFill>
              </a:rPr>
              <a:t>/</a:t>
            </a:r>
            <a:r>
              <a:rPr lang="fr-FR" sz="1800" u="sng" dirty="0" err="1">
                <a:solidFill>
                  <a:srgbClr val="1B32A5"/>
                </a:solidFill>
              </a:rPr>
              <a:t>radiobiology</a:t>
            </a:r>
            <a:r>
              <a:rPr lang="fr-FR" sz="1800" u="sng" dirty="0">
                <a:solidFill>
                  <a:srgbClr val="1B32A5"/>
                </a:solidFill>
              </a:rPr>
              <a:t> </a:t>
            </a:r>
            <a:r>
              <a:rPr lang="fr-FR" sz="1800" u="sng" dirty="0" err="1">
                <a:solidFill>
                  <a:srgbClr val="1B32A5"/>
                </a:solidFill>
              </a:rPr>
              <a:t>research</a:t>
            </a:r>
            <a:endParaRPr lang="fr-FR" sz="1800" u="sng" dirty="0">
              <a:solidFill>
                <a:srgbClr val="1B32A5"/>
              </a:solidFill>
            </a:endParaRPr>
          </a:p>
          <a:p>
            <a:pPr marL="730250" lvl="1" indent="-273050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err="1">
                <a:solidFill>
                  <a:srgbClr val="1B32A5"/>
                </a:solidFill>
              </a:rPr>
              <a:t>notably</a:t>
            </a:r>
            <a:r>
              <a:rPr lang="fr-FR" sz="1600" dirty="0">
                <a:solidFill>
                  <a:srgbClr val="1B32A5"/>
                </a:solidFill>
              </a:rPr>
              <a:t> alpha radiolyse of water (</a:t>
            </a:r>
            <a:r>
              <a:rPr lang="fr-FR" sz="1600" dirty="0" err="1">
                <a:solidFill>
                  <a:srgbClr val="1B32A5"/>
                </a:solidFill>
              </a:rPr>
              <a:t>eg</a:t>
            </a:r>
            <a:r>
              <a:rPr lang="fr-FR" sz="1600" dirty="0">
                <a:solidFill>
                  <a:srgbClr val="1B32A5"/>
                </a:solidFill>
              </a:rPr>
              <a:t> </a:t>
            </a:r>
            <a:r>
              <a:rPr lang="fr-FR" sz="1600" dirty="0" err="1">
                <a:solidFill>
                  <a:srgbClr val="1B32A5"/>
                </a:solidFill>
              </a:rPr>
              <a:t>nuclear</a:t>
            </a:r>
            <a:r>
              <a:rPr lang="fr-FR" sz="1600" dirty="0">
                <a:solidFill>
                  <a:srgbClr val="1B32A5"/>
                </a:solidFill>
              </a:rPr>
              <a:t> </a:t>
            </a:r>
            <a:r>
              <a:rPr lang="fr-FR" sz="1600" dirty="0" err="1">
                <a:solidFill>
                  <a:srgbClr val="1B32A5"/>
                </a:solidFill>
              </a:rPr>
              <a:t>waste</a:t>
            </a:r>
            <a:r>
              <a:rPr lang="fr-FR" sz="1600" dirty="0">
                <a:solidFill>
                  <a:srgbClr val="1B32A5"/>
                </a:solidFill>
              </a:rPr>
              <a:t> </a:t>
            </a:r>
            <a:r>
              <a:rPr lang="fr-FR" sz="1600" dirty="0" err="1">
                <a:solidFill>
                  <a:srgbClr val="1B32A5"/>
                </a:solidFill>
              </a:rPr>
              <a:t>storage</a:t>
            </a:r>
            <a:r>
              <a:rPr lang="fr-FR" sz="1600" dirty="0">
                <a:solidFill>
                  <a:srgbClr val="1B32A5"/>
                </a:solidFill>
              </a:rPr>
              <a:t>)‏</a:t>
            </a:r>
          </a:p>
          <a:p>
            <a:pPr marL="330200" indent="-330200" eaLnBrk="1" hangingPunct="1">
              <a:spcBef>
                <a:spcPts val="400"/>
              </a:spcBef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 smtClean="0">
              <a:solidFill>
                <a:srgbClr val="1B32A5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rgbClr val="1B32A5"/>
                </a:solidFill>
              </a:rPr>
              <a:t>A </a:t>
            </a:r>
            <a:r>
              <a:rPr lang="fr-FR" sz="1800" dirty="0" err="1" smtClean="0">
                <a:solidFill>
                  <a:srgbClr val="1B32A5"/>
                </a:solidFill>
              </a:rPr>
              <a:t>tool</a:t>
            </a:r>
            <a:r>
              <a:rPr lang="fr-FR" sz="1800" dirty="0" smtClean="0">
                <a:solidFill>
                  <a:srgbClr val="1B32A5"/>
                </a:solidFill>
              </a:rPr>
              <a:t> for </a:t>
            </a:r>
            <a:r>
              <a:rPr lang="fr-FR" sz="1800" dirty="0" err="1" smtClean="0">
                <a:solidFill>
                  <a:srgbClr val="1B32A5"/>
                </a:solidFill>
              </a:rPr>
              <a:t>physics</a:t>
            </a:r>
            <a:r>
              <a:rPr lang="fr-FR" sz="1800" dirty="0" smtClean="0">
                <a:solidFill>
                  <a:srgbClr val="1B32A5"/>
                </a:solidFill>
              </a:rPr>
              <a:t> </a:t>
            </a:r>
            <a:r>
              <a:rPr lang="fr-FR" sz="1800" dirty="0" err="1" smtClean="0">
                <a:solidFill>
                  <a:srgbClr val="1B32A5"/>
                </a:solidFill>
              </a:rPr>
              <a:t>research</a:t>
            </a:r>
            <a:endParaRPr lang="fr-FR" sz="1800" u="sng" dirty="0" smtClean="0">
              <a:solidFill>
                <a:srgbClr val="1B32A5"/>
              </a:solidFill>
            </a:endParaRP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err="1" smtClean="0">
                <a:solidFill>
                  <a:srgbClr val="1B32A5"/>
                </a:solidFill>
              </a:rPr>
              <a:t>Particularly</a:t>
            </a:r>
            <a:r>
              <a:rPr lang="fr-FR" sz="1600" dirty="0" smtClean="0">
                <a:solidFill>
                  <a:srgbClr val="1B32A5"/>
                </a:solidFill>
              </a:rPr>
              <a:t> </a:t>
            </a:r>
            <a:r>
              <a:rPr lang="fr-FR" sz="1600" dirty="0" err="1" smtClean="0">
                <a:solidFill>
                  <a:srgbClr val="1B32A5"/>
                </a:solidFill>
              </a:rPr>
              <a:t>studies</a:t>
            </a:r>
            <a:r>
              <a:rPr lang="fr-FR" sz="1600" dirty="0" smtClean="0">
                <a:solidFill>
                  <a:srgbClr val="1B32A5"/>
                </a:solidFill>
              </a:rPr>
              <a:t> of </a:t>
            </a:r>
            <a:r>
              <a:rPr lang="fr-FR" sz="1600" dirty="0" err="1" smtClean="0">
                <a:solidFill>
                  <a:srgbClr val="1B32A5"/>
                </a:solidFill>
              </a:rPr>
              <a:t>material</a:t>
            </a:r>
            <a:r>
              <a:rPr lang="fr-FR" sz="1600" dirty="0" smtClean="0">
                <a:solidFill>
                  <a:srgbClr val="1B32A5"/>
                </a:solidFill>
              </a:rPr>
              <a:t> </a:t>
            </a:r>
            <a:r>
              <a:rPr lang="fr-FR" sz="1600" dirty="0" err="1" smtClean="0">
                <a:solidFill>
                  <a:srgbClr val="1B32A5"/>
                </a:solidFill>
              </a:rPr>
              <a:t>under</a:t>
            </a:r>
            <a:r>
              <a:rPr lang="fr-FR" sz="1600" dirty="0" smtClean="0">
                <a:solidFill>
                  <a:srgbClr val="1B32A5"/>
                </a:solidFill>
              </a:rPr>
              <a:t> irradiation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err="1" smtClean="0">
                <a:solidFill>
                  <a:srgbClr val="1B32A5"/>
                </a:solidFill>
              </a:rPr>
              <a:t>Development</a:t>
            </a:r>
            <a:r>
              <a:rPr lang="fr-FR" sz="1600" dirty="0" smtClean="0">
                <a:solidFill>
                  <a:srgbClr val="1B32A5"/>
                </a:solidFill>
              </a:rPr>
              <a:t> of </a:t>
            </a:r>
            <a:r>
              <a:rPr lang="fr-FR" sz="1600" dirty="0" err="1" smtClean="0">
                <a:solidFill>
                  <a:srgbClr val="1B32A5"/>
                </a:solidFill>
              </a:rPr>
              <a:t>detection</a:t>
            </a:r>
            <a:r>
              <a:rPr lang="fr-FR" sz="1600" dirty="0" smtClean="0">
                <a:solidFill>
                  <a:srgbClr val="1B32A5"/>
                </a:solidFill>
              </a:rPr>
              <a:t> system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err="1" smtClean="0">
                <a:solidFill>
                  <a:srgbClr val="1B32A5"/>
                </a:solidFill>
              </a:rPr>
              <a:t>Measurements</a:t>
            </a:r>
            <a:r>
              <a:rPr lang="fr-FR" sz="1600" dirty="0" smtClean="0">
                <a:solidFill>
                  <a:srgbClr val="1B32A5"/>
                </a:solidFill>
              </a:rPr>
              <a:t> of </a:t>
            </a:r>
            <a:r>
              <a:rPr lang="fr-FR" sz="1600" dirty="0" err="1" smtClean="0">
                <a:solidFill>
                  <a:srgbClr val="1B32A5"/>
                </a:solidFill>
              </a:rPr>
              <a:t>nuclear</a:t>
            </a:r>
            <a:r>
              <a:rPr lang="fr-FR" sz="1600" dirty="0" smtClean="0">
                <a:solidFill>
                  <a:srgbClr val="1B32A5"/>
                </a:solidFill>
              </a:rPr>
              <a:t> data</a:t>
            </a:r>
          </a:p>
          <a:p>
            <a:pPr marL="330200" indent="-330200" eaLnBrk="1" hangingPunct="1">
              <a:spcBef>
                <a:spcPts val="400"/>
              </a:spcBef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 smtClean="0">
              <a:solidFill>
                <a:srgbClr val="1B32A5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chemeClr val="bg1"/>
                </a:solidFill>
              </a:rPr>
              <a:t>un outil pour la formation 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Université de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École des mines de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CHU de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chemeClr val="bg1"/>
                </a:solidFill>
              </a:rPr>
              <a:t>Formation continue</a:t>
            </a:r>
          </a:p>
          <a:p>
            <a:pPr marL="330200" indent="-330200" eaLnBrk="1" hangingPunct="1">
              <a:spcBef>
                <a:spcPts val="400"/>
              </a:spcBef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chemeClr val="bg1"/>
                </a:solidFill>
              </a:rPr>
              <a:t>un site de production industrielle pour les besoins médicaux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94" y="4149080"/>
            <a:ext cx="4666762" cy="24533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14611" y="3356992"/>
            <a:ext cx="371941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u="sng" dirty="0" err="1" smtClean="0"/>
              <a:t>Experience</a:t>
            </a:r>
            <a:r>
              <a:rPr lang="fr-FR" u="sng" dirty="0" smtClean="0"/>
              <a:t> « </a:t>
            </a:r>
            <a:r>
              <a:rPr lang="fr-FR" u="sng" dirty="0" err="1" smtClean="0"/>
              <a:t>Stacked</a:t>
            </a:r>
            <a:r>
              <a:rPr lang="fr-FR" u="sng" dirty="0" smtClean="0"/>
              <a:t> Foils »</a:t>
            </a:r>
          </a:p>
          <a:p>
            <a:pPr algn="ctr"/>
            <a:r>
              <a:rPr lang="fr-FR" dirty="0" smtClean="0"/>
              <a:t>Cross section </a:t>
            </a:r>
            <a:r>
              <a:rPr lang="fr-FR" dirty="0" err="1" smtClean="0"/>
              <a:t>measurements</a:t>
            </a:r>
            <a:r>
              <a:rPr lang="fr-FR" dirty="0" smtClean="0"/>
              <a:t>: exemple </a:t>
            </a:r>
            <a:r>
              <a:rPr lang="fr-FR" dirty="0" err="1" smtClean="0"/>
              <a:t>from</a:t>
            </a:r>
            <a:r>
              <a:rPr lang="fr-FR" dirty="0" smtClean="0"/>
              <a:t> 17 to 69 </a:t>
            </a:r>
            <a:r>
              <a:rPr lang="fr-FR" dirty="0"/>
              <a:t>MeV- (100 </a:t>
            </a:r>
            <a:r>
              <a:rPr lang="fr-FR" dirty="0" err="1"/>
              <a:t>nA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29771" y="59492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 </a:t>
            </a:r>
            <a:r>
              <a:rPr lang="en-US" baseline="-25000" dirty="0" smtClean="0"/>
              <a:t>naturel</a:t>
            </a:r>
            <a:r>
              <a:rPr lang="en-US" dirty="0" smtClean="0"/>
              <a:t> + p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aseline="30000" dirty="0" smtClean="0">
                <a:sym typeface="Wingdings" pitchFamily="2" charset="2"/>
              </a:rPr>
              <a:t>43</a:t>
            </a:r>
            <a:r>
              <a:rPr lang="en-US" dirty="0" smtClean="0">
                <a:sym typeface="Wingdings" pitchFamily="2" charset="2"/>
              </a:rPr>
              <a:t>Sc + X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4564286"/>
            <a:ext cx="410445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PIXE </a:t>
            </a:r>
            <a:r>
              <a:rPr lang="fr-FR" u="sng" dirty="0" smtClean="0">
                <a:latin typeface="Times New Roman" pitchFamily="18" charset="0"/>
              </a:rPr>
              <a:t>- </a:t>
            </a:r>
            <a:r>
              <a:rPr lang="fr-FR" u="sng" dirty="0" err="1" smtClean="0">
                <a:latin typeface="Times New Roman" pitchFamily="18" charset="0"/>
              </a:rPr>
              <a:t>Particle</a:t>
            </a:r>
            <a:r>
              <a:rPr lang="fr-FR" u="sng" dirty="0" smtClean="0">
                <a:latin typeface="Times New Roman" pitchFamily="18" charset="0"/>
              </a:rPr>
              <a:t> </a:t>
            </a:r>
            <a:r>
              <a:rPr lang="fr-FR" u="sng" dirty="0" err="1">
                <a:latin typeface="Times New Roman" pitchFamily="18" charset="0"/>
              </a:rPr>
              <a:t>Induced</a:t>
            </a:r>
            <a:r>
              <a:rPr lang="fr-FR" u="sng" dirty="0">
                <a:latin typeface="Times New Roman" pitchFamily="18" charset="0"/>
              </a:rPr>
              <a:t> X-ray </a:t>
            </a:r>
            <a:r>
              <a:rPr lang="fr-FR" u="sng" dirty="0" smtClean="0">
                <a:latin typeface="Times New Roman" pitchFamily="18" charset="0"/>
              </a:rPr>
              <a:t>Emission </a:t>
            </a:r>
          </a:p>
          <a:p>
            <a:r>
              <a:rPr lang="fr-FR" dirty="0" smtClean="0">
                <a:latin typeface="Times New Roman" pitchFamily="18" charset="0"/>
              </a:rPr>
              <a:t>- Non destructive </a:t>
            </a:r>
            <a:r>
              <a:rPr lang="fr-FR" dirty="0" err="1" smtClean="0">
                <a:latin typeface="Times New Roman" pitchFamily="18" charset="0"/>
              </a:rPr>
              <a:t>Caracterisation</a:t>
            </a:r>
            <a:r>
              <a:rPr lang="fr-FR" dirty="0" smtClean="0">
                <a:latin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</a:rPr>
              <a:t>Method</a:t>
            </a:r>
            <a:r>
              <a:rPr lang="fr-FR" dirty="0">
                <a:latin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</a:rPr>
              <a:t>of </a:t>
            </a:r>
            <a:r>
              <a:rPr lang="fr-FR" dirty="0" err="1" smtClean="0">
                <a:latin typeface="Times New Roman" pitchFamily="18" charset="0"/>
              </a:rPr>
              <a:t>multielements</a:t>
            </a:r>
            <a:r>
              <a:rPr lang="fr-FR" dirty="0" smtClean="0">
                <a:latin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</a:rPr>
              <a:t>material</a:t>
            </a:r>
            <a:r>
              <a:rPr lang="fr-FR" dirty="0" smtClean="0">
                <a:latin typeface="Times New Roman" pitchFamily="18" charset="0"/>
              </a:rPr>
              <a:t>, quantitative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>
                <a:latin typeface="Times New Roman" pitchFamily="18" charset="0"/>
              </a:rPr>
              <a:t>Dvt</a:t>
            </a:r>
            <a:r>
              <a:rPr lang="fr-FR" dirty="0">
                <a:latin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</a:rPr>
              <a:t>of </a:t>
            </a:r>
            <a:r>
              <a:rPr lang="fr-FR" dirty="0" err="1" smtClean="0">
                <a:latin typeface="Times New Roman" pitchFamily="18" charset="0"/>
              </a:rPr>
              <a:t>mesuring</a:t>
            </a:r>
            <a:r>
              <a:rPr lang="fr-FR" dirty="0" smtClean="0">
                <a:latin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</a:rPr>
              <a:t>bench</a:t>
            </a:r>
            <a:endParaRPr lang="fr-FR" dirty="0" smtClean="0"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( ~</a:t>
            </a:r>
            <a:r>
              <a:rPr lang="fr-FR" dirty="0" err="1"/>
              <a:t>nA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8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840"/>
            <a:ext cx="1728387" cy="70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02384"/>
            <a:ext cx="9144000" cy="270605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ARRONAX goal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30200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800" dirty="0">
                <a:solidFill>
                  <a:srgbClr val="1B32A5"/>
                </a:solidFill>
              </a:rPr>
              <a:t>A tool to produce</a:t>
            </a:r>
            <a:r>
              <a:rPr lang="fr-FR" sz="1800" dirty="0">
                <a:solidFill>
                  <a:srgbClr val="1B32A5"/>
                </a:solidFill>
              </a:rPr>
              <a:t> </a:t>
            </a:r>
            <a:r>
              <a:rPr lang="fr-FR" sz="1800" u="sng" dirty="0" err="1" smtClean="0">
                <a:solidFill>
                  <a:srgbClr val="1B32A5"/>
                </a:solidFill>
              </a:rPr>
              <a:t>radionucleides</a:t>
            </a:r>
            <a:r>
              <a:rPr lang="fr-FR" sz="1800" dirty="0" smtClean="0">
                <a:solidFill>
                  <a:srgbClr val="1B32A5"/>
                </a:solidFill>
              </a:rPr>
              <a:t> </a:t>
            </a:r>
            <a:r>
              <a:rPr lang="fr-FR" sz="1800" dirty="0" smtClean="0">
                <a:solidFill>
                  <a:srgbClr val="1B32A5"/>
                </a:solidFill>
                <a:sym typeface="Wingdings" pitchFamily="2" charset="2"/>
              </a:rPr>
              <a:t></a:t>
            </a:r>
            <a:r>
              <a:rPr lang="fr-FR" sz="1800" dirty="0" smtClean="0">
                <a:solidFill>
                  <a:srgbClr val="1B32A5"/>
                </a:solidFill>
              </a:rPr>
              <a:t> </a:t>
            </a:r>
            <a:r>
              <a:rPr lang="fr-FR" sz="1800" dirty="0" err="1">
                <a:solidFill>
                  <a:srgbClr val="1B32A5"/>
                </a:solidFill>
              </a:rPr>
              <a:t>research</a:t>
            </a:r>
            <a:r>
              <a:rPr lang="fr-FR" sz="1800" dirty="0">
                <a:solidFill>
                  <a:srgbClr val="1B32A5"/>
                </a:solidFill>
              </a:rPr>
              <a:t> in </a:t>
            </a:r>
            <a:r>
              <a:rPr lang="fr-FR" sz="1800" u="sng" dirty="0" err="1">
                <a:solidFill>
                  <a:srgbClr val="1B32A5"/>
                </a:solidFill>
              </a:rPr>
              <a:t>nuclear</a:t>
            </a:r>
            <a:r>
              <a:rPr lang="fr-FR" sz="1800" u="sng" dirty="0">
                <a:solidFill>
                  <a:srgbClr val="1B32A5"/>
                </a:solidFill>
              </a:rPr>
              <a:t> </a:t>
            </a:r>
            <a:r>
              <a:rPr lang="fr-FR" sz="1800" u="sng" dirty="0" err="1">
                <a:solidFill>
                  <a:srgbClr val="1B32A5"/>
                </a:solidFill>
              </a:rPr>
              <a:t>medecine</a:t>
            </a:r>
            <a:endParaRPr lang="fr-FR" sz="1800" u="sng" dirty="0">
              <a:solidFill>
                <a:srgbClr val="1B32A5"/>
              </a:solidFill>
            </a:endParaRP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400" dirty="0">
                <a:solidFill>
                  <a:srgbClr val="1B32A5"/>
                </a:solidFill>
              </a:rPr>
              <a:t>Imaging: </a:t>
            </a:r>
            <a:r>
              <a:rPr lang="fr-FR" sz="1400" dirty="0">
                <a:solidFill>
                  <a:schemeClr val="tx2"/>
                </a:solidFill>
                <a:sym typeface="Symbol" pitchFamily="18" charset="2"/>
              </a:rPr>
              <a:t>+ </a:t>
            </a:r>
            <a:r>
              <a:rPr lang="en-US" sz="1400" dirty="0">
                <a:solidFill>
                  <a:srgbClr val="1B32A5"/>
                </a:solidFill>
              </a:rPr>
              <a:t>radio</a:t>
            </a:r>
            <a:r>
              <a:rPr lang="fr-FR" sz="1400" dirty="0" err="1">
                <a:solidFill>
                  <a:srgbClr val="1B32A5"/>
                </a:solidFill>
              </a:rPr>
              <a:t>elements</a:t>
            </a:r>
            <a:r>
              <a:rPr lang="fr-FR" sz="1400" dirty="0">
                <a:solidFill>
                  <a:srgbClr val="1B32A5"/>
                </a:solidFill>
              </a:rPr>
              <a:t> </a:t>
            </a:r>
            <a:r>
              <a:rPr lang="fr-FR" sz="1400" dirty="0">
                <a:solidFill>
                  <a:schemeClr val="tx2"/>
                </a:solidFill>
                <a:sym typeface="Symbol" pitchFamily="18" charset="2"/>
              </a:rPr>
              <a:t>for PET</a:t>
            </a:r>
            <a:r>
              <a:rPr lang="fr-FR" sz="1400" dirty="0">
                <a:solidFill>
                  <a:srgbClr val="1B32A5"/>
                </a:solidFill>
              </a:rPr>
              <a:t> (ex:  </a:t>
            </a:r>
            <a:r>
              <a:rPr lang="fr-FR" sz="1400" baseline="30000" dirty="0">
                <a:solidFill>
                  <a:srgbClr val="1B32A5"/>
                </a:solidFill>
              </a:rPr>
              <a:t>82</a:t>
            </a:r>
            <a:r>
              <a:rPr lang="fr-FR" sz="1400" dirty="0">
                <a:solidFill>
                  <a:srgbClr val="1B32A5"/>
                </a:solidFill>
              </a:rPr>
              <a:t>Sr/</a:t>
            </a:r>
            <a:r>
              <a:rPr lang="fr-FR" sz="1400" baseline="30000" dirty="0">
                <a:solidFill>
                  <a:srgbClr val="1B32A5"/>
                </a:solidFill>
              </a:rPr>
              <a:t>82</a:t>
            </a:r>
            <a:r>
              <a:rPr lang="fr-FR" sz="1400" dirty="0">
                <a:solidFill>
                  <a:srgbClr val="1B32A5"/>
                </a:solidFill>
              </a:rPr>
              <a:t>Rb, </a:t>
            </a:r>
            <a:r>
              <a:rPr lang="fr-FR" sz="1400" baseline="30000" dirty="0">
                <a:solidFill>
                  <a:srgbClr val="1B32A5"/>
                </a:solidFill>
              </a:rPr>
              <a:t>44m/44</a:t>
            </a:r>
            <a:r>
              <a:rPr lang="fr-FR" sz="1400" dirty="0">
                <a:solidFill>
                  <a:srgbClr val="1B32A5"/>
                </a:solidFill>
              </a:rPr>
              <a:t>Sc, </a:t>
            </a:r>
            <a:r>
              <a:rPr lang="fr-FR" sz="1400" baseline="30000" dirty="0">
                <a:solidFill>
                  <a:srgbClr val="1B32A5"/>
                </a:solidFill>
              </a:rPr>
              <a:t>52</a:t>
            </a:r>
            <a:r>
              <a:rPr lang="fr-FR" sz="1400" dirty="0">
                <a:solidFill>
                  <a:srgbClr val="1B32A5"/>
                </a:solidFill>
              </a:rPr>
              <a:t>Fe, </a:t>
            </a:r>
            <a:r>
              <a:rPr lang="fr-FR" sz="1400" baseline="30000" dirty="0">
                <a:solidFill>
                  <a:srgbClr val="1B32A5"/>
                </a:solidFill>
              </a:rPr>
              <a:t>64</a:t>
            </a:r>
            <a:r>
              <a:rPr lang="fr-FR" sz="1400" dirty="0">
                <a:solidFill>
                  <a:srgbClr val="1B32A5"/>
                </a:solidFill>
              </a:rPr>
              <a:t>Cu ...)</a:t>
            </a: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US" sz="1400" dirty="0">
                <a:solidFill>
                  <a:srgbClr val="1B32A5"/>
                </a:solidFill>
              </a:rPr>
              <a:t>Therapy: </a:t>
            </a:r>
            <a:r>
              <a:rPr lang="en-US" sz="1400" dirty="0">
                <a:solidFill>
                  <a:schemeClr val="tx2"/>
                </a:solidFill>
                <a:sym typeface="Symbol" pitchFamily="18" charset="2"/>
              </a:rPr>
              <a:t></a:t>
            </a:r>
            <a:r>
              <a:rPr lang="en-US" sz="1400" dirty="0">
                <a:solidFill>
                  <a:srgbClr val="1B32A5"/>
                </a:solidFill>
              </a:rPr>
              <a:t> immunotherapy (</a:t>
            </a:r>
            <a:r>
              <a:rPr lang="fr-FR" sz="1400" baseline="30000" dirty="0">
                <a:solidFill>
                  <a:srgbClr val="1B32A5"/>
                </a:solidFill>
              </a:rPr>
              <a:t>211</a:t>
            </a:r>
            <a:r>
              <a:rPr lang="fr-FR" sz="1400" dirty="0">
                <a:solidFill>
                  <a:srgbClr val="1B32A5"/>
                </a:solidFill>
              </a:rPr>
              <a:t>At</a:t>
            </a:r>
            <a:r>
              <a:rPr lang="en-US" sz="1400" dirty="0">
                <a:solidFill>
                  <a:srgbClr val="1B32A5"/>
                </a:solidFill>
              </a:rPr>
              <a:t>), </a:t>
            </a:r>
            <a:r>
              <a:rPr lang="fr-FR" sz="1400" dirty="0">
                <a:solidFill>
                  <a:srgbClr val="1B32A5"/>
                </a:solidFill>
                <a:latin typeface="Symbol" pitchFamily="18" charset="2"/>
              </a:rPr>
              <a:t></a:t>
            </a:r>
            <a:r>
              <a:rPr lang="fr-FR" sz="1400" baseline="30000" dirty="0">
                <a:solidFill>
                  <a:srgbClr val="1B32A5"/>
                </a:solidFill>
              </a:rPr>
              <a:t>- </a:t>
            </a:r>
            <a:r>
              <a:rPr lang="en-US" sz="1400" dirty="0">
                <a:solidFill>
                  <a:srgbClr val="1B32A5"/>
                </a:solidFill>
              </a:rPr>
              <a:t>radioelements </a:t>
            </a:r>
            <a:r>
              <a:rPr lang="fr-FR" sz="1400" dirty="0">
                <a:solidFill>
                  <a:srgbClr val="1B32A5"/>
                </a:solidFill>
              </a:rPr>
              <a:t>: </a:t>
            </a:r>
            <a:r>
              <a:rPr lang="fr-FR" sz="1400" baseline="30000" dirty="0">
                <a:solidFill>
                  <a:srgbClr val="1B32A5"/>
                </a:solidFill>
              </a:rPr>
              <a:t>67</a:t>
            </a:r>
            <a:r>
              <a:rPr lang="fr-FR" sz="1400" dirty="0">
                <a:solidFill>
                  <a:srgbClr val="1B32A5"/>
                </a:solidFill>
              </a:rPr>
              <a:t>Cu, </a:t>
            </a:r>
            <a:r>
              <a:rPr lang="fr-FR" sz="1400" baseline="30000" dirty="0">
                <a:solidFill>
                  <a:srgbClr val="1B32A5"/>
                </a:solidFill>
              </a:rPr>
              <a:t>47</a:t>
            </a:r>
            <a:r>
              <a:rPr lang="fr-FR" sz="1400" dirty="0">
                <a:solidFill>
                  <a:srgbClr val="1B32A5"/>
                </a:solidFill>
              </a:rPr>
              <a:t>Sc</a:t>
            </a:r>
          </a:p>
          <a:p>
            <a:pPr marL="730250" lvl="1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400" dirty="0">
              <a:solidFill>
                <a:srgbClr val="1B32A5"/>
              </a:solidFill>
            </a:endParaRPr>
          </a:p>
          <a:p>
            <a:pPr marL="330200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>
                <a:solidFill>
                  <a:srgbClr val="1B32A5"/>
                </a:solidFill>
              </a:rPr>
              <a:t>A </a:t>
            </a:r>
            <a:r>
              <a:rPr lang="fr-FR" sz="1800" dirty="0" err="1">
                <a:solidFill>
                  <a:srgbClr val="1B32A5"/>
                </a:solidFill>
              </a:rPr>
              <a:t>tool</a:t>
            </a:r>
            <a:r>
              <a:rPr lang="fr-FR" sz="1800" dirty="0">
                <a:solidFill>
                  <a:srgbClr val="1B32A5"/>
                </a:solidFill>
              </a:rPr>
              <a:t> for </a:t>
            </a:r>
            <a:r>
              <a:rPr lang="fr-FR" sz="1800" dirty="0" err="1">
                <a:solidFill>
                  <a:srgbClr val="1B32A5"/>
                </a:solidFill>
              </a:rPr>
              <a:t>r</a:t>
            </a:r>
            <a:r>
              <a:rPr lang="fr-FR" sz="1800" u="sng" dirty="0" err="1">
                <a:solidFill>
                  <a:srgbClr val="1B32A5"/>
                </a:solidFill>
              </a:rPr>
              <a:t>adiochimistry</a:t>
            </a:r>
            <a:r>
              <a:rPr lang="fr-FR" sz="1800" u="sng" dirty="0">
                <a:solidFill>
                  <a:srgbClr val="1B32A5"/>
                </a:solidFill>
              </a:rPr>
              <a:t>/</a:t>
            </a:r>
            <a:r>
              <a:rPr lang="fr-FR" sz="1800" u="sng" dirty="0" err="1">
                <a:solidFill>
                  <a:srgbClr val="1B32A5"/>
                </a:solidFill>
              </a:rPr>
              <a:t>radiobiology</a:t>
            </a:r>
            <a:r>
              <a:rPr lang="fr-FR" sz="1800" u="sng" dirty="0">
                <a:solidFill>
                  <a:srgbClr val="1B32A5"/>
                </a:solidFill>
              </a:rPr>
              <a:t> </a:t>
            </a:r>
            <a:r>
              <a:rPr lang="fr-FR" sz="1800" u="sng" dirty="0" err="1">
                <a:solidFill>
                  <a:srgbClr val="1B32A5"/>
                </a:solidFill>
              </a:rPr>
              <a:t>research</a:t>
            </a:r>
            <a:endParaRPr lang="fr-FR" sz="1800" u="sng" dirty="0">
              <a:solidFill>
                <a:srgbClr val="1B32A5"/>
              </a:solidFill>
            </a:endParaRPr>
          </a:p>
          <a:p>
            <a:pPr marL="730250" lvl="1" indent="-273050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err="1">
                <a:solidFill>
                  <a:srgbClr val="1B32A5"/>
                </a:solidFill>
              </a:rPr>
              <a:t>notably</a:t>
            </a:r>
            <a:r>
              <a:rPr lang="fr-FR" sz="1600" dirty="0">
                <a:solidFill>
                  <a:srgbClr val="1B32A5"/>
                </a:solidFill>
              </a:rPr>
              <a:t> alpha radiolyse of water (</a:t>
            </a:r>
            <a:r>
              <a:rPr lang="fr-FR" sz="1600" dirty="0" err="1">
                <a:solidFill>
                  <a:srgbClr val="1B32A5"/>
                </a:solidFill>
              </a:rPr>
              <a:t>eg</a:t>
            </a:r>
            <a:r>
              <a:rPr lang="fr-FR" sz="1600" dirty="0">
                <a:solidFill>
                  <a:srgbClr val="1B32A5"/>
                </a:solidFill>
              </a:rPr>
              <a:t> </a:t>
            </a:r>
            <a:r>
              <a:rPr lang="fr-FR" sz="1600" dirty="0" err="1">
                <a:solidFill>
                  <a:srgbClr val="1B32A5"/>
                </a:solidFill>
              </a:rPr>
              <a:t>nuclear</a:t>
            </a:r>
            <a:r>
              <a:rPr lang="fr-FR" sz="1600" dirty="0">
                <a:solidFill>
                  <a:srgbClr val="1B32A5"/>
                </a:solidFill>
              </a:rPr>
              <a:t> </a:t>
            </a:r>
            <a:r>
              <a:rPr lang="fr-FR" sz="1600" dirty="0" err="1">
                <a:solidFill>
                  <a:srgbClr val="1B32A5"/>
                </a:solidFill>
              </a:rPr>
              <a:t>waste</a:t>
            </a:r>
            <a:r>
              <a:rPr lang="fr-FR" sz="1600" dirty="0">
                <a:solidFill>
                  <a:srgbClr val="1B32A5"/>
                </a:solidFill>
              </a:rPr>
              <a:t> </a:t>
            </a:r>
            <a:r>
              <a:rPr lang="fr-FR" sz="1600" dirty="0" err="1">
                <a:solidFill>
                  <a:srgbClr val="1B32A5"/>
                </a:solidFill>
              </a:rPr>
              <a:t>storage</a:t>
            </a:r>
            <a:r>
              <a:rPr lang="fr-FR" sz="1600" dirty="0">
                <a:solidFill>
                  <a:srgbClr val="1B32A5"/>
                </a:solidFill>
              </a:rPr>
              <a:t>)‏</a:t>
            </a:r>
          </a:p>
          <a:p>
            <a:pPr marL="330200" indent="-330200">
              <a:spcBef>
                <a:spcPts val="400"/>
              </a:spcBef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>
              <a:solidFill>
                <a:srgbClr val="1B32A5"/>
              </a:solidFill>
            </a:endParaRPr>
          </a:p>
          <a:p>
            <a:pPr marL="330200" indent="-330200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>
                <a:solidFill>
                  <a:srgbClr val="1B32A5"/>
                </a:solidFill>
              </a:rPr>
              <a:t>A </a:t>
            </a:r>
            <a:r>
              <a:rPr lang="fr-FR" sz="1800" dirty="0" err="1">
                <a:solidFill>
                  <a:srgbClr val="1B32A5"/>
                </a:solidFill>
              </a:rPr>
              <a:t>tool</a:t>
            </a:r>
            <a:r>
              <a:rPr lang="fr-FR" sz="1800" dirty="0">
                <a:solidFill>
                  <a:srgbClr val="1B32A5"/>
                </a:solidFill>
              </a:rPr>
              <a:t> for </a:t>
            </a:r>
            <a:r>
              <a:rPr lang="fr-FR" sz="1800" dirty="0" err="1">
                <a:solidFill>
                  <a:srgbClr val="1B32A5"/>
                </a:solidFill>
              </a:rPr>
              <a:t>physics</a:t>
            </a:r>
            <a:r>
              <a:rPr lang="fr-FR" sz="1800" dirty="0">
                <a:solidFill>
                  <a:srgbClr val="1B32A5"/>
                </a:solidFill>
              </a:rPr>
              <a:t> </a:t>
            </a:r>
            <a:r>
              <a:rPr lang="fr-FR" sz="1800" dirty="0" err="1" smtClean="0">
                <a:solidFill>
                  <a:srgbClr val="1B32A5"/>
                </a:solidFill>
              </a:rPr>
              <a:t>research</a:t>
            </a:r>
            <a:endParaRPr lang="fr-FR" sz="1800" u="sng" dirty="0">
              <a:solidFill>
                <a:srgbClr val="1B32A5"/>
              </a:solidFill>
            </a:endParaRPr>
          </a:p>
          <a:p>
            <a:pPr marL="730250" lvl="1" indent="-273050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err="1">
                <a:solidFill>
                  <a:srgbClr val="1B32A5"/>
                </a:solidFill>
              </a:rPr>
              <a:t>Particularly</a:t>
            </a:r>
            <a:r>
              <a:rPr lang="fr-FR" sz="1600" dirty="0">
                <a:solidFill>
                  <a:srgbClr val="1B32A5"/>
                </a:solidFill>
              </a:rPr>
              <a:t> </a:t>
            </a:r>
            <a:r>
              <a:rPr lang="fr-FR" sz="1600" dirty="0" err="1">
                <a:solidFill>
                  <a:srgbClr val="1B32A5"/>
                </a:solidFill>
              </a:rPr>
              <a:t>studies</a:t>
            </a:r>
            <a:r>
              <a:rPr lang="fr-FR" sz="1600" dirty="0">
                <a:solidFill>
                  <a:srgbClr val="1B32A5"/>
                </a:solidFill>
              </a:rPr>
              <a:t> of </a:t>
            </a:r>
            <a:r>
              <a:rPr lang="fr-FR" sz="1600" dirty="0" err="1">
                <a:solidFill>
                  <a:srgbClr val="1B32A5"/>
                </a:solidFill>
              </a:rPr>
              <a:t>material</a:t>
            </a:r>
            <a:r>
              <a:rPr lang="fr-FR" sz="1600" dirty="0">
                <a:solidFill>
                  <a:srgbClr val="1B32A5"/>
                </a:solidFill>
              </a:rPr>
              <a:t> </a:t>
            </a:r>
            <a:r>
              <a:rPr lang="fr-FR" sz="1600" dirty="0" err="1">
                <a:solidFill>
                  <a:srgbClr val="1B32A5"/>
                </a:solidFill>
              </a:rPr>
              <a:t>under</a:t>
            </a:r>
            <a:r>
              <a:rPr lang="fr-FR" sz="1600" dirty="0">
                <a:solidFill>
                  <a:srgbClr val="1B32A5"/>
                </a:solidFill>
              </a:rPr>
              <a:t> irradiation</a:t>
            </a:r>
          </a:p>
          <a:p>
            <a:pPr marL="730250" lvl="1" indent="-273050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err="1">
                <a:solidFill>
                  <a:srgbClr val="1B32A5"/>
                </a:solidFill>
              </a:rPr>
              <a:t>Development</a:t>
            </a:r>
            <a:r>
              <a:rPr lang="fr-FR" sz="1600" dirty="0">
                <a:solidFill>
                  <a:srgbClr val="1B32A5"/>
                </a:solidFill>
              </a:rPr>
              <a:t> of </a:t>
            </a:r>
            <a:r>
              <a:rPr lang="fr-FR" sz="1600" dirty="0" err="1">
                <a:solidFill>
                  <a:srgbClr val="1B32A5"/>
                </a:solidFill>
              </a:rPr>
              <a:t>detection</a:t>
            </a:r>
            <a:r>
              <a:rPr lang="fr-FR" sz="1600" dirty="0">
                <a:solidFill>
                  <a:srgbClr val="1B32A5"/>
                </a:solidFill>
              </a:rPr>
              <a:t> system</a:t>
            </a:r>
          </a:p>
          <a:p>
            <a:pPr marL="730250" lvl="1" indent="-273050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err="1" smtClean="0">
                <a:solidFill>
                  <a:srgbClr val="1B32A5"/>
                </a:solidFill>
              </a:rPr>
              <a:t>Measurements</a:t>
            </a:r>
            <a:r>
              <a:rPr lang="fr-FR" sz="1600" dirty="0" smtClean="0">
                <a:solidFill>
                  <a:srgbClr val="1B32A5"/>
                </a:solidFill>
              </a:rPr>
              <a:t> </a:t>
            </a:r>
            <a:r>
              <a:rPr lang="fr-FR" sz="1600" dirty="0">
                <a:solidFill>
                  <a:srgbClr val="1B32A5"/>
                </a:solidFill>
              </a:rPr>
              <a:t>of </a:t>
            </a:r>
            <a:r>
              <a:rPr lang="fr-FR" sz="1600" dirty="0" err="1">
                <a:solidFill>
                  <a:srgbClr val="1B32A5"/>
                </a:solidFill>
              </a:rPr>
              <a:t>nuclear</a:t>
            </a:r>
            <a:r>
              <a:rPr lang="fr-FR" sz="1600" dirty="0">
                <a:solidFill>
                  <a:srgbClr val="1B32A5"/>
                </a:solidFill>
              </a:rPr>
              <a:t> data</a:t>
            </a:r>
          </a:p>
          <a:p>
            <a:pPr marL="330200" indent="-330200" eaLnBrk="1" hangingPunct="1">
              <a:spcBef>
                <a:spcPts val="400"/>
              </a:spcBef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 smtClean="0">
              <a:solidFill>
                <a:srgbClr val="1B32A5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rgbClr val="1B32A5"/>
                </a:solidFill>
              </a:rPr>
              <a:t>A </a:t>
            </a:r>
            <a:r>
              <a:rPr lang="fr-FR" sz="1800" dirty="0" err="1" smtClean="0">
                <a:solidFill>
                  <a:srgbClr val="1B32A5"/>
                </a:solidFill>
              </a:rPr>
              <a:t>tool</a:t>
            </a:r>
            <a:r>
              <a:rPr lang="fr-FR" sz="1800" dirty="0" smtClean="0">
                <a:solidFill>
                  <a:srgbClr val="1B32A5"/>
                </a:solidFill>
              </a:rPr>
              <a:t> for training and </a:t>
            </a:r>
            <a:r>
              <a:rPr lang="fr-FR" sz="1800" dirty="0" err="1" smtClean="0">
                <a:solidFill>
                  <a:srgbClr val="1B32A5"/>
                </a:solidFill>
              </a:rPr>
              <a:t>education</a:t>
            </a:r>
            <a:r>
              <a:rPr lang="fr-FR" sz="1800" dirty="0" smtClean="0">
                <a:solidFill>
                  <a:srgbClr val="1B32A5"/>
                </a:solidFill>
              </a:rPr>
              <a:t> 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err="1" smtClean="0">
                <a:solidFill>
                  <a:srgbClr val="1B32A5"/>
                </a:solidFill>
              </a:rPr>
              <a:t>University</a:t>
            </a:r>
            <a:r>
              <a:rPr lang="fr-FR" sz="1600" dirty="0" smtClean="0">
                <a:solidFill>
                  <a:srgbClr val="1B32A5"/>
                </a:solidFill>
              </a:rPr>
              <a:t> of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rgbClr val="1B32A5"/>
                </a:solidFill>
              </a:rPr>
              <a:t>École des mines of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 smtClean="0">
                <a:solidFill>
                  <a:srgbClr val="1B32A5"/>
                </a:solidFill>
              </a:rPr>
              <a:t>CHU (</a:t>
            </a:r>
            <a:r>
              <a:rPr lang="fr-FR" sz="1600" dirty="0" err="1" smtClean="0">
                <a:solidFill>
                  <a:srgbClr val="1B32A5"/>
                </a:solidFill>
              </a:rPr>
              <a:t>accademic</a:t>
            </a:r>
            <a:r>
              <a:rPr lang="fr-FR" sz="1600" dirty="0" smtClean="0">
                <a:solidFill>
                  <a:srgbClr val="1B32A5"/>
                </a:solidFill>
              </a:rPr>
              <a:t> </a:t>
            </a:r>
            <a:r>
              <a:rPr lang="fr-FR" sz="1600" dirty="0" err="1" smtClean="0">
                <a:solidFill>
                  <a:srgbClr val="1B32A5"/>
                </a:solidFill>
              </a:rPr>
              <a:t>hospital</a:t>
            </a:r>
            <a:r>
              <a:rPr lang="fr-FR" sz="1600" dirty="0" smtClean="0">
                <a:solidFill>
                  <a:srgbClr val="1B32A5"/>
                </a:solidFill>
              </a:rPr>
              <a:t>) of Nantes</a:t>
            </a:r>
          </a:p>
          <a:p>
            <a:pPr marL="730250" lvl="1" indent="-273050" eaLnBrk="1" hangingPunct="1">
              <a:spcBef>
                <a:spcPts val="40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600" dirty="0">
                <a:solidFill>
                  <a:srgbClr val="1B32A5"/>
                </a:solidFill>
              </a:rPr>
              <a:t>P</a:t>
            </a:r>
            <a:r>
              <a:rPr lang="fr-FR" sz="1600" dirty="0" smtClean="0">
                <a:solidFill>
                  <a:srgbClr val="1B32A5"/>
                </a:solidFill>
              </a:rPr>
              <a:t>ermanent and </a:t>
            </a:r>
            <a:r>
              <a:rPr lang="fr-FR" sz="1600" dirty="0" err="1" smtClean="0">
                <a:solidFill>
                  <a:srgbClr val="1B32A5"/>
                </a:solidFill>
              </a:rPr>
              <a:t>dedicated</a:t>
            </a:r>
            <a:r>
              <a:rPr lang="fr-FR" sz="1600" dirty="0" smtClean="0">
                <a:solidFill>
                  <a:srgbClr val="1B32A5"/>
                </a:solidFill>
              </a:rPr>
              <a:t> trainings</a:t>
            </a:r>
          </a:p>
          <a:p>
            <a:pPr marL="330200" indent="-330200" eaLnBrk="1" hangingPunct="1">
              <a:spcBef>
                <a:spcPts val="400"/>
              </a:spcBef>
              <a:buFontTx/>
              <a:buNone/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endParaRPr lang="fr-FR" sz="1600" dirty="0" smtClean="0">
              <a:solidFill>
                <a:srgbClr val="1B32A5"/>
              </a:solidFill>
            </a:endParaRPr>
          </a:p>
          <a:p>
            <a:pPr marL="330200" indent="-330200" eaLnBrk="1" hangingPunct="1">
              <a:spcBef>
                <a:spcPts val="450"/>
              </a:spcBef>
              <a:tabLst>
                <a:tab pos="3302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fr-FR" sz="1800" dirty="0" smtClean="0">
                <a:solidFill>
                  <a:srgbClr val="1B32A5"/>
                </a:solidFill>
              </a:rPr>
              <a:t>An </a:t>
            </a:r>
            <a:r>
              <a:rPr lang="fr-FR" sz="1800" dirty="0" err="1" smtClean="0">
                <a:solidFill>
                  <a:srgbClr val="1B32A5"/>
                </a:solidFill>
              </a:rPr>
              <a:t>industrial</a:t>
            </a:r>
            <a:r>
              <a:rPr lang="fr-FR" sz="1800" dirty="0" smtClean="0">
                <a:solidFill>
                  <a:srgbClr val="1B32A5"/>
                </a:solidFill>
              </a:rPr>
              <a:t> production site for </a:t>
            </a:r>
            <a:r>
              <a:rPr lang="fr-FR" sz="1800" dirty="0" err="1" smtClean="0">
                <a:solidFill>
                  <a:srgbClr val="1B32A5"/>
                </a:solidFill>
              </a:rPr>
              <a:t>medical</a:t>
            </a:r>
            <a:r>
              <a:rPr lang="fr-FR" sz="1800" dirty="0" smtClean="0">
                <a:solidFill>
                  <a:srgbClr val="1B32A5"/>
                </a:solidFill>
              </a:rPr>
              <a:t> </a:t>
            </a:r>
            <a:r>
              <a:rPr lang="fr-FR" sz="1800" dirty="0" err="1" smtClean="0">
                <a:solidFill>
                  <a:srgbClr val="1B32A5"/>
                </a:solidFill>
              </a:rPr>
              <a:t>needs</a:t>
            </a:r>
            <a:endParaRPr lang="fr-FR" sz="1800" dirty="0" smtClean="0">
              <a:solidFill>
                <a:srgbClr val="1B32A5"/>
              </a:solidFill>
            </a:endParaRPr>
          </a:p>
        </p:txBody>
      </p:sp>
      <p:pic>
        <p:nvPicPr>
          <p:cNvPr id="5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840"/>
            <a:ext cx="1728387" cy="70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602384"/>
            <a:ext cx="9144000" cy="270605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5" y="4025544"/>
            <a:ext cx="2961023" cy="258404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32502"/>
            <a:ext cx="8229600" cy="1143000"/>
          </a:xfrm>
        </p:spPr>
        <p:txBody>
          <a:bodyPr/>
          <a:lstStyle/>
          <a:p>
            <a:r>
              <a:rPr lang="fr-FR" b="1" u="sng" dirty="0" err="1" smtClean="0">
                <a:solidFill>
                  <a:srgbClr val="00B050"/>
                </a:solidFill>
              </a:rPr>
              <a:t>Characteristics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531" y="782015"/>
            <a:ext cx="8229600" cy="3168353"/>
          </a:xfrm>
        </p:spPr>
        <p:txBody>
          <a:bodyPr>
            <a:normAutofit fontScale="62500" lnSpcReduction="20000"/>
          </a:bodyPr>
          <a:lstStyle/>
          <a:p>
            <a:r>
              <a:rPr lang="fr-FR" sz="2600" dirty="0" smtClean="0"/>
              <a:t>C70 Cyclotron </a:t>
            </a:r>
            <a:r>
              <a:rPr lang="fr-FR" sz="2600" dirty="0" err="1" smtClean="0"/>
              <a:t>build</a:t>
            </a:r>
            <a:r>
              <a:rPr lang="fr-FR" sz="2600" dirty="0" smtClean="0"/>
              <a:t> by IBA: </a:t>
            </a:r>
          </a:p>
          <a:p>
            <a:pPr lvl="3"/>
            <a:r>
              <a:rPr lang="en-US" dirty="0" err="1" smtClean="0"/>
              <a:t>Isochron</a:t>
            </a:r>
            <a:r>
              <a:rPr lang="en-US" dirty="0" smtClean="0"/>
              <a:t> cyclotron  with 4 sectors</a:t>
            </a:r>
            <a:endParaRPr lang="en-US" dirty="0"/>
          </a:p>
          <a:p>
            <a:pPr lvl="5"/>
            <a:r>
              <a:rPr lang="en-US" dirty="0"/>
              <a:t>RF: 30.45 </a:t>
            </a:r>
            <a:r>
              <a:rPr lang="en-US" dirty="0" smtClean="0"/>
              <a:t>MHz</a:t>
            </a:r>
          </a:p>
          <a:p>
            <a:pPr lvl="5"/>
            <a:r>
              <a:rPr lang="en-US" dirty="0" smtClean="0"/>
              <a:t>Acceleration Voltage: 65 kV </a:t>
            </a:r>
          </a:p>
          <a:p>
            <a:pPr lvl="5"/>
            <a:r>
              <a:rPr lang="en-US" dirty="0" smtClean="0"/>
              <a:t>Max </a:t>
            </a:r>
            <a:r>
              <a:rPr lang="en-US" dirty="0" err="1" smtClean="0"/>
              <a:t>magn</a:t>
            </a:r>
            <a:r>
              <a:rPr lang="en-US" dirty="0" smtClean="0"/>
              <a:t>. </a:t>
            </a:r>
            <a:r>
              <a:rPr lang="en-US" dirty="0"/>
              <a:t>f</a:t>
            </a:r>
            <a:r>
              <a:rPr lang="en-US" dirty="0" smtClean="0"/>
              <a:t>ield : 1.6T </a:t>
            </a:r>
            <a:endParaRPr lang="fr-FR" dirty="0"/>
          </a:p>
          <a:p>
            <a:pPr lvl="3"/>
            <a:r>
              <a:rPr lang="fr-FR" dirty="0"/>
              <a:t>~4m </a:t>
            </a:r>
            <a:r>
              <a:rPr lang="fr-FR" dirty="0" smtClean="0"/>
              <a:t>of </a:t>
            </a:r>
            <a:r>
              <a:rPr lang="fr-FR" dirty="0" err="1" smtClean="0"/>
              <a:t>diameter</a:t>
            </a:r>
            <a:endParaRPr lang="en-US" dirty="0" smtClean="0"/>
          </a:p>
          <a:p>
            <a:pPr lvl="3"/>
            <a:r>
              <a:rPr lang="fr-FR" dirty="0" smtClean="0"/>
              <a:t>Max </a:t>
            </a:r>
            <a:r>
              <a:rPr lang="fr-FR" dirty="0" err="1"/>
              <a:t>k</a:t>
            </a:r>
            <a:r>
              <a:rPr lang="fr-FR" dirty="0" err="1" smtClean="0"/>
              <a:t>inetic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/n: 30-70 MeV </a:t>
            </a:r>
          </a:p>
          <a:p>
            <a:pPr lvl="3"/>
            <a:r>
              <a:rPr lang="fr-FR" dirty="0" err="1" smtClean="0"/>
              <a:t>Normalised</a:t>
            </a:r>
            <a:r>
              <a:rPr lang="fr-FR" dirty="0" smtClean="0"/>
              <a:t> emittance </a:t>
            </a:r>
            <a:r>
              <a:rPr lang="fr-FR" dirty="0" err="1"/>
              <a:t>b</a:t>
            </a:r>
            <a:r>
              <a:rPr lang="fr-FR" dirty="0" err="1" smtClean="0"/>
              <a:t>efore</a:t>
            </a:r>
            <a:r>
              <a:rPr lang="fr-FR" dirty="0" smtClean="0"/>
              <a:t> extraction:  </a:t>
            </a:r>
            <a:r>
              <a:rPr lang="fr-FR" dirty="0" err="1" smtClean="0">
                <a:latin typeface="Symbol" pitchFamily="18" charset="2"/>
              </a:rPr>
              <a:t>ge</a:t>
            </a:r>
            <a:r>
              <a:rPr lang="fr-FR" baseline="-25000" dirty="0" err="1" smtClean="0">
                <a:latin typeface="+mj-lt"/>
              </a:rPr>
              <a:t>x</a:t>
            </a:r>
            <a:r>
              <a:rPr lang="fr-FR" dirty="0" smtClean="0"/>
              <a:t>=~4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dirty="0" smtClean="0"/>
              <a:t> mm </a:t>
            </a:r>
            <a:r>
              <a:rPr lang="fr-FR" dirty="0" err="1" smtClean="0"/>
              <a:t>mrad</a:t>
            </a:r>
            <a:r>
              <a:rPr lang="fr-FR" dirty="0" smtClean="0"/>
              <a:t>  (simulation)</a:t>
            </a:r>
          </a:p>
          <a:p>
            <a:r>
              <a:rPr lang="fr-FR" sz="2600" dirty="0" smtClean="0"/>
              <a:t>Main </a:t>
            </a:r>
            <a:r>
              <a:rPr lang="fr-FR" sz="2600" dirty="0" err="1" smtClean="0"/>
              <a:t>additional</a:t>
            </a:r>
            <a:r>
              <a:rPr lang="fr-FR" sz="2600" dirty="0" smtClean="0"/>
              <a:t> </a:t>
            </a:r>
            <a:r>
              <a:rPr lang="fr-FR" sz="2600" dirty="0" err="1" smtClean="0"/>
              <a:t>elements</a:t>
            </a:r>
            <a:r>
              <a:rPr lang="fr-FR" sz="2600" dirty="0" smtClean="0"/>
              <a:t>:</a:t>
            </a:r>
          </a:p>
          <a:p>
            <a:pPr lvl="3"/>
            <a:r>
              <a:rPr lang="fr-FR" dirty="0" smtClean="0"/>
              <a:t>2 </a:t>
            </a:r>
            <a:r>
              <a:rPr lang="fr-FR" dirty="0" err="1" smtClean="0"/>
              <a:t>Multiparticle</a:t>
            </a:r>
            <a:r>
              <a:rPr lang="fr-FR" dirty="0" smtClean="0"/>
              <a:t> sources.</a:t>
            </a:r>
          </a:p>
          <a:p>
            <a:pPr lvl="5"/>
            <a:r>
              <a:rPr lang="fr-FR" dirty="0" err="1" smtClean="0"/>
              <a:t>Multicusp</a:t>
            </a:r>
            <a:r>
              <a:rPr lang="fr-FR" dirty="0" smtClean="0"/>
              <a:t> (H-,D-)  </a:t>
            </a:r>
            <a:r>
              <a:rPr lang="fr-FR" dirty="0" err="1" smtClean="0"/>
              <a:t>with</a:t>
            </a:r>
            <a:r>
              <a:rPr lang="fr-FR" dirty="0" smtClean="0"/>
              <a:t> multiple </a:t>
            </a:r>
            <a:r>
              <a:rPr lang="fr-FR" dirty="0" err="1" smtClean="0"/>
              <a:t>magnets</a:t>
            </a:r>
            <a:r>
              <a:rPr lang="fr-FR" dirty="0" smtClean="0"/>
              <a:t>, 5mA max. </a:t>
            </a:r>
          </a:p>
          <a:p>
            <a:pPr lvl="5"/>
            <a:r>
              <a:rPr lang="fr-FR" dirty="0" err="1" smtClean="0"/>
              <a:t>Supernanogan</a:t>
            </a:r>
            <a:r>
              <a:rPr lang="fr-FR" dirty="0" smtClean="0"/>
              <a:t> ECR ion source (He2+,HH+)</a:t>
            </a:r>
          </a:p>
          <a:p>
            <a:pPr lvl="3"/>
            <a:r>
              <a:rPr lang="fr-FR" dirty="0" smtClean="0"/>
              <a:t>Injection: </a:t>
            </a:r>
            <a:r>
              <a:rPr lang="fr-FR" dirty="0" err="1" smtClean="0"/>
              <a:t>Series</a:t>
            </a:r>
            <a:r>
              <a:rPr lang="fr-FR" dirty="0" smtClean="0"/>
              <a:t> of </a:t>
            </a:r>
            <a:r>
              <a:rPr lang="fr-FR" dirty="0" err="1" smtClean="0"/>
              <a:t>magnetic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(</a:t>
            </a:r>
            <a:r>
              <a:rPr lang="fr-FR" dirty="0" err="1" smtClean="0"/>
              <a:t>glaser</a:t>
            </a:r>
            <a:r>
              <a:rPr lang="fr-FR" dirty="0" smtClean="0"/>
              <a:t>, steerer, quad.) on the top of the cyclotron to </a:t>
            </a:r>
            <a:r>
              <a:rPr lang="fr-FR" dirty="0" err="1" smtClean="0"/>
              <a:t>adapt</a:t>
            </a:r>
            <a:r>
              <a:rPr lang="fr-FR" dirty="0" smtClean="0"/>
              <a:t> the </a:t>
            </a:r>
            <a:r>
              <a:rPr lang="fr-FR" dirty="0" err="1" smtClean="0"/>
              <a:t>beam</a:t>
            </a:r>
            <a:r>
              <a:rPr lang="fr-FR" dirty="0" smtClean="0"/>
              <a:t> to the entrance of the cyclotron, and </a:t>
            </a:r>
            <a:r>
              <a:rPr lang="fr-FR" dirty="0" err="1" smtClean="0"/>
              <a:t>finally</a:t>
            </a:r>
            <a:r>
              <a:rPr lang="fr-FR" dirty="0" smtClean="0"/>
              <a:t> the spiral </a:t>
            </a:r>
            <a:r>
              <a:rPr lang="fr-FR" dirty="0" err="1" smtClean="0"/>
              <a:t>inflector</a:t>
            </a:r>
            <a:endParaRPr lang="fr-FR" dirty="0" smtClean="0"/>
          </a:p>
          <a:p>
            <a:pPr lvl="3"/>
            <a:r>
              <a:rPr lang="en-US" dirty="0" smtClean="0"/>
              <a:t>Extraction: stripper (-) or electrostatic deflector (+)</a:t>
            </a:r>
            <a:endParaRPr lang="fr-FR" dirty="0" smtClean="0"/>
          </a:p>
          <a:p>
            <a:pPr lvl="5"/>
            <a:endParaRPr lang="en-US" dirty="0"/>
          </a:p>
          <a:p>
            <a:pPr lvl="5"/>
            <a:endParaRPr lang="en-US" dirty="0" smtClean="0"/>
          </a:p>
          <a:p>
            <a:pPr lvl="5"/>
            <a:endParaRPr lang="en-US" dirty="0" smtClean="0"/>
          </a:p>
          <a:p>
            <a:pPr lvl="5"/>
            <a:endParaRPr lang="en-US" dirty="0"/>
          </a:p>
          <a:p>
            <a:pPr marL="2286000" lvl="5" indent="0">
              <a:buNone/>
            </a:pPr>
            <a:endParaRPr lang="fr-FR" dirty="0" smtClean="0"/>
          </a:p>
          <a:p>
            <a:pPr lvl="5"/>
            <a:endParaRPr lang="fr-FR" dirty="0" smtClean="0"/>
          </a:p>
          <a:p>
            <a:pPr lvl="5"/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06387"/>
              </p:ext>
            </p:extLst>
          </p:nvPr>
        </p:nvGraphicFramePr>
        <p:xfrm>
          <a:off x="5148064" y="980728"/>
          <a:ext cx="3888432" cy="1113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4973"/>
                <a:gridCol w="622792"/>
                <a:gridCol w="663722"/>
                <a:gridCol w="1093897"/>
                <a:gridCol w="703048"/>
              </a:tblGrid>
              <a:tr h="0"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 dirty="0">
                          <a:effectLst/>
                        </a:rPr>
                        <a:t>Extracted Particles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 dirty="0">
                          <a:effectLst/>
                        </a:rPr>
                        <a:t>Energy range</a:t>
                      </a:r>
                      <a:endParaRPr lang="fr-FR" sz="1000" dirty="0">
                        <a:effectLst/>
                      </a:endParaRPr>
                    </a:p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 dirty="0">
                          <a:effectLst/>
                        </a:rPr>
                        <a:t>(MeV)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Highest possible current (µAe)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 dirty="0">
                          <a:effectLst/>
                        </a:rPr>
                        <a:t>most common current range (µ</a:t>
                      </a:r>
                      <a:r>
                        <a:rPr lang="en-GB" sz="900" kern="800" dirty="0" err="1">
                          <a:effectLst/>
                        </a:rPr>
                        <a:t>Ae</a:t>
                      </a:r>
                      <a:r>
                        <a:rPr lang="en-GB" sz="900" kern="800" dirty="0">
                          <a:effectLst/>
                        </a:rPr>
                        <a:t>)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Nb of particles / bunch at 1 µAe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3035"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H+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 dirty="0" smtClean="0">
                          <a:effectLst/>
                        </a:rPr>
                        <a:t>30 </a:t>
                      </a:r>
                      <a:r>
                        <a:rPr lang="en-GB" sz="900" kern="800" dirty="0">
                          <a:effectLst/>
                        </a:rPr>
                        <a:t>- 70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375 x 2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 dirty="0">
                          <a:effectLst/>
                        </a:rPr>
                        <a:t>0.05 – </a:t>
                      </a:r>
                      <a:r>
                        <a:rPr lang="en-GB" sz="900" kern="800" dirty="0" smtClean="0">
                          <a:effectLst/>
                        </a:rPr>
                        <a:t>80 </a:t>
                      </a:r>
                      <a:r>
                        <a:rPr lang="en-GB" sz="900" kern="800" dirty="0">
                          <a:effectLst/>
                        </a:rPr>
                        <a:t>x 2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205 10</a:t>
                      </a:r>
                      <a:r>
                        <a:rPr lang="en-GB" sz="900" kern="800" baseline="30000">
                          <a:effectLst/>
                        </a:rPr>
                        <a:t>3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He2+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70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70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0.07 – 0.1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102 10</a:t>
                      </a:r>
                      <a:r>
                        <a:rPr lang="en-GB" sz="900" kern="800" baseline="30000">
                          <a:effectLst/>
                        </a:rPr>
                        <a:t>3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HH+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 dirty="0" smtClean="0">
                          <a:effectLst/>
                        </a:rPr>
                        <a:t>35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50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0.1 – 1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410 10</a:t>
                      </a:r>
                      <a:r>
                        <a:rPr lang="en-GB" sz="900" kern="800" baseline="30000">
                          <a:effectLst/>
                        </a:rPr>
                        <a:t>3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D+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>
                          <a:effectLst/>
                        </a:rPr>
                        <a:t>15 - 35</a:t>
                      </a:r>
                      <a:endParaRPr lang="fr-F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 dirty="0">
                          <a:effectLst/>
                        </a:rPr>
                        <a:t>50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 dirty="0">
                          <a:effectLst/>
                        </a:rPr>
                        <a:t>0.05 – 1.2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800" dirty="0">
                          <a:effectLst/>
                        </a:rPr>
                        <a:t>205 10</a:t>
                      </a:r>
                      <a:r>
                        <a:rPr lang="en-GB" sz="900" kern="800" baseline="30000" dirty="0">
                          <a:effectLst/>
                        </a:rPr>
                        <a:t>3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63425"/>
            <a:ext cx="4032448" cy="2465564"/>
          </a:xfrm>
          <a:prstGeom prst="rect">
            <a:avLst/>
          </a:prstGeom>
        </p:spPr>
      </p:pic>
      <p:cxnSp>
        <p:nvCxnSpPr>
          <p:cNvPr id="12" name="Connecteur droit 11"/>
          <p:cNvCxnSpPr>
            <a:endCxn id="19" idx="2"/>
          </p:cNvCxnSpPr>
          <p:nvPr/>
        </p:nvCxnSpPr>
        <p:spPr>
          <a:xfrm flipH="1">
            <a:off x="2923256" y="4437112"/>
            <a:ext cx="1000672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17" idx="0"/>
          </p:cNvCxnSpPr>
          <p:nvPr/>
        </p:nvCxnSpPr>
        <p:spPr>
          <a:xfrm flipH="1">
            <a:off x="1281554" y="4412740"/>
            <a:ext cx="946266" cy="24372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1867780" y="4412740"/>
            <a:ext cx="720080" cy="698376"/>
          </a:xfrm>
          <a:prstGeom prst="arc">
            <a:avLst>
              <a:gd name="adj1" fmla="val 16200000"/>
              <a:gd name="adj2" fmla="val 20695832"/>
            </a:avLst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 rot="16200000">
            <a:off x="2563216" y="4447964"/>
            <a:ext cx="720080" cy="698376"/>
          </a:xfrm>
          <a:prstGeom prst="arc">
            <a:avLst>
              <a:gd name="adj1" fmla="val 17557770"/>
              <a:gd name="adj2" fmla="val 0"/>
            </a:avLst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2574068" y="4684140"/>
            <a:ext cx="13792" cy="1697188"/>
          </a:xfrm>
          <a:prstGeom prst="line">
            <a:avLst/>
          </a:prstGeom>
          <a:ln w="508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2318320" y="6528989"/>
            <a:ext cx="511496" cy="329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559750" y="392820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H-, D-</a:t>
            </a:r>
            <a:endParaRPr lang="fr-FR" sz="12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22158" y="3922619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He2+, HH+</a:t>
            </a:r>
            <a:endParaRPr lang="fr-FR" sz="1200" dirty="0"/>
          </a:p>
        </p:txBody>
      </p:sp>
      <p:sp>
        <p:nvSpPr>
          <p:cNvPr id="34" name="Rectangle 33"/>
          <p:cNvSpPr/>
          <p:nvPr/>
        </p:nvSpPr>
        <p:spPr>
          <a:xfrm>
            <a:off x="2333527" y="6455158"/>
            <a:ext cx="511496" cy="738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Arc 34"/>
          <p:cNvSpPr/>
          <p:nvPr/>
        </p:nvSpPr>
        <p:spPr>
          <a:xfrm rot="10800000">
            <a:off x="2589275" y="6105970"/>
            <a:ext cx="720080" cy="698376"/>
          </a:xfrm>
          <a:prstGeom prst="arc">
            <a:avLst>
              <a:gd name="adj1" fmla="val 15921197"/>
              <a:gd name="adj2" fmla="val 0"/>
            </a:avLst>
          </a:prstGeom>
          <a:ln w="508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rc 35"/>
          <p:cNvSpPr/>
          <p:nvPr/>
        </p:nvSpPr>
        <p:spPr>
          <a:xfrm>
            <a:off x="393031" y="6481985"/>
            <a:ext cx="4392488" cy="423018"/>
          </a:xfrm>
          <a:prstGeom prst="arc">
            <a:avLst>
              <a:gd name="adj1" fmla="val 10861875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619672" y="6542736"/>
            <a:ext cx="824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inflector</a:t>
            </a:r>
            <a:endParaRPr lang="fr-FR" sz="1100" dirty="0"/>
          </a:p>
        </p:txBody>
      </p:sp>
      <p:sp>
        <p:nvSpPr>
          <p:cNvPr id="38" name="ZoneTexte 37"/>
          <p:cNvSpPr txBox="1"/>
          <p:nvPr/>
        </p:nvSpPr>
        <p:spPr>
          <a:xfrm>
            <a:off x="50522" y="6381328"/>
            <a:ext cx="791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cyclotron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7308739" y="3656539"/>
            <a:ext cx="176368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 strippers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sz="1200" dirty="0" smtClean="0"/>
              <a:t>carbon based foils, </a:t>
            </a:r>
            <a:r>
              <a:rPr lang="en-US" sz="1200" dirty="0" err="1" smtClean="0"/>
              <a:t>eff</a:t>
            </a:r>
            <a:r>
              <a:rPr lang="en-US" sz="1200" dirty="0" smtClean="0"/>
              <a:t>=~95%</a:t>
            </a:r>
          </a:p>
        </p:txBody>
      </p:sp>
      <p:cxnSp>
        <p:nvCxnSpPr>
          <p:cNvPr id="76" name="Connecteur droit avec flèche 75"/>
          <p:cNvCxnSpPr/>
          <p:nvPr/>
        </p:nvCxnSpPr>
        <p:spPr>
          <a:xfrm flipH="1">
            <a:off x="5220072" y="4533781"/>
            <a:ext cx="1008112" cy="0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V="1">
            <a:off x="7092280" y="5720905"/>
            <a:ext cx="1265017" cy="62268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5343907" y="4199618"/>
            <a:ext cx="380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H+</a:t>
            </a:r>
            <a:endParaRPr lang="fr-FR" sz="1200" b="1" dirty="0"/>
          </a:p>
        </p:txBody>
      </p:sp>
      <p:cxnSp>
        <p:nvCxnSpPr>
          <p:cNvPr id="83" name="Connecteur droit 82"/>
          <p:cNvCxnSpPr/>
          <p:nvPr/>
        </p:nvCxnSpPr>
        <p:spPr>
          <a:xfrm>
            <a:off x="6660232" y="5783173"/>
            <a:ext cx="288032" cy="74581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6142783" y="3742524"/>
            <a:ext cx="288032" cy="74581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6233083" y="3707044"/>
            <a:ext cx="144016" cy="3729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8248473" y="579552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He2+</a:t>
            </a:r>
          </a:p>
          <a:p>
            <a:r>
              <a:rPr lang="en-US" sz="1200" b="1" dirty="0" smtClean="0"/>
              <a:t>H+</a:t>
            </a:r>
            <a:endParaRPr lang="fr-FR" sz="1200" b="1" dirty="0"/>
          </a:p>
        </p:txBody>
      </p:sp>
      <p:sp>
        <p:nvSpPr>
          <p:cNvPr id="94" name="ZoneTexte 93"/>
          <p:cNvSpPr txBox="1"/>
          <p:nvPr/>
        </p:nvSpPr>
        <p:spPr>
          <a:xfrm>
            <a:off x="4932801" y="6251990"/>
            <a:ext cx="1444298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 deflector: </a:t>
            </a:r>
            <a:r>
              <a:rPr lang="en-US" sz="1200" dirty="0" smtClean="0"/>
              <a:t>66kV,eff&lt;&lt;90%</a:t>
            </a:r>
            <a:endParaRPr lang="fr-FR" sz="1200" dirty="0"/>
          </a:p>
        </p:txBody>
      </p:sp>
      <p:sp>
        <p:nvSpPr>
          <p:cNvPr id="95" name="Rectangle 94"/>
          <p:cNvSpPr/>
          <p:nvPr/>
        </p:nvSpPr>
        <p:spPr>
          <a:xfrm rot="19319983">
            <a:off x="6016110" y="5445657"/>
            <a:ext cx="723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7" name="Connecteur droit avec flèche 96"/>
          <p:cNvCxnSpPr/>
          <p:nvPr/>
        </p:nvCxnSpPr>
        <p:spPr>
          <a:xfrm flipH="1">
            <a:off x="6430815" y="3893498"/>
            <a:ext cx="8779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V="1">
            <a:off x="5724128" y="5752040"/>
            <a:ext cx="328143" cy="499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63" y="5102430"/>
            <a:ext cx="1599088" cy="12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" name="Connecteur droit avec flèche 101"/>
          <p:cNvCxnSpPr/>
          <p:nvPr/>
        </p:nvCxnSpPr>
        <p:spPr>
          <a:xfrm flipV="1">
            <a:off x="2845023" y="6292761"/>
            <a:ext cx="605011" cy="316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V="1">
            <a:off x="4885051" y="5157192"/>
            <a:ext cx="1545764" cy="16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840"/>
            <a:ext cx="1728387" cy="70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9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770" y="148325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Beamlines Today</a:t>
            </a:r>
            <a:endParaRPr lang="fr-FR" b="1" u="sng" dirty="0">
              <a:solidFill>
                <a:srgbClr val="00B050"/>
              </a:solidFill>
            </a:endParaRPr>
          </a:p>
        </p:txBody>
      </p:sp>
      <p:pic>
        <p:nvPicPr>
          <p:cNvPr id="4" name="Picture 3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703042" cy="295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6" y="4596506"/>
            <a:ext cx="2392466" cy="17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6" y="1291325"/>
            <a:ext cx="2436029" cy="182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231"/>
          <p:cNvCxnSpPr>
            <a:cxnSpLocks noChangeShapeType="1"/>
          </p:cNvCxnSpPr>
          <p:nvPr/>
        </p:nvCxnSpPr>
        <p:spPr bwMode="auto">
          <a:xfrm flipH="1" flipV="1">
            <a:off x="2563744" y="2035050"/>
            <a:ext cx="1288176" cy="817886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234"/>
          <p:cNvCxnSpPr>
            <a:cxnSpLocks noChangeShapeType="1"/>
          </p:cNvCxnSpPr>
          <p:nvPr/>
        </p:nvCxnSpPr>
        <p:spPr bwMode="auto">
          <a:xfrm flipH="1">
            <a:off x="2563744" y="4149080"/>
            <a:ext cx="1127495" cy="1224136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231"/>
          <p:cNvCxnSpPr>
            <a:cxnSpLocks noChangeShapeType="1"/>
            <a:endCxn id="5" idx="1"/>
          </p:cNvCxnSpPr>
          <p:nvPr/>
        </p:nvCxnSpPr>
        <p:spPr bwMode="auto">
          <a:xfrm flipV="1">
            <a:off x="5652120" y="2237254"/>
            <a:ext cx="633766" cy="543674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Image 3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86" y="1189524"/>
            <a:ext cx="2791984" cy="20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1278" y="4124394"/>
            <a:ext cx="239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Beamline for </a:t>
            </a:r>
            <a:r>
              <a:rPr lang="en-US" sz="1400" dirty="0" err="1" smtClean="0"/>
              <a:t>neutronic</a:t>
            </a:r>
            <a:r>
              <a:rPr lang="en-US" sz="1400" dirty="0" smtClean="0"/>
              <a:t> activator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19746" y="3124192"/>
            <a:ext cx="2392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Beamline with irradiation station </a:t>
            </a:r>
            <a:r>
              <a:rPr lang="en-US" sz="1400" dirty="0" err="1" smtClean="0"/>
              <a:t>accomodating</a:t>
            </a:r>
            <a:r>
              <a:rPr lang="en-US" sz="1400" dirty="0" smtClean="0"/>
              <a:t> rabbits with samples</a:t>
            </a:r>
            <a:endParaRPr lang="fr-FR" sz="1400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297428" y="4698722"/>
            <a:ext cx="2750610" cy="1692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0" lvl="5" indent="0">
              <a:buFont typeface="Arial" pitchFamily="34" charset="0"/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Beamlines:</a:t>
            </a:r>
          </a:p>
          <a:p>
            <a:r>
              <a:rPr lang="fr-FR" dirty="0" smtClean="0"/>
              <a:t>8 in total</a:t>
            </a:r>
          </a:p>
          <a:p>
            <a:pPr lvl="1"/>
            <a:r>
              <a:rPr lang="fr-FR" dirty="0" smtClean="0"/>
              <a:t>5 </a:t>
            </a:r>
            <a:r>
              <a:rPr lang="fr-FR" dirty="0" err="1" smtClean="0"/>
              <a:t>dedicated</a:t>
            </a:r>
            <a:r>
              <a:rPr lang="fr-FR" dirty="0" smtClean="0"/>
              <a:t> to </a:t>
            </a:r>
            <a:r>
              <a:rPr lang="fr-FR" dirty="0" err="1" smtClean="0"/>
              <a:t>average</a:t>
            </a:r>
            <a:r>
              <a:rPr lang="fr-FR" dirty="0" smtClean="0"/>
              <a:t> and high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3 </a:t>
            </a:r>
            <a:r>
              <a:rPr lang="fr-FR" dirty="0" err="1" smtClean="0"/>
              <a:t>dedicated</a:t>
            </a:r>
            <a:r>
              <a:rPr lang="fr-FR" dirty="0" smtClean="0"/>
              <a:t> to </a:t>
            </a:r>
            <a:r>
              <a:rPr lang="fr-FR" dirty="0" err="1" smtClean="0"/>
              <a:t>low</a:t>
            </a:r>
            <a:r>
              <a:rPr lang="fr-FR" dirty="0" smtClean="0"/>
              <a:t> (or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) </a:t>
            </a:r>
            <a:r>
              <a:rPr lang="fr-FR" dirty="0" err="1" smtClean="0"/>
              <a:t>current</a:t>
            </a:r>
            <a:endParaRPr lang="fr-FR" dirty="0" smtClean="0"/>
          </a:p>
          <a:p>
            <a:pPr lvl="5"/>
            <a:endParaRPr lang="fr-FR" dirty="0" smtClean="0"/>
          </a:p>
          <a:p>
            <a:pPr lvl="5"/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444208" y="3284984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3 beamlines are </a:t>
            </a:r>
            <a:r>
              <a:rPr lang="fr-FR" sz="1400" dirty="0" err="1" smtClean="0"/>
              <a:t>dedicated</a:t>
            </a:r>
            <a:r>
              <a:rPr lang="fr-FR" sz="1400" dirty="0" smtClean="0"/>
              <a:t> to </a:t>
            </a:r>
            <a:r>
              <a:rPr lang="fr-FR" sz="1400" dirty="0" err="1" smtClean="0"/>
              <a:t>low</a:t>
            </a:r>
            <a:r>
              <a:rPr lang="fr-FR" sz="1400" dirty="0" smtClean="0"/>
              <a:t> </a:t>
            </a:r>
            <a:r>
              <a:rPr lang="fr-FR" sz="1400" dirty="0" err="1" smtClean="0"/>
              <a:t>current</a:t>
            </a:r>
            <a:r>
              <a:rPr lang="fr-FR" sz="1400" dirty="0" smtClean="0"/>
              <a:t> (&lt;1.2</a:t>
            </a:r>
            <a:r>
              <a:rPr lang="fr-FR" sz="1400" dirty="0" smtClean="0">
                <a:latin typeface="Symbol" pitchFamily="18" charset="2"/>
              </a:rPr>
              <a:t>m</a:t>
            </a:r>
            <a:r>
              <a:rPr lang="fr-FR" sz="1400" dirty="0" smtClean="0"/>
              <a:t>A) in the </a:t>
            </a:r>
            <a:r>
              <a:rPr lang="fr-FR" sz="1400" dirty="0" err="1" smtClean="0"/>
              <a:t>same</a:t>
            </a:r>
            <a:r>
              <a:rPr lang="fr-FR" sz="1400" dirty="0" smtClean="0"/>
              <a:t> </a:t>
            </a:r>
            <a:r>
              <a:rPr lang="fr-FR" sz="1400" dirty="0" err="1" smtClean="0"/>
              <a:t>vault</a:t>
            </a:r>
            <a:endParaRPr lang="fr-FR" sz="1400" dirty="0" smtClean="0"/>
          </a:p>
          <a:p>
            <a:r>
              <a:rPr lang="fr-FR" sz="1400" dirty="0" smtClean="0"/>
              <a:t>1 of </a:t>
            </a:r>
            <a:r>
              <a:rPr lang="fr-FR" sz="1400" dirty="0" err="1" smtClean="0"/>
              <a:t>these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a top-</a:t>
            </a:r>
            <a:r>
              <a:rPr lang="fr-FR" sz="1400" dirty="0" err="1" smtClean="0"/>
              <a:t>bottom</a:t>
            </a:r>
            <a:r>
              <a:rPr lang="fr-FR" sz="1400" dirty="0" smtClean="0"/>
              <a:t> line </a:t>
            </a:r>
            <a:r>
              <a:rPr lang="fr-FR" sz="1400" dirty="0" err="1" smtClean="0"/>
              <a:t>with</a:t>
            </a:r>
            <a:r>
              <a:rPr lang="fr-FR" sz="1400" dirty="0" smtClean="0"/>
              <a:t> a vertical </a:t>
            </a:r>
            <a:r>
              <a:rPr lang="fr-FR" sz="1400" dirty="0" err="1" smtClean="0"/>
              <a:t>dipole</a:t>
            </a:r>
            <a:r>
              <a:rPr lang="fr-FR" sz="1400" dirty="0" smtClean="0"/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58973" y="1268760"/>
            <a:ext cx="31251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6 </a:t>
            </a:r>
            <a:r>
              <a:rPr lang="fr-FR" dirty="0" err="1" smtClean="0"/>
              <a:t>vaults</a:t>
            </a:r>
            <a:r>
              <a:rPr lang="fr-FR" dirty="0" smtClean="0"/>
              <a:t>, </a:t>
            </a:r>
            <a:r>
              <a:rPr lang="fr-FR" dirty="0" err="1" smtClean="0"/>
              <a:t>around</a:t>
            </a:r>
            <a:r>
              <a:rPr lang="fr-FR" dirty="0" smtClean="0"/>
              <a:t> the cyclotron, </a:t>
            </a:r>
            <a:r>
              <a:rPr lang="fr-FR" dirty="0" err="1" smtClean="0"/>
              <a:t>accomodate</a:t>
            </a:r>
            <a:r>
              <a:rPr lang="fr-FR" dirty="0" smtClean="0"/>
              <a:t> the beamlines</a:t>
            </a:r>
            <a:endParaRPr lang="fr-FR" dirty="0"/>
          </a:p>
        </p:txBody>
      </p:sp>
      <p:pic>
        <p:nvPicPr>
          <p:cNvPr id="15" name="Picture 1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840"/>
            <a:ext cx="1728387" cy="70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2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0344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How we do business (1)</a:t>
            </a: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01441"/>
            <a:ext cx="8229600" cy="204295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Operators </a:t>
            </a:r>
            <a:r>
              <a:rPr lang="en-US" dirty="0"/>
              <a:t>deal with basically every aspects of the </a:t>
            </a:r>
            <a:r>
              <a:rPr lang="en-US" dirty="0" smtClean="0"/>
              <a:t>accelerator: Operation, maintenance, users, developments (beamline, diagnostics), computers, mechanics, beam dynamics.</a:t>
            </a:r>
          </a:p>
          <a:p>
            <a:r>
              <a:rPr lang="en-US" dirty="0" smtClean="0"/>
              <a:t>To comply with </a:t>
            </a:r>
            <a:r>
              <a:rPr lang="en-US" dirty="0" err="1" smtClean="0"/>
              <a:t>french</a:t>
            </a:r>
            <a:r>
              <a:rPr lang="en-US" dirty="0" smtClean="0"/>
              <a:t> law on industrial accelerators (yes this cyclotron falls into this class by its use), they have to pass a national certificate: </a:t>
            </a:r>
            <a:r>
              <a:rPr lang="en-US" dirty="0" err="1" smtClean="0"/>
              <a:t>camari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ach operator is 3 times a week in charge of the operation with/without a senior (that is when every one is on site) for none “heavy weeks”.</a:t>
            </a:r>
          </a:p>
          <a:p>
            <a:pPr lvl="1"/>
            <a:endParaRPr lang="fr-FR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415790"/>
            <a:ext cx="9144000" cy="457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rgbClr val="F8F8F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30000" anchor="ctr"/>
          <a:lstStyle/>
          <a:p>
            <a:pPr eaLnBrk="1" hangingPunct="1">
              <a:defRPr/>
            </a:pPr>
            <a:r>
              <a:rPr lang="fr-FR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Cyclotron ARRONAX</a:t>
            </a:r>
            <a:endParaRPr lang="fr-FR" sz="16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-1360" y="693260"/>
            <a:ext cx="8993174" cy="3828220"/>
            <a:chOff x="-28491" y="2545085"/>
            <a:chExt cx="8993174" cy="3828220"/>
          </a:xfrm>
        </p:grpSpPr>
        <p:grpSp>
          <p:nvGrpSpPr>
            <p:cNvPr id="6" name="Groupe 5"/>
            <p:cNvGrpSpPr/>
            <p:nvPr/>
          </p:nvGrpSpPr>
          <p:grpSpPr>
            <a:xfrm>
              <a:off x="-28491" y="2545085"/>
              <a:ext cx="8993174" cy="3828220"/>
              <a:chOff x="-94984" y="2996952"/>
              <a:chExt cx="8993174" cy="3828220"/>
            </a:xfrm>
          </p:grpSpPr>
          <p:graphicFrame>
            <p:nvGraphicFramePr>
              <p:cNvPr id="8" name="Espace réservé du conten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08227727"/>
                  </p:ext>
                </p:extLst>
              </p:nvPr>
            </p:nvGraphicFramePr>
            <p:xfrm>
              <a:off x="-94984" y="2996952"/>
              <a:ext cx="8699432" cy="233108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760" y="5367010"/>
                <a:ext cx="1944216" cy="1458162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120" y="4459195"/>
                <a:ext cx="1080120" cy="674896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4505507" y="5480265"/>
                <a:ext cx="43926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GMO: 6 persons</a:t>
                </a:r>
              </a:p>
              <a:p>
                <a:pPr marL="0" lvl="1"/>
                <a:r>
                  <a:rPr lang="en-US" dirty="0" smtClean="0"/>
                  <a:t>3 have </a:t>
                </a:r>
                <a:r>
                  <a:rPr lang="en-US" dirty="0"/>
                  <a:t>more than 3 years of experience and are “senior operators</a:t>
                </a:r>
                <a:r>
                  <a:rPr lang="en-US" dirty="0" smtClean="0"/>
                  <a:t>”</a:t>
                </a:r>
              </a:p>
              <a:p>
                <a:endParaRPr lang="en-US" dirty="0" smtClean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39552" y="3861048"/>
                <a:ext cx="3096344" cy="14992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248" y="5529193"/>
                <a:ext cx="1693957" cy="1270468"/>
              </a:xfrm>
              <a:prstGeom prst="rect">
                <a:avLst/>
              </a:prstGeom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809569" y="4470186"/>
                <a:ext cx="619623" cy="615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040" y="3966279"/>
              <a:ext cx="1272907" cy="756994"/>
            </a:xfrm>
            <a:prstGeom prst="rect">
              <a:avLst/>
            </a:prstGeom>
          </p:spPr>
        </p:pic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781" y="2155503"/>
            <a:ext cx="1282490" cy="68631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Picture 2" descr="C:\Documents and Settings\jfchatal\Bureau\poster Alpha-RIT\arronax_rectangle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1" y="0"/>
            <a:ext cx="1574941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81" y="17840"/>
            <a:ext cx="1454780" cy="5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3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2545</Words>
  <Application>Microsoft Office PowerPoint</Application>
  <PresentationFormat>Affichage à l'écran (4:3)</PresentationFormat>
  <Paragraphs>439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The C70 ARRONAX Hands-on phase and operation</vt:lpstr>
      <vt:lpstr>Historical Background</vt:lpstr>
      <vt:lpstr>ARRONAX goal</vt:lpstr>
      <vt:lpstr>ARRONAX goal</vt:lpstr>
      <vt:lpstr>ARRONAX goal</vt:lpstr>
      <vt:lpstr>ARRONAX goal</vt:lpstr>
      <vt:lpstr>Characteristics</vt:lpstr>
      <vt:lpstr>Beamlines Today</vt:lpstr>
      <vt:lpstr>How we do business (1)</vt:lpstr>
      <vt:lpstr>Operations</vt:lpstr>
      <vt:lpstr>How we do business (2)</vt:lpstr>
      <vt:lpstr>Présentation PowerPoint</vt:lpstr>
      <vt:lpstr>Beam Transport and lines</vt:lpstr>
      <vt:lpstr>Diagnostics I</vt:lpstr>
      <vt:lpstr>Diagnostics II</vt:lpstr>
      <vt:lpstr>Maintenance</vt:lpstr>
      <vt:lpstr>Electronic log book (elog)</vt:lpstr>
      <vt:lpstr>Present and Future</vt:lpstr>
      <vt:lpstr>Further</vt:lpstr>
      <vt:lpstr>Présentation PowerPoint</vt:lpstr>
      <vt:lpstr>Cyclotron Adaptations</vt:lpstr>
      <vt:lpstr>Beamline Adaptations</vt:lpstr>
      <vt:lpstr>Simulation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freddy poirier</dc:creator>
  <cp:lastModifiedBy>freddy poirier</cp:lastModifiedBy>
  <cp:revision>128</cp:revision>
  <cp:lastPrinted>2012-05-07T09:16:33Z</cp:lastPrinted>
  <dcterms:created xsi:type="dcterms:W3CDTF">2011-09-29T15:49:07Z</dcterms:created>
  <dcterms:modified xsi:type="dcterms:W3CDTF">2012-08-08T17:30:21Z</dcterms:modified>
</cp:coreProperties>
</file>