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275" r:id="rId3"/>
    <p:sldId id="280" r:id="rId4"/>
    <p:sldId id="277" r:id="rId5"/>
    <p:sldId id="276" r:id="rId6"/>
    <p:sldId id="279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2" r:id="rId16"/>
    <p:sldId id="290" r:id="rId17"/>
    <p:sldId id="291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 snapToObjects="1" showGuides="1">
      <p:cViewPr>
        <p:scale>
          <a:sx n="90" d="100"/>
          <a:sy n="90" d="100"/>
        </p:scale>
        <p:origin x="-1626" y="-486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833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" y="0"/>
            <a:ext cx="9158400" cy="686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33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Electronic Radiation Safety Work Control Forms at SLAC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Electronic Radiation Safety Work Control Forms at SLAC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Electronic Radiation Safety Work Control Forms at SLAC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Electronic Radiation Safety Wor</a:t>
            </a:r>
            <a:r>
              <a:rPr lang="en-CA" dirty="0" smtClean="0"/>
              <a:t>k Control Forms at SLAC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57213" y="2945511"/>
            <a:ext cx="7989887" cy="2187702"/>
          </a:xfrm>
        </p:spPr>
        <p:txBody>
          <a:bodyPr/>
          <a:lstStyle/>
          <a:p>
            <a:r>
              <a:rPr lang="en-CA" dirty="0" smtClean="0"/>
              <a:t>Zoe Van Hoover, SLAC AD Safety Officer</a:t>
            </a:r>
          </a:p>
          <a:p>
            <a:r>
              <a:rPr lang="en-CA" dirty="0" smtClean="0"/>
              <a:t>2012 Workshop on Accelerator Operations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57213" y="2945511"/>
            <a:ext cx="8008937" cy="635889"/>
          </a:xfrm>
        </p:spPr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RSWCF: Work Approved &amp; Work Complete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Electronic Radiation Safety Work Control Forms at SLAC</a:t>
            </a:r>
            <a:endParaRPr lang="en-US" dirty="0"/>
          </a:p>
        </p:txBody>
      </p:sp>
      <p:pic>
        <p:nvPicPr>
          <p:cNvPr id="7" name="Content Placeholder 6" descr="Help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219200"/>
            <a:ext cx="82042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556709"/>
          </a:xfrm>
        </p:spPr>
        <p:txBody>
          <a:bodyPr/>
          <a:lstStyle/>
          <a:p>
            <a:r>
              <a:rPr lang="en-US" dirty="0" smtClean="0"/>
              <a:t>RSWCF Workflow: Sections 3 and 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Electronic Radiation Safety Work Control Forms at SLAC</a:t>
            </a:r>
            <a:endParaRPr lang="en-US" dirty="0"/>
          </a:p>
        </p:txBody>
      </p:sp>
      <p:pic>
        <p:nvPicPr>
          <p:cNvPr id="6" name="Content Placeholder 6" descr="Section4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7608" y="830394"/>
            <a:ext cx="8783992" cy="5884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556709"/>
          </a:xfrm>
        </p:spPr>
        <p:txBody>
          <a:bodyPr/>
          <a:lstStyle/>
          <a:p>
            <a:r>
              <a:rPr lang="en-US" dirty="0" smtClean="0"/>
              <a:t>RSWCF: Review to Close &amp; Closed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Electronic Radiation Safety Work Control Forms at SLAC</a:t>
            </a:r>
            <a:endParaRPr lang="en-US" dirty="0"/>
          </a:p>
        </p:txBody>
      </p:sp>
      <p:pic>
        <p:nvPicPr>
          <p:cNvPr id="6" name="Content Placeholder 6" descr="Help3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838200"/>
            <a:ext cx="8656482" cy="5975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RSWCF Requirements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Electronic Radiation Safety Work Control Forms at SLAC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1822" y="1447799"/>
            <a:ext cx="8433260" cy="4870451"/>
          </a:xfrm>
        </p:spPr>
        <p:txBody>
          <a:bodyPr>
            <a:normAutofit fontScale="77500" lnSpcReduction="20000"/>
          </a:bodyPr>
          <a:lstStyle/>
          <a:p>
            <a:pPr lvl="2">
              <a:lnSpc>
                <a:spcPct val="140000"/>
              </a:lnSpc>
              <a:defRPr/>
            </a:pPr>
            <a:r>
              <a:rPr lang="en-US" sz="3000" dirty="0" smtClean="0"/>
              <a:t>Accessible yet secure</a:t>
            </a:r>
          </a:p>
          <a:p>
            <a:pPr lvl="2">
              <a:lnSpc>
                <a:spcPct val="140000"/>
              </a:lnSpc>
              <a:defRPr/>
            </a:pPr>
            <a:r>
              <a:rPr lang="en-US" sz="3000" dirty="0" smtClean="0"/>
              <a:t>History – Audit trail</a:t>
            </a:r>
          </a:p>
          <a:p>
            <a:pPr lvl="2">
              <a:lnSpc>
                <a:spcPct val="140000"/>
              </a:lnSpc>
              <a:defRPr/>
            </a:pPr>
            <a:r>
              <a:rPr lang="en-US" sz="3000" dirty="0" smtClean="0"/>
              <a:t>Documentation Configuration Control</a:t>
            </a:r>
          </a:p>
          <a:p>
            <a:pPr lvl="2">
              <a:lnSpc>
                <a:spcPct val="140000"/>
              </a:lnSpc>
              <a:defRPr/>
            </a:pPr>
            <a:r>
              <a:rPr lang="en-US" sz="3000" dirty="0" smtClean="0"/>
              <a:t>Work Flow</a:t>
            </a:r>
          </a:p>
          <a:p>
            <a:pPr lvl="2">
              <a:lnSpc>
                <a:spcPct val="140000"/>
              </a:lnSpc>
              <a:defRPr/>
            </a:pPr>
            <a:r>
              <a:rPr lang="en-US" sz="3000" dirty="0" smtClean="0"/>
              <a:t>Electronic Signature</a:t>
            </a:r>
          </a:p>
          <a:p>
            <a:pPr lvl="2">
              <a:lnSpc>
                <a:spcPct val="140000"/>
              </a:lnSpc>
              <a:defRPr/>
            </a:pPr>
            <a:r>
              <a:rPr lang="en-US" sz="3000" dirty="0" smtClean="0"/>
              <a:t>Error Handling</a:t>
            </a:r>
          </a:p>
          <a:p>
            <a:pPr lvl="2">
              <a:lnSpc>
                <a:spcPct val="140000"/>
              </a:lnSpc>
              <a:defRPr/>
            </a:pPr>
            <a:r>
              <a:rPr lang="en-US" sz="3000" dirty="0" smtClean="0"/>
              <a:t>Read-Only Version</a:t>
            </a:r>
          </a:p>
          <a:p>
            <a:pPr lvl="2">
              <a:lnSpc>
                <a:spcPct val="140000"/>
              </a:lnSpc>
              <a:defRPr/>
            </a:pPr>
            <a:r>
              <a:rPr lang="en-US" sz="3000" dirty="0" smtClean="0"/>
              <a:t>Timeout</a:t>
            </a:r>
          </a:p>
          <a:p>
            <a:pPr lvl="2">
              <a:lnSpc>
                <a:spcPct val="140000"/>
              </a:lnSpc>
              <a:defRPr/>
            </a:pPr>
            <a:r>
              <a:rPr lang="en-US" sz="3000" dirty="0" smtClean="0"/>
              <a:t>Integration with CATER (Comprehensive Accelerator Tool for Enhancing Reliability)</a:t>
            </a:r>
          </a:p>
          <a:p>
            <a:pPr lvl="2">
              <a:lnSpc>
                <a:spcPct val="140000"/>
              </a:lnSpc>
              <a:defRPr/>
            </a:pPr>
            <a:r>
              <a:rPr lang="en-US" sz="3000" dirty="0" smtClean="0"/>
              <a:t>Extensive checkout before releasing into production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152400"/>
            <a:ext cx="8103570" cy="577324"/>
          </a:xfrm>
        </p:spPr>
        <p:txBody>
          <a:bodyPr/>
          <a:lstStyle/>
          <a:p>
            <a:r>
              <a:rPr lang="en-US" dirty="0" smtClean="0"/>
              <a:t>CATER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Electronic Radiation Safety Work Control Forms at SLAC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1822" y="1295400"/>
            <a:ext cx="8433260" cy="1981200"/>
          </a:xfrm>
        </p:spPr>
        <p:txBody>
          <a:bodyPr>
            <a:normAutofit fontScale="92500"/>
          </a:bodyPr>
          <a:lstStyle/>
          <a:p>
            <a:pPr lvl="2">
              <a:defRPr/>
            </a:pPr>
            <a:r>
              <a:rPr lang="en-US" sz="2800" dirty="0" smtClean="0"/>
              <a:t>Web-based tool for reporting and tracking problems and scheduling maintenance</a:t>
            </a:r>
          </a:p>
          <a:p>
            <a:pPr lvl="2">
              <a:defRPr/>
            </a:pPr>
            <a:r>
              <a:rPr lang="en-US" sz="2800" dirty="0" smtClean="0"/>
              <a:t>Oracle </a:t>
            </a:r>
            <a:r>
              <a:rPr lang="en-US" sz="2800" dirty="0" smtClean="0"/>
              <a:t>database</a:t>
            </a:r>
          </a:p>
          <a:p>
            <a:pPr lvl="2">
              <a:defRPr/>
            </a:pPr>
            <a:r>
              <a:rPr lang="en-US" sz="2800" dirty="0" smtClean="0"/>
              <a:t>Developed using Oracle Application Express (APEX)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9" descr="CATER_bann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3731" y="0"/>
            <a:ext cx="53165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MMsho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3360727"/>
            <a:ext cx="8885082" cy="3421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152400"/>
            <a:ext cx="8103570" cy="577324"/>
          </a:xfrm>
        </p:spPr>
        <p:txBody>
          <a:bodyPr/>
          <a:lstStyle/>
          <a:p>
            <a:r>
              <a:rPr lang="en-US" dirty="0" smtClean="0"/>
              <a:t>CATER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Electronic Radiation Safety Work Control Forms at SLAC</a:t>
            </a:r>
            <a:endParaRPr lang="en-US" dirty="0"/>
          </a:p>
        </p:txBody>
      </p:sp>
      <p:pic>
        <p:nvPicPr>
          <p:cNvPr id="9" name="Content Placeholder 6" descr="Add RSWCF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09700" y="1307525"/>
            <a:ext cx="5866430" cy="5093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Oval 9"/>
          <p:cNvSpPr/>
          <p:nvPr/>
        </p:nvSpPr>
        <p:spPr>
          <a:xfrm>
            <a:off x="4800600" y="3352800"/>
            <a:ext cx="239933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RSWCF Introduction Timeline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Electronic Radiation Safety Work Control Forms at SLAC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1822" y="1371599"/>
            <a:ext cx="8433260" cy="4946652"/>
          </a:xfrm>
        </p:spPr>
        <p:txBody>
          <a:bodyPr>
            <a:normAutofit fontScale="92500" lnSpcReduction="10000"/>
          </a:bodyPr>
          <a:lstStyle/>
          <a:p>
            <a:pPr lvl="2">
              <a:defRPr/>
            </a:pPr>
            <a:r>
              <a:rPr lang="en-US" sz="2800" dirty="0" smtClean="0"/>
              <a:t>2010: In-house development and testing</a:t>
            </a:r>
          </a:p>
          <a:p>
            <a:pPr lvl="4">
              <a:defRPr/>
            </a:pPr>
            <a:r>
              <a:rPr lang="en-US" sz="2400" dirty="0" smtClean="0"/>
              <a:t>First round of development</a:t>
            </a:r>
          </a:p>
          <a:p>
            <a:pPr lvl="4">
              <a:defRPr/>
            </a:pPr>
            <a:r>
              <a:rPr lang="en-US" sz="2400" dirty="0" smtClean="0"/>
              <a:t>Preliminary testing and feedback from operations group</a:t>
            </a:r>
          </a:p>
          <a:p>
            <a:pPr lvl="4">
              <a:defRPr/>
            </a:pPr>
            <a:r>
              <a:rPr lang="en-US" sz="2400" dirty="0" smtClean="0"/>
              <a:t>Second round of development</a:t>
            </a:r>
          </a:p>
          <a:p>
            <a:pPr lvl="4">
              <a:defRPr/>
            </a:pPr>
            <a:r>
              <a:rPr lang="en-US" sz="2400" dirty="0" smtClean="0"/>
              <a:t>Sept-Oct: ADSO and Maintenance </a:t>
            </a:r>
            <a:r>
              <a:rPr lang="en-US" sz="2400" dirty="0" smtClean="0"/>
              <a:t>O</a:t>
            </a:r>
            <a:r>
              <a:rPr lang="en-US" sz="2400" dirty="0" smtClean="0"/>
              <a:t>ffice testing</a:t>
            </a:r>
          </a:p>
          <a:p>
            <a:pPr lvl="4">
              <a:defRPr/>
            </a:pPr>
            <a:r>
              <a:rPr lang="en-US" sz="2400" dirty="0" smtClean="0"/>
              <a:t>Nov: Created formal checkout procedure</a:t>
            </a:r>
          </a:p>
          <a:p>
            <a:pPr lvl="4">
              <a:defRPr/>
            </a:pPr>
            <a:r>
              <a:rPr lang="en-US" sz="2400" dirty="0" smtClean="0"/>
              <a:t>Dec: Executed final checkout </a:t>
            </a:r>
          </a:p>
          <a:p>
            <a:pPr lvl="2">
              <a:defRPr/>
            </a:pPr>
            <a:r>
              <a:rPr lang="en-US" sz="2800" dirty="0" smtClean="0"/>
              <a:t>January </a:t>
            </a:r>
            <a:r>
              <a:rPr lang="en-US" sz="2800" dirty="0" smtClean="0"/>
              <a:t>2011: </a:t>
            </a:r>
            <a:r>
              <a:rPr lang="en-US" sz="2800" dirty="0" smtClean="0"/>
              <a:t>Released for 2-Mile LINAC </a:t>
            </a:r>
            <a:r>
              <a:rPr lang="en-US" sz="2800" dirty="0" smtClean="0"/>
              <a:t>Facility</a:t>
            </a:r>
            <a:endParaRPr lang="en-US" sz="2800" dirty="0" smtClean="0"/>
          </a:p>
          <a:p>
            <a:pPr lvl="2">
              <a:defRPr/>
            </a:pPr>
            <a:r>
              <a:rPr lang="en-US" sz="2800" dirty="0" smtClean="0"/>
              <a:t>May 2012: Released for SPEAR Facility</a:t>
            </a:r>
          </a:p>
          <a:p>
            <a:pPr lvl="2">
              <a:defRPr/>
            </a:pPr>
            <a:endParaRPr lang="en-US" sz="2800" dirty="0" smtClean="0"/>
          </a:p>
          <a:p>
            <a:pPr lvl="2">
              <a:defRPr/>
            </a:pPr>
            <a:r>
              <a:rPr lang="en-US" sz="2800" dirty="0" smtClean="0"/>
              <a:t>Over 450 Electronic RSWCFs processed since introduction</a:t>
            </a:r>
          </a:p>
          <a:p>
            <a:pPr lvl="2">
              <a:defRPr/>
            </a:pP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Projects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Electronic Radiation Safety Work Control Forms at SLAC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676400"/>
            <a:ext cx="8108950" cy="3505200"/>
          </a:xfrm>
        </p:spPr>
        <p:txBody>
          <a:bodyPr>
            <a:normAutofit/>
          </a:bodyPr>
          <a:lstStyle/>
          <a:p>
            <a:pPr lvl="2">
              <a:defRPr/>
            </a:pPr>
            <a:r>
              <a:rPr lang="en-US" sz="2800" dirty="0" smtClean="0"/>
              <a:t>Expand for use in additional Facilities:</a:t>
            </a:r>
          </a:p>
          <a:p>
            <a:pPr lvl="3">
              <a:defRPr/>
            </a:pPr>
            <a:r>
              <a:rPr lang="en-US" sz="2200" dirty="0" smtClean="0"/>
              <a:t>NLCTA (Next Linear Collider Test Accelerator)</a:t>
            </a:r>
          </a:p>
          <a:p>
            <a:pPr lvl="3">
              <a:defRPr/>
            </a:pPr>
            <a:r>
              <a:rPr lang="en-US" sz="2200" dirty="0" smtClean="0"/>
              <a:t>SSRL and LCLS Experimental Facilities</a:t>
            </a:r>
          </a:p>
          <a:p>
            <a:pPr lvl="2">
              <a:defRPr/>
            </a:pPr>
            <a:r>
              <a:rPr lang="en-US" sz="2800" dirty="0" smtClean="0"/>
              <a:t>E-mail integration</a:t>
            </a:r>
            <a:endParaRPr lang="en-US" sz="2800" dirty="0" smtClean="0"/>
          </a:p>
          <a:p>
            <a:pPr lvl="2">
              <a:defRPr/>
            </a:pPr>
            <a:r>
              <a:rPr lang="en-US" sz="2800" dirty="0" smtClean="0"/>
              <a:t>Additional CATER integration with electronic logbook</a:t>
            </a:r>
          </a:p>
          <a:p>
            <a:pPr lvl="2">
              <a:defRPr/>
            </a:pP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Safety Work Control Form (RSWCF) Purpose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Electronic Radiation Safety Work Control Forms at SLAC</a:t>
            </a:r>
            <a:endParaRPr lang="en-US" dirty="0"/>
          </a:p>
        </p:txBody>
      </p:sp>
      <p:sp>
        <p:nvSpPr>
          <p:cNvPr id="7" name="Content Placeholder 29"/>
          <p:cNvSpPr txBox="1">
            <a:spLocks/>
          </p:cNvSpPr>
          <p:nvPr/>
        </p:nvSpPr>
        <p:spPr>
          <a:xfrm>
            <a:off x="457200" y="1371600"/>
            <a:ext cx="8108950" cy="493750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Configuration Control of Credited Radiation Safety Systems is internally required by SLAC, in order to comply with DOE Order 420.2C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90563" lvl="2" indent="-233363">
              <a:lnSpc>
                <a:spcPct val="120000"/>
              </a:lnSpc>
              <a:buClr>
                <a:srgbClr val="981E32"/>
              </a:buClr>
              <a:buSzPct val="100000"/>
              <a:buFont typeface="Arial" pitchFamily="34" charset="0"/>
              <a:buChar char="-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SLAC Guidelines For Operations </a:t>
            </a:r>
          </a:p>
          <a:p>
            <a:pPr marL="690563" lvl="2" indent="-233363">
              <a:lnSpc>
                <a:spcPct val="120000"/>
              </a:lnSpc>
              <a:buClr>
                <a:srgbClr val="981E32"/>
              </a:buClr>
              <a:buSzPct val="100000"/>
              <a:buFont typeface="Arial" pitchFamily="34" charset="0"/>
              <a:buChar char="-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Radiation Safety Systems Technical Basis Document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Credited Radiation Safety Items:</a:t>
            </a:r>
          </a:p>
          <a:p>
            <a:pPr marL="690563" marR="0" lvl="2" indent="-23336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Personnel Protection System (PPS)</a:t>
            </a:r>
          </a:p>
          <a:p>
            <a:pPr marL="690563" marR="0" lvl="2" indent="-23336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Beam Containment System (BCS)</a:t>
            </a:r>
          </a:p>
          <a:p>
            <a:pPr marL="690563" marR="0" lvl="2" indent="-23336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Shielding </a:t>
            </a:r>
          </a:p>
          <a:p>
            <a:pPr marL="690563" marR="0" lvl="2" indent="-23336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Accelerator Housing Integrity</a:t>
            </a:r>
          </a:p>
          <a:p>
            <a:pPr marL="690563" marR="0" lvl="2" indent="-23336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marR="0" lvl="3" indent="-223838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SzTx/>
              <a:buFont typeface="Arial" pitchFamily="34" charset="0"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1" indent="-223838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Safety Work Control Form Purpose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Electronic Radiation Safety Work Control Forms at SLAC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243583"/>
            <a:ext cx="5989482" cy="5157217"/>
          </a:xfrm>
        </p:spPr>
        <p:txBody>
          <a:bodyPr/>
          <a:lstStyle/>
          <a:p>
            <a:r>
              <a:rPr lang="en-US" dirty="0" smtClean="0"/>
              <a:t>Radiation Safety Work Control Form (RSWCF) is an administrative tool used to </a:t>
            </a:r>
            <a:r>
              <a:rPr lang="en-US" dirty="0" smtClean="0"/>
              <a:t>document and guide </a:t>
            </a:r>
            <a:r>
              <a:rPr lang="en-US" dirty="0" smtClean="0"/>
              <a:t>a process:</a:t>
            </a:r>
          </a:p>
          <a:p>
            <a:pPr lvl="2"/>
            <a:r>
              <a:rPr lang="en-US" dirty="0" smtClean="0"/>
              <a:t>Define Scope of Work</a:t>
            </a:r>
          </a:p>
          <a:p>
            <a:pPr lvl="2"/>
            <a:r>
              <a:rPr lang="en-US" dirty="0" smtClean="0"/>
              <a:t>Determine appropriate controls</a:t>
            </a:r>
            <a:endParaRPr lang="en-US" dirty="0" smtClean="0"/>
          </a:p>
          <a:p>
            <a:pPr lvl="3"/>
            <a:r>
              <a:rPr lang="en-US" dirty="0" smtClean="0"/>
              <a:t>Requirements before starting work </a:t>
            </a:r>
            <a:endParaRPr lang="en-US" dirty="0" smtClean="0"/>
          </a:p>
          <a:p>
            <a:pPr lvl="3">
              <a:buNone/>
            </a:pPr>
            <a:r>
              <a:rPr lang="en-US" dirty="0" smtClean="0"/>
              <a:t> </a:t>
            </a:r>
            <a:r>
              <a:rPr lang="en-US" dirty="0" smtClean="0"/>
              <a:t>     (</a:t>
            </a:r>
            <a:r>
              <a:rPr lang="en-US" dirty="0" smtClean="0"/>
              <a:t>control </a:t>
            </a:r>
            <a:r>
              <a:rPr lang="en-US" dirty="0" smtClean="0"/>
              <a:t>radiological hazards </a:t>
            </a:r>
            <a:r>
              <a:rPr lang="en-US" dirty="0" smtClean="0"/>
              <a:t>during work)</a:t>
            </a:r>
          </a:p>
          <a:p>
            <a:pPr lvl="3"/>
            <a:r>
              <a:rPr lang="en-US" dirty="0" smtClean="0"/>
              <a:t>Checkout requirements after work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Execute work within </a:t>
            </a:r>
            <a:r>
              <a:rPr lang="en-US" dirty="0" smtClean="0">
                <a:solidFill>
                  <a:srgbClr val="000000"/>
                </a:solidFill>
              </a:rPr>
              <a:t>controls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Delineate end of work, bringing Radiation Safety Credited Controls back into active service after work and checkout/certification is complete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s://www-internal.slac.stanford.edu/wpc/images/isms_full_lar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6682" y="2667000"/>
            <a:ext cx="2438400" cy="241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RSWCF Process Participants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Electronic Radiation Safety Work Control Forms at SLAC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1243583"/>
            <a:ext cx="8580282" cy="515721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people from multiple work groups participate in the planning, approval, and execution of work on credited radiological controls:</a:t>
            </a:r>
            <a:endParaRPr lang="en-US" dirty="0" smtClean="0"/>
          </a:p>
          <a:p>
            <a:pPr lvl="2"/>
            <a:r>
              <a:rPr lang="en-US" dirty="0" smtClean="0"/>
              <a:t>Work Requestor</a:t>
            </a:r>
            <a:endParaRPr lang="en-US" dirty="0" smtClean="0"/>
          </a:p>
          <a:p>
            <a:pPr lvl="2"/>
            <a:r>
              <a:rPr lang="en-US" dirty="0" smtClean="0"/>
              <a:t>Person Responsible (for executing work)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Area Manager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Radiation Physicist (representing Radiation Safety Officer)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AD Safety Officer (ADSO)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Engineering Operator in Charge (EOIC)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Safety Systems Engin</a:t>
            </a:r>
            <a:r>
              <a:rPr lang="en-US" dirty="0" smtClean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ers &amp; Technicians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RSWCF process must be understood and followed by all participants</a:t>
            </a:r>
          </a:p>
          <a:p>
            <a:pPr lvl="2"/>
            <a:r>
              <a:rPr lang="en-US" dirty="0" smtClean="0"/>
              <a:t>Ensure work is only performed under the correct controls</a:t>
            </a:r>
            <a:endParaRPr lang="en-US" dirty="0" smtClean="0"/>
          </a:p>
          <a:p>
            <a:pPr lvl="2"/>
            <a:r>
              <a:rPr lang="en-US" dirty="0" smtClean="0"/>
              <a:t>Ensure Radiation Safety Credited Controls are returned to active service only when they are in a safe and certified configuration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RSWCFs: The Old Way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Electronic Radiation Safety Work Control Forms at SLAC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1243583"/>
            <a:ext cx="4525808" cy="515721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Paper forms were kept in a binder in the Main Control Room.</a:t>
            </a:r>
          </a:p>
          <a:p>
            <a:endParaRPr lang="en-US" dirty="0" smtClean="0"/>
          </a:p>
          <a:p>
            <a:r>
              <a:rPr lang="en-US" dirty="0" smtClean="0"/>
              <a:t>Advantages:</a:t>
            </a:r>
            <a:endParaRPr lang="en-US" dirty="0" smtClean="0"/>
          </a:p>
          <a:p>
            <a:pPr lvl="2"/>
            <a:r>
              <a:rPr lang="en-US" dirty="0" smtClean="0"/>
              <a:t>Track record of use 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dirty="0" smtClean="0"/>
              <a:t>(20+ years, 3500+ RSWCFs)</a:t>
            </a:r>
          </a:p>
          <a:p>
            <a:pPr lvl="2"/>
            <a:r>
              <a:rPr lang="en-US" dirty="0" smtClean="0"/>
              <a:t>Robust against computer outages</a:t>
            </a:r>
          </a:p>
          <a:p>
            <a:pPr lvl="2"/>
            <a:r>
              <a:rPr lang="en-US" dirty="0" smtClean="0"/>
              <a:t>Flexible</a:t>
            </a:r>
          </a:p>
          <a:p>
            <a:r>
              <a:rPr lang="en-US" dirty="0" smtClean="0"/>
              <a:t>Disadvantages:</a:t>
            </a:r>
            <a:endParaRPr lang="en-US" dirty="0" smtClean="0"/>
          </a:p>
          <a:p>
            <a:pPr lvl="2"/>
            <a:r>
              <a:rPr lang="en-US" dirty="0" smtClean="0"/>
              <a:t>Only available for reference/editing in the control room</a:t>
            </a:r>
            <a:endParaRPr lang="en-US" dirty="0" smtClean="0"/>
          </a:p>
          <a:p>
            <a:pPr lvl="2"/>
            <a:r>
              <a:rPr lang="en-US" dirty="0" smtClean="0"/>
              <a:t>No searchable record or history logging</a:t>
            </a:r>
          </a:p>
          <a:p>
            <a:pPr lvl="2"/>
            <a:r>
              <a:rPr lang="en-US" dirty="0" smtClean="0"/>
              <a:t>No enforcement of correct workflow</a:t>
            </a:r>
          </a:p>
          <a:p>
            <a:pPr lvl="2"/>
            <a:r>
              <a:rPr lang="en-US" dirty="0" smtClean="0"/>
              <a:t>Not linked to other work planning tools</a:t>
            </a:r>
          </a:p>
          <a:p>
            <a:pPr lvl="2"/>
            <a:r>
              <a:rPr lang="en-US" dirty="0" smtClean="0"/>
              <a:t>Readability</a:t>
            </a:r>
          </a:p>
          <a:p>
            <a:pPr lvl="2"/>
            <a:r>
              <a:rPr lang="en-US" dirty="0" smtClean="0"/>
              <a:t>Wastes paper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4578" name="Picture 2" descr="C:\Documents and Settings\zoevh\Desktop\temp\RSWCF3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3007" y="1371600"/>
            <a:ext cx="3902075" cy="50292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RSWCFs: The New Way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Electronic Radiation Safety Work Control Forms at SLAC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52400" y="1243583"/>
            <a:ext cx="4678208" cy="515721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/>
              <a:t>Electronic forms are managed within a web browser.</a:t>
            </a:r>
          </a:p>
          <a:p>
            <a:endParaRPr lang="en-US" sz="1100" dirty="0" smtClean="0"/>
          </a:p>
          <a:p>
            <a:r>
              <a:rPr lang="en-US" dirty="0" smtClean="0"/>
              <a:t>Advantages:</a:t>
            </a:r>
            <a:endParaRPr lang="en-US" dirty="0" smtClean="0"/>
          </a:p>
          <a:p>
            <a:pPr lvl="2"/>
            <a:r>
              <a:rPr lang="en-US" dirty="0" smtClean="0"/>
              <a:t>Available from any web </a:t>
            </a:r>
            <a:r>
              <a:rPr lang="en-US" dirty="0" smtClean="0"/>
              <a:t>browser</a:t>
            </a:r>
          </a:p>
          <a:p>
            <a:pPr lvl="3"/>
            <a:r>
              <a:rPr lang="en-US" dirty="0" smtClean="0"/>
              <a:t>remote viewing</a:t>
            </a:r>
          </a:p>
          <a:p>
            <a:pPr lvl="3"/>
            <a:r>
              <a:rPr lang="en-US" dirty="0" smtClean="0"/>
              <a:t>electronic </a:t>
            </a:r>
            <a:r>
              <a:rPr lang="en-US" dirty="0" smtClean="0"/>
              <a:t>signature</a:t>
            </a:r>
          </a:p>
          <a:p>
            <a:pPr lvl="2"/>
            <a:r>
              <a:rPr lang="en-US" dirty="0" smtClean="0"/>
              <a:t>Searchable record of all </a:t>
            </a:r>
            <a:r>
              <a:rPr lang="en-US" dirty="0" smtClean="0"/>
              <a:t>forms</a:t>
            </a:r>
          </a:p>
          <a:p>
            <a:pPr lvl="2"/>
            <a:r>
              <a:rPr lang="en-US" dirty="0" smtClean="0"/>
              <a:t>H</a:t>
            </a:r>
            <a:r>
              <a:rPr lang="en-US" dirty="0" smtClean="0"/>
              <a:t>istory </a:t>
            </a:r>
            <a:r>
              <a:rPr lang="en-US" dirty="0" smtClean="0"/>
              <a:t>logging of each form</a:t>
            </a:r>
          </a:p>
          <a:p>
            <a:pPr lvl="2"/>
            <a:r>
              <a:rPr lang="en-US" dirty="0" smtClean="0"/>
              <a:t>E</a:t>
            </a:r>
            <a:r>
              <a:rPr lang="en-US" dirty="0" smtClean="0"/>
              <a:t>nforces </a:t>
            </a:r>
            <a:r>
              <a:rPr lang="en-US" dirty="0" smtClean="0"/>
              <a:t>correct workflow</a:t>
            </a:r>
          </a:p>
          <a:p>
            <a:pPr lvl="2"/>
            <a:r>
              <a:rPr lang="en-US" dirty="0" smtClean="0"/>
              <a:t>Linked to </a:t>
            </a:r>
            <a:r>
              <a:rPr lang="en-US" dirty="0" smtClean="0"/>
              <a:t>existing electronic trouble reporting and tracking system</a:t>
            </a:r>
          </a:p>
          <a:p>
            <a:pPr lvl="2"/>
            <a:r>
              <a:rPr lang="en-US" dirty="0" smtClean="0"/>
              <a:t>Linked to electronic log</a:t>
            </a:r>
            <a:endParaRPr lang="en-US" dirty="0" smtClean="0"/>
          </a:p>
          <a:p>
            <a:pPr lvl="2"/>
            <a:r>
              <a:rPr lang="en-US" dirty="0" smtClean="0"/>
              <a:t>Readable</a:t>
            </a:r>
          </a:p>
          <a:p>
            <a:pPr lvl="2"/>
            <a:r>
              <a:rPr lang="en-US" dirty="0" smtClean="0"/>
              <a:t>Flexible</a:t>
            </a:r>
          </a:p>
          <a:p>
            <a:pPr lvl="2"/>
            <a:endParaRPr lang="en-US" sz="1100" dirty="0" smtClean="0"/>
          </a:p>
          <a:p>
            <a:r>
              <a:rPr lang="en-US" dirty="0" smtClean="0"/>
              <a:t>Disadvantages:</a:t>
            </a:r>
            <a:endParaRPr lang="en-US" dirty="0" smtClean="0"/>
          </a:p>
          <a:p>
            <a:pPr lvl="2"/>
            <a:r>
              <a:rPr lang="en-US" dirty="0" smtClean="0"/>
              <a:t>New system: learning curve for users</a:t>
            </a:r>
            <a:endParaRPr lang="en-US" dirty="0" smtClean="0"/>
          </a:p>
          <a:p>
            <a:pPr lvl="2"/>
            <a:r>
              <a:rPr lang="en-US" dirty="0" smtClean="0"/>
              <a:t>Vulnerable to computer outages</a:t>
            </a:r>
          </a:p>
          <a:p>
            <a:pPr lvl="2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5602" name="Picture 2" descr="C:\temp\RSWCF5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04800"/>
            <a:ext cx="4313392" cy="63235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RSWCF Workflow: New Form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Electronic Radiation Safety Work Control Forms at SLAC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696" y="1371600"/>
            <a:ext cx="782170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RSWCF Workflow: </a:t>
            </a:r>
            <a:r>
              <a:rPr lang="en-US" dirty="0" smtClean="0"/>
              <a:t>Work Not Approved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Electronic Radiation Safety Work Control Forms at SLAC</a:t>
            </a:r>
            <a:endParaRPr lang="en-US" dirty="0"/>
          </a:p>
        </p:txBody>
      </p:sp>
      <p:pic>
        <p:nvPicPr>
          <p:cNvPr id="6" name="Content Placeholder 6" descr="Help1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451822" y="1243012"/>
            <a:ext cx="6862162" cy="5472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556709"/>
          </a:xfrm>
        </p:spPr>
        <p:txBody>
          <a:bodyPr/>
          <a:lstStyle/>
          <a:p>
            <a:r>
              <a:rPr lang="en-US" dirty="0" smtClean="0"/>
              <a:t>RSWCF Workflow: Sections 1 and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Electronic Radiation Safety Work Control Forms at SLAC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277" y="685801"/>
            <a:ext cx="8539805" cy="604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686</Words>
  <Application>Microsoft Office PowerPoint</Application>
  <PresentationFormat>On-screen Show (4:3)</PresentationFormat>
  <Paragraphs>147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</vt:lpstr>
      <vt:lpstr>Electronic Radiation Safety Work Control Forms at SLAC</vt:lpstr>
      <vt:lpstr>Radiation Safety Work Control Form (RSWCF) Purpose</vt:lpstr>
      <vt:lpstr>Radiation Safety Work Control Form Purpose</vt:lpstr>
      <vt:lpstr>RSWCF Process Participants</vt:lpstr>
      <vt:lpstr>RSWCFs: The Old Way</vt:lpstr>
      <vt:lpstr>RSWCFs: The New Way</vt:lpstr>
      <vt:lpstr>RSWCF Workflow: New Form</vt:lpstr>
      <vt:lpstr>RSWCF Workflow: Work Not Approved</vt:lpstr>
      <vt:lpstr>RSWCF Workflow: Sections 1 and 2</vt:lpstr>
      <vt:lpstr>RSWCF: Work Approved &amp; Work Complete</vt:lpstr>
      <vt:lpstr>RSWCF Workflow: Sections 3 and 4</vt:lpstr>
      <vt:lpstr>RSWCF: Review to Close &amp; Closed</vt:lpstr>
      <vt:lpstr>Electronic RSWCF Requirements </vt:lpstr>
      <vt:lpstr>CATER </vt:lpstr>
      <vt:lpstr>CATER </vt:lpstr>
      <vt:lpstr>Electronic RSWCF Introduction Timeline </vt:lpstr>
      <vt:lpstr>Future Projects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2012-06-11T23:48:53Z</dcterms:created>
  <dcterms:modified xsi:type="dcterms:W3CDTF">2012-08-02T03:14:54Z</dcterms:modified>
</cp:coreProperties>
</file>