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24"/>
  </p:notesMasterIdLst>
  <p:handoutMasterIdLst>
    <p:handoutMasterId r:id="rId25"/>
  </p:handoutMasterIdLst>
  <p:sldIdLst>
    <p:sldId id="257" r:id="rId2"/>
    <p:sldId id="29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98" r:id="rId21"/>
    <p:sldId id="299" r:id="rId22"/>
    <p:sldId id="256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4843"/>
    <a:srgbClr val="847470"/>
    <a:srgbClr val="95938E"/>
    <a:srgbClr val="E7E7E4"/>
    <a:srgbClr val="4F4946"/>
    <a:srgbClr val="74241F"/>
    <a:srgbClr val="113F7C"/>
    <a:srgbClr val="A02A17"/>
    <a:srgbClr val="EAE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1" autoAdjust="0"/>
    <p:restoredTop sz="86398" autoAdjust="0"/>
  </p:normalViewPr>
  <p:slideViewPr>
    <p:cSldViewPr snapToGrid="0" snapToObjects="1">
      <p:cViewPr>
        <p:scale>
          <a:sx n="78" d="100"/>
          <a:sy n="78" d="100"/>
        </p:scale>
        <p:origin x="-7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BAD7AC66-19B7-6345-9F32-F7B9834B9AA7}" type="datetime1">
              <a:rPr lang="en-US"/>
              <a:pPr>
                <a:defRPr/>
              </a:pPr>
              <a:t>7/30/2012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7E8EB5D5-35E0-754F-83D8-591221026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48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04D4055B-F5A6-A04E-9D38-48EB1FF2AB30}" type="datetime1">
              <a:rPr lang="en-US"/>
              <a:pPr>
                <a:defRPr/>
              </a:pPr>
              <a:t>7/30/2012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1DFB216-66E3-514B-BDCF-9CBADA758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008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1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ISAC  paper logbook </a:t>
            </a:r>
            <a:r>
              <a:rPr lang="en-CA" dirty="0" err="1" smtClean="0"/>
              <a:t>MkI</a:t>
            </a:r>
            <a:r>
              <a:rPr lang="en-CA" baseline="0" dirty="0" smtClean="0"/>
              <a:t> </a:t>
            </a:r>
            <a:r>
              <a:rPr lang="en-CA" dirty="0" smtClean="0"/>
              <a:t>– Hand-written.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4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ISAC  paper logbook </a:t>
            </a:r>
            <a:r>
              <a:rPr lang="en-CA" dirty="0" err="1" smtClean="0"/>
              <a:t>MkII</a:t>
            </a:r>
            <a:r>
              <a:rPr lang="en-CA" baseline="0" dirty="0" smtClean="0"/>
              <a:t> </a:t>
            </a:r>
            <a:r>
              <a:rPr lang="en-CA" dirty="0" smtClean="0"/>
              <a:t>– Hand-written,</a:t>
            </a:r>
            <a:r>
              <a:rPr lang="en-CA" baseline="0" dirty="0" smtClean="0"/>
              <a:t> with print-outs from control systems for details and status snapshots.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48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ISAC  paper logbook </a:t>
            </a:r>
            <a:r>
              <a:rPr lang="en-CA" dirty="0" err="1" smtClean="0"/>
              <a:t>MkIII</a:t>
            </a:r>
            <a:r>
              <a:rPr lang="en-CA" baseline="0" dirty="0" smtClean="0"/>
              <a:t> </a:t>
            </a:r>
            <a:r>
              <a:rPr lang="en-CA" dirty="0" smtClean="0"/>
              <a:t>– </a:t>
            </a:r>
            <a:r>
              <a:rPr lang="en-CA" dirty="0" err="1" smtClean="0"/>
              <a:t>elog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36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3-shift or 8-shift length</a:t>
            </a:r>
            <a:r>
              <a:rPr lang="en-CA" baseline="0" dirty="0" smtClean="0"/>
              <a:t> display.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0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.pd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rgbClr val="4F494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443665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239963"/>
            <a:ext cx="6076950" cy="655638"/>
          </a:xfrm>
        </p:spPr>
        <p:txBody>
          <a:bodyPr/>
          <a:lstStyle>
            <a:lvl1pPr algn="r">
              <a:buNone/>
              <a:defRPr b="1">
                <a:solidFill>
                  <a:srgbClr val="113F7C"/>
                </a:solidFill>
              </a:defRPr>
            </a:lvl1pPr>
            <a:lvl2pPr algn="r">
              <a:buNone/>
              <a:defRPr sz="2000" b="1">
                <a:solidFill>
                  <a:srgbClr val="6E615D"/>
                </a:solidFill>
              </a:defRPr>
            </a:lvl2pPr>
            <a:lvl3pPr algn="r">
              <a:buNone/>
              <a:defRPr sz="1400" b="1">
                <a:solidFill>
                  <a:srgbClr val="6E615D"/>
                </a:solidFill>
              </a:defRPr>
            </a:lvl3pPr>
            <a:lvl4pPr algn="r">
              <a:buNone/>
              <a:defRPr sz="1100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100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CA" dirty="0" smtClean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2895600"/>
            <a:ext cx="6076950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4F4946"/>
                </a:solidFill>
              </a:defRPr>
            </a:lvl1pPr>
          </a:lstStyle>
          <a:p>
            <a:pPr lvl="0"/>
            <a:r>
              <a:rPr lang="en-CA"/>
              <a:t>Subtitle, if 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581400"/>
            <a:ext cx="6076950" cy="457200"/>
          </a:xfrm>
        </p:spPr>
        <p:txBody>
          <a:bodyPr/>
          <a:lstStyle>
            <a:lvl1pPr algn="r">
              <a:buNone/>
              <a:defRPr sz="1400" b="1" baseline="0">
                <a:solidFill>
                  <a:srgbClr val="95938E"/>
                </a:solidFill>
              </a:defRPr>
            </a:lvl1pPr>
          </a:lstStyle>
          <a:p>
            <a:pPr lvl="0"/>
            <a:r>
              <a:rPr lang="en-CA"/>
              <a:t>Tagline, if any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4343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rgbClr val="113F7C"/>
                </a:solidFill>
              </a:defRPr>
            </a:lvl1pPr>
          </a:lstStyle>
          <a:p>
            <a:pPr lvl="0"/>
            <a:r>
              <a:rPr lang="en-CA"/>
              <a:t>Name | Position | TRIUMF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57200" y="6087521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 userDrawn="1"/>
        </p:nvSpPr>
        <p:spPr bwMode="auto">
          <a:xfrm>
            <a:off x="533400" y="6102881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i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Accelerating</a:t>
            </a:r>
            <a:r>
              <a:rPr lang="en-US" sz="600" i="0" baseline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Science for Canada</a:t>
            </a:r>
          </a:p>
          <a:p>
            <a:pPr marL="0" marR="0" indent="0" algn="l" defTabSz="457200" rtl="0" eaLnBrk="1" fontAlgn="base" latinLnBrk="0" hangingPunct="1">
              <a:lnSpc>
                <a:spcPts val="5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Un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accélérateur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de la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démarche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scientifique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canadienne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21111" y="1411111"/>
            <a:ext cx="3654602" cy="46425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381000" y="1411111"/>
            <a:ext cx="4629150" cy="464255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7DE98-2210-43DC-98CD-814898F51119}" type="datetime4">
              <a:rPr lang="en-US" smtClean="0"/>
              <a:t>July 30, 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A9CC-D407-2C40-A733-1A362103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495425"/>
            <a:ext cx="8077200" cy="4586288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8916-3C28-44C8-9A69-B83920ED94F2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B916-5AC1-644C-AE40-D75B460B9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F9247-7C1B-4685-AF63-9B2E1F989678}" type="datetime4">
              <a:rPr lang="en-US" smtClean="0"/>
              <a:t>July 30, 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CCD4-CC97-4D48-A617-7F176D98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1985126"/>
            <a:ext cx="6818884" cy="334965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70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7000" dirty="0" smtClean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6976324" y="2997200"/>
            <a:ext cx="2010775" cy="2136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9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NRCan-Canada_E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68" name="Rectangle 67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70" name="Picture 6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" name="TextBox 82"/>
          <p:cNvSpPr txBox="1"/>
          <p:nvPr userDrawn="1"/>
        </p:nvSpPr>
        <p:spPr>
          <a:xfrm>
            <a:off x="6948166" y="1798767"/>
            <a:ext cx="2113284" cy="93572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 Carleton | Guelph | Manitoba | McMaster 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Regina | Saint Mary’s | Simon Fraser | Toronto Victoria | Winnipeg | York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2235078"/>
            <a:ext cx="6818884" cy="23495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62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976324" y="2997200"/>
            <a:ext cx="2010775" cy="2136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NRCan-Canada_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TextBox 65"/>
          <p:cNvSpPr txBox="1"/>
          <p:nvPr/>
        </p:nvSpPr>
        <p:spPr>
          <a:xfrm>
            <a:off x="6948166" y="1798767"/>
            <a:ext cx="2113284" cy="93572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 Carleton | Guelph | Manitoba | McMaster 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Regina | Saint Mary’s | Simon Fraser | Toronto Victoria | Winnipeg | York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-1" y="4810499"/>
            <a:ext cx="6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13F7C"/>
                </a:solidFill>
                <a:latin typeface="Myriad Pro"/>
                <a:cs typeface="Myriad Pro"/>
              </a:rPr>
              <a:t>Questions?</a:t>
            </a:r>
            <a:endParaRPr lang="en-US" sz="3600" dirty="0">
              <a:solidFill>
                <a:srgbClr val="113F7C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D64C3-FA09-4574-89AF-A44B9B4475EB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152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RIUMF_logo_grey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1099" y="67606"/>
            <a:ext cx="1102360" cy="3022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54051" y="603778"/>
            <a:ext cx="7835899" cy="5650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D8EC9-4DBD-4AA6-A6CE-FA724596E1D7}" type="datetime4">
              <a:rPr lang="en-US" smtClean="0"/>
              <a:t>July 30, 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2C25A-5506-FD4F-B37D-9145376A3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86E8D-73FF-49D0-B407-20E891565A80}" type="datetime4">
              <a:rPr lang="en-US" smtClean="0"/>
              <a:t>July 30, 2012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4D01-0053-A943-B22B-53B005C7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9E45A-7EE9-46D5-81AA-EFFD1B4E66A2}" type="datetime4">
              <a:rPr lang="en-US" smtClean="0"/>
              <a:t>July 30, 2012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2733-F38B-6A49-BC10-73E8D4B9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6354"/>
            <a:ext cx="5111750" cy="49398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48404"/>
            <a:ext cx="3008313" cy="377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F992-0E0D-49DF-A07F-0511D6521752}" type="datetime4">
              <a:rPr lang="en-US" smtClean="0"/>
              <a:t>July 30, 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1CA4-6432-C847-B056-BB428797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89413"/>
            <a:ext cx="5486400" cy="30381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4867C-90F6-47DE-8D7C-39063AC294C4}" type="datetime4">
              <a:rPr lang="en-US" smtClean="0"/>
              <a:t>July 30, 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DE00-3A65-8A49-9448-F7694395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999"/>
            <a:ext cx="8229600" cy="60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396038"/>
            <a:ext cx="1416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5A1E02F1-95A1-4929-A455-47F7691A2517}" type="datetime4">
              <a:rPr lang="en-US" smtClean="0"/>
              <a:t>July 30, 2012</a:t>
            </a:fld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400800"/>
            <a:ext cx="502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TRIUMF Electronic Logbook System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6A860FD2-16CC-AD45-96AE-CBD078A1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00800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7113" y="6400800"/>
            <a:ext cx="39687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34" name="Picture 10" descr="TRIUMF_logo_white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3663" y="68263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2" r:id="rId3"/>
    <p:sldLayoutId id="2147483943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5" r:id="rId13"/>
    <p:sldLayoutId id="2147483946" r:id="rId14"/>
  </p:sldLayoutIdLst>
  <p:hf hdr="0"/>
  <p:txStyles>
    <p:titleStyle>
      <a:lvl1pPr algn="r" rtl="0" eaLnBrk="1" fontAlgn="base" hangingPunct="1">
        <a:lnSpc>
          <a:spcPts val="3040"/>
        </a:lnSpc>
        <a:spcBef>
          <a:spcPct val="0"/>
        </a:spcBef>
        <a:spcAft>
          <a:spcPct val="0"/>
        </a:spcAft>
        <a:defRPr sz="3200" b="1" kern="0" spc="0">
          <a:solidFill>
            <a:schemeClr val="bg1"/>
          </a:solidFill>
          <a:latin typeface="Myriad Pro"/>
          <a:ea typeface="ＭＳ Ｐゴシック" pitchFamily="-109" charset="-128"/>
          <a:cs typeface="Myriad Pro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rgbClr val="4F4946"/>
          </a:solidFill>
          <a:latin typeface="+mj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600">
          <a:solidFill>
            <a:srgbClr val="4F4946"/>
          </a:solidFill>
          <a:latin typeface="+mj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600" dirty="0" smtClean="0"/>
              <a:t>TRIUMF Electronic Logbook System</a:t>
            </a:r>
            <a:endParaRPr lang="en-US" sz="2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 smtClean="0"/>
              <a:t>Broadcasting Activities Beyond the Control Room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Eric Lee | ISAC Operator | TRIUMF</a:t>
            </a:r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r="10386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3" b="8933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b="82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Web-based.</a:t>
            </a:r>
          </a:p>
          <a:p>
            <a:endParaRPr lang="en-CA" dirty="0" smtClean="0"/>
          </a:p>
          <a:p>
            <a:pPr lvl="1"/>
            <a:r>
              <a:rPr lang="en-CA" dirty="0"/>
              <a:t>E</a:t>
            </a:r>
            <a:r>
              <a:rPr lang="en-CA" dirty="0" smtClean="0"/>
              <a:t>liminated </a:t>
            </a:r>
            <a:r>
              <a:rPr lang="en-CA" dirty="0"/>
              <a:t>the single copy physical </a:t>
            </a:r>
            <a:r>
              <a:rPr lang="en-CA" dirty="0" smtClean="0"/>
              <a:t>limitation.</a:t>
            </a:r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Accessible through a browser.</a:t>
            </a:r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No need to visit the Control Room to read the logbook.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Accessibility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0BC216-8428-4E01-B942-446A3C4FD747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1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Off-site access.</a:t>
            </a:r>
          </a:p>
          <a:p>
            <a:endParaRPr lang="en-CA" dirty="0" smtClean="0"/>
          </a:p>
          <a:p>
            <a:pPr lvl="1"/>
            <a:r>
              <a:rPr lang="en-CA" dirty="0" smtClean="0"/>
              <a:t>TRIUMF personnel may log in to the external </a:t>
            </a:r>
            <a:r>
              <a:rPr lang="en-CA" dirty="0" err="1" smtClean="0"/>
              <a:t>elog</a:t>
            </a:r>
            <a:r>
              <a:rPr lang="en-CA" dirty="0" smtClean="0"/>
              <a:t>.</a:t>
            </a:r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Further reach for reporting shift activities and machine status.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Accessibility - II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3E86F-BE5D-4E34-A4EB-D1F0D52D6691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8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48" y="1295400"/>
            <a:ext cx="6689904" cy="4800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External </a:t>
            </a:r>
            <a:r>
              <a:rPr lang="en-CA" dirty="0" err="1" smtClean="0"/>
              <a:t>Elog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A4ABB3-6F57-426D-BFC0-68533F48BE24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4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37" y="1223705"/>
            <a:ext cx="3311026" cy="50307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External </a:t>
            </a:r>
            <a:r>
              <a:rPr lang="en-CA" dirty="0" err="1" smtClean="0"/>
              <a:t>Elog</a:t>
            </a:r>
            <a:r>
              <a:rPr lang="en-CA" dirty="0" smtClean="0"/>
              <a:t> - II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92EDD2-0E19-4C64-A8E1-85B52AED809C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Easily accessible to a large audience on or off site.</a:t>
            </a:r>
          </a:p>
          <a:p>
            <a:r>
              <a:rPr lang="en-CA" dirty="0"/>
              <a:t>Global access.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Accessibility Benefits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DEC98B-5641-46AF-8427-FCB4644D3456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4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Difficult to search in paper logbook.</a:t>
            </a:r>
          </a:p>
          <a:p>
            <a:r>
              <a:rPr lang="en-CA" dirty="0" smtClean="0"/>
              <a:t>Accompanying database for the </a:t>
            </a:r>
            <a:r>
              <a:rPr lang="en-CA" dirty="0" err="1" smtClean="0"/>
              <a:t>elog</a:t>
            </a:r>
            <a:r>
              <a:rPr lang="en-CA" dirty="0" smtClean="0"/>
              <a:t>.</a:t>
            </a:r>
          </a:p>
          <a:p>
            <a:pPr lvl="1"/>
            <a:r>
              <a:rPr lang="en-CA" dirty="0" smtClean="0"/>
              <a:t>Search parameters may include:</a:t>
            </a:r>
          </a:p>
          <a:p>
            <a:pPr lvl="2"/>
            <a:r>
              <a:rPr lang="en-CA" dirty="0" smtClean="0"/>
              <a:t>Date</a:t>
            </a:r>
          </a:p>
          <a:p>
            <a:pPr lvl="2"/>
            <a:r>
              <a:rPr lang="en-CA" dirty="0" smtClean="0"/>
              <a:t>Author</a:t>
            </a:r>
          </a:p>
          <a:p>
            <a:pPr lvl="2"/>
            <a:r>
              <a:rPr lang="en-CA" dirty="0" smtClean="0"/>
              <a:t>Keywords</a:t>
            </a:r>
          </a:p>
          <a:p>
            <a:r>
              <a:rPr lang="en-CA" dirty="0" smtClean="0"/>
              <a:t>Speed </a:t>
            </a:r>
            <a:r>
              <a:rPr lang="en-CA" dirty="0" smtClean="0"/>
              <a:t>up finding details for reference or investigation.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Searchability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21CFFB-A8EF-4686-8D22-2E100F2FECA5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7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" y="2218945"/>
            <a:ext cx="8710644" cy="27989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Search Fields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BEC7A3-A940-4C9D-96AA-BD801BD28DAF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Searching for past events and details </a:t>
            </a:r>
            <a:r>
              <a:rPr lang="en-CA" dirty="0" smtClean="0"/>
              <a:t>requires less </a:t>
            </a:r>
            <a:r>
              <a:rPr lang="en-CA" dirty="0"/>
              <a:t>time and </a:t>
            </a:r>
            <a:r>
              <a:rPr lang="en-CA" dirty="0" smtClean="0"/>
              <a:t>became more effective.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Searchability</a:t>
            </a:r>
            <a:r>
              <a:rPr lang="en-CA" dirty="0"/>
              <a:t> </a:t>
            </a:r>
            <a:r>
              <a:rPr lang="en-CA" dirty="0" smtClean="0"/>
              <a:t>Benefits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D87FE1-DBD5-43E4-8C9D-A041BD10C9A3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Physical logbooks require large storage space over </a:t>
            </a:r>
            <a:r>
              <a:rPr lang="en-CA" dirty="0" smtClean="0"/>
              <a:t>time.</a:t>
            </a:r>
          </a:p>
          <a:p>
            <a:r>
              <a:rPr lang="en-CA" dirty="0" smtClean="0"/>
              <a:t>Long </a:t>
            </a:r>
            <a:r>
              <a:rPr lang="en-CA" dirty="0"/>
              <a:t>term preservation </a:t>
            </a:r>
            <a:r>
              <a:rPr lang="en-CA" dirty="0" smtClean="0"/>
              <a:t>considerations:</a:t>
            </a:r>
          </a:p>
          <a:p>
            <a:pPr lvl="1"/>
            <a:r>
              <a:rPr lang="en-CA" dirty="0" smtClean="0"/>
              <a:t>Fireproof</a:t>
            </a:r>
          </a:p>
          <a:p>
            <a:pPr lvl="1"/>
            <a:r>
              <a:rPr lang="en-CA" dirty="0" smtClean="0"/>
              <a:t>Water-proof</a:t>
            </a:r>
            <a:endParaRPr lang="en-CA" dirty="0" smtClean="0"/>
          </a:p>
          <a:p>
            <a:pPr lvl="1"/>
            <a:r>
              <a:rPr lang="en-CA" dirty="0" smtClean="0"/>
              <a:t>Flood-proof</a:t>
            </a:r>
            <a:endParaRPr lang="en-CA" dirty="0" smtClean="0"/>
          </a:p>
          <a:p>
            <a:pPr lvl="1"/>
            <a:r>
              <a:rPr lang="en-CA" dirty="0" smtClean="0"/>
              <a:t>Insect-</a:t>
            </a:r>
            <a:r>
              <a:rPr lang="en-CA" dirty="0" smtClean="0"/>
              <a:t>proof</a:t>
            </a:r>
            <a:endParaRPr lang="en-CA" dirty="0" smtClean="0"/>
          </a:p>
          <a:p>
            <a:r>
              <a:rPr lang="en-CA" dirty="0" smtClean="0"/>
              <a:t>Additional costs for storage solutions.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Storage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2C59EC-B709-4625-83D1-4472464D02AD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5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Electronic logbook information stored digitally.</a:t>
            </a:r>
          </a:p>
          <a:p>
            <a:r>
              <a:rPr lang="en-CA" dirty="0" smtClean="0"/>
              <a:t>Takes up less physical space.</a:t>
            </a:r>
          </a:p>
          <a:p>
            <a:r>
              <a:rPr lang="en-CA" dirty="0" smtClean="0"/>
              <a:t>Backed up regularly.</a:t>
            </a:r>
          </a:p>
          <a:p>
            <a:pPr lvl="1"/>
            <a:r>
              <a:rPr lang="en-CA" dirty="0" smtClean="0"/>
              <a:t>Multiple back-ups are possible.</a:t>
            </a:r>
          </a:p>
          <a:p>
            <a:r>
              <a:rPr lang="en-CA" dirty="0" smtClean="0"/>
              <a:t>Low </a:t>
            </a:r>
            <a:r>
              <a:rPr lang="en-CA" dirty="0" smtClean="0"/>
              <a:t>cost for digital storage expansion.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Storage Benefits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989E4A-30FF-4545-9345-E7378CC6C8DD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History of the logbook evolution from paper to web-based electronic logbook in the ISAC facility at TRIUMF</a:t>
            </a:r>
            <a:r>
              <a:rPr lang="en-CA" dirty="0" smtClean="0"/>
              <a:t>.</a:t>
            </a:r>
          </a:p>
          <a:p>
            <a:endParaRPr lang="en-CA" dirty="0" smtClean="0"/>
          </a:p>
          <a:p>
            <a:r>
              <a:rPr lang="en-CA" dirty="0" smtClean="0"/>
              <a:t>Motivations </a:t>
            </a:r>
            <a:r>
              <a:rPr lang="en-CA" dirty="0" smtClean="0"/>
              <a:t>for the electronic </a:t>
            </a:r>
            <a:r>
              <a:rPr lang="en-CA" dirty="0" smtClean="0"/>
              <a:t>logbook.</a:t>
            </a:r>
          </a:p>
          <a:p>
            <a:endParaRPr lang="en-CA" dirty="0" smtClean="0"/>
          </a:p>
          <a:p>
            <a:r>
              <a:rPr lang="en-CA" dirty="0" smtClean="0"/>
              <a:t>Features for more detailed </a:t>
            </a:r>
            <a:r>
              <a:rPr lang="en-CA" dirty="0" smtClean="0"/>
              <a:t>and accurate documentations</a:t>
            </a:r>
            <a:r>
              <a:rPr lang="en-CA" dirty="0" smtClean="0"/>
              <a:t>.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Overview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0CBA1-04AE-495A-AC48-2DF6A3D25B8F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Instructions may be overlooked among the entries.</a:t>
            </a:r>
          </a:p>
          <a:p>
            <a:endParaRPr lang="en-US" dirty="0" smtClean="0"/>
          </a:p>
          <a:p>
            <a:r>
              <a:rPr lang="en-US" dirty="0" smtClean="0"/>
              <a:t>Misinterpreted criticism.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Unintended Side Effects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D64C3-FA09-4574-89AF-A44B9B4475EB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53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History of the logbook evolution from paper to web-based electronic logbook in the ISAC facility at TRIUMF</a:t>
            </a:r>
            <a:r>
              <a:rPr lang="en-CA" dirty="0" smtClean="0"/>
              <a:t>.</a:t>
            </a:r>
          </a:p>
          <a:p>
            <a:endParaRPr lang="en-CA" dirty="0" smtClean="0"/>
          </a:p>
          <a:p>
            <a:r>
              <a:rPr lang="en-CA" dirty="0" smtClean="0"/>
              <a:t>Motivations </a:t>
            </a:r>
            <a:r>
              <a:rPr lang="en-CA" dirty="0" smtClean="0"/>
              <a:t>for the electronic </a:t>
            </a:r>
            <a:r>
              <a:rPr lang="en-CA" dirty="0" smtClean="0"/>
              <a:t>logbook.</a:t>
            </a:r>
          </a:p>
          <a:p>
            <a:endParaRPr lang="en-CA" dirty="0" smtClean="0"/>
          </a:p>
          <a:p>
            <a:r>
              <a:rPr lang="en-CA" dirty="0" smtClean="0"/>
              <a:t>Features for more detailed </a:t>
            </a:r>
            <a:r>
              <a:rPr lang="en-CA" dirty="0" smtClean="0"/>
              <a:t>and accurate documentations</a:t>
            </a:r>
            <a:r>
              <a:rPr lang="en-CA" dirty="0" smtClean="0"/>
              <a:t>.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Overview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0CBA1-04AE-495A-AC48-2DF6A3D25B8F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7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TRIUMF started with paper logbooks for documenting shift activities.</a:t>
            </a:r>
          </a:p>
          <a:p>
            <a:endParaRPr lang="en-CA" dirty="0" smtClean="0"/>
          </a:p>
          <a:p>
            <a:r>
              <a:rPr lang="en-CA" dirty="0" smtClean="0"/>
              <a:t>Useful for incoming shifts to know exactly what happened before.</a:t>
            </a:r>
          </a:p>
          <a:p>
            <a:endParaRPr lang="en-CA" dirty="0" smtClean="0"/>
          </a:p>
          <a:p>
            <a:r>
              <a:rPr lang="en-CA" dirty="0" smtClean="0"/>
              <a:t>Eventually became useful for support groups as well.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84211E-222F-4B05-A6DA-2E14261E52CA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0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Stylized handwriting.</a:t>
            </a:r>
          </a:p>
          <a:p>
            <a:pPr lvl="1"/>
            <a:r>
              <a:rPr lang="en-CA" dirty="0" smtClean="0"/>
              <a:t>Can become easier to read through experience.</a:t>
            </a:r>
          </a:p>
          <a:p>
            <a:endParaRPr lang="en-CA" dirty="0"/>
          </a:p>
          <a:p>
            <a:r>
              <a:rPr lang="en-CA" dirty="0" smtClean="0"/>
              <a:t>Single copy.</a:t>
            </a:r>
          </a:p>
          <a:p>
            <a:pPr lvl="1"/>
            <a:r>
              <a:rPr lang="en-CA" dirty="0" smtClean="0"/>
              <a:t>Everyone has to come to the Control Room to read the logbook.</a:t>
            </a:r>
          </a:p>
          <a:p>
            <a:pPr lvl="2"/>
            <a:r>
              <a:rPr lang="en-CA" dirty="0" smtClean="0"/>
              <a:t>Introduced additional traffic in the Control Room.</a:t>
            </a:r>
          </a:p>
          <a:p>
            <a:pPr lvl="2"/>
            <a:r>
              <a:rPr lang="en-CA" dirty="0" smtClean="0"/>
              <a:t>Led to potential distractions to operators.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Paper Logbook Limitations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A62A8-B796-4959-87C2-E498D902918E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ISAC started with a goal for an electronic logbook (</a:t>
            </a:r>
            <a:r>
              <a:rPr lang="en-CA" dirty="0" err="1" smtClean="0"/>
              <a:t>elog</a:t>
            </a:r>
            <a:r>
              <a:rPr lang="en-CA" dirty="0" smtClean="0"/>
              <a:t>) system</a:t>
            </a:r>
            <a:r>
              <a:rPr lang="en-CA" dirty="0" smtClean="0"/>
              <a:t>.</a:t>
            </a:r>
          </a:p>
          <a:p>
            <a:endParaRPr lang="en-CA" dirty="0" smtClean="0"/>
          </a:p>
          <a:p>
            <a:pPr lvl="1"/>
            <a:r>
              <a:rPr lang="en-CA" dirty="0" smtClean="0"/>
              <a:t>Initially, paper logbook was used along the </a:t>
            </a:r>
            <a:r>
              <a:rPr lang="en-CA" dirty="0" err="1" smtClean="0"/>
              <a:t>elog</a:t>
            </a:r>
            <a:r>
              <a:rPr lang="en-CA" dirty="0"/>
              <a:t>.</a:t>
            </a:r>
            <a:endParaRPr lang="en-CA" dirty="0" smtClean="0"/>
          </a:p>
          <a:p>
            <a:pPr lvl="1"/>
            <a:r>
              <a:rPr lang="en-CA" dirty="0" smtClean="0"/>
              <a:t>Eventually phased in documenting completely in the web-based electronic logbook.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ISAC Electronic Logbook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42CD6D-75C8-4926-AEA3-3E06F895771E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TRIUMF Electronic Logbook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4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ISAC Logbook - I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E6F41A-3EFE-41B6-B097-E2DDC9B502C1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17884"/>
            <a:ext cx="5029199" cy="5155632"/>
          </a:xfrm>
        </p:spPr>
      </p:pic>
    </p:spTree>
    <p:extLst>
      <p:ext uri="{BB962C8B-B14F-4D97-AF65-F5344CB8AC3E}">
        <p14:creationId xmlns:p14="http://schemas.microsoft.com/office/powerpoint/2010/main" val="4414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ISAC Logbook - II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985CE2-9723-4AD0-BFBF-D0AD4D8D6987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95" y="1146047"/>
            <a:ext cx="4551777" cy="5220379"/>
          </a:xfrm>
        </p:spPr>
      </p:pic>
    </p:spTree>
    <p:extLst>
      <p:ext uri="{BB962C8B-B14F-4D97-AF65-F5344CB8AC3E}">
        <p14:creationId xmlns:p14="http://schemas.microsoft.com/office/powerpoint/2010/main" val="261714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15" y="1295400"/>
            <a:ext cx="5541970" cy="4800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ISAC Logbook –III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9697D7-A79C-4A5B-A3F7-FDC399F76C49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2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Accessibility</a:t>
            </a:r>
          </a:p>
          <a:p>
            <a:endParaRPr lang="en-CA" dirty="0" smtClean="0"/>
          </a:p>
          <a:p>
            <a:r>
              <a:rPr lang="en-CA" dirty="0" err="1" smtClean="0"/>
              <a:t>Searchability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Storage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Motivations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1E31FA-273A-4C7C-B2C0-BCB32A7BF1BF}" type="datetime4">
              <a:rPr lang="en-US" smtClean="0"/>
              <a:t>July 30,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TRIUMF Electronic Logbook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48" y="1382649"/>
            <a:ext cx="3823208" cy="286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TRIUMF_presentation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TRIUMF_presentation</Template>
  <TotalTime>594</TotalTime>
  <Words>568</Words>
  <Application>Microsoft Office PowerPoint</Application>
  <PresentationFormat>On-screen Show (4:3)</PresentationFormat>
  <Paragraphs>160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TRIUMF_presentation</vt:lpstr>
      <vt:lpstr>PowerPoint Presentation</vt:lpstr>
      <vt:lpstr>Overview</vt:lpstr>
      <vt:lpstr>Background</vt:lpstr>
      <vt:lpstr>Paper Logbook Limitations</vt:lpstr>
      <vt:lpstr>ISAC Electronic Logbook</vt:lpstr>
      <vt:lpstr>ISAC Logbook - I</vt:lpstr>
      <vt:lpstr>ISAC Logbook - II</vt:lpstr>
      <vt:lpstr>ISAC Logbook –III</vt:lpstr>
      <vt:lpstr>Motivations</vt:lpstr>
      <vt:lpstr>Accessibility</vt:lpstr>
      <vt:lpstr>Accessibility - II</vt:lpstr>
      <vt:lpstr>External Elog</vt:lpstr>
      <vt:lpstr>External Elog - II</vt:lpstr>
      <vt:lpstr>Accessibility Benefits</vt:lpstr>
      <vt:lpstr>Searchability</vt:lpstr>
      <vt:lpstr>Search Fields</vt:lpstr>
      <vt:lpstr>Searchability Benefits</vt:lpstr>
      <vt:lpstr>Storage</vt:lpstr>
      <vt:lpstr>Storage Benefits</vt:lpstr>
      <vt:lpstr>Unintended Side Effects</vt:lpstr>
      <vt:lpstr>Overview</vt:lpstr>
      <vt:lpstr>PowerPoint Presentation</vt:lpstr>
    </vt:vector>
  </TitlesOfParts>
  <Company>TRIUMF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isacadmin</dc:creator>
  <cp:lastModifiedBy>ISAC</cp:lastModifiedBy>
  <cp:revision>62</cp:revision>
  <dcterms:created xsi:type="dcterms:W3CDTF">2012-07-25T08:52:41Z</dcterms:created>
  <dcterms:modified xsi:type="dcterms:W3CDTF">2012-07-30T12:53:33Z</dcterms:modified>
</cp:coreProperties>
</file>