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88" r:id="rId4"/>
    <p:sldId id="289" r:id="rId5"/>
    <p:sldId id="290" r:id="rId6"/>
    <p:sldId id="284" r:id="rId7"/>
    <p:sldId id="285" r:id="rId8"/>
    <p:sldId id="286" r:id="rId9"/>
    <p:sldId id="291" r:id="rId10"/>
    <p:sldId id="287" r:id="rId11"/>
    <p:sldId id="280" r:id="rId12"/>
    <p:sldId id="281" r:id="rId13"/>
    <p:sldId id="282" r:id="rId14"/>
    <p:sldId id="283" r:id="rId15"/>
    <p:sldId id="278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W%202013\faults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8.8843064835542898E-2"/>
          <c:y val="7.3619631901840538E-2"/>
          <c:w val="0.73347181433994724"/>
          <c:h val="0.739263803680981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Last 6 Months 2011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Sheet1!$A$2:$A$10</c:f>
              <c:strCache>
                <c:ptCount val="9"/>
                <c:pt idx="0">
                  <c:v>BEAMLINE</c:v>
                </c:pt>
                <c:pt idx="1">
                  <c:v>CONTROLS</c:v>
                </c:pt>
                <c:pt idx="2">
                  <c:v>FACILITIES</c:v>
                </c:pt>
                <c:pt idx="3">
                  <c:v>HUMAN</c:v>
                </c:pt>
                <c:pt idx="4">
                  <c:v>PLANT</c:v>
                </c:pt>
                <c:pt idx="5">
                  <c:v>POWER</c:v>
                </c:pt>
                <c:pt idx="6">
                  <c:v>POWER SUPPLY</c:v>
                </c:pt>
                <c:pt idx="7">
                  <c:v>RF</c:v>
                </c:pt>
                <c:pt idx="8">
                  <c:v>VAC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13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6 Months 2012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Sheet1!$A$2:$A$10</c:f>
              <c:strCache>
                <c:ptCount val="9"/>
                <c:pt idx="0">
                  <c:v>BEAMLINE</c:v>
                </c:pt>
                <c:pt idx="1">
                  <c:v>CONTROLS</c:v>
                </c:pt>
                <c:pt idx="2">
                  <c:v>FACILITIES</c:v>
                </c:pt>
                <c:pt idx="3">
                  <c:v>HUMAN</c:v>
                </c:pt>
                <c:pt idx="4">
                  <c:v>PLANT</c:v>
                </c:pt>
                <c:pt idx="5">
                  <c:v>POWER</c:v>
                </c:pt>
                <c:pt idx="6">
                  <c:v>POWER SUPPLY</c:v>
                </c:pt>
                <c:pt idx="7">
                  <c:v>RF</c:v>
                </c:pt>
                <c:pt idx="8">
                  <c:v>VAC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</c:ser>
        <c:axId val="93555712"/>
        <c:axId val="93584768"/>
      </c:barChart>
      <c:catAx>
        <c:axId val="93555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AU"/>
                  <a:t>Fault</a:t>
                </a:r>
              </a:p>
            </c:rich>
          </c:tx>
          <c:layout>
            <c:manualLayout>
              <c:xMode val="edge"/>
              <c:yMode val="edge"/>
              <c:x val="0.43983903160587301"/>
              <c:y val="0.94122580498763297"/>
            </c:manualLayout>
          </c:layout>
          <c:spPr>
            <a:noFill/>
            <a:ln w="25400">
              <a:noFill/>
            </a:ln>
          </c:spPr>
        </c:title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93584768"/>
        <c:crosses val="autoZero"/>
        <c:auto val="1"/>
        <c:lblAlgn val="ctr"/>
        <c:lblOffset val="100"/>
        <c:tickLblSkip val="1"/>
        <c:tickMarkSkip val="1"/>
      </c:catAx>
      <c:valAx>
        <c:axId val="935847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935557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04208302920303"/>
          <c:y val="0.38957059762342411"/>
          <c:w val="0.13842989172049716"/>
          <c:h val="0.2533753885951575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8B37-A374-43D5-A886-5714BB480B16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8891E-C16B-4D88-8CCE-5483AC83FA9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BC327-322A-40EA-B48A-17BD43CD9925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F85100-9AAA-4C79-B46A-3172C63DFDC4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iffratcion_Graphic.png"/>
          <p:cNvPicPr>
            <a:picLocks noChangeAspect="1"/>
          </p:cNvPicPr>
          <p:nvPr/>
        </p:nvPicPr>
        <p:blipFill>
          <a:blip r:embed="rId2" cstate="print"/>
          <a:srcRect l="48814"/>
          <a:stretch>
            <a:fillRect/>
          </a:stretch>
        </p:blipFill>
        <p:spPr bwMode="auto">
          <a:xfrm>
            <a:off x="0" y="188913"/>
            <a:ext cx="2990850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298575"/>
            <a:ext cx="24336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Australian Synchrotron_PRIM_[CMYK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60350"/>
            <a:ext cx="24479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psf\Host\Client Active\Synchrotron\GOVERNMENT LOGO LINE_CMYK new no Austra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88" y="6165850"/>
            <a:ext cx="2447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2130425"/>
            <a:ext cx="5088044" cy="1470025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AU" sz="2800" kern="1200" dirty="0" smtClean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4640560" cy="72008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AU" sz="20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58188" y="6583363"/>
            <a:ext cx="785812" cy="274637"/>
          </a:xfrm>
        </p:spPr>
        <p:txBody>
          <a:bodyPr/>
          <a:lstStyle>
            <a:lvl1pPr algn="r">
              <a:defRPr smtClean="0">
                <a:solidFill>
                  <a:schemeClr val="bg2"/>
                </a:solidFill>
              </a:defRPr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08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1" descr="gradient_band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8125"/>
            <a:ext cx="5715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16200" y="4141788"/>
            <a:ext cx="3881438" cy="411162"/>
            <a:chOff x="2226846" y="2643188"/>
            <a:chExt cx="4537942" cy="360000"/>
          </a:xfrm>
        </p:grpSpPr>
        <p:sp>
          <p:nvSpPr>
            <p:cNvPr id="6" name="Rectangle 5"/>
            <p:cNvSpPr/>
            <p:nvPr/>
          </p:nvSpPr>
          <p:spPr>
            <a:xfrm>
              <a:off x="2226846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13000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4722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8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396875"/>
            <a:ext cx="20828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psf\Host\Client Active\Synchrotron\GOVERNMENT LOGO LINE_CMYK REVERSED new no Austr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412750"/>
            <a:ext cx="2882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09575" y="1700808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" y="1268414"/>
            <a:ext cx="8477250" cy="5040312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D2E1-AC7D-4F8A-B475-9C63272A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08F0-A48E-4BC6-9ECB-33B1CF1FEF49}" type="datetimeFigureOut">
              <a:rPr lang="en-AU"/>
              <a:pPr>
                <a:defRPr/>
              </a:pPr>
              <a:t>27/07/2012</a:t>
            </a:fld>
            <a:endParaRPr lang="en-AU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5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96752"/>
            <a:ext cx="9144000" cy="5661248"/>
          </a:xfrm>
          <a:ln w="76200">
            <a:noFill/>
          </a:ln>
        </p:spPr>
        <p:txBody>
          <a:bodyPr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BB01-CA62-4724-9621-06ABCA09A38C}" type="datetimeFigureOut">
              <a:rPr lang="en-AU"/>
              <a:pPr>
                <a:defRPr/>
              </a:pPr>
              <a:t>27/07/2012</a:t>
            </a:fld>
            <a:endParaRPr lang="en-AU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2F55-9473-4166-ACAD-29224F0EE7B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" y="1268414"/>
            <a:ext cx="2965812" cy="5040312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96744" y="1268414"/>
            <a:ext cx="5223406" cy="5040312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956D-6134-4EF4-8706-B427E2346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78DE-4347-4CCE-A9AD-3A77F6DBA850}" type="datetimeFigureOut">
              <a:rPr lang="en-AU"/>
              <a:pPr>
                <a:defRPr/>
              </a:pPr>
              <a:t>27/07/2012</a:t>
            </a:fld>
            <a:endParaRPr lang="en-AU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" y="1268414"/>
            <a:ext cx="3175460" cy="5040312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714744" y="1268414"/>
            <a:ext cx="4961712" cy="504031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2F07-F937-45B7-9CFA-FABE5E56F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8A9C-B786-4F38-B67E-A72EB419F7CB}" type="datetimeFigureOut">
              <a:rPr lang="en-AU"/>
              <a:pPr>
                <a:defRPr/>
              </a:pPr>
              <a:t>27/07/2012</a:t>
            </a:fld>
            <a:endParaRPr lang="en-AU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580112" y="1268414"/>
            <a:ext cx="3240038" cy="5040312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51520" y="1268413"/>
            <a:ext cx="5086356" cy="50727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F4A5-0C6B-4CDD-BDB0-2F30894A1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F436-CFF9-473F-B745-37D9F52FA6C8}" type="datetimeFigureOut">
              <a:rPr lang="en-AU"/>
              <a:pPr>
                <a:defRPr/>
              </a:pPr>
              <a:t>27/07/2012</a:t>
            </a:fld>
            <a:endParaRPr lang="en-AU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42900" y="1268413"/>
            <a:ext cx="8477250" cy="5040312"/>
          </a:xfr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33B37-F83A-49C4-9919-F6502507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049C-2B77-4DB5-93AD-96FCDD7F2570}" type="datetimeFigureOut">
              <a:rPr lang="en-AU"/>
              <a:pPr>
                <a:defRPr/>
              </a:pPr>
              <a:t>27/07/2012</a:t>
            </a:fld>
            <a:endParaRPr lang="en-AU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8213"/>
            <a:ext cx="1835150" cy="105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09575" y="1316567"/>
            <a:ext cx="8483600" cy="470535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7D3756-926A-4AE0-9A63-02BBA926E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rgbClr val="74747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8F8F8"/>
              </a:solidFill>
              <a:latin typeface="Calibri"/>
              <a:cs typeface="+mn-cs"/>
            </a:endParaRPr>
          </a:p>
        </p:txBody>
      </p:sp>
      <p:pic>
        <p:nvPicPr>
          <p:cNvPr id="3" name="Picture 11" descr="gradient_band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5715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360363"/>
            <a:ext cx="26749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psf\Host\Client Active\Synchrotron\GOVERNMENT LOGO LINE_CMYK REVERSED new no Austr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713" y="371475"/>
            <a:ext cx="3695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716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630" cy="5040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390736" cy="350089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1520" y="1268413"/>
            <a:ext cx="8477250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15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4104000" cy="432395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150" y="1268413"/>
            <a:ext cx="4104000" cy="432395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15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rgbClr val="74747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8F8F8"/>
              </a:solidFill>
              <a:latin typeface="Calibri"/>
              <a:cs typeface="+mn-cs"/>
            </a:endParaRPr>
          </a:p>
        </p:txBody>
      </p:sp>
      <p:pic>
        <p:nvPicPr>
          <p:cNvPr id="3" name="Picture 11" descr="gradient_band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5715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360363"/>
            <a:ext cx="26749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psf\Host\Client Active\Synchrotron\GOVERNMENT LOGO LINE_CMYK REVERSED new no Austr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713" y="371475"/>
            <a:ext cx="3695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716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8213"/>
            <a:ext cx="1835150" cy="105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09575" y="1316567"/>
            <a:ext cx="8483600" cy="47053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7D3756-926A-4AE0-9A63-02BBA926E3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gradient_band_CMYK.png"/>
          <p:cNvPicPr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928688"/>
            <a:ext cx="71993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7" descr="Diffratcion_Graphic.png"/>
          <p:cNvPicPr>
            <a:picLocks noChangeAspect="1"/>
          </p:cNvPicPr>
          <p:nvPr/>
        </p:nvPicPr>
        <p:blipFill>
          <a:blip r:embed="rId21" cstate="print"/>
          <a:srcRect t="55528" r="35989"/>
          <a:stretch>
            <a:fillRect/>
          </a:stretch>
        </p:blipFill>
        <p:spPr bwMode="auto">
          <a:xfrm>
            <a:off x="7516813" y="0"/>
            <a:ext cx="1627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22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CBF7E6-4FA5-48CB-BF10-B6636294F1E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fld id="{C63B6A86-8111-41DA-86B1-A88FA495C159}" type="datetimeFigureOut">
              <a:rPr lang="en-AU" smtClean="0"/>
              <a:pPr/>
              <a:t>27/07/2012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338" y="6492875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  <p:sldLayoutId id="2147483682" r:id="rId8"/>
    <p:sldLayoutId id="2147483683" r:id="rId9"/>
    <p:sldLayoutId id="2147483684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203848" y="1772816"/>
            <a:ext cx="5328592" cy="1830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UPS Improvements to Beam Availability at </a:t>
            </a:r>
            <a:r>
              <a:rPr lang="en-US" sz="3600" dirty="0"/>
              <a:t>the Australian Synchrotron Light Source</a:t>
            </a:r>
            <a:endParaRPr sz="3600" dirty="0">
              <a:latin typeface="Arial" charset="0"/>
              <a:cs typeface="Arial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132138" y="3644900"/>
            <a:ext cx="4640262" cy="720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dirty="0" smtClean="0">
                <a:latin typeface="Arial" charset="0"/>
                <a:cs typeface="Arial" charset="0"/>
              </a:rPr>
              <a:t>Don McGilvery</a:t>
            </a:r>
            <a:endParaRPr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 issues</a:t>
            </a:r>
          </a:p>
          <a:p>
            <a:r>
              <a:rPr lang="en-US" dirty="0" smtClean="0"/>
              <a:t>Volume of air and filters</a:t>
            </a:r>
          </a:p>
          <a:p>
            <a:r>
              <a:rPr lang="en-US" dirty="0" smtClean="0"/>
              <a:t>Ambient temperatures above 35C</a:t>
            </a:r>
          </a:p>
          <a:p>
            <a:r>
              <a:rPr lang="en-US" dirty="0" smtClean="0"/>
              <a:t>Noise and vibration – no problems so far</a:t>
            </a:r>
            <a:endParaRPr lang="en-AU" dirty="0"/>
          </a:p>
        </p:txBody>
      </p:sp>
      <p:pic>
        <p:nvPicPr>
          <p:cNvPr id="8193" name="Picture 1" descr="C:\Documents and Settings\mcgilved.AUSYNCH\My Documents\ARW2013\New Folder\NCSS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126044" cy="2750696"/>
          </a:xfrm>
          <a:prstGeom prst="rect">
            <a:avLst/>
          </a:prstGeom>
          <a:noFill/>
        </p:spPr>
      </p:pic>
      <p:pic>
        <p:nvPicPr>
          <p:cNvPr id="8194" name="Picture 2" descr="C:\Documents and Settings\mcgilved.AUSYNCH\My Documents\ARW2013\New Folder\NCSS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04996"/>
            <a:ext cx="4162048" cy="277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outcomes for Users</a:t>
            </a:r>
          </a:p>
          <a:p>
            <a:r>
              <a:rPr lang="en-US" dirty="0" smtClean="0"/>
              <a:t>Improved machine reliability</a:t>
            </a:r>
          </a:p>
          <a:p>
            <a:r>
              <a:rPr lang="en-US" dirty="0" smtClean="0"/>
              <a:t>Greater machine stability</a:t>
            </a:r>
          </a:p>
          <a:p>
            <a:r>
              <a:rPr lang="en-US" dirty="0" smtClean="0"/>
              <a:t>Greater RF stability</a:t>
            </a:r>
          </a:p>
          <a:p>
            <a:r>
              <a:rPr lang="en-US" dirty="0" smtClean="0"/>
              <a:t>Possible improved </a:t>
            </a:r>
            <a:r>
              <a:rPr lang="en-US" dirty="0" smtClean="0"/>
              <a:t>power converter reliability</a:t>
            </a:r>
          </a:p>
          <a:p>
            <a:r>
              <a:rPr lang="en-US" dirty="0" smtClean="0"/>
              <a:t>Reduced Stress in the Control Room</a:t>
            </a:r>
          </a:p>
          <a:p>
            <a:endParaRPr lang="en-AU" dirty="0"/>
          </a:p>
        </p:txBody>
      </p:sp>
      <p:pic>
        <p:nvPicPr>
          <p:cNvPr id="7169" name="Picture 1" descr="C:\Documents and Settings\mcgilved.AUSYNCH\My Documents\ARW2013\New Folder\NCSS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920" y="3891280"/>
            <a:ext cx="4450080" cy="296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</a:t>
            </a:r>
            <a:r>
              <a:rPr lang="en-US" dirty="0" smtClean="0"/>
              <a:t>System A$4M</a:t>
            </a:r>
            <a:endParaRPr lang="en-US" dirty="0" smtClean="0"/>
          </a:p>
          <a:p>
            <a:r>
              <a:rPr lang="en-US" dirty="0" smtClean="0"/>
              <a:t>Extra power consumption (possible offset with reduced headroom on RF)</a:t>
            </a:r>
          </a:p>
          <a:p>
            <a:r>
              <a:rPr lang="en-US" dirty="0" smtClean="0"/>
              <a:t>Lower Stress in the Control Room (reduced vigilance)</a:t>
            </a:r>
          </a:p>
          <a:p>
            <a:r>
              <a:rPr lang="en-US" dirty="0" smtClean="0"/>
              <a:t>Loss of training opportunities (recovery from big events takes longer)</a:t>
            </a:r>
          </a:p>
          <a:p>
            <a:r>
              <a:rPr lang="en-US" dirty="0" smtClean="0"/>
              <a:t>Extra point of failure (earthquake shut down UPS system resulting in 4hr downtime rather than 30 minute downtime)</a:t>
            </a:r>
          </a:p>
          <a:p>
            <a:r>
              <a:rPr lang="en-US" dirty="0" smtClean="0"/>
              <a:t>More difficult to justify further improvements (RF LLE system)</a:t>
            </a:r>
          </a:p>
          <a:p>
            <a:r>
              <a:rPr lang="en-US" dirty="0" smtClean="0"/>
              <a:t>Possible reduction in urgency from technical support staff if less critical systems fail after event.</a:t>
            </a:r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the </a:t>
            </a:r>
            <a:r>
              <a:rPr lang="en-US" dirty="0" smtClean="0"/>
              <a:t>cost?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source – yes</a:t>
            </a:r>
          </a:p>
          <a:p>
            <a:r>
              <a:rPr lang="en-US" dirty="0" smtClean="0"/>
              <a:t>Research Physics facility – probably not</a:t>
            </a:r>
          </a:p>
          <a:p>
            <a:r>
              <a:rPr lang="en-US" dirty="0" smtClean="0"/>
              <a:t>Can we justify it via cost savings – No!</a:t>
            </a:r>
          </a:p>
          <a:p>
            <a:r>
              <a:rPr lang="en-US" dirty="0" smtClean="0"/>
              <a:t>Does it improve User Outcomes? – Yes but difficult to quantify</a:t>
            </a:r>
          </a:p>
          <a:p>
            <a:r>
              <a:rPr lang="en-US" dirty="0" smtClean="0"/>
              <a:t>Does it improve Operator working conditions or health? - Yes</a:t>
            </a:r>
            <a:endParaRPr lang="en-AU" dirty="0"/>
          </a:p>
        </p:txBody>
      </p:sp>
      <p:pic>
        <p:nvPicPr>
          <p:cNvPr id="5121" name="Picture 1" descr="C:\Documents and Settings\mcgilved.AUSYNCH\My Documents\ARW2013\New Folder\NCSS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4450080" cy="2966720"/>
          </a:xfrm>
          <a:prstGeom prst="rect">
            <a:avLst/>
          </a:prstGeom>
          <a:noFill/>
        </p:spPr>
      </p:pic>
      <p:pic>
        <p:nvPicPr>
          <p:cNvPr id="5122" name="Picture 2" descr="C:\Documents and Settings\mcgilved.AUSYNCH\My Documents\ARW2013\New Folder\NCSS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134576" y="4026664"/>
            <a:ext cx="3153936" cy="210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4 months of operation </a:t>
            </a:r>
          </a:p>
          <a:p>
            <a:r>
              <a:rPr lang="en-US" dirty="0" smtClean="0"/>
              <a:t>A 50% reduction in downtime</a:t>
            </a:r>
          </a:p>
          <a:p>
            <a:r>
              <a:rPr lang="en-US" dirty="0" smtClean="0"/>
              <a:t>The longest uninterrupted user run &gt; 500 hrs without an unscheduled beam loss event.</a:t>
            </a:r>
          </a:p>
          <a:p>
            <a:r>
              <a:rPr lang="en-US" dirty="0" smtClean="0"/>
              <a:t>Operations Manager commented</a:t>
            </a:r>
            <a:r>
              <a:rPr lang="en-AU" dirty="0" smtClean="0"/>
              <a:t>  “The best $4M he ever spent”.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81820"/>
            <a:ext cx="8569325" cy="3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latin typeface="Arial" charset="0"/>
                <a:cs typeface="Arial" charset="0"/>
              </a:rPr>
              <a:t>PIE CHARTS</a:t>
            </a:r>
          </a:p>
        </p:txBody>
      </p:sp>
      <p:graphicFrame>
        <p:nvGraphicFramePr>
          <p:cNvPr id="23555" name="Content Placeholder 3"/>
          <p:cNvGraphicFramePr>
            <a:graphicFrameLocks noGrp="1"/>
          </p:cNvGraphicFramePr>
          <p:nvPr>
            <p:ph type="chart" sz="quarter" idx="11"/>
          </p:nvPr>
        </p:nvGraphicFramePr>
        <p:xfrm>
          <a:off x="447675" y="1316038"/>
          <a:ext cx="8407400" cy="4705350"/>
        </p:xfrm>
        <a:graphic>
          <a:graphicData uri="http://schemas.openxmlformats.org/presentationml/2006/ole">
            <p:oleObj spid="_x0000_s2050" r:id="rId3" imgW="8583912" imgH="4804064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0A4C3-B470-484A-A9A9-F4136D27F31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81100" y="3621088"/>
            <a:ext cx="620713" cy="1503362"/>
            <a:chOff x="5735596" y="1500180"/>
            <a:chExt cx="621004" cy="1127690"/>
          </a:xfrm>
        </p:grpSpPr>
        <p:sp>
          <p:nvSpPr>
            <p:cNvPr id="15" name="Rectangle 14"/>
            <p:cNvSpPr/>
            <p:nvPr/>
          </p:nvSpPr>
          <p:spPr>
            <a:xfrm>
              <a:off x="5786420" y="1500180"/>
              <a:ext cx="500297" cy="500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610" name="TextBox 15"/>
            <p:cNvSpPr txBox="1">
              <a:spLocks noChangeArrowheads="1"/>
            </p:cNvSpPr>
            <p:nvPr/>
          </p:nvSpPr>
          <p:spPr bwMode="auto">
            <a:xfrm>
              <a:off x="5735596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60</a:t>
              </a:r>
              <a:br>
                <a:rPr lang="en-AU" sz="1200"/>
              </a:br>
              <a:r>
                <a:rPr lang="en-AU" sz="1200"/>
                <a:t>B	151</a:t>
              </a:r>
              <a:br>
                <a:rPr lang="en-AU" sz="1200"/>
              </a:br>
              <a:r>
                <a:rPr lang="en-AU" sz="1200"/>
                <a:t>G	209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5175" y="3621088"/>
            <a:ext cx="620713" cy="1503362"/>
            <a:chOff x="6735728" y="1500180"/>
            <a:chExt cx="621004" cy="1127690"/>
          </a:xfrm>
        </p:grpSpPr>
        <p:sp>
          <p:nvSpPr>
            <p:cNvPr id="17" name="Rectangle 16"/>
            <p:cNvSpPr/>
            <p:nvPr/>
          </p:nvSpPr>
          <p:spPr>
            <a:xfrm>
              <a:off x="6786552" y="1500180"/>
              <a:ext cx="500297" cy="5001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608" name="TextBox 17"/>
            <p:cNvSpPr txBox="1">
              <a:spLocks noChangeArrowheads="1"/>
            </p:cNvSpPr>
            <p:nvPr/>
          </p:nvSpPr>
          <p:spPr bwMode="auto">
            <a:xfrm>
              <a:off x="6735728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27</a:t>
              </a:r>
              <a:br>
                <a:rPr lang="en-AU" sz="1200"/>
              </a:br>
              <a:r>
                <a:rPr lang="en-AU" sz="1200"/>
                <a:t>B	155</a:t>
              </a:r>
              <a:br>
                <a:rPr lang="en-AU" sz="1200"/>
              </a:br>
              <a:r>
                <a:rPr lang="en-AU" sz="1200"/>
                <a:t>G	148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889250" y="3621088"/>
            <a:ext cx="620713" cy="1503362"/>
            <a:chOff x="7592984" y="1500180"/>
            <a:chExt cx="621004" cy="1127690"/>
          </a:xfrm>
        </p:grpSpPr>
        <p:sp>
          <p:nvSpPr>
            <p:cNvPr id="19" name="Rectangle 18"/>
            <p:cNvSpPr/>
            <p:nvPr/>
          </p:nvSpPr>
          <p:spPr>
            <a:xfrm>
              <a:off x="7643808" y="1500180"/>
              <a:ext cx="500297" cy="5001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606" name="TextBox 19"/>
            <p:cNvSpPr txBox="1">
              <a:spLocks noChangeArrowheads="1"/>
            </p:cNvSpPr>
            <p:nvPr/>
          </p:nvSpPr>
          <p:spPr bwMode="auto">
            <a:xfrm>
              <a:off x="7592984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148</a:t>
              </a:r>
              <a:br>
                <a:rPr lang="en-AU" sz="1200"/>
              </a:br>
              <a:r>
                <a:rPr lang="en-AU" sz="1200"/>
                <a:t>B	182</a:t>
              </a:r>
              <a:br>
                <a:rPr lang="en-AU" sz="1200"/>
              </a:br>
              <a:r>
                <a:rPr lang="en-AU" sz="1200"/>
                <a:t>G	51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43325" y="3621088"/>
            <a:ext cx="620713" cy="1503362"/>
            <a:chOff x="8286776" y="1500180"/>
            <a:chExt cx="621004" cy="1127690"/>
          </a:xfrm>
        </p:grpSpPr>
        <p:sp>
          <p:nvSpPr>
            <p:cNvPr id="21" name="Rectangle 20"/>
            <p:cNvSpPr/>
            <p:nvPr/>
          </p:nvSpPr>
          <p:spPr>
            <a:xfrm>
              <a:off x="8337600" y="1500180"/>
              <a:ext cx="500297" cy="5001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604" name="TextBox 21"/>
            <p:cNvSpPr txBox="1">
              <a:spLocks noChangeArrowheads="1"/>
            </p:cNvSpPr>
            <p:nvPr/>
          </p:nvSpPr>
          <p:spPr bwMode="auto">
            <a:xfrm>
              <a:off x="8286776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204</a:t>
              </a:r>
              <a:br>
                <a:rPr lang="en-AU" sz="1200"/>
              </a:br>
              <a:r>
                <a:rPr lang="en-AU" sz="1200"/>
                <a:t>B	210</a:t>
              </a:r>
              <a:br>
                <a:rPr lang="en-AU" sz="1200"/>
              </a:br>
              <a:r>
                <a:rPr lang="en-AU" sz="1200"/>
                <a:t>G	33</a:t>
              </a:r>
            </a:p>
          </p:txBody>
        </p:sp>
      </p:grpSp>
      <p:sp>
        <p:nvSpPr>
          <p:cNvPr id="24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latin typeface="Arial" charset="0"/>
                <a:cs typeface="Arial" charset="0"/>
              </a:rPr>
              <a:t>COLOUR PALETTE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>
          <a:xfrm>
            <a:off x="8604250" y="6491288"/>
            <a:ext cx="539750" cy="366712"/>
          </a:xfrm>
        </p:spPr>
        <p:txBody>
          <a:bodyPr/>
          <a:lstStyle/>
          <a:p>
            <a:pPr>
              <a:defRPr/>
            </a:pPr>
            <a:fld id="{6DAEC59D-37B6-4F87-B5DF-2D946A2E2237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327025" y="3621088"/>
            <a:ext cx="609600" cy="1503362"/>
            <a:chOff x="285720" y="1500180"/>
            <a:chExt cx="609590" cy="1127690"/>
          </a:xfrm>
        </p:grpSpPr>
        <p:sp>
          <p:nvSpPr>
            <p:cNvPr id="3" name="Rectangle 2"/>
            <p:cNvSpPr/>
            <p:nvPr/>
          </p:nvSpPr>
          <p:spPr>
            <a:xfrm>
              <a:off x="336519" y="1500180"/>
              <a:ext cx="500055" cy="5001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602" name="TextBox 3"/>
            <p:cNvSpPr txBox="1">
              <a:spLocks noChangeArrowheads="1"/>
            </p:cNvSpPr>
            <p:nvPr/>
          </p:nvSpPr>
          <p:spPr bwMode="auto">
            <a:xfrm>
              <a:off x="285720" y="2143122"/>
              <a:ext cx="609590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116</a:t>
              </a:r>
              <a:br>
                <a:rPr lang="en-AU" sz="1200"/>
              </a:br>
              <a:r>
                <a:rPr lang="en-AU" sz="1200"/>
                <a:t>B	116</a:t>
              </a:r>
              <a:br>
                <a:rPr lang="en-AU" sz="1200"/>
              </a:br>
              <a:r>
                <a:rPr lang="en-AU" sz="1200"/>
                <a:t>G	118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4597400" y="3621088"/>
            <a:ext cx="620713" cy="1503362"/>
            <a:chOff x="1163564" y="1500180"/>
            <a:chExt cx="621004" cy="1127690"/>
          </a:xfrm>
        </p:grpSpPr>
        <p:sp>
          <p:nvSpPr>
            <p:cNvPr id="5" name="Rectangle 4"/>
            <p:cNvSpPr/>
            <p:nvPr/>
          </p:nvSpPr>
          <p:spPr>
            <a:xfrm>
              <a:off x="1214388" y="1500180"/>
              <a:ext cx="500297" cy="500137"/>
            </a:xfrm>
            <a:prstGeom prst="rect">
              <a:avLst/>
            </a:prstGeom>
            <a:solidFill>
              <a:srgbClr val="FFE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600" name="TextBox 5"/>
            <p:cNvSpPr txBox="1">
              <a:spLocks noChangeArrowheads="1"/>
            </p:cNvSpPr>
            <p:nvPr/>
          </p:nvSpPr>
          <p:spPr bwMode="auto">
            <a:xfrm>
              <a:off x="1163564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255</a:t>
              </a:r>
              <a:br>
                <a:rPr lang="en-AU" sz="1200"/>
              </a:br>
              <a:r>
                <a:rPr lang="en-AU" sz="1200"/>
                <a:t>B	237</a:t>
              </a:r>
              <a:br>
                <a:rPr lang="en-AU" sz="1200"/>
              </a:br>
              <a:r>
                <a:rPr lang="en-AU" sz="1200"/>
                <a:t>G	33</a:t>
              </a:r>
            </a:p>
          </p:txBody>
        </p:sp>
      </p:grp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5451475" y="3621088"/>
            <a:ext cx="620713" cy="1503362"/>
            <a:chOff x="2092258" y="1500180"/>
            <a:chExt cx="621004" cy="1127690"/>
          </a:xfrm>
        </p:grpSpPr>
        <p:sp>
          <p:nvSpPr>
            <p:cNvPr id="7" name="Rectangle 6"/>
            <p:cNvSpPr/>
            <p:nvPr/>
          </p:nvSpPr>
          <p:spPr>
            <a:xfrm>
              <a:off x="2143082" y="1500180"/>
              <a:ext cx="500297" cy="500137"/>
            </a:xfrm>
            <a:prstGeom prst="rect">
              <a:avLst/>
            </a:prstGeom>
            <a:solidFill>
              <a:srgbClr val="EBB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598" name="TextBox 7"/>
            <p:cNvSpPr txBox="1">
              <a:spLocks noChangeArrowheads="1"/>
            </p:cNvSpPr>
            <p:nvPr/>
          </p:nvSpPr>
          <p:spPr bwMode="auto">
            <a:xfrm>
              <a:off x="2092258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235</a:t>
              </a:r>
              <a:br>
                <a:rPr lang="en-AU" sz="1200"/>
              </a:br>
              <a:r>
                <a:rPr lang="en-AU" sz="1200"/>
                <a:t>B	188</a:t>
              </a:r>
              <a:br>
                <a:rPr lang="en-AU" sz="1200"/>
              </a:br>
              <a:r>
                <a:rPr lang="en-AU" sz="1200"/>
                <a:t>G	53</a:t>
              </a: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6305550" y="3621088"/>
            <a:ext cx="622300" cy="1503362"/>
            <a:chOff x="3020952" y="1500180"/>
            <a:chExt cx="621004" cy="1127690"/>
          </a:xfrm>
        </p:grpSpPr>
        <p:sp>
          <p:nvSpPr>
            <p:cNvPr id="9" name="Rectangle 8"/>
            <p:cNvSpPr/>
            <p:nvPr/>
          </p:nvSpPr>
          <p:spPr>
            <a:xfrm>
              <a:off x="3071646" y="1500180"/>
              <a:ext cx="500605" cy="5001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596" name="TextBox 9"/>
            <p:cNvSpPr txBox="1">
              <a:spLocks noChangeArrowheads="1"/>
            </p:cNvSpPr>
            <p:nvPr/>
          </p:nvSpPr>
          <p:spPr bwMode="auto">
            <a:xfrm>
              <a:off x="3020952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222</a:t>
              </a:r>
              <a:br>
                <a:rPr lang="en-AU" sz="1200"/>
              </a:br>
              <a:r>
                <a:rPr lang="en-AU" sz="1200"/>
                <a:t>B	152</a:t>
              </a:r>
              <a:br>
                <a:rPr lang="en-AU" sz="1200"/>
              </a:br>
              <a:r>
                <a:rPr lang="en-AU" sz="1200"/>
                <a:t>G	41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159625" y="3621088"/>
            <a:ext cx="622300" cy="1503362"/>
            <a:chOff x="3929058" y="1500180"/>
            <a:chExt cx="621004" cy="1127690"/>
          </a:xfrm>
        </p:grpSpPr>
        <p:sp>
          <p:nvSpPr>
            <p:cNvPr id="11" name="Rectangle 10"/>
            <p:cNvSpPr/>
            <p:nvPr/>
          </p:nvSpPr>
          <p:spPr>
            <a:xfrm>
              <a:off x="3979752" y="1500180"/>
              <a:ext cx="500605" cy="500137"/>
            </a:xfrm>
            <a:prstGeom prst="rect">
              <a:avLst/>
            </a:prstGeom>
            <a:solidFill>
              <a:srgbClr val="C53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594" name="TextBox 11"/>
            <p:cNvSpPr txBox="1">
              <a:spLocks noChangeArrowheads="1"/>
            </p:cNvSpPr>
            <p:nvPr/>
          </p:nvSpPr>
          <p:spPr bwMode="auto">
            <a:xfrm>
              <a:off x="3929058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197</a:t>
              </a:r>
              <a:br>
                <a:rPr lang="en-AU" sz="1200"/>
              </a:br>
              <a:r>
                <a:rPr lang="en-AU" sz="1200"/>
                <a:t>B	56</a:t>
              </a:r>
              <a:br>
                <a:rPr lang="en-AU" sz="1200"/>
              </a:br>
              <a:r>
                <a:rPr lang="en-AU" sz="1200"/>
                <a:t>G	48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8013700" y="3621088"/>
            <a:ext cx="622300" cy="1503362"/>
            <a:chOff x="4878340" y="1500180"/>
            <a:chExt cx="621004" cy="1127690"/>
          </a:xfrm>
        </p:grpSpPr>
        <p:sp>
          <p:nvSpPr>
            <p:cNvPr id="13" name="Rectangle 12"/>
            <p:cNvSpPr/>
            <p:nvPr/>
          </p:nvSpPr>
          <p:spPr>
            <a:xfrm>
              <a:off x="4929034" y="1500180"/>
              <a:ext cx="500605" cy="500137"/>
            </a:xfrm>
            <a:prstGeom prst="rect">
              <a:avLst/>
            </a:prstGeom>
            <a:solidFill>
              <a:srgbClr val="C3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592" name="TextBox 13"/>
            <p:cNvSpPr txBox="1">
              <a:spLocks noChangeArrowheads="1"/>
            </p:cNvSpPr>
            <p:nvPr/>
          </p:nvSpPr>
          <p:spPr bwMode="auto">
            <a:xfrm>
              <a:off x="4878340" y="2143122"/>
              <a:ext cx="62100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79388" algn="l"/>
                  <a:tab pos="268288" algn="l"/>
                </a:tabLst>
              </a:pPr>
              <a:r>
                <a:rPr lang="en-AU" sz="1200"/>
                <a:t>R	195</a:t>
              </a:r>
              <a:br>
                <a:rPr lang="en-AU" sz="1200"/>
              </a:br>
              <a:r>
                <a:rPr lang="en-AU" sz="1200"/>
                <a:t>B	28</a:t>
              </a:r>
              <a:br>
                <a:rPr lang="en-AU" sz="1200"/>
              </a:br>
              <a:r>
                <a:rPr lang="en-AU" sz="1200"/>
                <a:t>G	103</a:t>
              </a:r>
            </a:p>
          </p:txBody>
        </p:sp>
      </p:grpSp>
      <p:sp>
        <p:nvSpPr>
          <p:cNvPr id="24589" name="TextBox 32"/>
          <p:cNvSpPr txBox="1">
            <a:spLocks noChangeArrowheads="1"/>
          </p:cNvSpPr>
          <p:nvPr/>
        </p:nvSpPr>
        <p:spPr bwMode="auto">
          <a:xfrm>
            <a:off x="285750" y="1316038"/>
            <a:ext cx="77152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9388" indent="-179388">
              <a:spcAft>
                <a:spcPts val="600"/>
              </a:spcAft>
            </a:pPr>
            <a:r>
              <a:rPr lang="en-AU" sz="1400"/>
              <a:t>The Corporate Style Colour Palette consists of the following colours </a:t>
            </a:r>
          </a:p>
          <a:p>
            <a:pPr marL="179388" indent="-179388">
              <a:spcAft>
                <a:spcPts val="600"/>
              </a:spcAft>
              <a:buFont typeface="Arial" charset="0"/>
              <a:buChar char="•"/>
            </a:pPr>
            <a:r>
              <a:rPr lang="en-AU" sz="1400"/>
              <a:t>The primary colour should always be the Grey </a:t>
            </a:r>
          </a:p>
          <a:p>
            <a:pPr marL="179388" indent="-179388">
              <a:spcAft>
                <a:spcPts val="600"/>
              </a:spcAft>
              <a:buFont typeface="Arial" charset="0"/>
              <a:buChar char="•"/>
            </a:pPr>
            <a:r>
              <a:rPr lang="en-AU" sz="1400"/>
              <a:t>Other colours should be used sparingly as highlights, feature colours, or in tables and graphs</a:t>
            </a:r>
          </a:p>
          <a:p>
            <a:pPr marL="179388" indent="-179388">
              <a:spcAft>
                <a:spcPts val="600"/>
              </a:spcAft>
              <a:buFont typeface="Arial" charset="0"/>
              <a:buChar char="•"/>
            </a:pPr>
            <a:r>
              <a:rPr lang="en-AU" sz="1400"/>
              <a:t>In graphs the colours should be used consecutively as they appear below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45D1FD8D-F21C-4783-87E6-F8F758DEA3A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The Australian Synchrotron Light Source</a:t>
            </a:r>
          </a:p>
        </p:txBody>
      </p:sp>
      <p:sp>
        <p:nvSpPr>
          <p:cNvPr id="14339" name="Content Placeholder 16"/>
          <p:cNvSpPr>
            <a:spLocks noGrp="1"/>
          </p:cNvSpPr>
          <p:nvPr>
            <p:ph idx="1"/>
          </p:nvPr>
        </p:nvSpPr>
        <p:spPr>
          <a:xfrm>
            <a:off x="179512" y="1268760"/>
            <a:ext cx="8569325" cy="5040312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3</a:t>
            </a:r>
            <a:r>
              <a:rPr lang="en-AU" baseline="30000" dirty="0" smtClean="0">
                <a:latin typeface="Arial" charset="0"/>
                <a:cs typeface="Arial" charset="0"/>
              </a:rPr>
              <a:t>rd</a:t>
            </a:r>
            <a:r>
              <a:rPr lang="en-AU" dirty="0" smtClean="0">
                <a:latin typeface="Arial" charset="0"/>
                <a:cs typeface="Arial" charset="0"/>
              </a:rPr>
              <a:t> Generation Synchrotron Light Source with a full energy injection system.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Have good beam availability – Why do more?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Biggest cause of downtime – interruptions to incoming power feed.</a:t>
            </a:r>
          </a:p>
          <a:p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C1229-8502-4D6C-92F8-5EF4F00D6042}" type="slidenum">
              <a:rPr lang="en-A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</a:t>
            </a:fld>
            <a:endParaRPr lang="en-A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41" name="Picture 5" descr="gradient_band_CMY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5715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Diffratcion_Graphic.png"/>
          <p:cNvPicPr>
            <a:picLocks noChangeAspect="1"/>
          </p:cNvPicPr>
          <p:nvPr/>
        </p:nvPicPr>
        <p:blipFill>
          <a:blip r:embed="rId4" cstate="print"/>
          <a:srcRect t="55528" r="35989"/>
          <a:stretch>
            <a:fillRect/>
          </a:stretch>
        </p:blipFill>
        <p:spPr bwMode="auto">
          <a:xfrm>
            <a:off x="7667625" y="0"/>
            <a:ext cx="14763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Brownouts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redundant high quality underground feeds from 2 local substations on the national grid.</a:t>
            </a:r>
          </a:p>
          <a:p>
            <a:r>
              <a:rPr lang="en-US" dirty="0" smtClean="0"/>
              <a:t>Most interruptions are from distant, not local causes.</a:t>
            </a:r>
          </a:p>
          <a:p>
            <a:r>
              <a:rPr lang="en-US" dirty="0" smtClean="0"/>
              <a:t>Electrical Storms</a:t>
            </a:r>
          </a:p>
          <a:p>
            <a:r>
              <a:rPr lang="en-US" dirty="0" smtClean="0"/>
              <a:t>High winds</a:t>
            </a:r>
          </a:p>
          <a:p>
            <a:r>
              <a:rPr lang="en-US" dirty="0" smtClean="0"/>
              <a:t>Electrical distribution Network maintenance</a:t>
            </a:r>
          </a:p>
          <a:p>
            <a:r>
              <a:rPr lang="en-US" dirty="0" smtClean="0"/>
              <a:t>Vehicles and poles</a:t>
            </a:r>
          </a:p>
          <a:p>
            <a:r>
              <a:rPr lang="en-US" dirty="0" smtClean="0"/>
              <a:t>Furry creatures</a:t>
            </a:r>
          </a:p>
          <a:p>
            <a:r>
              <a:rPr lang="en-US" dirty="0" smtClean="0"/>
              <a:t>Bushfires (floods?)</a:t>
            </a:r>
          </a:p>
          <a:p>
            <a:r>
              <a:rPr lang="en-US" dirty="0" smtClean="0"/>
              <a:t>Earthquake(?)</a:t>
            </a:r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076820"/>
            <a:ext cx="6337300" cy="228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284293" cy="19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5" y="1268413"/>
            <a:ext cx="77708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Protected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independent flywheel based energy storage</a:t>
            </a:r>
          </a:p>
          <a:p>
            <a:r>
              <a:rPr lang="en-US" dirty="0" smtClean="0"/>
              <a:t>Storage Ring RF system (1MW UPS)</a:t>
            </a:r>
          </a:p>
          <a:p>
            <a:r>
              <a:rPr lang="en-US" dirty="0" smtClean="0"/>
              <a:t>Storage Ring magnets/vacuum and control/diagnostic systems (1.2MW)</a:t>
            </a:r>
          </a:p>
          <a:p>
            <a:r>
              <a:rPr lang="en-US" dirty="0" smtClean="0"/>
              <a:t>Technical Plant, Refrigerated Cooling water systems and compressed air.. (1.8MW) (the largest single unit installed worldwide by the supplier)</a:t>
            </a:r>
          </a:p>
          <a:p>
            <a:r>
              <a:rPr lang="en-US" dirty="0" smtClean="0"/>
              <a:t>Emergency systems, Beam lines, Control Room and Control systems already protected by battery based UPS systems backed by a 400kW diesel generator.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not Protected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system - </a:t>
            </a:r>
            <a:r>
              <a:rPr lang="en-US" dirty="0" err="1" smtClean="0"/>
              <a:t>Linac</a:t>
            </a:r>
            <a:r>
              <a:rPr lang="en-US" dirty="0" smtClean="0"/>
              <a:t> and booster</a:t>
            </a:r>
          </a:p>
          <a:p>
            <a:r>
              <a:rPr lang="en-US" dirty="0" smtClean="0"/>
              <a:t>Building </a:t>
            </a:r>
            <a:r>
              <a:rPr lang="en-US" dirty="0" err="1" smtClean="0"/>
              <a:t>Hvac</a:t>
            </a:r>
            <a:r>
              <a:rPr lang="en-US" dirty="0" smtClean="0"/>
              <a:t>, general light and power</a:t>
            </a:r>
          </a:p>
          <a:p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Reduction in </a:t>
            </a:r>
            <a:r>
              <a:rPr lang="en-US" dirty="0" smtClean="0"/>
              <a:t>beam loss events</a:t>
            </a:r>
            <a:endParaRPr lang="en-US" dirty="0" smtClean="0"/>
          </a:p>
          <a:p>
            <a:r>
              <a:rPr lang="en-US" dirty="0" smtClean="0"/>
              <a:t>In the first 6 months no stored beam interruption during 18 brownout events which would have resulted in an estimated </a:t>
            </a:r>
            <a:r>
              <a:rPr lang="en-US" dirty="0" smtClean="0"/>
              <a:t>30hrs </a:t>
            </a:r>
            <a:r>
              <a:rPr lang="en-US" dirty="0" smtClean="0"/>
              <a:t>downtime</a:t>
            </a:r>
          </a:p>
          <a:p>
            <a:r>
              <a:rPr lang="en-US" dirty="0" smtClean="0"/>
              <a:t>Did not protect against total loss of site power for 2 hrs (short on 22kV feed to another building on site)</a:t>
            </a:r>
          </a:p>
          <a:p>
            <a:r>
              <a:rPr lang="en-US" dirty="0" smtClean="0"/>
              <a:t>The Switchboard Trip times have been fixed to improve resilience.</a:t>
            </a:r>
          </a:p>
          <a:p>
            <a:r>
              <a:rPr lang="en-US" dirty="0" smtClean="0"/>
              <a:t>Did not protect against moderate earthquake (measured 5.3 </a:t>
            </a:r>
            <a:r>
              <a:rPr lang="en-US" dirty="0" smtClean="0"/>
              <a:t>with </a:t>
            </a:r>
            <a:r>
              <a:rPr lang="en-US" dirty="0" smtClean="0"/>
              <a:t>the </a:t>
            </a:r>
            <a:r>
              <a:rPr lang="en-US" dirty="0" err="1" smtClean="0"/>
              <a:t>epicentre</a:t>
            </a:r>
            <a:r>
              <a:rPr lang="en-US" dirty="0" smtClean="0"/>
              <a:t> 100kms away)  Largest in Victoria for 100 years.  No large voltage variation on power grid but large phase shifts inhibited UPS from </a:t>
            </a:r>
            <a:r>
              <a:rPr lang="en-US" dirty="0" err="1" smtClean="0"/>
              <a:t>resynchronising</a:t>
            </a:r>
            <a:r>
              <a:rPr lang="en-US" dirty="0" smtClean="0"/>
              <a:t> after brownout.  A </a:t>
            </a:r>
            <a:r>
              <a:rPr lang="en-US" dirty="0" smtClean="0"/>
              <a:t> bank </a:t>
            </a:r>
            <a:r>
              <a:rPr lang="en-US" dirty="0" smtClean="0"/>
              <a:t>data centre had a similar fault.</a:t>
            </a:r>
          </a:p>
          <a:p>
            <a:r>
              <a:rPr lang="en-US" dirty="0" smtClean="0"/>
              <a:t>Phase </a:t>
            </a:r>
            <a:r>
              <a:rPr lang="en-US" dirty="0" err="1" smtClean="0"/>
              <a:t>synchronisation</a:t>
            </a:r>
            <a:r>
              <a:rPr lang="en-US" dirty="0" smtClean="0"/>
              <a:t> </a:t>
            </a:r>
            <a:r>
              <a:rPr lang="en-US" dirty="0" smtClean="0"/>
              <a:t>limits have been relaxed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403648" y="2492896"/>
          <a:ext cx="464439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 Colour Scheme">
      <a:dk1>
        <a:srgbClr val="000000"/>
      </a:dk1>
      <a:lt1>
        <a:srgbClr val="FFFFFF"/>
      </a:lt1>
      <a:dk2>
        <a:srgbClr val="CCD221"/>
      </a:dk2>
      <a:lt2>
        <a:srgbClr val="808080"/>
      </a:lt2>
      <a:accent1>
        <a:srgbClr val="3C97D1"/>
      </a:accent1>
      <a:accent2>
        <a:srgbClr val="1B9B94"/>
      </a:accent2>
      <a:accent3>
        <a:srgbClr val="94B633"/>
      </a:accent3>
      <a:accent4>
        <a:srgbClr val="C53830"/>
      </a:accent4>
      <a:accent5>
        <a:srgbClr val="C31C67"/>
      </a:accent5>
      <a:accent6>
        <a:srgbClr val="DE9829"/>
      </a:accent6>
      <a:hlink>
        <a:srgbClr val="1B9B94"/>
      </a:hlink>
      <a:folHlink>
        <a:srgbClr val="94B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16106 Synchrotron Corporate PowerPoint Template 4x3</Template>
  <TotalTime>1310</TotalTime>
  <Words>596</Words>
  <Application>Microsoft Office PowerPoint</Application>
  <PresentationFormat>On-screen Show (4:3)</PresentationFormat>
  <Paragraphs>86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Microsoft Office Excel 97-2003 Worksheet</vt:lpstr>
      <vt:lpstr>UPS Improvements to Beam Availability at the Australian Synchrotron Light Source</vt:lpstr>
      <vt:lpstr>The Australian Synchrotron Light Source</vt:lpstr>
      <vt:lpstr>Causes of Brownouts</vt:lpstr>
      <vt:lpstr>Slide 4</vt:lpstr>
      <vt:lpstr>Slide 5</vt:lpstr>
      <vt:lpstr>Systems Protected</vt:lpstr>
      <vt:lpstr>Systems not Protected</vt:lpstr>
      <vt:lpstr>Performance</vt:lpstr>
      <vt:lpstr>Slide 9</vt:lpstr>
      <vt:lpstr>Other Issues</vt:lpstr>
      <vt:lpstr>Upsides</vt:lpstr>
      <vt:lpstr>Downsides</vt:lpstr>
      <vt:lpstr>Is it worth the cost?</vt:lpstr>
      <vt:lpstr>Summary</vt:lpstr>
      <vt:lpstr>Slide 15</vt:lpstr>
      <vt:lpstr>PIE CHARTS</vt:lpstr>
      <vt:lpstr>COLOUR PALETTE</vt:lpstr>
      <vt:lpstr>Slide 18</vt:lpstr>
    </vt:vector>
  </TitlesOfParts>
  <Company>ASCo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Implementation of Top Up Operation at the Australian Synchrotron Light Source</dc:title>
  <dc:creator>mcgilved</dc:creator>
  <cp:lastModifiedBy>mcgilved</cp:lastModifiedBy>
  <cp:revision>8</cp:revision>
  <dcterms:created xsi:type="dcterms:W3CDTF">2012-06-17T08:28:14Z</dcterms:created>
  <dcterms:modified xsi:type="dcterms:W3CDTF">2012-07-27T15:17:21Z</dcterms:modified>
</cp:coreProperties>
</file>