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434" r:id="rId4"/>
    <p:sldId id="435" r:id="rId5"/>
    <p:sldId id="487" r:id="rId6"/>
    <p:sldId id="481" r:id="rId7"/>
    <p:sldId id="479" r:id="rId8"/>
    <p:sldId id="563" r:id="rId9"/>
    <p:sldId id="564" r:id="rId10"/>
    <p:sldId id="598" r:id="rId11"/>
    <p:sldId id="554" r:id="rId12"/>
    <p:sldId id="556" r:id="rId13"/>
    <p:sldId id="490" r:id="rId14"/>
    <p:sldId id="595" r:id="rId15"/>
    <p:sldId id="486" r:id="rId16"/>
    <p:sldId id="578" r:id="rId17"/>
    <p:sldId id="532" r:id="rId18"/>
    <p:sldId id="533" r:id="rId19"/>
    <p:sldId id="534" r:id="rId20"/>
    <p:sldId id="565" r:id="rId21"/>
    <p:sldId id="580" r:id="rId22"/>
    <p:sldId id="573" r:id="rId23"/>
    <p:sldId id="599" r:id="rId24"/>
    <p:sldId id="602" r:id="rId25"/>
    <p:sldId id="484" r:id="rId26"/>
    <p:sldId id="566" r:id="rId27"/>
    <p:sldId id="568" r:id="rId28"/>
    <p:sldId id="5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obi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116B4"/>
    <a:srgbClr val="1613B4"/>
    <a:srgbClr val="010D1E"/>
    <a:srgbClr val="7A7FD6"/>
    <a:srgbClr val="FF6326"/>
    <a:srgbClr val="FFB555"/>
    <a:srgbClr val="FAFFCF"/>
    <a:srgbClr val="062F67"/>
    <a:srgbClr val="3366FF"/>
    <a:srgbClr val="33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9685" autoAdjust="0"/>
    <p:restoredTop sz="94576" autoAdjust="0"/>
  </p:normalViewPr>
  <p:slideViewPr>
    <p:cSldViewPr>
      <p:cViewPr>
        <p:scale>
          <a:sx n="100" d="100"/>
          <a:sy n="100" d="100"/>
        </p:scale>
        <p:origin x="-1512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08E50-C9FF-6845-B20E-02EB3E101016}" type="datetimeFigureOut">
              <a:rPr lang="en-US" smtClean="0"/>
              <a:t>8/6/12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786F9-FE6A-3F4C-B14A-4A1D4F8AEB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9579F-4674-41E7-AFE5-CB6ACEC072E3}" type="datetimeFigureOut">
              <a:rPr lang="en-US" smtClean="0"/>
              <a:pPr/>
              <a:t>6/30/12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CC14F-A2BB-47D5-BE81-3CB61BBA9E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2F1A8-F109-49EE-8B5D-9421602F56C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t" latinLnBrk="0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56B4D-7107-4105-8451-F90A2BCFECB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wm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Rossan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1" descr="0508014_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90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7"/>
          <p:cNvSpPr>
            <a:spLocks noChangeArrowheads="1"/>
          </p:cNvSpPr>
          <p:nvPr userDrawn="1"/>
        </p:nvSpPr>
        <p:spPr bwMode="auto">
          <a:xfrm>
            <a:off x="457200" y="2209800"/>
            <a:ext cx="8229600" cy="28194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>
              <a:defRPr/>
            </a:pP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29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667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9"/>
          <p:cNvSpPr>
            <a:spLocks noChangeArrowheads="1"/>
          </p:cNvSpPr>
          <p:nvPr userDrawn="1"/>
        </p:nvSpPr>
        <p:spPr bwMode="auto">
          <a:xfrm>
            <a:off x="2590800" y="2576286"/>
            <a:ext cx="5410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Machine Protection</a:t>
            </a:r>
            <a:r>
              <a:rPr lang="en-US" sz="3600" baseline="0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</a:p>
          <a:p>
            <a:pPr algn="ctr">
              <a:defRPr/>
            </a:pPr>
            <a:r>
              <a:rPr lang="en-US" sz="3600" baseline="0" dirty="0" smtClean="0">
                <a:solidFill>
                  <a:schemeClr val="bg1"/>
                </a:solidFill>
                <a:latin typeface="Calibri" pitchFamily="34" charset="0"/>
              </a:rPr>
              <a:t>&amp;</a:t>
            </a:r>
          </a:p>
          <a:p>
            <a:pPr algn="ctr">
              <a:defRPr/>
            </a:pPr>
            <a:r>
              <a:rPr lang="en-US" sz="3600" baseline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LHC Beam</a:t>
            </a:r>
            <a:r>
              <a:rPr lang="en-US" sz="3600" baseline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aseline="0" dirty="0" smtClean="0">
                <a:solidFill>
                  <a:schemeClr val="bg1"/>
                </a:solidFill>
                <a:latin typeface="Calibri" pitchFamily="34" charset="0"/>
              </a:rPr>
              <a:t>Operation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Date Placeholder 3"/>
          <p:cNvSpPr txBox="1">
            <a:spLocks/>
          </p:cNvSpPr>
          <p:nvPr userDrawn="1"/>
        </p:nvSpPr>
        <p:spPr>
          <a:xfrm>
            <a:off x="4343400" y="4572000"/>
            <a:ext cx="1905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CERN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6248400" y="4572000"/>
            <a:ext cx="19812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WAO 2012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2133600" y="4572000"/>
            <a:ext cx="1905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 Giachino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761" y="188752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62F67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062F67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8983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3" y="159543"/>
            <a:ext cx="489060" cy="46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8982" name="Picture 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65" y="92867"/>
            <a:ext cx="625860" cy="6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50" y="6667500"/>
            <a:ext cx="36290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245225"/>
            <a:ext cx="3352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64BBD-8A76-4EB1-93E0-50A3E13ED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 marL="914400" indent="-4572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7442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36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530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Blank Templa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613" y="92075"/>
            <a:ext cx="6334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7800" y="160338"/>
            <a:ext cx="49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 userDrawn="1"/>
        </p:nvSpPr>
        <p:spPr>
          <a:xfrm>
            <a:off x="-9525" y="187325"/>
            <a:ext cx="6096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100" dirty="0">
                <a:solidFill>
                  <a:schemeClr val="bg1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chemeClr val="bg1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WAO</a:t>
            </a:r>
            <a:r>
              <a:rPr lang="en-US" sz="1200" baseline="0" dirty="0" smtClean="0">
                <a:solidFill>
                  <a:schemeClr val="bg1"/>
                </a:solidFill>
                <a:latin typeface="Calibri" pitchFamily="34" charset="0"/>
              </a:rPr>
              <a:t> 2012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E820-30E0-4FE6-A30A-3C4D13FC0F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>
              <a:defRPr/>
            </a:pP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" y="381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" name="Text Placeholder 13"/>
          <p:cNvSpPr txBox="1">
            <a:spLocks/>
          </p:cNvSpPr>
          <p:nvPr userDrawn="1"/>
        </p:nvSpPr>
        <p:spPr>
          <a:xfrm>
            <a:off x="0" y="6629400"/>
            <a:ext cx="2743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 Giachino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15"/>
          <p:cNvSpPr txBox="1">
            <a:spLocks/>
          </p:cNvSpPr>
          <p:nvPr userDrawn="1"/>
        </p:nvSpPr>
        <p:spPr>
          <a:xfrm>
            <a:off x="2743200" y="6629400"/>
            <a:ext cx="36576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CERN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17"/>
          <p:cNvSpPr txBox="1">
            <a:spLocks/>
          </p:cNvSpPr>
          <p:nvPr userDrawn="1"/>
        </p:nvSpPr>
        <p:spPr>
          <a:xfrm>
            <a:off x="7924800" y="6629400"/>
            <a:ext cx="1219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EB0260E-24E6-4FF4-87B9-7BB1765F0A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342900" marR="0" lvl="0" indent="-34290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8" r:id="rId6"/>
    <p:sldLayoutId id="2147483660" r:id="rId7"/>
    <p:sldLayoutId id="2147483664" r:id="rId8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Relationship Id="rId3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elogbook.cern.ch/eLogbook/attach_viewer.jsp?attach_id=1025394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Cern OP</a:t>
            </a:r>
            <a:r>
              <a:rPr lang="en-US" dirty="0" smtClean="0"/>
              <a:t> </a:t>
            </a:r>
            <a:r>
              <a:rPr lang="en-US" dirty="0" smtClean="0"/>
              <a:t>experience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2209800"/>
          </a:xfrm>
        </p:spPr>
        <p:txBody>
          <a:bodyPr/>
          <a:lstStyle/>
          <a:p>
            <a:r>
              <a:rPr lang="en-US" sz="2000" b="1" dirty="0" smtClean="0"/>
              <a:t>LHC machine operation </a:t>
            </a:r>
            <a:endParaRPr lang="en-US" sz="2000" b="1" dirty="0" smtClean="0"/>
          </a:p>
          <a:p>
            <a:pPr lvl="1"/>
            <a:r>
              <a:rPr lang="en-US" sz="1800" dirty="0" smtClean="0"/>
              <a:t>2006 </a:t>
            </a:r>
            <a:r>
              <a:rPr lang="en-US" sz="1800" dirty="0" smtClean="0"/>
              <a:t>one OP group working in </a:t>
            </a:r>
            <a:r>
              <a:rPr lang="en-US" sz="1800" dirty="0" smtClean="0"/>
              <a:t>the </a:t>
            </a:r>
            <a:r>
              <a:rPr lang="en-US" sz="1800" dirty="0" smtClean="0"/>
              <a:t>Cern Control </a:t>
            </a:r>
            <a:r>
              <a:rPr lang="en-US" sz="1800" dirty="0" smtClean="0"/>
              <a:t>Centre</a:t>
            </a:r>
            <a:endParaRPr lang="en-US" sz="1800" dirty="0" smtClean="0"/>
          </a:p>
          <a:p>
            <a:pPr lvl="1"/>
            <a:r>
              <a:rPr lang="en-US" sz="1800" dirty="0" smtClean="0"/>
              <a:t>D</a:t>
            </a:r>
            <a:r>
              <a:rPr lang="en-US" sz="1800" dirty="0" smtClean="0"/>
              <a:t>irect </a:t>
            </a:r>
            <a:r>
              <a:rPr lang="en-US" sz="1800" dirty="0" smtClean="0"/>
              <a:t>line to the Injectors chain (Booster</a:t>
            </a:r>
            <a:r>
              <a:rPr lang="en-US" sz="1800" dirty="0" smtClean="0"/>
              <a:t>, CPS, SPS)</a:t>
            </a:r>
          </a:p>
          <a:p>
            <a:pPr lvl="1"/>
            <a:r>
              <a:rPr lang="en-US" sz="1800" dirty="0" smtClean="0"/>
              <a:t>Share  </a:t>
            </a:r>
            <a:r>
              <a:rPr lang="en-US" sz="1800" dirty="0" err="1" smtClean="0"/>
              <a:t>PPbar</a:t>
            </a:r>
            <a:r>
              <a:rPr lang="en-US" sz="1800" dirty="0" smtClean="0"/>
              <a:t> </a:t>
            </a:r>
            <a:r>
              <a:rPr lang="en-US" sz="1800" dirty="0" smtClean="0"/>
              <a:t>and</a:t>
            </a:r>
            <a:r>
              <a:rPr lang="en-US" sz="1800" dirty="0" smtClean="0"/>
              <a:t> Electron Positron </a:t>
            </a:r>
            <a:r>
              <a:rPr lang="en-US" sz="1800" dirty="0" smtClean="0"/>
              <a:t>collider experience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974775"/>
            <a:ext cx="2514600" cy="1666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4572000"/>
            <a:ext cx="251460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8400"/>
            <a:ext cx="6093796" cy="4038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3048000"/>
            <a:ext cx="5867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‘80 </a:t>
            </a:r>
            <a:r>
              <a:rPr lang="en-US" sz="2000" b="1" dirty="0" err="1" smtClean="0">
                <a:solidFill>
                  <a:srgbClr val="008000"/>
                </a:solidFill>
              </a:rPr>
              <a:t>Ppbar</a:t>
            </a:r>
            <a:r>
              <a:rPr lang="en-US" sz="2000" b="1" dirty="0" smtClean="0">
                <a:solidFill>
                  <a:srgbClr val="008000"/>
                </a:solidFill>
              </a:rPr>
              <a:t> beam operation challenge</a:t>
            </a:r>
          </a:p>
          <a:p>
            <a:pPr lvl="1"/>
            <a:r>
              <a:rPr lang="en-US" dirty="0" smtClean="0"/>
              <a:t>Collisions </a:t>
            </a:r>
            <a:r>
              <a:rPr lang="en-US" dirty="0" smtClean="0">
                <a:solidFill>
                  <a:srgbClr val="FF0000"/>
                </a:solidFill>
              </a:rPr>
              <a:t>270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Intensity P </a:t>
            </a:r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13 </a:t>
            </a:r>
            <a:r>
              <a:rPr lang="en-US" dirty="0" err="1" smtClean="0">
                <a:solidFill>
                  <a:srgbClr val="0000FF"/>
                </a:solidFill>
              </a:rPr>
              <a:t>Pbar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12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Old fashion control but already </a:t>
            </a:r>
            <a:r>
              <a:rPr lang="en-US" dirty="0" smtClean="0">
                <a:solidFill>
                  <a:srgbClr val="0000FF"/>
                </a:solidFill>
              </a:rPr>
              <a:t>Sequence driven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660066"/>
              </a:solidFill>
            </a:endParaRPr>
          </a:p>
          <a:p>
            <a:r>
              <a:rPr lang="en-US" sz="2000" b="1" dirty="0" smtClean="0">
                <a:solidFill>
                  <a:srgbClr val="660066"/>
                </a:solidFill>
              </a:rPr>
              <a:t>’</a:t>
            </a:r>
            <a:r>
              <a:rPr lang="en-US" sz="2000" b="1" dirty="0" smtClean="0">
                <a:solidFill>
                  <a:srgbClr val="660066"/>
                </a:solidFill>
              </a:rPr>
              <a:t>90 Electron positron collider dimension challenge</a:t>
            </a:r>
          </a:p>
          <a:p>
            <a:pPr lvl="1"/>
            <a:r>
              <a:rPr lang="en-US" dirty="0" smtClean="0"/>
              <a:t>Injection energy 3.5 </a:t>
            </a:r>
            <a:r>
              <a:rPr lang="en-US" dirty="0" err="1" smtClean="0"/>
              <a:t>GeV</a:t>
            </a:r>
            <a:r>
              <a:rPr lang="en-US" dirty="0" smtClean="0"/>
              <a:t>, Collisions 45/90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Control software redesigned </a:t>
            </a:r>
            <a:r>
              <a:rPr lang="en-US" dirty="0" smtClean="0">
                <a:solidFill>
                  <a:srgbClr val="0000FF"/>
                </a:solidFill>
              </a:rPr>
              <a:t>by Op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2000 </a:t>
            </a:r>
            <a:r>
              <a:rPr lang="en-US" sz="2000" b="1" dirty="0" smtClean="0">
                <a:solidFill>
                  <a:srgbClr val="0000FF"/>
                </a:solidFill>
              </a:rPr>
              <a:t>LHC PP collider energy &amp; power challenge</a:t>
            </a:r>
          </a:p>
          <a:p>
            <a:pPr lvl="1"/>
            <a:r>
              <a:rPr lang="en-US" dirty="0" smtClean="0"/>
              <a:t>Injection energy </a:t>
            </a:r>
            <a:r>
              <a:rPr lang="en-US" dirty="0" smtClean="0">
                <a:solidFill>
                  <a:srgbClr val="FF0000"/>
                </a:solidFill>
              </a:rPr>
              <a:t>450GeV</a:t>
            </a:r>
            <a:r>
              <a:rPr lang="en-US" dirty="0" smtClean="0"/>
              <a:t>, Collisions </a:t>
            </a:r>
            <a:r>
              <a:rPr lang="en-US" dirty="0" smtClean="0">
                <a:solidFill>
                  <a:srgbClr val="FF0000"/>
                </a:solidFill>
              </a:rPr>
              <a:t>4/7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Intensity </a:t>
            </a:r>
            <a:r>
              <a:rPr lang="en-US" dirty="0" smtClean="0"/>
              <a:t>2</a:t>
            </a:r>
            <a:r>
              <a:rPr lang="en-US" baseline="30000" dirty="0" smtClean="0"/>
              <a:t>.</a:t>
            </a:r>
            <a:r>
              <a:rPr lang="en-US" dirty="0" smtClean="0"/>
              <a:t>10 </a:t>
            </a:r>
            <a:r>
              <a:rPr lang="en-US" baseline="30000" dirty="0" smtClean="0"/>
              <a:t>14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2743199"/>
            <a:ext cx="2500030" cy="1700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20957" y="4114800"/>
            <a:ext cx="2494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Z particle event in UA1 </a:t>
            </a:r>
            <a:r>
              <a:rPr lang="en-US" sz="1400" dirty="0" smtClean="0">
                <a:solidFill>
                  <a:schemeClr val="bg1"/>
                </a:solidFill>
              </a:rPr>
              <a:t>detector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7000" y="6096001"/>
            <a:ext cx="2362200" cy="3048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LEP control room first beam </a:t>
            </a:r>
            <a:endParaRPr lang="en-US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228600" y="5410200"/>
            <a:ext cx="5562600" cy="990600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2971800"/>
            <a:ext cx="5562600" cy="990600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" y="4191000"/>
            <a:ext cx="5562600" cy="990600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ChangeArrowheads="1"/>
          </p:cNvSpPr>
          <p:nvPr/>
        </p:nvSpPr>
        <p:spPr bwMode="auto">
          <a:xfrm>
            <a:off x="1752600" y="5322888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62F67"/>
                </a:solidFill>
                <a:latin typeface="Calibri" pitchFamily="34" charset="0"/>
                <a:cs typeface="Arial" pitchFamily="34" charset="0"/>
              </a:rPr>
              <a:t>Stored energy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in the </a:t>
            </a:r>
            <a:r>
              <a:rPr lang="en-US" sz="2400" dirty="0">
                <a:solidFill>
                  <a:srgbClr val="062F67"/>
                </a:solidFill>
                <a:latin typeface="Calibri" pitchFamily="34" charset="0"/>
                <a:cs typeface="Arial" pitchFamily="34" charset="0"/>
              </a:rPr>
              <a:t>magnet</a:t>
            </a:r>
            <a:r>
              <a:rPr lang="en-US" sz="2400" dirty="0">
                <a:solidFill>
                  <a:srgbClr val="3366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circuits is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9 GJ</a:t>
            </a:r>
          </a:p>
        </p:txBody>
      </p:sp>
      <p:sp>
        <p:nvSpPr>
          <p:cNvPr id="3993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Technological Challenges</a:t>
            </a:r>
            <a:endParaRPr lang="en-GB" dirty="0" smtClean="0">
              <a:latin typeface="+mn-lt"/>
            </a:endParaRPr>
          </a:p>
        </p:txBody>
      </p:sp>
      <p:sp>
        <p:nvSpPr>
          <p:cNvPr id="39942" name="Rectangle 15"/>
          <p:cNvSpPr>
            <a:spLocks noChangeArrowheads="1"/>
          </p:cNvSpPr>
          <p:nvPr/>
        </p:nvSpPr>
        <p:spPr bwMode="auto">
          <a:xfrm>
            <a:off x="2362200" y="4953000"/>
            <a:ext cx="4468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62F67"/>
                </a:solidFill>
                <a:latin typeface="Calibri" pitchFamily="34" charset="0"/>
                <a:cs typeface="Arial" pitchFamily="34" charset="0"/>
              </a:rPr>
              <a:t>Stored energy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per beam is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360 MJ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9943" name="Rectangle 3"/>
          <p:cNvSpPr>
            <a:spLocks noChangeArrowheads="1"/>
          </p:cNvSpPr>
          <p:nvPr/>
        </p:nvSpPr>
        <p:spPr bwMode="auto">
          <a:xfrm>
            <a:off x="152400" y="41148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Kinetic Energy of 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200m Train at 155 km/h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4" descr="USSKittyHaw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66800"/>
            <a:ext cx="4343400" cy="295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4114801"/>
            <a:ext cx="472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Kinetic Energy of 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Aircraft Carrier at 50 km/h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2" name="Picture 11" descr="800px-Alstom_AGV_Cerhenice_img_0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066800"/>
            <a:ext cx="4419600" cy="29445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+mn-lt"/>
              </a:rPr>
              <a:t>Protection Functions</a:t>
            </a:r>
          </a:p>
        </p:txBody>
      </p:sp>
      <p:sp>
        <p:nvSpPr>
          <p:cNvPr id="43013" name="Rectangle 13"/>
          <p:cNvSpPr>
            <a:spLocks noChangeArrowheads="1"/>
          </p:cNvSpPr>
          <p:nvPr/>
        </p:nvSpPr>
        <p:spPr bwMode="auto">
          <a:xfrm>
            <a:off x="3259138" y="1955800"/>
            <a:ext cx="2624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sz="1800" dirty="0">
                <a:solidFill>
                  <a:srgbClr val="062F67"/>
                </a:solidFill>
                <a:latin typeface="Calibri" pitchFamily="34" charset="0"/>
              </a:rPr>
              <a:t>100x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energy of </a:t>
            </a:r>
            <a:r>
              <a:rPr lang="en-US" sz="1800" dirty="0">
                <a:solidFill>
                  <a:srgbClr val="062F67"/>
                </a:solidFill>
                <a:latin typeface="Calibri" pitchFamily="34" charset="0"/>
              </a:rPr>
              <a:t>TEVATRON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33400" y="1370013"/>
            <a:ext cx="8382000" cy="382587"/>
            <a:chOff x="0" y="2405742"/>
            <a:chExt cx="8382000" cy="383062"/>
          </a:xfrm>
        </p:grpSpPr>
        <p:sp>
          <p:nvSpPr>
            <p:cNvPr id="43024" name="Rectangle 6"/>
            <p:cNvSpPr>
              <a:spLocks noChangeArrowheads="1"/>
            </p:cNvSpPr>
            <p:nvPr/>
          </p:nvSpPr>
          <p:spPr bwMode="auto">
            <a:xfrm>
              <a:off x="6172200" y="2412216"/>
              <a:ext cx="2209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/>
              <a:r>
                <a:rPr lang="en-US" sz="1800" b="1" dirty="0">
                  <a:solidFill>
                    <a:srgbClr val="008000"/>
                  </a:solidFill>
                  <a:latin typeface="Calibri" pitchFamily="34" charset="0"/>
                </a:rPr>
                <a:t>Beam Dump</a:t>
              </a:r>
            </a:p>
          </p:txBody>
        </p:sp>
        <p:sp>
          <p:nvSpPr>
            <p:cNvPr id="43025" name="Line 10"/>
            <p:cNvSpPr>
              <a:spLocks noChangeShapeType="1"/>
            </p:cNvSpPr>
            <p:nvPr/>
          </p:nvSpPr>
          <p:spPr bwMode="auto">
            <a:xfrm>
              <a:off x="4991100" y="2602716"/>
              <a:ext cx="10668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026" name="Rectangle 23"/>
            <p:cNvSpPr>
              <a:spLocks noChangeArrowheads="1"/>
            </p:cNvSpPr>
            <p:nvPr/>
          </p:nvSpPr>
          <p:spPr bwMode="auto">
            <a:xfrm>
              <a:off x="3200400" y="2412216"/>
              <a:ext cx="1428596" cy="369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0" hangingPunct="0"/>
              <a:r>
                <a:rPr lang="en-US" sz="1800" dirty="0">
                  <a:solidFill>
                    <a:srgbClr val="062F67"/>
                  </a:solidFill>
                  <a:latin typeface="Calibri" pitchFamily="34" charset="0"/>
                </a:rPr>
                <a:t>Beam</a:t>
              </a:r>
              <a:r>
                <a:rPr lang="en-US" sz="1800" dirty="0">
                  <a:solidFill>
                    <a:srgbClr val="000099"/>
                  </a:solidFill>
                  <a:latin typeface="Calibri" pitchFamily="34" charset="0"/>
                </a:rPr>
                <a:t> </a:t>
              </a:r>
              <a:r>
                <a:rPr lang="en-US" sz="1800" b="1" dirty="0">
                  <a:solidFill>
                    <a:srgbClr val="FF0000"/>
                  </a:solidFill>
                  <a:latin typeface="Calibri" pitchFamily="34" charset="0"/>
                </a:rPr>
                <a:t>Energy</a:t>
              </a:r>
            </a:p>
          </p:txBody>
        </p:sp>
        <p:sp>
          <p:nvSpPr>
            <p:cNvPr id="43027" name="Rectangle 24"/>
            <p:cNvSpPr>
              <a:spLocks noChangeArrowheads="1"/>
            </p:cNvSpPr>
            <p:nvPr/>
          </p:nvSpPr>
          <p:spPr bwMode="auto">
            <a:xfrm>
              <a:off x="0" y="2419472"/>
              <a:ext cx="2971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 eaLnBrk="0" hangingPunct="0"/>
              <a:r>
                <a:rPr lang="en-US" sz="1800">
                  <a:solidFill>
                    <a:srgbClr val="062F67"/>
                  </a:solidFill>
                  <a:latin typeface="Calibri" pitchFamily="34" charset="0"/>
                </a:rPr>
                <a:t>Beam Protection: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9600" y="2405742"/>
              <a:ext cx="6858000" cy="381473"/>
            </a:xfrm>
            <a:prstGeom prst="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GB" dirty="0">
                <a:latin typeface="Arial" charset="0"/>
              </a:endParaRPr>
            </a:p>
          </p:txBody>
        </p:sp>
      </p:grpSp>
      <p:sp>
        <p:nvSpPr>
          <p:cNvPr id="43015" name="Rectangle 41"/>
          <p:cNvSpPr>
            <a:spLocks noChangeArrowheads="1"/>
          </p:cNvSpPr>
          <p:nvPr/>
        </p:nvSpPr>
        <p:spPr bwMode="auto">
          <a:xfrm>
            <a:off x="1143000" y="2249488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en-US" sz="1800" dirty="0">
                <a:solidFill>
                  <a:srgbClr val="062F67"/>
                </a:solidFill>
                <a:latin typeface="Calibri" pitchFamily="34" charset="0"/>
              </a:rPr>
              <a:t>0.000005%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of beam lost into a magnet = </a:t>
            </a:r>
            <a:r>
              <a:rPr lang="en-US" sz="1800" b="1" dirty="0">
                <a:solidFill>
                  <a:srgbClr val="062F67"/>
                </a:solidFill>
                <a:latin typeface="Calibri" pitchFamily="34" charset="0"/>
              </a:rPr>
              <a:t>quench</a:t>
            </a:r>
          </a:p>
          <a:p>
            <a:pPr marL="342900" indent="-342900" algn="ctr" eaLnBrk="0" hangingPunct="0"/>
            <a:r>
              <a:rPr lang="en-US" sz="1800" dirty="0">
                <a:solidFill>
                  <a:srgbClr val="062F67"/>
                </a:solidFill>
                <a:latin typeface="Calibri" pitchFamily="34" charset="0"/>
              </a:rPr>
              <a:t>0.005%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beam lost into magnet = </a:t>
            </a:r>
            <a:r>
              <a:rPr lang="en-US" sz="1800" b="1" dirty="0">
                <a:solidFill>
                  <a:srgbClr val="062F67"/>
                </a:solidFill>
                <a:latin typeface="Calibri" pitchFamily="34" charset="0"/>
              </a:rPr>
              <a:t>damage</a:t>
            </a:r>
          </a:p>
        </p:txBody>
      </p:sp>
      <p:sp>
        <p:nvSpPr>
          <p:cNvPr id="43016" name="Rectangle 36"/>
          <p:cNvSpPr>
            <a:spLocks noChangeArrowheads="1"/>
          </p:cNvSpPr>
          <p:nvPr/>
        </p:nvSpPr>
        <p:spPr bwMode="auto">
          <a:xfrm>
            <a:off x="1371600" y="3048000"/>
            <a:ext cx="640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Failure in protection – </a:t>
            </a:r>
            <a:r>
              <a:rPr lang="en-US" sz="1800" dirty="0">
                <a:solidFill>
                  <a:srgbClr val="062F67"/>
                </a:solidFill>
                <a:latin typeface="Calibri" pitchFamily="34" charset="0"/>
              </a:rPr>
              <a:t>complete loss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of LHC is </a:t>
            </a:r>
            <a:r>
              <a:rPr lang="en-US" sz="1800" dirty="0">
                <a:solidFill>
                  <a:srgbClr val="062F67"/>
                </a:solidFill>
                <a:latin typeface="Calibri" pitchFamily="34" charset="0"/>
              </a:rPr>
              <a:t>possible</a:t>
            </a:r>
          </a:p>
        </p:txBody>
      </p:sp>
      <p:pic>
        <p:nvPicPr>
          <p:cNvPr id="43017" name="Picture 3" descr="lb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800" y="3505200"/>
            <a:ext cx="383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Line 11"/>
          <p:cNvSpPr>
            <a:spLocks noChangeShapeType="1"/>
          </p:cNvSpPr>
          <p:nvPr/>
        </p:nvSpPr>
        <p:spPr bwMode="auto">
          <a:xfrm flipV="1">
            <a:off x="3733800" y="4800600"/>
            <a:ext cx="2590800" cy="1524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arrow" w="lg" len="lg"/>
            <a:tailEnd type="arrow" w="lg" len="lg"/>
          </a:ln>
        </p:spPr>
        <p:txBody>
          <a:bodyPr/>
          <a:lstStyle/>
          <a:p>
            <a:endParaRPr lang="en-GB"/>
          </a:p>
        </p:txBody>
      </p:sp>
      <p:pic>
        <p:nvPicPr>
          <p:cNvPr id="4301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029200"/>
            <a:ext cx="1512888" cy="14970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324600" y="5911850"/>
            <a:ext cx="2819400" cy="64135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>
                <a:solidFill>
                  <a:srgbClr val="00FF00"/>
                </a:solidFill>
                <a:latin typeface="Calibri" pitchFamily="34" charset="0"/>
              </a:rPr>
              <a:t>8m long absorber Graphite = 800</a:t>
            </a:r>
            <a:r>
              <a:rPr lang="en-US" sz="1800" dirty="0">
                <a:solidFill>
                  <a:srgbClr val="00FF00"/>
                </a:solidFill>
                <a:latin typeface="Calibri" pitchFamily="34" charset="0"/>
                <a:cs typeface="Arial" pitchFamily="34" charset="0"/>
              </a:rPr>
              <a:t>°C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7543800" y="4159250"/>
            <a:ext cx="1524000" cy="64135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Concrete Shielding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152400" y="4114800"/>
            <a:ext cx="2438400" cy="64135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Beam is ‘painted’       diameter 35cm</a:t>
            </a:r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 flipV="1">
            <a:off x="609600" y="4876800"/>
            <a:ext cx="14478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arrow" w="lg" len="lg"/>
            <a:tailEnd type="arrow" w="lg" len="lg"/>
          </a:ln>
        </p:spPr>
        <p:txBody>
          <a:bodyPr/>
          <a:lstStyle/>
          <a:p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029200"/>
            <a:ext cx="1749778" cy="152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99" y="3505200"/>
            <a:ext cx="4165001" cy="31090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K</a:t>
            </a:r>
            <a:r>
              <a:rPr lang="en-US" dirty="0" smtClean="0"/>
              <a:t>iller beam &amp; downtime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33400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LHC operation is several orders of magnitude more dangerous.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GB" sz="2000" dirty="0" smtClean="0">
                <a:solidFill>
                  <a:srgbClr val="0000FF"/>
                </a:solidFill>
              </a:rPr>
              <a:t>Magnet quench </a:t>
            </a:r>
            <a:r>
              <a:rPr lang="en-GB" sz="2000" dirty="0" smtClean="0"/>
              <a:t>(or a few magnets): </a:t>
            </a:r>
            <a:r>
              <a:rPr lang="en-GB" sz="2000" b="1" dirty="0" smtClean="0">
                <a:solidFill>
                  <a:srgbClr val="008000"/>
                </a:solidFill>
              </a:rPr>
              <a:t>a few hours </a:t>
            </a:r>
            <a:endParaRPr lang="en-GB" sz="2000" b="1" dirty="0" smtClean="0">
              <a:solidFill>
                <a:srgbClr val="008000"/>
              </a:solidFill>
            </a:endParaRPr>
          </a:p>
          <a:p>
            <a:r>
              <a:rPr lang="en-GB" sz="2000" dirty="0" smtClean="0">
                <a:solidFill>
                  <a:srgbClr val="0000FF"/>
                </a:solidFill>
              </a:rPr>
              <a:t>Collimator replacement</a:t>
            </a:r>
            <a:r>
              <a:rPr lang="en-GB" sz="2000" dirty="0" smtClean="0"/>
              <a:t>: </a:t>
            </a:r>
            <a:r>
              <a:rPr lang="en-GB" sz="2000" b="1" dirty="0" smtClean="0">
                <a:solidFill>
                  <a:srgbClr val="FF6326"/>
                </a:solidFill>
              </a:rPr>
              <a:t>a few days to 2 weeks </a:t>
            </a:r>
            <a:r>
              <a:rPr lang="en-GB" sz="2000" dirty="0" smtClean="0"/>
              <a:t>(including bake out if needed)</a:t>
            </a:r>
            <a:endParaRPr lang="en-GB" sz="2000" dirty="0" smtClean="0"/>
          </a:p>
          <a:p>
            <a:r>
              <a:rPr lang="en-GB" sz="2000" dirty="0" smtClean="0">
                <a:solidFill>
                  <a:srgbClr val="0000FF"/>
                </a:solidFill>
              </a:rPr>
              <a:t>Superconducting magnet replacement </a:t>
            </a:r>
            <a:r>
              <a:rPr lang="en-GB" sz="2000" dirty="0" smtClean="0"/>
              <a:t>: </a:t>
            </a:r>
            <a:r>
              <a:rPr lang="en-GB" sz="2000" b="1" dirty="0" smtClean="0">
                <a:solidFill>
                  <a:srgbClr val="FF0000"/>
                </a:solidFill>
              </a:rPr>
              <a:t>2 months  </a:t>
            </a:r>
            <a:r>
              <a:rPr lang="en-GB" sz="2000" dirty="0" smtClean="0"/>
              <a:t>(warming up, cooling down)</a:t>
            </a:r>
          </a:p>
          <a:p>
            <a:r>
              <a:rPr lang="en-GB" sz="2000" dirty="0" smtClean="0"/>
              <a:t>Damage </a:t>
            </a:r>
            <a:r>
              <a:rPr lang="en-GB" sz="2000" dirty="0" smtClean="0"/>
              <a:t>to an </a:t>
            </a:r>
            <a:r>
              <a:rPr lang="en-GB" sz="2000" dirty="0" smtClean="0">
                <a:solidFill>
                  <a:srgbClr val="0000FF"/>
                </a:solidFill>
              </a:rPr>
              <a:t>LHC experiment</a:t>
            </a:r>
            <a:r>
              <a:rPr lang="en-GB" sz="2000" dirty="0" smtClean="0"/>
              <a:t>: </a:t>
            </a:r>
            <a:r>
              <a:rPr lang="en-GB" sz="2000" b="1" dirty="0" smtClean="0">
                <a:solidFill>
                  <a:srgbClr val="FF0000"/>
                </a:solidFill>
              </a:rPr>
              <a:t>many months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endParaRPr lang="en-GB" sz="2000" b="1" dirty="0" smtClean="0"/>
          </a:p>
          <a:p>
            <a:r>
              <a:rPr lang="en-GB" sz="2000" b="1" dirty="0" smtClean="0"/>
              <a:t>Beam </a:t>
            </a:r>
            <a:r>
              <a:rPr lang="en-GB" sz="2000" b="1" dirty="0" smtClean="0"/>
              <a:t>accidents could lead to damage of superconducting magnets, and to a release of the energy stored in the magnets (coupled systems</a:t>
            </a:r>
            <a:r>
              <a:rPr lang="en-GB" sz="2000" b="1" dirty="0" smtClean="0"/>
              <a:t>)</a:t>
            </a:r>
          </a:p>
          <a:p>
            <a:r>
              <a:rPr lang="en-GB" sz="2000" b="1" i="1" dirty="0" smtClean="0">
                <a:solidFill>
                  <a:srgbClr val="0000FF"/>
                </a:solidFill>
              </a:rPr>
              <a:t>Experience with the accident in </a:t>
            </a:r>
            <a:r>
              <a:rPr lang="en-GB" sz="2000" b="1" i="1" dirty="0" smtClean="0">
                <a:solidFill>
                  <a:srgbClr val="0000FF"/>
                </a:solidFill>
              </a:rPr>
              <a:t>sector 34 in 2008 :</a:t>
            </a:r>
            <a:r>
              <a:rPr lang="en-GB" sz="2000" b="1" i="1" dirty="0" smtClean="0">
                <a:solidFill>
                  <a:srgbClr val="FF0000"/>
                </a:solidFill>
              </a:rPr>
              <a:t> one </a:t>
            </a:r>
            <a:r>
              <a:rPr lang="en-GB" sz="2000" b="1" i="1" dirty="0" smtClean="0">
                <a:solidFill>
                  <a:srgbClr val="FF0000"/>
                </a:solidFill>
              </a:rPr>
              <a:t>year downtime!</a:t>
            </a:r>
            <a:r>
              <a:rPr lang="en-GB" sz="2000" b="1" i="1" dirty="0" smtClean="0">
                <a:solidFill>
                  <a:srgbClr val="FF0000"/>
                </a:solidFill>
              </a:rPr>
              <a:t>!</a:t>
            </a:r>
          </a:p>
          <a:p>
            <a:endParaRPr lang="en-US" sz="2000" b="1" dirty="0" smtClean="0"/>
          </a:p>
          <a:p>
            <a:pPr lvl="1">
              <a:buNone/>
            </a:pPr>
            <a:endParaRPr lang="en-US" sz="16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371600"/>
          <a:ext cx="4876800" cy="1905003"/>
        </p:xfrm>
        <a:graphic>
          <a:graphicData uri="http://schemas.openxmlformats.org/drawingml/2006/table">
            <a:tbl>
              <a:tblPr/>
              <a:tblGrid>
                <a:gridCol w="960827"/>
                <a:gridCol w="896233"/>
                <a:gridCol w="670156"/>
                <a:gridCol w="718601"/>
                <a:gridCol w="702453"/>
                <a:gridCol w="662082"/>
                <a:gridCol w="266448"/>
              </a:tblGrid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LHC 50 ns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Intensity x bunch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Nr bunches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[GeV]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Intensity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[MJ]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flat bottom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PSB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9.50E+11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9.50E+11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flat top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PSB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9.50E+11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9.50E+11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0.0002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flat bottom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CPS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9.50E+11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5.70E+12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0.0013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flat top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1.58E+11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5.70E+12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0.0237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flat bottom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1.58E+11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2.28E+13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0.0948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flat top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1.55E+11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450.0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2.23E+13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1.6090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flat bottom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LHC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450.0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2.10E+14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15.1389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x2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flat top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LHC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1.50E+11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4000.0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2.07E+14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132.6456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x2</a:t>
                      </a:r>
                    </a:p>
                  </a:txBody>
                  <a:tcPr marL="10093" marR="10093" marT="100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153400" cy="715963"/>
          </a:xfrm>
        </p:spPr>
        <p:txBody>
          <a:bodyPr/>
          <a:lstStyle/>
          <a:p>
            <a:r>
              <a:rPr lang="en-US" dirty="0"/>
              <a:t>When the MPS is not fast enough…</a:t>
            </a:r>
          </a:p>
        </p:txBody>
      </p:sp>
      <p:pic>
        <p:nvPicPr>
          <p:cNvPr id="62470" name="Picture 3" descr="DSC013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14400"/>
            <a:ext cx="4191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4" descr="MBB 188 position 125 30 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4835525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Box 7"/>
          <p:cNvSpPr txBox="1">
            <a:spLocks noChangeArrowheads="1"/>
          </p:cNvSpPr>
          <p:nvPr/>
        </p:nvSpPr>
        <p:spPr bwMode="auto">
          <a:xfrm>
            <a:off x="76200" y="838200"/>
            <a:ext cx="5486400" cy="3093155"/>
          </a:xfrm>
          <a:prstGeom prst="rect">
            <a:avLst/>
          </a:prstGeom>
          <a:solidFill>
            <a:srgbClr val="1613B4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8275" indent="-168275">
              <a:spcBef>
                <a:spcPts val="600"/>
              </a:spcBef>
              <a:buClr>
                <a:srgbClr val="7030A0"/>
              </a:buClr>
              <a:buSzPct val="8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 the SPS the MPS was been ‘assembled’ in stages over the years, but not following a proper failure analysis. </a:t>
            </a:r>
          </a:p>
          <a:p>
            <a:pPr marL="168275" indent="-168275">
              <a:spcBef>
                <a:spcPts val="600"/>
              </a:spcBef>
              <a:buClr>
                <a:srgbClr val="7030A0"/>
              </a:buClr>
              <a:buSzPct val="8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 a consequence the MPS cannot cope with every situation! It is now also covered by the </a:t>
            </a:r>
            <a:r>
              <a:rPr lang="en-US" dirty="0" smtClean="0">
                <a:solidFill>
                  <a:schemeClr val="bg1"/>
                </a:solidFill>
              </a:rPr>
              <a:t>Machine Protection WG </a:t>
            </a:r>
            <a:r>
              <a:rPr lang="en-US" dirty="0">
                <a:solidFill>
                  <a:schemeClr val="bg1"/>
                </a:solidFill>
              </a:rPr>
              <a:t>but would require new resources…</a:t>
            </a:r>
          </a:p>
          <a:p>
            <a:pPr marL="168275" indent="-168275">
              <a:spcBef>
                <a:spcPts val="600"/>
              </a:spcBef>
              <a:buClr>
                <a:srgbClr val="7030A0"/>
              </a:buClr>
              <a:buSzPct val="8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Here an example from …. 2008 ! The effect of an impact on the vacuum chamber of a </a:t>
            </a:r>
            <a:r>
              <a:rPr lang="en-US" b="1" dirty="0">
                <a:solidFill>
                  <a:srgbClr val="FF0000"/>
                </a:solidFill>
              </a:rPr>
              <a:t>400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r>
              <a:rPr lang="en-US" b="1" dirty="0">
                <a:solidFill>
                  <a:srgbClr val="FF0000"/>
                </a:solidFill>
              </a:rPr>
              <a:t> beam of 3x10</a:t>
            </a:r>
            <a:r>
              <a:rPr lang="en-US" b="1" baseline="30000" dirty="0">
                <a:solidFill>
                  <a:srgbClr val="FF0000"/>
                </a:solidFill>
              </a:rPr>
              <a:t>13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srgbClr val="FF0000"/>
                </a:solidFill>
              </a:rPr>
              <a:t> (2 MJ)</a:t>
            </a:r>
            <a:r>
              <a:rPr lang="en-US" b="1" dirty="0"/>
              <a:t>.</a:t>
            </a:r>
          </a:p>
          <a:p>
            <a:pPr marL="168275" indent="-168275">
              <a:spcBef>
                <a:spcPts val="600"/>
              </a:spcBef>
              <a:buClr>
                <a:srgbClr val="7030A0"/>
              </a:buClr>
              <a:buSzPct val="8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Vacuum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to atmospheric pressure, Downtime ~ 3 days.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LHC machine protection </a:t>
            </a:r>
            <a:r>
              <a:rPr lang="en-US" dirty="0" smtClean="0"/>
              <a:t>Interlock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LHC </a:t>
            </a:r>
            <a:r>
              <a:rPr lang="en-US" sz="2000" b="1" dirty="0" smtClean="0">
                <a:solidFill>
                  <a:srgbClr val="0000FF"/>
                </a:solidFill>
              </a:rPr>
              <a:t>Beam interlock </a:t>
            </a:r>
            <a:r>
              <a:rPr lang="en-US" sz="2000" dirty="0" smtClean="0"/>
              <a:t>system </a:t>
            </a:r>
          </a:p>
          <a:p>
            <a:pPr lvl="1"/>
            <a:r>
              <a:rPr lang="en-US" sz="1800" dirty="0" smtClean="0"/>
              <a:t>Interact with all </a:t>
            </a:r>
            <a:r>
              <a:rPr lang="en-US" sz="1800" dirty="0" smtClean="0">
                <a:solidFill>
                  <a:srgbClr val="0000FF"/>
                </a:solidFill>
              </a:rPr>
              <a:t>LHC </a:t>
            </a:r>
            <a:r>
              <a:rPr lang="en-US" sz="1800" dirty="0" smtClean="0">
                <a:solidFill>
                  <a:srgbClr val="0000FF"/>
                </a:solidFill>
              </a:rPr>
              <a:t>systems </a:t>
            </a:r>
            <a:r>
              <a:rPr lang="en-US" sz="1800" dirty="0" smtClean="0"/>
              <a:t>involved in the protection of the machine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Safe Machine </a:t>
            </a:r>
            <a:r>
              <a:rPr lang="en-US" sz="1800" dirty="0" smtClean="0"/>
              <a:t>Parameters, Safe </a:t>
            </a:r>
            <a:r>
              <a:rPr lang="en-US" sz="1800" dirty="0" smtClean="0"/>
              <a:t>Beam </a:t>
            </a:r>
            <a:r>
              <a:rPr lang="en-US" sz="1800" dirty="0" smtClean="0"/>
              <a:t>Flag, </a:t>
            </a:r>
            <a:r>
              <a:rPr lang="en-US" sz="1800" dirty="0" smtClean="0"/>
              <a:t>Beam Presence Flag, Mask and Unmasking </a:t>
            </a:r>
            <a:r>
              <a:rPr lang="en-US" sz="1800" dirty="0" smtClean="0"/>
              <a:t>mechanism</a:t>
            </a:r>
          </a:p>
          <a:p>
            <a:pPr lvl="1"/>
            <a:r>
              <a:rPr lang="en-US" sz="1800" dirty="0" smtClean="0"/>
              <a:t>Interface with the </a:t>
            </a:r>
            <a:r>
              <a:rPr lang="en-US" sz="1800" dirty="0" smtClean="0">
                <a:solidFill>
                  <a:srgbClr val="FF0000"/>
                </a:solidFill>
              </a:rPr>
              <a:t>Beam dumping </a:t>
            </a:r>
            <a:r>
              <a:rPr lang="en-US" sz="1800" dirty="0" smtClean="0"/>
              <a:t>system and the </a:t>
            </a:r>
            <a:r>
              <a:rPr lang="en-US" sz="1800" dirty="0" smtClean="0">
                <a:solidFill>
                  <a:srgbClr val="0000FF"/>
                </a:solidFill>
              </a:rPr>
              <a:t>SPS extraction system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SPS</a:t>
            </a:r>
            <a:r>
              <a:rPr lang="en-US" sz="2000" b="1" dirty="0" smtClean="0">
                <a:solidFill>
                  <a:srgbClr val="0000FF"/>
                </a:solidFill>
              </a:rPr>
              <a:t> Extraction / LHC Injection Beam </a:t>
            </a:r>
            <a:r>
              <a:rPr lang="en-US" sz="2000" dirty="0" smtClean="0"/>
              <a:t>interlock </a:t>
            </a:r>
            <a:r>
              <a:rPr lang="en-US" sz="2000" dirty="0" smtClean="0"/>
              <a:t>system</a:t>
            </a:r>
          </a:p>
          <a:p>
            <a:pPr lvl="1"/>
            <a:r>
              <a:rPr lang="en-GB" sz="1800" dirty="0" smtClean="0">
                <a:ea typeface="ＭＳ Ｐゴシック" charset="-128"/>
                <a:sym typeface="Symbol" charset="2"/>
              </a:rPr>
              <a:t>Protects </a:t>
            </a:r>
            <a:r>
              <a:rPr lang="en-GB" sz="1800" dirty="0" smtClean="0">
                <a:solidFill>
                  <a:srgbClr val="0000FF"/>
                </a:solidFill>
                <a:ea typeface="ＭＳ Ｐゴシック" charset="-128"/>
                <a:sym typeface="Symbol" charset="2"/>
              </a:rPr>
              <a:t>the transfer lines from SPS to the LHC.</a:t>
            </a:r>
          </a:p>
          <a:p>
            <a:pPr lvl="1"/>
            <a:r>
              <a:rPr lang="en-GB" sz="1800" dirty="0" smtClean="0">
                <a:ea typeface="ＭＳ Ｐゴシック" charset="-128"/>
                <a:sym typeface="Symbol" charset="2"/>
              </a:rPr>
              <a:t>Protects </a:t>
            </a:r>
            <a:r>
              <a:rPr lang="en-GB" sz="1800" dirty="0" smtClean="0">
                <a:solidFill>
                  <a:srgbClr val="FF0000"/>
                </a:solidFill>
                <a:ea typeface="ＭＳ Ｐゴシック" charset="-128"/>
                <a:sym typeface="Symbol" charset="2"/>
              </a:rPr>
              <a:t>the LHC against bad injection.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Software </a:t>
            </a:r>
            <a:r>
              <a:rPr lang="en-US" sz="2000" b="1" dirty="0" smtClean="0">
                <a:solidFill>
                  <a:srgbClr val="0000FF"/>
                </a:solidFill>
              </a:rPr>
              <a:t>Interlock system</a:t>
            </a:r>
          </a:p>
          <a:p>
            <a:pPr lvl="1"/>
            <a:r>
              <a:rPr lang="en-US" sz="1800" dirty="0" smtClean="0"/>
              <a:t>Detailed </a:t>
            </a:r>
            <a:r>
              <a:rPr lang="en-US" sz="1800" dirty="0" smtClean="0"/>
              <a:t>surveillance of many </a:t>
            </a:r>
            <a:r>
              <a:rPr lang="en-US" sz="1800" dirty="0" smtClean="0"/>
              <a:t>machine</a:t>
            </a:r>
            <a:br>
              <a:rPr lang="en-US" sz="1800" dirty="0" smtClean="0"/>
            </a:br>
            <a:r>
              <a:rPr lang="en-US" sz="1800" dirty="0" smtClean="0"/>
              <a:t>parameters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Machine Protection </a:t>
            </a:r>
            <a:r>
              <a:rPr lang="en-US" sz="2000" b="1" dirty="0" smtClean="0">
                <a:solidFill>
                  <a:srgbClr val="0000FF"/>
                </a:solidFill>
              </a:rPr>
              <a:t>Diagnostics</a:t>
            </a:r>
          </a:p>
          <a:p>
            <a:pPr lvl="1"/>
            <a:r>
              <a:rPr lang="en-US" sz="1800" dirty="0" smtClean="0"/>
              <a:t>Detailed </a:t>
            </a:r>
            <a:r>
              <a:rPr lang="en-US" sz="1800" dirty="0" smtClean="0"/>
              <a:t>post mortem analysis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Remote Base Access Control system</a:t>
            </a:r>
          </a:p>
          <a:p>
            <a:pPr lvl="1"/>
            <a:r>
              <a:rPr lang="en-US" sz="1800" dirty="0" smtClean="0"/>
              <a:t>Token assigned </a:t>
            </a:r>
            <a:r>
              <a:rPr lang="en-US" sz="1800" dirty="0" smtClean="0"/>
              <a:t>to change parameters </a:t>
            </a:r>
            <a:endParaRPr lang="en-US" sz="18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32" descr="bis_archite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497705"/>
            <a:ext cx="4038600" cy="297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914400" y="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Safe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Machine Parameters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743200" y="5105400"/>
            <a:ext cx="358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*fast  *safe *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reliable *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available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243840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generates flags</a:t>
            </a:r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&amp;</a:t>
            </a:r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values</a:t>
            </a:r>
            <a:endParaRPr lang="en-US" sz="2000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124200" y="1219200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afe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   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achine</a:t>
            </a:r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arameters</a:t>
            </a:r>
            <a:endParaRPr lang="en-US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1219200"/>
            <a:ext cx="302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3634648" y="1228725"/>
            <a:ext cx="403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M 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4562475" y="1223546"/>
            <a:ext cx="317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P</a:t>
            </a:r>
            <a:endParaRPr lang="en-GB" sz="2000" dirty="0"/>
          </a:p>
        </p:txBody>
      </p:sp>
      <p:sp>
        <p:nvSpPr>
          <p:cNvPr id="11" name="Rectangle 10"/>
          <p:cNvSpPr/>
          <p:nvPr/>
        </p:nvSpPr>
        <p:spPr>
          <a:xfrm>
            <a:off x="4267200" y="29718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and / or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5000" y="2971800"/>
            <a:ext cx="2289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</a:rPr>
              <a:t>directly transmitted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0" y="2971800"/>
            <a:ext cx="1236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broadcast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3657" y="1905000"/>
            <a:ext cx="3547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receives</a:t>
            </a:r>
            <a:r>
              <a:rPr lang="en-US" sz="20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accelerator information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505200"/>
            <a:ext cx="236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</a:rPr>
              <a:t>Injection procedure</a:t>
            </a:r>
            <a:endParaRPr lang="en-US" sz="2000" b="1" dirty="0" smtClean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350520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protection configuration</a:t>
            </a:r>
          </a:p>
        </p:txBody>
      </p:sp>
      <p:cxnSp>
        <p:nvCxnSpPr>
          <p:cNvPr id="17" name="Shape 16"/>
          <p:cNvCxnSpPr>
            <a:endCxn id="15" idx="3"/>
          </p:cNvCxnSpPr>
          <p:nvPr/>
        </p:nvCxnSpPr>
        <p:spPr bwMode="auto">
          <a:xfrm rot="5400000">
            <a:off x="2986078" y="3414722"/>
            <a:ext cx="352455" cy="22861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hape 17"/>
          <p:cNvCxnSpPr/>
          <p:nvPr/>
        </p:nvCxnSpPr>
        <p:spPr bwMode="auto">
          <a:xfrm rot="16200000" flipH="1">
            <a:off x="5744663" y="3399338"/>
            <a:ext cx="321677" cy="22860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6019800" y="3886200"/>
            <a:ext cx="289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Beam Interlocks</a:t>
            </a:r>
          </a:p>
          <a:p>
            <a:pPr marL="342900" indent="-342900"/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Collimation</a:t>
            </a:r>
          </a:p>
          <a:p>
            <a:pPr marL="342900" indent="-342900"/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Beam Loss Monitors 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" y="4114800"/>
            <a:ext cx="243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</a:rPr>
              <a:t>Extraction Interlocks</a:t>
            </a:r>
            <a:endParaRPr lang="en-US" sz="2000" b="1" dirty="0" smtClean="0">
              <a:solidFill>
                <a:srgbClr val="008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515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515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 build="allAtOnce"/>
      <p:bldP spid="13" grpId="0" build="allAtOnce"/>
      <p:bldP spid="14" grpId="0"/>
      <p:bldP spid="15" grpId="0"/>
      <p:bldP spid="16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Extraction Interlocks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14"/>
          <p:cNvSpPr txBox="1">
            <a:spLocks/>
          </p:cNvSpPr>
          <p:nvPr/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401763"/>
            <a:ext cx="773271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1401763"/>
            <a:ext cx="773271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401763"/>
            <a:ext cx="773271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046021" y="2286000"/>
            <a:ext cx="22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T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ransfer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ines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Beam-1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= TT60 + TI2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Beam-2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= TT40 + TI8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76150" y="2971800"/>
            <a:ext cx="1347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uper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P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roton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ynchrotron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531925" y="2971800"/>
            <a:ext cx="1231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arge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H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adron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ollider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57400" y="4361020"/>
            <a:ext cx="426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Extraction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Master B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eam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I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nterlock </a:t>
            </a:r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ontrollers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2208810" y="3657600"/>
            <a:ext cx="76299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F67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400175"/>
            <a:ext cx="773271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725407" y="2201686"/>
            <a:ext cx="130088" cy="1186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24687" y="2201289"/>
            <a:ext cx="130088" cy="1186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395413"/>
            <a:ext cx="77438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742876" y="2204864"/>
            <a:ext cx="130088" cy="1186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287841" y="1475259"/>
            <a:ext cx="130088" cy="1186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1988840"/>
            <a:ext cx="899592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244408" y="1124744"/>
            <a:ext cx="899592" cy="44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1988840"/>
            <a:ext cx="755576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 bwMode="auto">
          <a:xfrm>
            <a:off x="762000" y="76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Extraction Interlocks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8550" y="3014628"/>
            <a:ext cx="14240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uper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P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roton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ynchrotron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467600" y="3014628"/>
            <a:ext cx="1231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arge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H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adron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ollider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3.7037E-7 C 0.07274 3.7037E-7 0.13003 0.07616 0.13003 0.16991 C 0.13003 0.26366 0.07274 0.34005 0.00243 0.34005 C -0.06788 0.34005 -0.125 0.26366 -0.125 0.16991 C -0.125 0.07616 -0.06788 3.7037E-7 0.00243 3.7037E-7 Z " pathEditMode="fixed" rAng="0" ptsTypes="fffff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3.7037E-7 C 0.07274 3.7037E-7 0.13003 0.07616 0.13003 0.16991 C 0.13003 0.26366 0.07274 0.34005 0.00243 0.34005 C -0.06788 0.34005 -0.125 0.26366 -0.125 0.16991 C -0.125 0.07616 -0.06788 3.7037E-7 0.00243 3.7037E-7 Z " pathEditMode="fixed" rAng="0" ptsTypes="fffff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1215 0.00185 0.01788 0.00347 0.03194 0.0044 C 0.0401 0.0081 0.03646 0.00671 0.04236 0.00902 C 0.04774 0.01388 0.05451 0.01527 0.06059 0.01828 C 0.06493 0.02383 0.06753 0.02961 0.07326 0.03192 C 0.07656 0.03632 0.08038 0.04071 0.08472 0.0428 C 0.08732 0.04603 0.0908 0.04812 0.09288 0.05205 C 0.0967 0.05899 0.1 0.0657 0.10434 0.07194 C 0.10642 0.07934 0.11059 0.08628 0.11476 0.09184 C 0.11597 0.09692 0.1184 0.10039 0.11927 0.10548 C 0.12101 0.11543 0.12274 0.12491 0.125 0.13463 C 0.12621 0.14897 0.12621 0.14388 0.12621 0.1499 C 0.14375 0.17002 0.1434 0.17997 0.1434 0.1684 L 0.60555 0.16979 C 0.61042 0.1765 0.61632 0.18205 0.62048 0.18968 C 0.62101 0.19107 0.6191 0.19269 0.6191 0.19431 C 0.6191 0.19894 0.61996 0.20356 0.62048 0.20819 C 0.62153 0.22022 0.62465 0.24474 0.62969 0.25399 C 0.63264 0.26695 0.63507 0.28429 0.64236 0.29401 C 0.64271 0.2954 0.64288 0.29702 0.6434 0.2984 C 0.64392 0.29979 0.64514 0.30026 0.64566 0.30164 C 0.65104 0.31575 0.64531 0.3065 0.65035 0.3139 C 0.65173 0.31992 0.6533 0.32107 0.65729 0.32454 C 0.66076 0.34027 0.66944 0.35438 0.67899 0.36433 C 0.68333 0.36896 0.68385 0.37428 0.68941 0.37659 C 0.69687 0.38307 0.70364 0.39278 0.71232 0.39648 C 0.71962 0.40551 0.72812 0.4136 0.73646 0.421 C 0.7401 0.42424 0.74653 0.42447 0.75035 0.42563 C 0.75521 0.42725 0.76042 0.42956 0.76528 0.43165 C 0.77361 0.43535 0.78194 0.44044 0.79062 0.44252 C 0.7993 0.4446 0.80851 0.44506 0.81701 0.44853 C 0.82083 0.44691 0.82465 0.44576 0.82847 0.44391 C 0.84062 0.44506 0.85208 0.44714 0.86406 0.44714 " pathEditMode="relative" ptsTypes="ffffffffffffAfffffffffffffffffff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0069 C 0.11111 -0.00069 0.20382 0.12245 0.20382 0.27408 C 0.20382 0.4257 0.11111 0.54908 -0.00261 0.54908 C -0.11632 0.54908 -0.20868 0.4257 -0.20868 0.27408 C -0.20868 0.12245 -0.11632 -0.00069 -0.00261 -0.00069 Z " pathEditMode="fixed" rAng="0" ptsTypes="fffff">
                                      <p:cBhvr>
                                        <p:cTn id="2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676400"/>
            <a:ext cx="773271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3048000" y="2057400"/>
            <a:ext cx="23622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Extraction Interlocks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402774" y="1600200"/>
            <a:ext cx="36576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three beam transfer conditions: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147950" y="2321625"/>
            <a:ext cx="2133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62F67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147950" y="2707575"/>
            <a:ext cx="2133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62F67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147950" y="3088575"/>
            <a:ext cx="2133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62F67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733800" y="2133600"/>
            <a:ext cx="99060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probe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733800" y="2514600"/>
            <a:ext cx="99060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set-up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33800" y="2895600"/>
            <a:ext cx="99060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nominal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6150" y="3014628"/>
            <a:ext cx="14240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uper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P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roton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ynchrotron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467600" y="3014628"/>
            <a:ext cx="1231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arge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H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adron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62F67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ollider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105400"/>
            <a:ext cx="1382713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Connector 16"/>
          <p:cNvCxnSpPr/>
          <p:nvPr/>
        </p:nvCxnSpPr>
        <p:spPr bwMode="auto">
          <a:xfrm>
            <a:off x="1981200" y="4572000"/>
            <a:ext cx="1371600" cy="990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62F67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10800000" flipV="1">
            <a:off x="5029200" y="4667738"/>
            <a:ext cx="1524000" cy="7424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62F67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371600" y="4953000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SPS 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Machine 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Parameters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5410200" y="49530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LHC 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Machine 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Parameters</a:t>
            </a:r>
            <a:endParaRPr lang="en-US" dirty="0">
              <a:solidFill>
                <a:srgbClr val="3366FF"/>
              </a:solidFill>
              <a:latin typeface="Calibri" pitchFamily="34" charset="0"/>
            </a:endParaRPr>
          </a:p>
        </p:txBody>
      </p:sp>
      <p:grpSp>
        <p:nvGrpSpPr>
          <p:cNvPr id="21" name="Group 41"/>
          <p:cNvGrpSpPr/>
          <p:nvPr/>
        </p:nvGrpSpPr>
        <p:grpSpPr>
          <a:xfrm rot="394004">
            <a:off x="2044749" y="3957302"/>
            <a:ext cx="1527686" cy="1228157"/>
            <a:chOff x="2771965" y="3801920"/>
            <a:chExt cx="1527686" cy="1228157"/>
          </a:xfrm>
        </p:grpSpPr>
        <p:cxnSp>
          <p:nvCxnSpPr>
            <p:cNvPr id="22" name="Straight Connector 21"/>
            <p:cNvCxnSpPr/>
            <p:nvPr/>
          </p:nvCxnSpPr>
          <p:spPr bwMode="auto">
            <a:xfrm rot="10405996">
              <a:off x="2771965" y="3963276"/>
              <a:ext cx="1469486" cy="106680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0405996">
              <a:off x="2851853" y="3801920"/>
              <a:ext cx="1447798" cy="10668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514600" y="3886200"/>
            <a:ext cx="243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008000"/>
                </a:solidFill>
                <a:latin typeface="Calibri" pitchFamily="34" charset="0"/>
              </a:rPr>
              <a:t>Directly Transmitted </a:t>
            </a:r>
          </a:p>
          <a:p>
            <a:pPr marL="342900" indent="-342900" algn="ctr" eaLnBrk="0" hangingPunct="0"/>
            <a:r>
              <a:rPr lang="en-US" dirty="0" smtClean="0">
                <a:solidFill>
                  <a:srgbClr val="008000"/>
                </a:solidFill>
                <a:latin typeface="Calibri" pitchFamily="34" charset="0"/>
              </a:rPr>
              <a:t>Interlock Signals</a:t>
            </a:r>
            <a:endParaRPr lang="en-US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457200" y="773668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 presence flag =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False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Only Safe bean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can be injected (1*10</a:t>
            </a:r>
            <a:r>
              <a:rPr lang="en-US" baseline="30000" dirty="0" smtClean="0">
                <a:solidFill>
                  <a:srgbClr val="3366FF"/>
                </a:solidFill>
                <a:latin typeface="Calibri" pitchFamily="34" charset="0"/>
              </a:rPr>
              <a:t>9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) 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457200" y="1154668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eaLnBrk="0" hangingPunct="0"/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Beam presence flag = </a:t>
            </a:r>
            <a:r>
              <a:rPr lang="en-US" b="1" dirty="0" smtClean="0">
                <a:solidFill>
                  <a:srgbClr val="008000"/>
                </a:solidFill>
                <a:latin typeface="Calibri" pitchFamily="34" charset="0"/>
              </a:rPr>
              <a:t>True</a:t>
            </a:r>
            <a:r>
              <a:rPr lang="en-US" dirty="0" smtClean="0">
                <a:solidFill>
                  <a:srgbClr val="3366FF"/>
                </a:solidFill>
                <a:latin typeface="Calibri" pitchFamily="34" charset="0"/>
              </a:rPr>
              <a:t>  Any beam can be injected into LHC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 animBg="1"/>
      <p:bldP spid="12" grpId="0" animBg="1"/>
      <p:bldP spid="13" grpId="0" animBg="1"/>
      <p:bldP spid="19" grpId="0"/>
      <p:bldP spid="20" grpId="0"/>
      <p:bldP spid="24" grpId="0"/>
      <p:bldP spid="26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43000" y="1752600"/>
            <a:ext cx="6477000" cy="3962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Unicode MS" pitchFamily="34" charset="-128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smtClean="0">
                <a:solidFill>
                  <a:srgbClr val="062F67"/>
                </a:solidFill>
              </a:rPr>
              <a:t>LHC beam is a dangerous </a:t>
            </a:r>
            <a:r>
              <a:rPr lang="en-US" sz="2400" dirty="0" smtClean="0">
                <a:solidFill>
                  <a:srgbClr val="062F67"/>
                </a:solidFill>
              </a:rPr>
              <a:t>beam</a:t>
            </a:r>
            <a:endParaRPr lang="en-US" sz="2400" dirty="0" smtClean="0">
              <a:solidFill>
                <a:srgbClr val="062F67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LHC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6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Operation /Machine protection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62F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Safe beam flag evolution</a:t>
            </a:r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990600" y="2057400"/>
            <a:ext cx="46482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1450" indent="-171450" algn="l">
              <a:lnSpc>
                <a:spcPct val="110000"/>
              </a:lnSpc>
              <a:spcBef>
                <a:spcPct val="3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en-GB" sz="1800" b="0" dirty="0"/>
              <a:t>Estimated damage level for fast losses</a:t>
            </a:r>
            <a:r>
              <a:rPr lang="en-GB" sz="1800" dirty="0"/>
              <a:t> </a:t>
            </a:r>
          </a:p>
          <a:p>
            <a:pPr marL="628650" lvl="1" indent="-171450" algn="l">
              <a:lnSpc>
                <a:spcPct val="110000"/>
              </a:lnSpc>
              <a:spcBef>
                <a:spcPct val="3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at 450GeV </a:t>
            </a:r>
            <a:r>
              <a:rPr lang="en-US" sz="1400" dirty="0" err="1">
                <a:ea typeface="ＭＳ Ｐゴシック" charset="-128"/>
                <a:cs typeface="ＭＳ Ｐゴシック" charset="-128"/>
                <a:sym typeface="Symbol" charset="2"/>
              </a:rPr>
              <a:t>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~ 2 </a:t>
            </a:r>
            <a:r>
              <a:rPr lang="en-US" sz="14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·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10</a:t>
            </a:r>
            <a:r>
              <a:rPr lang="en-GB" sz="1400" baseline="500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12</a:t>
            </a:r>
            <a:r>
              <a:rPr lang="en-GB" sz="1400" baseline="300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protons</a:t>
            </a:r>
          </a:p>
          <a:p>
            <a:pPr marL="628650" lvl="1" indent="-171450" algn="l">
              <a:lnSpc>
                <a:spcPct val="110000"/>
              </a:lnSpc>
              <a:spcBef>
                <a:spcPct val="3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at 7 </a:t>
            </a:r>
            <a:r>
              <a:rPr lang="en-GB" sz="1400" dirty="0" err="1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TeV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400" dirty="0" err="1">
                <a:ea typeface="ＭＳ Ｐゴシック" charset="-128"/>
                <a:cs typeface="ＭＳ Ｐゴシック" charset="-128"/>
                <a:sym typeface="Symbol" charset="2"/>
              </a:rPr>
              <a:t>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~ 1 </a:t>
            </a:r>
            <a:r>
              <a:rPr lang="en-US" sz="14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·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10</a:t>
            </a:r>
            <a:r>
              <a:rPr lang="en-GB" sz="1400" baseline="500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10</a:t>
            </a:r>
            <a:r>
              <a:rPr lang="en-GB" sz="1400" baseline="300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sz="14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protons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539875" y="3611562"/>
            <a:ext cx="290513" cy="259080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141414"/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47713" y="4578350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12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H="1" flipV="1">
            <a:off x="1539875" y="3324225"/>
            <a:ext cx="11113" cy="3033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747713" y="5659437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9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1393825" y="4722812"/>
            <a:ext cx="1009650" cy="0"/>
          </a:xfrm>
          <a:prstGeom prst="line">
            <a:avLst/>
          </a:prstGeom>
          <a:noFill/>
          <a:ln w="6350">
            <a:solidFill>
              <a:srgbClr val="FFCC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0" y="4068762"/>
            <a:ext cx="935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>
                <a:solidFill>
                  <a:schemeClr val="tx2"/>
                </a:solidFill>
              </a:rPr>
              <a:t>2 </a:t>
            </a:r>
            <a:r>
              <a:rPr lang="en-US" sz="1400">
                <a:solidFill>
                  <a:schemeClr val="tx2"/>
                </a:solidFill>
              </a:rPr>
              <a:t>·</a:t>
            </a:r>
            <a:r>
              <a:rPr lang="en-GB" sz="1400">
                <a:solidFill>
                  <a:schemeClr val="tx2"/>
                </a:solidFill>
              </a:rPr>
              <a:t> 10</a:t>
            </a:r>
            <a:r>
              <a:rPr lang="en-GB" sz="1400" baseline="30000">
                <a:solidFill>
                  <a:schemeClr val="tx2"/>
                </a:solidFill>
              </a:rPr>
              <a:t>12</a:t>
            </a:r>
            <a:endParaRPr lang="en-US" sz="1400" baseline="30000">
              <a:solidFill>
                <a:schemeClr val="tx2"/>
              </a:solidFill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925513" y="4575175"/>
            <a:ext cx="1206500" cy="12700"/>
          </a:xfrm>
          <a:prstGeom prst="line">
            <a:avLst/>
          </a:prstGeom>
          <a:noFill/>
          <a:ln w="38100" cap="rnd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746125" y="4910137"/>
            <a:ext cx="935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11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746125" y="5270500"/>
            <a:ext cx="935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10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47713" y="6019800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</a:t>
            </a:r>
            <a:r>
              <a:rPr lang="en-GB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8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905" name="Text Box 27"/>
          <p:cNvSpPr txBox="1">
            <a:spLocks noChangeArrowheads="1"/>
          </p:cNvSpPr>
          <p:nvPr/>
        </p:nvSpPr>
        <p:spPr bwMode="auto">
          <a:xfrm>
            <a:off x="1333500" y="6354762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 0.45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06" name="Text Box 28"/>
          <p:cNvSpPr txBox="1">
            <a:spLocks noChangeArrowheads="1"/>
          </p:cNvSpPr>
          <p:nvPr/>
        </p:nvSpPr>
        <p:spPr bwMode="auto">
          <a:xfrm>
            <a:off x="2270125" y="6354762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2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07" name="Text Box 30"/>
          <p:cNvSpPr txBox="1">
            <a:spLocks noChangeArrowheads="1"/>
          </p:cNvSpPr>
          <p:nvPr/>
        </p:nvSpPr>
        <p:spPr bwMode="auto">
          <a:xfrm>
            <a:off x="2830513" y="6354762"/>
            <a:ext cx="935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3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08" name="Text Box 33"/>
          <p:cNvSpPr txBox="1">
            <a:spLocks noChangeArrowheads="1"/>
          </p:cNvSpPr>
          <p:nvPr/>
        </p:nvSpPr>
        <p:spPr bwMode="auto">
          <a:xfrm>
            <a:off x="3422650" y="6354762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4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09" name="Text Box 37"/>
          <p:cNvSpPr txBox="1">
            <a:spLocks noChangeArrowheads="1"/>
          </p:cNvSpPr>
          <p:nvPr/>
        </p:nvSpPr>
        <p:spPr bwMode="auto">
          <a:xfrm>
            <a:off x="4068763" y="6354762"/>
            <a:ext cx="935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5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10" name="Text Box 39"/>
          <p:cNvSpPr txBox="1">
            <a:spLocks noChangeArrowheads="1"/>
          </p:cNvSpPr>
          <p:nvPr/>
        </p:nvSpPr>
        <p:spPr bwMode="auto">
          <a:xfrm>
            <a:off x="4648200" y="6354762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6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11" name="Text Box 42"/>
          <p:cNvSpPr txBox="1">
            <a:spLocks noChangeArrowheads="1"/>
          </p:cNvSpPr>
          <p:nvPr/>
        </p:nvSpPr>
        <p:spPr bwMode="auto">
          <a:xfrm>
            <a:off x="5387975" y="6354762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200">
                <a:solidFill>
                  <a:schemeClr val="tx2"/>
                </a:solidFill>
              </a:rPr>
              <a:t>7   TeV</a:t>
            </a:r>
            <a:endParaRPr lang="en-US" sz="1200" baseline="30000">
              <a:solidFill>
                <a:schemeClr val="tx2"/>
              </a:solidFill>
            </a:endParaRPr>
          </a:p>
        </p:txBody>
      </p:sp>
      <p:sp>
        <p:nvSpPr>
          <p:cNvPr id="37912" name="Rectangle 43"/>
          <p:cNvSpPr>
            <a:spLocks noChangeArrowheads="1"/>
          </p:cNvSpPr>
          <p:nvPr/>
        </p:nvSpPr>
        <p:spPr bwMode="auto">
          <a:xfrm>
            <a:off x="5356225" y="5443537"/>
            <a:ext cx="290513" cy="758825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3" name="Rectangle 44"/>
          <p:cNvSpPr>
            <a:spLocks noChangeArrowheads="1"/>
          </p:cNvSpPr>
          <p:nvPr/>
        </p:nvSpPr>
        <p:spPr bwMode="auto">
          <a:xfrm>
            <a:off x="5067300" y="5370512"/>
            <a:ext cx="290513" cy="8318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4" name="Rectangle 45"/>
          <p:cNvSpPr>
            <a:spLocks noChangeArrowheads="1"/>
          </p:cNvSpPr>
          <p:nvPr/>
        </p:nvSpPr>
        <p:spPr bwMode="auto">
          <a:xfrm>
            <a:off x="4779963" y="5299075"/>
            <a:ext cx="290512" cy="903287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5" name="Rectangle 46"/>
          <p:cNvSpPr>
            <a:spLocks noChangeArrowheads="1"/>
          </p:cNvSpPr>
          <p:nvPr/>
        </p:nvSpPr>
        <p:spPr bwMode="auto">
          <a:xfrm>
            <a:off x="4491038" y="5227637"/>
            <a:ext cx="290512" cy="974725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6" name="Rectangle 47"/>
          <p:cNvSpPr>
            <a:spLocks noChangeArrowheads="1"/>
          </p:cNvSpPr>
          <p:nvPr/>
        </p:nvSpPr>
        <p:spPr bwMode="auto">
          <a:xfrm>
            <a:off x="4203700" y="5154612"/>
            <a:ext cx="290513" cy="10477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7" name="Rectangle 48"/>
          <p:cNvSpPr>
            <a:spLocks noChangeArrowheads="1"/>
          </p:cNvSpPr>
          <p:nvPr/>
        </p:nvSpPr>
        <p:spPr bwMode="auto">
          <a:xfrm>
            <a:off x="3843338" y="5083175"/>
            <a:ext cx="360362" cy="1119187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8" name="Rectangle 49"/>
          <p:cNvSpPr>
            <a:spLocks noChangeArrowheads="1"/>
          </p:cNvSpPr>
          <p:nvPr/>
        </p:nvSpPr>
        <p:spPr bwMode="auto">
          <a:xfrm>
            <a:off x="3556000" y="5011737"/>
            <a:ext cx="290513" cy="1190625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9" name="Rectangle 50"/>
          <p:cNvSpPr>
            <a:spLocks noChangeArrowheads="1"/>
          </p:cNvSpPr>
          <p:nvPr/>
        </p:nvSpPr>
        <p:spPr bwMode="auto">
          <a:xfrm>
            <a:off x="3267075" y="4938712"/>
            <a:ext cx="290513" cy="12636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0" name="Rectangle 51"/>
          <p:cNvSpPr>
            <a:spLocks noChangeArrowheads="1"/>
          </p:cNvSpPr>
          <p:nvPr/>
        </p:nvSpPr>
        <p:spPr bwMode="auto">
          <a:xfrm>
            <a:off x="2979738" y="4867275"/>
            <a:ext cx="290512" cy="1335087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1" name="Rectangle 52"/>
          <p:cNvSpPr>
            <a:spLocks noChangeArrowheads="1"/>
          </p:cNvSpPr>
          <p:nvPr/>
        </p:nvSpPr>
        <p:spPr bwMode="auto">
          <a:xfrm>
            <a:off x="2690813" y="4794250"/>
            <a:ext cx="290512" cy="1408112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2" name="Rectangle 53"/>
          <p:cNvSpPr>
            <a:spLocks noChangeArrowheads="1"/>
          </p:cNvSpPr>
          <p:nvPr/>
        </p:nvSpPr>
        <p:spPr bwMode="auto">
          <a:xfrm>
            <a:off x="2403475" y="4722812"/>
            <a:ext cx="290513" cy="147955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3" name="Rectangle 54"/>
          <p:cNvSpPr>
            <a:spLocks noChangeArrowheads="1"/>
          </p:cNvSpPr>
          <p:nvPr/>
        </p:nvSpPr>
        <p:spPr bwMode="auto">
          <a:xfrm>
            <a:off x="2116138" y="4651375"/>
            <a:ext cx="290512" cy="1550987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4" name="Line 55"/>
          <p:cNvSpPr>
            <a:spLocks noChangeShapeType="1"/>
          </p:cNvSpPr>
          <p:nvPr/>
        </p:nvSpPr>
        <p:spPr bwMode="auto">
          <a:xfrm>
            <a:off x="1393825" y="5802312"/>
            <a:ext cx="4249738" cy="1588"/>
          </a:xfrm>
          <a:prstGeom prst="line">
            <a:avLst/>
          </a:prstGeom>
          <a:noFill/>
          <a:ln w="9525" cap="rnd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5" name="Line 56"/>
          <p:cNvSpPr>
            <a:spLocks noChangeShapeType="1"/>
          </p:cNvSpPr>
          <p:nvPr/>
        </p:nvSpPr>
        <p:spPr bwMode="auto">
          <a:xfrm flipV="1">
            <a:off x="1393825" y="5443537"/>
            <a:ext cx="4249738" cy="0"/>
          </a:xfrm>
          <a:prstGeom prst="line">
            <a:avLst/>
          </a:prstGeom>
          <a:noFill/>
          <a:ln w="9525" cap="rnd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6" name="Line 57"/>
          <p:cNvSpPr>
            <a:spLocks noChangeShapeType="1"/>
          </p:cNvSpPr>
          <p:nvPr/>
        </p:nvSpPr>
        <p:spPr bwMode="auto">
          <a:xfrm flipV="1">
            <a:off x="1393825" y="5083175"/>
            <a:ext cx="2449513" cy="0"/>
          </a:xfrm>
          <a:prstGeom prst="line">
            <a:avLst/>
          </a:prstGeom>
          <a:noFill/>
          <a:ln w="9525" cap="rnd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7" name="Line 58"/>
          <p:cNvSpPr>
            <a:spLocks noChangeShapeType="1"/>
          </p:cNvSpPr>
          <p:nvPr/>
        </p:nvSpPr>
        <p:spPr bwMode="auto">
          <a:xfrm flipV="1">
            <a:off x="1395413" y="6162675"/>
            <a:ext cx="4248150" cy="0"/>
          </a:xfrm>
          <a:prstGeom prst="line">
            <a:avLst/>
          </a:prstGeom>
          <a:noFill/>
          <a:ln w="9525" cap="rnd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8" name="Line 61"/>
          <p:cNvSpPr>
            <a:spLocks noChangeShapeType="1"/>
          </p:cNvSpPr>
          <p:nvPr/>
        </p:nvSpPr>
        <p:spPr bwMode="auto">
          <a:xfrm>
            <a:off x="1323975" y="4332287"/>
            <a:ext cx="4319588" cy="0"/>
          </a:xfrm>
          <a:prstGeom prst="line">
            <a:avLst/>
          </a:prstGeom>
          <a:noFill/>
          <a:ln w="6350">
            <a:solidFill>
              <a:srgbClr val="FFCC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9" name="Line 62"/>
          <p:cNvSpPr>
            <a:spLocks noChangeShapeType="1"/>
          </p:cNvSpPr>
          <p:nvPr/>
        </p:nvSpPr>
        <p:spPr bwMode="auto">
          <a:xfrm>
            <a:off x="1322388" y="3971925"/>
            <a:ext cx="4321175" cy="0"/>
          </a:xfrm>
          <a:prstGeom prst="line">
            <a:avLst/>
          </a:prstGeom>
          <a:noFill/>
          <a:ln w="6350">
            <a:solidFill>
              <a:srgbClr val="FFCC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0" name="Line 63"/>
          <p:cNvSpPr>
            <a:spLocks noChangeShapeType="1"/>
          </p:cNvSpPr>
          <p:nvPr/>
        </p:nvSpPr>
        <p:spPr bwMode="auto">
          <a:xfrm>
            <a:off x="1323975" y="3611562"/>
            <a:ext cx="4319588" cy="0"/>
          </a:xfrm>
          <a:prstGeom prst="line">
            <a:avLst/>
          </a:prstGeom>
          <a:noFill/>
          <a:ln w="6350">
            <a:solidFill>
              <a:srgbClr val="FFCC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1" name="Text Box 64"/>
          <p:cNvSpPr txBox="1">
            <a:spLocks noChangeArrowheads="1"/>
          </p:cNvSpPr>
          <p:nvPr/>
        </p:nvSpPr>
        <p:spPr bwMode="auto">
          <a:xfrm>
            <a:off x="747713" y="4187825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13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932" name="Text Box 65"/>
          <p:cNvSpPr txBox="1">
            <a:spLocks noChangeArrowheads="1"/>
          </p:cNvSpPr>
          <p:nvPr/>
        </p:nvSpPr>
        <p:spPr bwMode="auto">
          <a:xfrm>
            <a:off x="747713" y="3798887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14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933" name="Text Box 66"/>
          <p:cNvSpPr txBox="1">
            <a:spLocks noChangeArrowheads="1"/>
          </p:cNvSpPr>
          <p:nvPr/>
        </p:nvSpPr>
        <p:spPr bwMode="auto">
          <a:xfrm>
            <a:off x="747713" y="3440112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000">
                <a:solidFill>
                  <a:schemeClr val="tx2"/>
                </a:solidFill>
              </a:rPr>
              <a:t>1 </a:t>
            </a:r>
            <a:r>
              <a:rPr lang="en-US" sz="1000">
                <a:solidFill>
                  <a:schemeClr val="tx2"/>
                </a:solidFill>
              </a:rPr>
              <a:t>·</a:t>
            </a:r>
            <a:r>
              <a:rPr lang="en-GB" sz="1000">
                <a:solidFill>
                  <a:schemeClr val="tx2"/>
                </a:solidFill>
              </a:rPr>
              <a:t> 10</a:t>
            </a:r>
            <a:r>
              <a:rPr lang="en-GB" sz="1000" baseline="30000">
                <a:solidFill>
                  <a:schemeClr val="tx2"/>
                </a:solidFill>
              </a:rPr>
              <a:t>15</a:t>
            </a:r>
            <a:endParaRPr lang="en-US" sz="1000" baseline="30000">
              <a:solidFill>
                <a:schemeClr val="tx2"/>
              </a:solidFill>
            </a:endParaRPr>
          </a:p>
        </p:txBody>
      </p:sp>
      <p:sp>
        <p:nvSpPr>
          <p:cNvPr id="37934" name="Rectangle 67"/>
          <p:cNvSpPr>
            <a:spLocks noChangeArrowheads="1"/>
          </p:cNvSpPr>
          <p:nvPr/>
        </p:nvSpPr>
        <p:spPr bwMode="auto">
          <a:xfrm>
            <a:off x="1827213" y="3611562"/>
            <a:ext cx="290512" cy="965200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5" name="Rectangle 68"/>
          <p:cNvSpPr>
            <a:spLocks noChangeArrowheads="1"/>
          </p:cNvSpPr>
          <p:nvPr/>
        </p:nvSpPr>
        <p:spPr bwMode="auto">
          <a:xfrm>
            <a:off x="2116138" y="3611562"/>
            <a:ext cx="290512" cy="1081088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6" name="Rectangle 69"/>
          <p:cNvSpPr>
            <a:spLocks noChangeArrowheads="1"/>
          </p:cNvSpPr>
          <p:nvPr/>
        </p:nvSpPr>
        <p:spPr bwMode="auto">
          <a:xfrm>
            <a:off x="2403475" y="3611562"/>
            <a:ext cx="290513" cy="1152525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7" name="Rectangle 70"/>
          <p:cNvSpPr>
            <a:spLocks noChangeArrowheads="1"/>
          </p:cNvSpPr>
          <p:nvPr/>
        </p:nvSpPr>
        <p:spPr bwMode="auto">
          <a:xfrm>
            <a:off x="2690813" y="3611562"/>
            <a:ext cx="290512" cy="1223963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8" name="Rectangle 71"/>
          <p:cNvSpPr>
            <a:spLocks noChangeArrowheads="1"/>
          </p:cNvSpPr>
          <p:nvPr/>
        </p:nvSpPr>
        <p:spPr bwMode="auto">
          <a:xfrm>
            <a:off x="2979738" y="3611562"/>
            <a:ext cx="290512" cy="1296988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9" name="Rectangle 72"/>
          <p:cNvSpPr>
            <a:spLocks noChangeArrowheads="1"/>
          </p:cNvSpPr>
          <p:nvPr/>
        </p:nvSpPr>
        <p:spPr bwMode="auto">
          <a:xfrm>
            <a:off x="3267075" y="3611562"/>
            <a:ext cx="290513" cy="1368425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0" name="Rectangle 73"/>
          <p:cNvSpPr>
            <a:spLocks noChangeArrowheads="1"/>
          </p:cNvSpPr>
          <p:nvPr/>
        </p:nvSpPr>
        <p:spPr bwMode="auto">
          <a:xfrm>
            <a:off x="3556000" y="3611562"/>
            <a:ext cx="290513" cy="1439863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1" name="Rectangle 74"/>
          <p:cNvSpPr>
            <a:spLocks noChangeArrowheads="1"/>
          </p:cNvSpPr>
          <p:nvPr/>
        </p:nvSpPr>
        <p:spPr bwMode="auto">
          <a:xfrm>
            <a:off x="3843338" y="3611562"/>
            <a:ext cx="360362" cy="1512888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2" name="Rectangle 75"/>
          <p:cNvSpPr>
            <a:spLocks noChangeArrowheads="1"/>
          </p:cNvSpPr>
          <p:nvPr/>
        </p:nvSpPr>
        <p:spPr bwMode="auto">
          <a:xfrm>
            <a:off x="4200525" y="3611562"/>
            <a:ext cx="290513" cy="1584325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3" name="Rectangle 76"/>
          <p:cNvSpPr>
            <a:spLocks noChangeArrowheads="1"/>
          </p:cNvSpPr>
          <p:nvPr/>
        </p:nvSpPr>
        <p:spPr bwMode="auto">
          <a:xfrm>
            <a:off x="4489450" y="3611562"/>
            <a:ext cx="290513" cy="1655763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4" name="Rectangle 77"/>
          <p:cNvSpPr>
            <a:spLocks noChangeArrowheads="1"/>
          </p:cNvSpPr>
          <p:nvPr/>
        </p:nvSpPr>
        <p:spPr bwMode="auto">
          <a:xfrm>
            <a:off x="4776788" y="3611562"/>
            <a:ext cx="290512" cy="1728788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5" name="Rectangle 78"/>
          <p:cNvSpPr>
            <a:spLocks noChangeArrowheads="1"/>
          </p:cNvSpPr>
          <p:nvPr/>
        </p:nvSpPr>
        <p:spPr bwMode="auto">
          <a:xfrm>
            <a:off x="5065713" y="3611562"/>
            <a:ext cx="290512" cy="1800225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6" name="Rectangle 79"/>
          <p:cNvSpPr>
            <a:spLocks noChangeArrowheads="1"/>
          </p:cNvSpPr>
          <p:nvPr/>
        </p:nvSpPr>
        <p:spPr bwMode="auto">
          <a:xfrm>
            <a:off x="5353050" y="3611562"/>
            <a:ext cx="290513" cy="1873250"/>
          </a:xfrm>
          <a:prstGeom prst="rect">
            <a:avLst/>
          </a:prstGeom>
          <a:gradFill rotWithShape="1">
            <a:gsLst>
              <a:gs pos="0">
                <a:srgbClr val="FC043F"/>
              </a:gs>
              <a:gs pos="50000">
                <a:srgbClr val="75021D"/>
              </a:gs>
              <a:gs pos="100000">
                <a:srgbClr val="FC043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7" name="Line 80"/>
          <p:cNvSpPr>
            <a:spLocks noChangeShapeType="1"/>
          </p:cNvSpPr>
          <p:nvPr/>
        </p:nvSpPr>
        <p:spPr bwMode="auto">
          <a:xfrm>
            <a:off x="1524000" y="6202362"/>
            <a:ext cx="461010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8" name="Text Box 81"/>
          <p:cNvSpPr txBox="1">
            <a:spLocks noChangeArrowheads="1"/>
          </p:cNvSpPr>
          <p:nvPr/>
        </p:nvSpPr>
        <p:spPr bwMode="auto">
          <a:xfrm>
            <a:off x="2438400" y="5360987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CH" sz="2000">
                <a:solidFill>
                  <a:srgbClr val="000000"/>
                </a:solidFill>
              </a:rPr>
              <a:t>SBF = </a:t>
            </a:r>
            <a:r>
              <a:rPr lang="en-US" sz="2000">
                <a:solidFill>
                  <a:srgbClr val="000000"/>
                </a:solidFill>
              </a:rPr>
              <a:t>"</a:t>
            </a:r>
            <a:r>
              <a:rPr lang="fr-CH" sz="2000">
                <a:solidFill>
                  <a:srgbClr val="000000"/>
                </a:solidFill>
              </a:rPr>
              <a:t>True</a:t>
            </a:r>
            <a:r>
              <a:rPr lang="en-US" sz="2000">
                <a:solidFill>
                  <a:srgbClr val="000000"/>
                </a:solidFill>
              </a:rPr>
              <a:t>"</a:t>
            </a:r>
          </a:p>
        </p:txBody>
      </p:sp>
      <p:sp>
        <p:nvSpPr>
          <p:cNvPr id="37949" name="Text Box 82"/>
          <p:cNvSpPr txBox="1">
            <a:spLocks noChangeArrowheads="1"/>
          </p:cNvSpPr>
          <p:nvPr/>
        </p:nvSpPr>
        <p:spPr bwMode="auto">
          <a:xfrm>
            <a:off x="2438400" y="3684587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CH" sz="2000">
                <a:solidFill>
                  <a:srgbClr val="000000"/>
                </a:solidFill>
              </a:rPr>
              <a:t>SBF = </a:t>
            </a:r>
            <a:r>
              <a:rPr lang="en-US" sz="2000">
                <a:solidFill>
                  <a:srgbClr val="000000"/>
                </a:solidFill>
              </a:rPr>
              <a:t>"</a:t>
            </a:r>
            <a:r>
              <a:rPr lang="fr-CH" sz="2000">
                <a:solidFill>
                  <a:srgbClr val="000000"/>
                </a:solidFill>
              </a:rPr>
              <a:t>False</a:t>
            </a:r>
            <a:r>
              <a:rPr lang="en-US" sz="2000">
                <a:solidFill>
                  <a:srgbClr val="000000"/>
                </a:solidFill>
              </a:rPr>
              <a:t>"</a:t>
            </a:r>
          </a:p>
        </p:txBody>
      </p:sp>
      <p:sp>
        <p:nvSpPr>
          <p:cNvPr id="37950" name="Text Box 83"/>
          <p:cNvSpPr txBox="1">
            <a:spLocks noChangeArrowheads="1"/>
          </p:cNvSpPr>
          <p:nvPr/>
        </p:nvSpPr>
        <p:spPr bwMode="auto">
          <a:xfrm>
            <a:off x="6172200" y="6126162"/>
            <a:ext cx="935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>
                <a:solidFill>
                  <a:schemeClr val="tx2"/>
                </a:solidFill>
              </a:rPr>
              <a:t>Energy</a:t>
            </a:r>
            <a:endParaRPr lang="en-US" sz="1400" baseline="30000">
              <a:solidFill>
                <a:schemeClr val="tx2"/>
              </a:solidFill>
            </a:endParaRPr>
          </a:p>
        </p:txBody>
      </p:sp>
      <p:sp>
        <p:nvSpPr>
          <p:cNvPr id="37951" name="Text Box 84"/>
          <p:cNvSpPr txBox="1">
            <a:spLocks noChangeArrowheads="1"/>
          </p:cNvSpPr>
          <p:nvPr/>
        </p:nvSpPr>
        <p:spPr bwMode="auto">
          <a:xfrm>
            <a:off x="747713" y="2987675"/>
            <a:ext cx="935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tx2"/>
                </a:solidFill>
              </a:rPr>
              <a:t>I </a:t>
            </a:r>
            <a:r>
              <a:rPr lang="en-GB" baseline="-10000">
                <a:solidFill>
                  <a:schemeClr val="tx2"/>
                </a:solidFill>
              </a:rPr>
              <a:t>beam</a:t>
            </a:r>
            <a:endParaRPr lang="en-US" baseline="-10000">
              <a:solidFill>
                <a:schemeClr val="tx2"/>
              </a:solidFill>
            </a:endParaRPr>
          </a:p>
        </p:txBody>
      </p:sp>
      <p:sp>
        <p:nvSpPr>
          <p:cNvPr id="37952" name="Rectangle 85"/>
          <p:cNvSpPr>
            <a:spLocks noChangeArrowheads="1"/>
          </p:cNvSpPr>
          <p:nvPr/>
        </p:nvSpPr>
        <p:spPr bwMode="auto">
          <a:xfrm>
            <a:off x="1827213" y="4567237"/>
            <a:ext cx="290512" cy="1635125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53" name="Text Box 86"/>
          <p:cNvSpPr txBox="1">
            <a:spLocks noChangeArrowheads="1"/>
          </p:cNvSpPr>
          <p:nvPr/>
        </p:nvSpPr>
        <p:spPr bwMode="auto">
          <a:xfrm>
            <a:off x="5867400" y="4605337"/>
            <a:ext cx="33528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/>
              <a:t>In this intensity range, </a:t>
            </a:r>
          </a:p>
          <a:p>
            <a:r>
              <a:rPr lang="en-US" b="0" dirty="0"/>
              <a:t>a safe beam becomes unsafe</a:t>
            </a:r>
          </a:p>
          <a:p>
            <a:r>
              <a:rPr lang="en-US" b="0" dirty="0"/>
              <a:t>during acceleration </a:t>
            </a:r>
          </a:p>
        </p:txBody>
      </p:sp>
      <p:sp>
        <p:nvSpPr>
          <p:cNvPr id="37954" name="AutoShape 87"/>
          <p:cNvSpPr>
            <a:spLocks/>
          </p:cNvSpPr>
          <p:nvPr/>
        </p:nvSpPr>
        <p:spPr bwMode="auto">
          <a:xfrm>
            <a:off x="5715000" y="4678362"/>
            <a:ext cx="76200" cy="762000"/>
          </a:xfrm>
          <a:prstGeom prst="rightBrace">
            <a:avLst>
              <a:gd name="adj1" fmla="val 83333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0" y="762000"/>
            <a:ext cx="9144000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763" lvl="1" indent="-223838">
              <a:lnSpc>
                <a:spcPct val="110000"/>
              </a:lnSpc>
              <a:spcBef>
                <a:spcPct val="30000"/>
              </a:spcBef>
              <a:buSzPct val="72000"/>
              <a:buFont typeface="Arial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 smtClean="0"/>
              <a:t>Safe Beam Flag</a:t>
            </a:r>
            <a:r>
              <a:rPr lang="en-US" sz="2000" dirty="0" smtClean="0"/>
              <a:t> </a:t>
            </a:r>
            <a:r>
              <a:rPr lang="en-US" sz="2000" dirty="0" smtClean="0"/>
              <a:t>depends:</a:t>
            </a:r>
          </a:p>
          <a:p>
            <a:pPr marL="969963" lvl="2" indent="-223838">
              <a:lnSpc>
                <a:spcPct val="110000"/>
              </a:lnSpc>
              <a:spcBef>
                <a:spcPct val="30000"/>
              </a:spcBef>
              <a:buSzPct val="72000"/>
              <a:buFont typeface="Arial"/>
              <a:buChar char="•"/>
            </a:pPr>
            <a:r>
              <a:rPr lang="en-US" sz="2000" dirty="0" smtClean="0"/>
              <a:t>on </a:t>
            </a: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0000FF"/>
                </a:solidFill>
              </a:rPr>
              <a:t>beam energy and </a:t>
            </a:r>
            <a:r>
              <a:rPr lang="en-US" sz="2000" dirty="0" smtClean="0">
                <a:solidFill>
                  <a:srgbClr val="0000FF"/>
                </a:solidFill>
              </a:rPr>
              <a:t>intensity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pic>
        <p:nvPicPr>
          <p:cNvPr id="68" name="Picture 4" descr="DSC_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838200"/>
            <a:ext cx="3886200" cy="25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5562600" y="2574925"/>
            <a:ext cx="2590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pitchFamily="-65" charset="0"/>
              </a:rPr>
              <a:t> A      B       D      C</a:t>
            </a:r>
          </a:p>
        </p:txBody>
      </p:sp>
      <p:graphicFrame>
        <p:nvGraphicFramePr>
          <p:cNvPr id="70" name="Group 28"/>
          <p:cNvGraphicFramePr>
            <a:graphicFrameLocks noGrp="1"/>
          </p:cNvGraphicFramePr>
          <p:nvPr/>
        </p:nvGraphicFramePr>
        <p:xfrm>
          <a:off x="6477000" y="853441"/>
          <a:ext cx="2359025" cy="1737359"/>
        </p:xfrm>
        <a:graphic>
          <a:graphicData uri="http://schemas.openxmlformats.org/drawingml/2006/table">
            <a:tbl>
              <a:tblPr/>
              <a:tblGrid>
                <a:gridCol w="987394"/>
                <a:gridCol w="1371631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Shot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Intensity / p+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1.2×10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2.4×10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4.8×10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7.2×10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-65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5257800" y="3048000"/>
            <a:ext cx="3886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0000"/>
              </a:lnSpc>
              <a:spcAft>
                <a:spcPct val="20000"/>
              </a:spcAft>
            </a:pPr>
            <a:r>
              <a:rPr lang="en-US" dirty="0" smtClean="0">
                <a:solidFill>
                  <a:schemeClr val="bg1"/>
                </a:solidFill>
              </a:rPr>
              <a:t>SPS </a:t>
            </a:r>
            <a:r>
              <a:rPr lang="en-US" dirty="0" smtClean="0">
                <a:solidFill>
                  <a:schemeClr val="bg1"/>
                </a:solidFill>
              </a:rPr>
              <a:t>damage</a:t>
            </a:r>
            <a:r>
              <a:rPr lang="en-US" dirty="0" smtClean="0">
                <a:solidFill>
                  <a:schemeClr val="bg1"/>
                </a:solidFill>
              </a:rPr>
              <a:t> by </a:t>
            </a:r>
            <a:r>
              <a:rPr lang="en-US" dirty="0" smtClean="0">
                <a:solidFill>
                  <a:schemeClr val="bg1"/>
                </a:solidFill>
              </a:rPr>
              <a:t>V. </a:t>
            </a:r>
            <a:r>
              <a:rPr lang="en-US" dirty="0" err="1" smtClean="0">
                <a:solidFill>
                  <a:schemeClr val="bg1"/>
                </a:solidFill>
              </a:rPr>
              <a:t>Kain</a:t>
            </a:r>
            <a:r>
              <a:rPr lang="en-US" dirty="0" smtClean="0">
                <a:solidFill>
                  <a:schemeClr val="bg1"/>
                </a:solidFill>
              </a:rPr>
              <a:t>  Chamonix 2005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interlock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334000"/>
          </a:xfrm>
        </p:spPr>
        <p:txBody>
          <a:bodyPr/>
          <a:lstStyle/>
          <a:p>
            <a:pPr marL="233363" indent="-233363">
              <a:lnSpc>
                <a:spcPct val="110000"/>
              </a:lnSpc>
              <a:spcBef>
                <a:spcPct val="30000"/>
              </a:spcBef>
              <a:buClr>
                <a:srgbClr val="0000FF"/>
              </a:buClr>
              <a:buSzPct val="80000"/>
              <a:buFont typeface="Wingdings" charset="2"/>
              <a:buChar char="q"/>
            </a:pPr>
            <a:r>
              <a:rPr lang="en-US" sz="2000" dirty="0" smtClean="0"/>
              <a:t>On large </a:t>
            </a:r>
            <a:r>
              <a:rPr lang="en-US" sz="2000" dirty="0" smtClean="0"/>
              <a:t>accelerators it is not always possible </a:t>
            </a:r>
            <a:r>
              <a:rPr lang="en-US" sz="2000" dirty="0" smtClean="0">
                <a:solidFill>
                  <a:srgbClr val="0000FF"/>
                </a:solidFill>
              </a:rPr>
              <a:t>to cover all failure mechanisms with a hardware system</a:t>
            </a:r>
            <a:r>
              <a:rPr lang="en-US" sz="2000" dirty="0" smtClean="0">
                <a:solidFill>
                  <a:srgbClr val="0000FF"/>
                </a:solidFill>
              </a:rPr>
              <a:t>:</a:t>
            </a:r>
          </a:p>
          <a:p>
            <a:pPr marL="633413" lvl="1" indent="-233363">
              <a:lnSpc>
                <a:spcPct val="110000"/>
              </a:lnSpc>
              <a:spcBef>
                <a:spcPct val="30000"/>
              </a:spcBef>
              <a:buClr>
                <a:srgbClr val="0000FF"/>
              </a:buClr>
              <a:buSzPct val="80000"/>
              <a:buFont typeface="Wingdings" charset="2"/>
              <a:buChar char="q"/>
            </a:pPr>
            <a:r>
              <a:rPr lang="en-US" sz="1600" dirty="0" smtClean="0"/>
              <a:t> It </a:t>
            </a:r>
            <a:r>
              <a:rPr lang="en-US" sz="1800" dirty="0" smtClean="0"/>
              <a:t>needs </a:t>
            </a:r>
            <a:r>
              <a:rPr lang="en-US" sz="1800" dirty="0" smtClean="0"/>
              <a:t>something more </a:t>
            </a:r>
            <a:r>
              <a:rPr lang="en-US" sz="1800" u="sng" dirty="0" smtClean="0">
                <a:solidFill>
                  <a:srgbClr val="0000FF"/>
                </a:solidFill>
              </a:rPr>
              <a:t>flexible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smtClean="0"/>
              <a:t>like adding a new interlock if </a:t>
            </a:r>
            <a:r>
              <a:rPr lang="en-US" sz="1800" dirty="0" smtClean="0">
                <a:solidFill>
                  <a:srgbClr val="0000FF"/>
                </a:solidFill>
              </a:rPr>
              <a:t>not too time critical</a:t>
            </a:r>
          </a:p>
          <a:p>
            <a:pPr marL="233363" indent="-233363">
              <a:lnSpc>
                <a:spcPct val="110000"/>
              </a:lnSpc>
              <a:spcBef>
                <a:spcPct val="30000"/>
              </a:spcBef>
              <a:buClr>
                <a:srgbClr val="0000FF"/>
              </a:buClr>
              <a:buSzPct val="80000"/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urvey </a:t>
            </a:r>
            <a:r>
              <a:rPr lang="en-US" sz="2000" dirty="0" smtClean="0"/>
              <a:t>the control system components </a:t>
            </a:r>
            <a:r>
              <a:rPr lang="en-US" sz="2000" dirty="0" smtClean="0">
                <a:solidFill>
                  <a:srgbClr val="0000FF"/>
                </a:solidFill>
              </a:rPr>
              <a:t>relevant for machine protection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marL="633413" lvl="1" indent="-233363">
              <a:lnSpc>
                <a:spcPct val="110000"/>
              </a:lnSpc>
              <a:spcBef>
                <a:spcPct val="30000"/>
              </a:spcBef>
              <a:buClr>
                <a:srgbClr val="0000FF"/>
              </a:buClr>
              <a:buSzPct val="80000"/>
              <a:buFont typeface="Wingdings" charset="2"/>
              <a:buChar char="q"/>
            </a:pPr>
            <a:r>
              <a:rPr lang="en-US" sz="1800" dirty="0" smtClean="0"/>
              <a:t>as </a:t>
            </a:r>
            <a:r>
              <a:rPr lang="en-US" sz="1800" dirty="0" smtClean="0"/>
              <a:t>additional protection layer, with possibility </a:t>
            </a:r>
            <a:r>
              <a:rPr lang="en-US" sz="1800" dirty="0" smtClean="0">
                <a:solidFill>
                  <a:srgbClr val="0000FF"/>
                </a:solidFill>
              </a:rPr>
              <a:t>to abort beam if </a:t>
            </a:r>
            <a:r>
              <a:rPr lang="en-US" sz="1800" dirty="0" smtClean="0">
                <a:solidFill>
                  <a:srgbClr val="0000FF"/>
                </a:solidFill>
              </a:rPr>
              <a:t>necessary</a:t>
            </a:r>
          </a:p>
          <a:p>
            <a:pPr marL="233363" indent="-233363">
              <a:lnSpc>
                <a:spcPct val="110000"/>
              </a:lnSpc>
              <a:spcBef>
                <a:spcPct val="30000"/>
              </a:spcBef>
              <a:buClr>
                <a:srgbClr val="0000FF"/>
              </a:buClr>
              <a:buSzPct val="80000"/>
              <a:buFont typeface="Wingdings" charset="2"/>
              <a:buChar char="q"/>
            </a:pPr>
            <a:r>
              <a:rPr lang="en-US" sz="2000" dirty="0" smtClean="0"/>
              <a:t>Provide </a:t>
            </a:r>
            <a:r>
              <a:rPr lang="en-US" sz="2000" dirty="0" smtClean="0">
                <a:solidFill>
                  <a:srgbClr val="0000FF"/>
                </a:solidFill>
              </a:rPr>
              <a:t>additional protection </a:t>
            </a:r>
            <a:r>
              <a:rPr lang="en-US" sz="2000" dirty="0" smtClean="0"/>
              <a:t>for </a:t>
            </a:r>
            <a:r>
              <a:rPr lang="en-US" sz="2000" dirty="0" smtClean="0">
                <a:solidFill>
                  <a:srgbClr val="0000FF"/>
                </a:solidFill>
              </a:rPr>
              <a:t>complex</a:t>
            </a:r>
            <a:r>
              <a:rPr lang="en-US" sz="2000" dirty="0" smtClean="0"/>
              <a:t> but </a:t>
            </a:r>
            <a:r>
              <a:rPr lang="en-US" sz="2000" dirty="0" smtClean="0">
                <a:solidFill>
                  <a:srgbClr val="0000FF"/>
                </a:solidFill>
              </a:rPr>
              <a:t>less critical conditions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marL="633413" lvl="1" indent="-233363">
              <a:lnSpc>
                <a:spcPct val="110000"/>
              </a:lnSpc>
              <a:spcBef>
                <a:spcPct val="30000"/>
              </a:spcBef>
              <a:buClr>
                <a:srgbClr val="0000FF"/>
              </a:buClr>
              <a:buSzPct val="80000"/>
              <a:buFont typeface="Wingdings" charset="2"/>
              <a:buChar char="q"/>
            </a:pPr>
            <a:r>
              <a:rPr lang="en-US" sz="1800" dirty="0" smtClean="0"/>
              <a:t>(</a:t>
            </a:r>
            <a:r>
              <a:rPr lang="en-US" sz="1800" dirty="0" smtClean="0"/>
              <a:t>&gt; 12 </a:t>
            </a:r>
            <a:r>
              <a:rPr lang="en-US" sz="1800" dirty="0" err="1" smtClean="0"/>
              <a:t>BPMs</a:t>
            </a:r>
            <a:r>
              <a:rPr lang="en-US" sz="1800" dirty="0" smtClean="0"/>
              <a:t> over 6 mm for beam 2</a:t>
            </a:r>
            <a:r>
              <a:rPr lang="en-US" sz="1800" dirty="0" smtClean="0"/>
              <a:t>  </a:t>
            </a:r>
            <a:r>
              <a:rPr lang="en-US" sz="1800" dirty="0" smtClean="0"/>
              <a:t>horizontal plane (too large RF frequency change)</a:t>
            </a:r>
            <a:endParaRPr lang="en-US" sz="18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0341" y="3962400"/>
            <a:ext cx="4952999" cy="23806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2923625" y="5334000"/>
            <a:ext cx="3400975" cy="11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8"/>
          <p:cNvCxnSpPr>
            <a:cxnSpLocks noChangeShapeType="1"/>
          </p:cNvCxnSpPr>
          <p:nvPr/>
        </p:nvCxnSpPr>
        <p:spPr bwMode="auto">
          <a:xfrm>
            <a:off x="2378259" y="5790079"/>
            <a:ext cx="4372682" cy="1121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66800" y="5528846"/>
            <a:ext cx="114300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8000" rIns="18000">
            <a:prstTxWarp prst="textNoShape">
              <a:avLst/>
            </a:prstTxWarp>
            <a:spAutoFit/>
          </a:bodyPr>
          <a:lstStyle/>
          <a:p>
            <a:pPr algn="l" defTabSz="457200" eaLnBrk="1" hangingPunct="1">
              <a:spcBef>
                <a:spcPct val="0"/>
              </a:spcBef>
            </a:pPr>
            <a:r>
              <a:rPr lang="en-US" sz="1600" b="0" dirty="0" err="1">
                <a:latin typeface="Calibri" pitchFamily="-65" charset="0"/>
              </a:rPr>
              <a:t>Threshhold</a:t>
            </a:r>
            <a:endParaRPr lang="en-US" sz="1600" b="0" dirty="0">
              <a:latin typeface="Calibri" pitchFamily="-65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990600" y="4038600"/>
            <a:ext cx="1219200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8000" rIns="18000">
            <a:prstTxWarp prst="textNoShape">
              <a:avLst/>
            </a:prstTxWarp>
            <a:spAutoFit/>
          </a:bodyPr>
          <a:lstStyle/>
          <a:p>
            <a:pPr algn="l" defTabSz="457200" eaLnBrk="1" hangingPunct="1">
              <a:spcBef>
                <a:spcPct val="0"/>
              </a:spcBef>
            </a:pPr>
            <a:r>
              <a:rPr lang="en-US" sz="1600" dirty="0" smtClean="0">
                <a:latin typeface="Calibri" pitchFamily="-65" charset="0"/>
              </a:rPr>
              <a:t>Trigger orbit excursion &gt;&gt;</a:t>
            </a:r>
            <a:endParaRPr lang="en-US" sz="1600" b="0" dirty="0">
              <a:latin typeface="Calibri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Post Mortem user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334000"/>
          </a:xfrm>
        </p:spPr>
        <p:txBody>
          <a:bodyPr/>
          <a:lstStyle/>
          <a:p>
            <a:pPr algn="just" eaLnBrk="0" hangingPunct="0">
              <a:lnSpc>
                <a:spcPct val="120000"/>
              </a:lnSpc>
            </a:pPr>
            <a:r>
              <a:rPr lang="en-US" sz="2000" b="1" dirty="0" smtClean="0">
                <a:latin typeface="Calibri" pitchFamily="34" charset="0"/>
                <a:cs typeface="Arial" charset="0"/>
              </a:rPr>
              <a:t>LHC Post Mortem system 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is an automated post-operational analysis of transient data recordings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  <a:cs typeface="Arial" charset="0"/>
              </a:rPr>
              <a:t> from LHC equipment 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  <a:cs typeface="Arial" charset="0"/>
              </a:rPr>
              <a:t>systems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Meant to 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support machine protection by helping the operations crews and experts in understanding the machine performance and beam dump events 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and answer fundamental questions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:</a:t>
            </a:r>
          </a:p>
          <a:p>
            <a:pPr lvl="1" algn="just" eaLnBrk="0" hangingPunct="0">
              <a:lnSpc>
                <a:spcPct val="120000"/>
              </a:lnSpc>
              <a:buFontTx/>
              <a:buChar char="•"/>
            </a:pPr>
            <a:r>
              <a:rPr lang="en-GB" sz="1600" i="1" dirty="0" smtClean="0">
                <a:solidFill>
                  <a:srgbClr val="0000FF"/>
                </a:solidFill>
                <a:latin typeface="Calibri" pitchFamily="34" charset="0"/>
              </a:rPr>
              <a:t>What happened?</a:t>
            </a:r>
            <a:r>
              <a:rPr lang="en-US" sz="1600" i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1600" i="1" dirty="0" smtClean="0">
                <a:solidFill>
                  <a:srgbClr val="062F67"/>
                </a:solidFill>
                <a:latin typeface="Calibri" pitchFamily="34" charset="0"/>
              </a:rPr>
              <a:t>(</a:t>
            </a:r>
            <a:r>
              <a:rPr lang="en-US" sz="1600" i="1" dirty="0" err="1" smtClean="0">
                <a:solidFill>
                  <a:srgbClr val="062F67"/>
                </a:solidFill>
                <a:latin typeface="Calibri" pitchFamily="34" charset="0"/>
              </a:rPr>
              <a:t>ie</a:t>
            </a:r>
            <a:r>
              <a:rPr lang="en-US" sz="1600" i="1" dirty="0" smtClean="0">
                <a:solidFill>
                  <a:srgbClr val="062F67"/>
                </a:solidFill>
                <a:latin typeface="Calibri" pitchFamily="34" charset="0"/>
              </a:rPr>
              <a:t> the </a:t>
            </a:r>
            <a:r>
              <a:rPr lang="en-GB" sz="1600" i="1" dirty="0" smtClean="0">
                <a:solidFill>
                  <a:srgbClr val="062F67"/>
                </a:solidFill>
                <a:latin typeface="Calibri" pitchFamily="34" charset="0"/>
              </a:rPr>
              <a:t>initiating event / event sequence leading to dump/incident)</a:t>
            </a:r>
            <a:endParaRPr lang="en-US" sz="1600" i="1" dirty="0" smtClean="0">
              <a:solidFill>
                <a:srgbClr val="062F67"/>
              </a:solidFill>
              <a:latin typeface="Calibri" pitchFamily="34" charset="0"/>
            </a:endParaRPr>
          </a:p>
          <a:p>
            <a:pPr lvl="1" algn="just" eaLnBrk="0" hangingPunct="0">
              <a:lnSpc>
                <a:spcPct val="120000"/>
              </a:lnSpc>
              <a:buFontTx/>
              <a:buChar char="•"/>
            </a:pPr>
            <a:r>
              <a:rPr lang="en-GB" sz="1600" i="1" dirty="0" smtClean="0">
                <a:solidFill>
                  <a:srgbClr val="062F67"/>
                </a:solidFill>
                <a:latin typeface="Calibri" pitchFamily="34" charset="0"/>
              </a:rPr>
              <a:t>Did </a:t>
            </a:r>
            <a:r>
              <a:rPr lang="en-GB" sz="1600" i="1" dirty="0" smtClean="0">
                <a:solidFill>
                  <a:srgbClr val="0000FF"/>
                </a:solidFill>
                <a:latin typeface="Calibri" pitchFamily="34" charset="0"/>
              </a:rPr>
              <a:t>the protection systems perform as expected (automated Post operational checks)?</a:t>
            </a:r>
          </a:p>
          <a:p>
            <a:pPr lvl="1" algn="just" eaLnBrk="0" hangingPunct="0">
              <a:lnSpc>
                <a:spcPct val="120000"/>
              </a:lnSpc>
              <a:buFontTx/>
              <a:buChar char="•"/>
            </a:pPr>
            <a:r>
              <a:rPr lang="en-GB" sz="1600" i="1" dirty="0" smtClean="0">
                <a:solidFill>
                  <a:srgbClr val="062F67"/>
                </a:solidFill>
                <a:latin typeface="Calibri" pitchFamily="34" charset="0"/>
              </a:rPr>
              <a:t>Assist in trend analysis, statistics of machine performance, </a:t>
            </a:r>
            <a:r>
              <a:rPr lang="en-GB" sz="1600" i="1" dirty="0" smtClean="0">
                <a:solidFill>
                  <a:srgbClr val="062F67"/>
                </a:solidFill>
                <a:latin typeface="Calibri" pitchFamily="34" charset="0"/>
              </a:rPr>
              <a:t>…</a:t>
            </a:r>
            <a:endParaRPr lang="en-GB" sz="2000" dirty="0" smtClean="0">
              <a:solidFill>
                <a:srgbClr val="062F67"/>
              </a:solidFill>
              <a:latin typeface="Calibri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GB" sz="2000" dirty="0" smtClean="0">
                <a:solidFill>
                  <a:srgbClr val="062F67"/>
                </a:solidFill>
                <a:latin typeface="Calibri" pitchFamily="34" charset="0"/>
              </a:rPr>
              <a:t>Each beam dump generates </a:t>
            </a:r>
            <a:r>
              <a:rPr lang="en-GB" sz="2000" dirty="0" smtClean="0">
                <a:solidFill>
                  <a:srgbClr val="0000FF"/>
                </a:solidFill>
                <a:latin typeface="Calibri" pitchFamily="34" charset="0"/>
              </a:rPr>
              <a:t>~ 1GB of PM data which is automatically analysed in typically &lt; 1 min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41350" y="0"/>
            <a:ext cx="8502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Transient data recording after a beam dump (PM)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876300"/>
            <a:ext cx="88138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86363" y="852488"/>
            <a:ext cx="284162" cy="936625"/>
            <a:chOff x="838200" y="1524000"/>
            <a:chExt cx="284163" cy="93696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649413" y="814388"/>
            <a:ext cx="284162" cy="936625"/>
            <a:chOff x="838200" y="1524000"/>
            <a:chExt cx="284163" cy="93696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93713" y="823913"/>
            <a:ext cx="284162" cy="936625"/>
            <a:chOff x="838200" y="1524000"/>
            <a:chExt cx="284163" cy="936965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352550" y="2782888"/>
            <a:ext cx="284163" cy="936625"/>
            <a:chOff x="838200" y="1524000"/>
            <a:chExt cx="284163" cy="93696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319088" y="4916488"/>
            <a:ext cx="284162" cy="936625"/>
            <a:chOff x="838200" y="1524000"/>
            <a:chExt cx="284163" cy="936965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1727200" y="4892675"/>
            <a:ext cx="284163" cy="936625"/>
            <a:chOff x="838200" y="1524000"/>
            <a:chExt cx="284163" cy="936965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6534150" y="2792413"/>
            <a:ext cx="284163" cy="936625"/>
            <a:chOff x="838200" y="1524000"/>
            <a:chExt cx="284163" cy="936965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6442075" y="833438"/>
            <a:ext cx="284163" cy="936625"/>
            <a:chOff x="838200" y="1524000"/>
            <a:chExt cx="284163" cy="936965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5" name="Group 28"/>
          <p:cNvGrpSpPr>
            <a:grpSpLocks/>
          </p:cNvGrpSpPr>
          <p:nvPr/>
        </p:nvGrpSpPr>
        <p:grpSpPr bwMode="auto">
          <a:xfrm>
            <a:off x="4521200" y="2782888"/>
            <a:ext cx="284163" cy="936625"/>
            <a:chOff x="838200" y="1524000"/>
            <a:chExt cx="284163" cy="936965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524000"/>
              <a:ext cx="28416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Straight Arrow Connector 49"/>
            <p:cNvCxnSpPr>
              <a:cxnSpLocks noChangeShapeType="1"/>
            </p:cNvCxnSpPr>
            <p:nvPr/>
          </p:nvCxnSpPr>
          <p:spPr bwMode="auto">
            <a:xfrm rot="5400000" flipH="1" flipV="1">
              <a:off x="713809" y="2194265"/>
              <a:ext cx="531812" cy="1588"/>
            </a:xfrm>
            <a:prstGeom prst="straightConnector1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10800000">
            <a:off x="7186613" y="4368800"/>
            <a:ext cx="554037" cy="184150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 rot="10800000">
            <a:off x="5060950" y="4414838"/>
            <a:ext cx="2697163" cy="239712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1330325" y="4775200"/>
            <a:ext cx="6372225" cy="979488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10800000" flipV="1">
            <a:off x="2392363" y="4849813"/>
            <a:ext cx="5319712" cy="1016000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rot="16200000" flipV="1">
            <a:off x="6197601" y="2844800"/>
            <a:ext cx="2100262" cy="1030287"/>
          </a:xfrm>
          <a:prstGeom prst="straightConnector1">
            <a:avLst/>
          </a:prstGeom>
          <a:noFill/>
          <a:ln w="19050" algn="ctr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40415" y="996294"/>
            <a:ext cx="4072559" cy="2820511"/>
          </a:xfrm>
          <a:prstGeom prst="rect">
            <a:avLst/>
          </a:prstGeom>
        </p:spPr>
      </p:pic>
      <p:pic>
        <p:nvPicPr>
          <p:cNvPr id="5" name="Picture 4" descr="ff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31042" y="3865101"/>
            <a:ext cx="3830450" cy="2652587"/>
          </a:xfrm>
          <a:prstGeom prst="rect">
            <a:avLst/>
          </a:prstGeom>
        </p:spPr>
      </p:pic>
      <p:pic>
        <p:nvPicPr>
          <p:cNvPr id="6" name="Picture 5" descr="pow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708609" y="3429000"/>
            <a:ext cx="3716514" cy="3113913"/>
          </a:xfrm>
          <a:prstGeom prst="rect">
            <a:avLst/>
          </a:prstGeom>
        </p:spPr>
      </p:pic>
      <p:pic>
        <p:nvPicPr>
          <p:cNvPr id="7" name="Picture 6" descr="col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435390" y="996294"/>
            <a:ext cx="3989733" cy="2849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3016" y="1748663"/>
            <a:ext cx="1212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RF/ADT data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6998" y="5916472"/>
            <a:ext cx="1564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BBQ/Tune signal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596" y="3928022"/>
            <a:ext cx="1779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MP3 expert syste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m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7596" y="1410109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COLL hierarchy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4400" dirty="0" smtClean="0"/>
              <a:t>Analysis modules for beam 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operating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3657600"/>
          </a:xfrm>
        </p:spPr>
        <p:txBody>
          <a:bodyPr/>
          <a:lstStyle/>
          <a:p>
            <a:r>
              <a:rPr lang="en-US" sz="2000" b="1" dirty="0" smtClean="0"/>
              <a:t>LMC </a:t>
            </a:r>
            <a:r>
              <a:rPr lang="en-US" sz="2000" b="1" dirty="0" smtClean="0">
                <a:solidFill>
                  <a:srgbClr val="FF0000"/>
                </a:solidFill>
              </a:rPr>
              <a:t>LHC machine committee </a:t>
            </a:r>
            <a:r>
              <a:rPr lang="en-US" sz="2000" dirty="0" smtClean="0"/>
              <a:t>(</a:t>
            </a:r>
            <a:r>
              <a:rPr lang="en-US" sz="2000" dirty="0" smtClean="0"/>
              <a:t>50)</a:t>
            </a:r>
            <a:endParaRPr lang="en-US" sz="2000" dirty="0" smtClean="0"/>
          </a:p>
          <a:p>
            <a:pPr lvl="1"/>
            <a:r>
              <a:rPr lang="en-US" sz="1800" dirty="0" smtClean="0"/>
              <a:t>Responsible for </a:t>
            </a:r>
            <a:r>
              <a:rPr lang="en-US" sz="1800" dirty="0" smtClean="0">
                <a:solidFill>
                  <a:srgbClr val="0000FF"/>
                </a:solidFill>
              </a:rPr>
              <a:t>strategic decision </a:t>
            </a:r>
            <a:r>
              <a:rPr lang="en-US" sz="1800" dirty="0" smtClean="0"/>
              <a:t>short &amp; long-term </a:t>
            </a:r>
          </a:p>
          <a:p>
            <a:pPr lvl="1"/>
            <a:r>
              <a:rPr lang="en-US" sz="1800" dirty="0" smtClean="0"/>
              <a:t>Highest organ for </a:t>
            </a:r>
            <a:r>
              <a:rPr lang="en-US" sz="1800" dirty="0" smtClean="0">
                <a:solidFill>
                  <a:srgbClr val="0000FF"/>
                </a:solidFill>
              </a:rPr>
              <a:t>accelerator technical decisions</a:t>
            </a:r>
          </a:p>
          <a:p>
            <a:r>
              <a:rPr lang="en-US" sz="2000" b="1" dirty="0" smtClean="0"/>
              <a:t>LHC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Coordinators</a:t>
            </a:r>
            <a:r>
              <a:rPr lang="en-US" sz="2000" b="1" dirty="0" smtClean="0"/>
              <a:t> </a:t>
            </a:r>
            <a:r>
              <a:rPr lang="en-US" sz="2000" dirty="0" smtClean="0"/>
              <a:t>(6)</a:t>
            </a:r>
          </a:p>
          <a:p>
            <a:pPr lvl="1"/>
            <a:r>
              <a:rPr lang="en-US" sz="1800" dirty="0" smtClean="0"/>
              <a:t>Senior accelerator physicists responsible for the </a:t>
            </a:r>
            <a:r>
              <a:rPr lang="en-US" sz="1800" dirty="0" smtClean="0">
                <a:solidFill>
                  <a:srgbClr val="0000FF"/>
                </a:solidFill>
              </a:rPr>
              <a:t>weekly LHC performances </a:t>
            </a: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2000" b="1" dirty="0" smtClean="0"/>
              <a:t>LHC </a:t>
            </a:r>
            <a:r>
              <a:rPr lang="en-US" sz="2000" b="1" dirty="0" smtClean="0">
                <a:solidFill>
                  <a:srgbClr val="FF0000"/>
                </a:solidFill>
              </a:rPr>
              <a:t>Machine </a:t>
            </a:r>
            <a:r>
              <a:rPr lang="en-US" sz="2000" b="1" dirty="0" smtClean="0">
                <a:solidFill>
                  <a:srgbClr val="FF0000"/>
                </a:solidFill>
              </a:rPr>
              <a:t>protection </a:t>
            </a:r>
            <a:r>
              <a:rPr lang="en-US" sz="2000" b="1" dirty="0" smtClean="0">
                <a:solidFill>
                  <a:srgbClr val="FF0000"/>
                </a:solidFill>
              </a:rPr>
              <a:t>committees </a:t>
            </a:r>
            <a:r>
              <a:rPr lang="en-US" sz="2000" dirty="0" smtClean="0"/>
              <a:t>(6-12)</a:t>
            </a:r>
            <a:endParaRPr lang="en-US" sz="2000" dirty="0" smtClean="0"/>
          </a:p>
          <a:p>
            <a:pPr lvl="1"/>
            <a:r>
              <a:rPr lang="en-US" sz="1800" dirty="0" smtClean="0"/>
              <a:t>Responsible </a:t>
            </a:r>
            <a:r>
              <a:rPr lang="en-US" sz="1800" dirty="0" smtClean="0"/>
              <a:t>for approval </a:t>
            </a:r>
            <a:r>
              <a:rPr lang="en-US" sz="1800" dirty="0" smtClean="0">
                <a:solidFill>
                  <a:srgbClr val="0000FF"/>
                </a:solidFill>
              </a:rPr>
              <a:t>of</a:t>
            </a:r>
            <a:r>
              <a:rPr lang="en-US" sz="1800" dirty="0" smtClean="0">
                <a:solidFill>
                  <a:srgbClr val="0000FF"/>
                </a:solidFill>
              </a:rPr>
              <a:t> energy </a:t>
            </a:r>
            <a:r>
              <a:rPr lang="en-US" sz="1800" dirty="0" smtClean="0">
                <a:solidFill>
                  <a:srgbClr val="0000FF"/>
                </a:solidFill>
              </a:rPr>
              <a:t>or </a:t>
            </a:r>
            <a:r>
              <a:rPr lang="en-US" sz="1800" dirty="0" smtClean="0">
                <a:solidFill>
                  <a:srgbClr val="0000FF"/>
                </a:solidFill>
              </a:rPr>
              <a:t>intensity increase</a:t>
            </a:r>
          </a:p>
          <a:p>
            <a:r>
              <a:rPr lang="en-US" sz="2000" b="1" dirty="0" smtClean="0"/>
              <a:t>LHC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Engineers In Charge</a:t>
            </a:r>
            <a:r>
              <a:rPr lang="en-US" sz="2000" b="1" dirty="0" smtClean="0"/>
              <a:t> </a:t>
            </a:r>
            <a:r>
              <a:rPr lang="en-US" sz="2000" dirty="0" smtClean="0"/>
              <a:t>(7)</a:t>
            </a:r>
          </a:p>
          <a:p>
            <a:pPr lvl="1"/>
            <a:r>
              <a:rPr lang="en-US" sz="1800" dirty="0" smtClean="0"/>
              <a:t>Responsible </a:t>
            </a:r>
            <a:r>
              <a:rPr lang="en-US" sz="1800" dirty="0" smtClean="0">
                <a:solidFill>
                  <a:srgbClr val="0000FF"/>
                </a:solidFill>
              </a:rPr>
              <a:t>day to day operation</a:t>
            </a:r>
            <a:r>
              <a:rPr lang="en-US" sz="1800" dirty="0" smtClean="0"/>
              <a:t> when in charge or during </a:t>
            </a:r>
            <a:r>
              <a:rPr lang="en-US" sz="1800" dirty="0" smtClean="0"/>
              <a:t>his/her </a:t>
            </a:r>
            <a:r>
              <a:rPr lang="en-US" sz="1800" dirty="0" smtClean="0"/>
              <a:t>special activity.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825424"/>
            <a:ext cx="4572000" cy="584776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lvl="1" algn="ctr"/>
            <a:r>
              <a:rPr lang="en-US" sz="3200" i="1" u="sng" dirty="0" smtClean="0">
                <a:solidFill>
                  <a:srgbClr val="FF0000"/>
                </a:solidFill>
              </a:rPr>
              <a:t>All of them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678269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The</a:t>
            </a:r>
            <a:r>
              <a:rPr lang="en-US" sz="2400" i="1" dirty="0" smtClean="0"/>
              <a:t> entire operation </a:t>
            </a:r>
            <a:r>
              <a:rPr lang="en-US" sz="2400" i="1" dirty="0" smtClean="0"/>
              <a:t>team in </a:t>
            </a:r>
            <a:r>
              <a:rPr lang="en-US" sz="2400" i="1" dirty="0" smtClean="0"/>
              <a:t>the </a:t>
            </a:r>
            <a:r>
              <a:rPr lang="en-US" sz="2400" i="1" dirty="0" smtClean="0"/>
              <a:t>control centre</a:t>
            </a:r>
            <a:r>
              <a:rPr lang="en-US" sz="2400" i="1" dirty="0" smtClean="0"/>
              <a:t> is </a:t>
            </a:r>
            <a:r>
              <a:rPr lang="en-US" sz="2400" i="1" dirty="0" smtClean="0"/>
              <a:t>sharing the </a:t>
            </a:r>
            <a:r>
              <a:rPr lang="en-US" sz="2400" i="1" dirty="0" smtClean="0">
                <a:solidFill>
                  <a:srgbClr val="0000FF"/>
                </a:solidFill>
              </a:rPr>
              <a:t>stressful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</a:rPr>
              <a:t>moments </a:t>
            </a:r>
            <a:r>
              <a:rPr lang="en-US" sz="2400" i="1" dirty="0" smtClean="0"/>
              <a:t>as well as the </a:t>
            </a:r>
            <a:r>
              <a:rPr lang="en-US" sz="2400" i="1" dirty="0" smtClean="0">
                <a:solidFill>
                  <a:srgbClr val="0000FF"/>
                </a:solidFill>
              </a:rPr>
              <a:t>records </a:t>
            </a:r>
            <a:r>
              <a:rPr lang="en-US" sz="2400" i="1" dirty="0" smtClean="0">
                <a:solidFill>
                  <a:srgbClr val="0000FF"/>
                </a:solidFill>
              </a:rPr>
              <a:t>achievement</a:t>
            </a:r>
            <a:endParaRPr lang="en-US" sz="2400" i="1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222" y="970005"/>
            <a:ext cx="1940378" cy="1468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267200"/>
            <a:ext cx="35814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069" y="4380675"/>
            <a:ext cx="2349955" cy="202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0A20F0"/>
              </a:buClr>
              <a:buSzPct val="85000"/>
              <a:buFont typeface="Wingdings" pitchFamily="2" charset="2"/>
              <a:buChar char="q"/>
            </a:pPr>
            <a:r>
              <a:rPr lang="en-US" dirty="0" smtClean="0"/>
              <a:t>Since the accident of </a:t>
            </a:r>
            <a:r>
              <a:rPr lang="en-US" b="1" dirty="0" smtClean="0"/>
              <a:t>September 2008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3366FF"/>
                </a:solidFill>
              </a:rPr>
              <a:t>LHC has been operated at ½ its nominal energy.</a:t>
            </a:r>
          </a:p>
          <a:p>
            <a:pPr>
              <a:buClr>
                <a:srgbClr val="0A20F0"/>
              </a:buClr>
              <a:buSzPct val="85000"/>
              <a:buFont typeface="Wingdings" pitchFamily="2" charset="2"/>
              <a:buChar char="q"/>
            </a:pP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b="1" dirty="0" smtClean="0"/>
              <a:t>March</a:t>
            </a:r>
            <a:r>
              <a:rPr lang="en-US" b="1" dirty="0" smtClean="0"/>
              <a:t> 2013 </a:t>
            </a:r>
            <a:r>
              <a:rPr lang="en-US" dirty="0" smtClean="0"/>
              <a:t>the LHC will be stopped for approximately 1 ½ years </a:t>
            </a:r>
            <a:r>
              <a:rPr lang="en-US" dirty="0" smtClean="0">
                <a:solidFill>
                  <a:srgbClr val="3366FF"/>
                </a:solidFill>
              </a:rPr>
              <a:t>to perform a complete repair </a:t>
            </a:r>
            <a:r>
              <a:rPr lang="en-US" dirty="0" smtClean="0"/>
              <a:t>of the defect soldering.</a:t>
            </a:r>
          </a:p>
          <a:p>
            <a:pPr>
              <a:buClr>
                <a:srgbClr val="0A20F0"/>
              </a:buClr>
              <a:buSzPct val="85000"/>
              <a:buFont typeface="Wingdings" pitchFamily="2" charset="2"/>
              <a:buChar char="q"/>
            </a:pPr>
            <a:r>
              <a:rPr lang="en-US" dirty="0" smtClean="0"/>
              <a:t>Towards the end </a:t>
            </a:r>
            <a:r>
              <a:rPr lang="en-US" dirty="0" smtClean="0"/>
              <a:t>of</a:t>
            </a:r>
            <a:r>
              <a:rPr lang="en-US" b="1" dirty="0" smtClean="0"/>
              <a:t> </a:t>
            </a:r>
            <a:r>
              <a:rPr lang="en-US" b="1" dirty="0" smtClean="0"/>
              <a:t>2014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3366FF"/>
                </a:solidFill>
              </a:rPr>
              <a:t>LHC will come back online at its full energy</a:t>
            </a:r>
            <a:r>
              <a:rPr lang="en-US" dirty="0" smtClean="0"/>
              <a:t> for the next adventure of particle physics.</a:t>
            </a: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674" y="4049300"/>
            <a:ext cx="4161211" cy="235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\\cern\dfs\Departments\AT\Projects\MAR and Long Magnets Facilities\Interconnexions\consolidation 13 KA\Shunt 13 KA\PHOTOS SHUNT\outil d'usinage Didier\100_6948.JPG"/>
          <p:cNvPicPr>
            <a:picLocks noChangeAspect="1" noChangeArrowheads="1"/>
          </p:cNvPicPr>
          <p:nvPr/>
        </p:nvPicPr>
        <p:blipFill rotWithShape="1">
          <a:blip r:embed="rId4" cstate="print"/>
          <a:srcRect l="14196" r="3623" b="30353"/>
          <a:stretch/>
        </p:blipFill>
        <p:spPr bwMode="auto">
          <a:xfrm>
            <a:off x="2818254" y="3706301"/>
            <a:ext cx="2396004" cy="15228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0" y="68759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FFFF"/>
                </a:solidFill>
              </a:rPr>
              <a:t>The next's years at LHC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LHC Machine Protection Systems have been working well during 2011 run </a:t>
            </a:r>
            <a:r>
              <a:rPr lang="en-US" sz="2000" b="1" i="1" dirty="0" smtClean="0">
                <a:solidFill>
                  <a:srgbClr val="FF0000"/>
                </a:solidFill>
                <a:latin typeface="Calibri" pitchFamily="34" charset="0"/>
              </a:rPr>
              <a:t>thanks to a lot of loving care and rigor of operation crews and MPS </a:t>
            </a:r>
            <a:r>
              <a:rPr lang="en-US" sz="2000" b="1" i="1" dirty="0" smtClean="0">
                <a:solidFill>
                  <a:srgbClr val="FF0000"/>
                </a:solidFill>
                <a:latin typeface="Calibri" pitchFamily="34" charset="0"/>
              </a:rPr>
              <a:t>experts.</a:t>
            </a: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</a:rPr>
              <a:t>N</a:t>
            </a: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</a:rPr>
              <a:t>o </a:t>
            </a: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</a:rPr>
              <a:t>quenches with circulating </a:t>
            </a: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</a:rPr>
              <a:t>beam.</a:t>
            </a:r>
          </a:p>
          <a:p>
            <a:pPr algn="just"/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No evidence of major loopholes 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or uncovered risks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, additional 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active protection will provide further 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redundancy.</a:t>
            </a:r>
          </a:p>
          <a:p>
            <a:pPr algn="just"/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LHC is a stressfully operation</a:t>
            </a:r>
            <a:r>
              <a:rPr lang="en-US" sz="2000" dirty="0" smtClean="0">
                <a:solidFill>
                  <a:srgbClr val="062F67"/>
                </a:solidFill>
                <a:latin typeface="Calibri" pitchFamily="34" charset="0"/>
              </a:rPr>
              <a:t>, we are confident on our Machine Protection System which 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capture most failure before effect on the beam are seen.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We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have to remain vigilant to maintain current level of safety of MPS systems 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while increasing efforts on increasing MPS 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availability.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334000"/>
          </a:xfrm>
        </p:spPr>
        <p:txBody>
          <a:bodyPr/>
          <a:lstStyle/>
          <a:p>
            <a:r>
              <a:rPr lang="en-US" sz="2000" b="1" dirty="0" smtClean="0"/>
              <a:t>CERN experiments observe particle consistent with long-sought Higgs </a:t>
            </a:r>
            <a:r>
              <a:rPr lang="en-US" sz="2000" b="1" dirty="0" smtClean="0"/>
              <a:t>boson</a:t>
            </a:r>
            <a:endParaRPr lang="en-US" sz="2000" i="1" dirty="0" smtClean="0"/>
          </a:p>
          <a:p>
            <a:r>
              <a:rPr lang="en-US" sz="2000" i="1" dirty="0" smtClean="0"/>
              <a:t> “</a:t>
            </a:r>
            <a:r>
              <a:rPr lang="en-US" sz="2000" i="1" dirty="0" smtClean="0"/>
              <a:t>We observe in our data clear signs of a </a:t>
            </a:r>
            <a:r>
              <a:rPr lang="en-US" sz="2000" b="1" i="1" dirty="0" smtClean="0">
                <a:solidFill>
                  <a:srgbClr val="FF0000"/>
                </a:solidFill>
              </a:rPr>
              <a:t>new particle</a:t>
            </a:r>
            <a:r>
              <a:rPr lang="en-US" sz="2000" i="1" dirty="0" smtClean="0"/>
              <a:t>, at the level of </a:t>
            </a:r>
            <a:r>
              <a:rPr lang="en-US" sz="2000" b="1" i="1" dirty="0" smtClean="0">
                <a:solidFill>
                  <a:srgbClr val="FF0000"/>
                </a:solidFill>
              </a:rPr>
              <a:t>5 sigma</a:t>
            </a:r>
            <a:r>
              <a:rPr lang="en-US" sz="2000" i="1" dirty="0" smtClean="0"/>
              <a:t>, in the mass region around </a:t>
            </a:r>
            <a:r>
              <a:rPr lang="en-US" sz="2000" b="1" i="1" dirty="0" smtClean="0">
                <a:solidFill>
                  <a:srgbClr val="FF0000"/>
                </a:solidFill>
              </a:rPr>
              <a:t>126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GeV</a:t>
            </a:r>
            <a:r>
              <a:rPr lang="en-US" sz="2000" b="1" i="1" dirty="0" smtClean="0">
                <a:solidFill>
                  <a:srgbClr val="FF0000"/>
                </a:solidFill>
              </a:rPr>
              <a:t>. </a:t>
            </a:r>
            <a:r>
              <a:rPr lang="en-US" sz="2000" i="1" dirty="0" smtClean="0">
                <a:solidFill>
                  <a:srgbClr val="FF0000"/>
                </a:solidFill>
                <a:cs typeface="American Typewriter"/>
              </a:rPr>
              <a:t>The outstanding performance of the LHC and ATLAS and the huge efforts of many people have brought us to this exciting stage,”</a:t>
            </a:r>
            <a:r>
              <a:rPr lang="en-US" sz="2000" dirty="0" smtClean="0">
                <a:solidFill>
                  <a:srgbClr val="FF0000"/>
                </a:solidFill>
                <a:cs typeface="American Typewriter"/>
              </a:rPr>
              <a:t> </a:t>
            </a:r>
            <a:r>
              <a:rPr lang="en-US" sz="2000" dirty="0" smtClean="0"/>
              <a:t>said ATLAS experiment spokesperson </a:t>
            </a:r>
            <a:r>
              <a:rPr lang="en-US" sz="2000" dirty="0" err="1" smtClean="0">
                <a:solidFill>
                  <a:srgbClr val="FF0000"/>
                </a:solidFill>
              </a:rPr>
              <a:t>Fabiola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Gianotti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dirty="0" smtClean="0"/>
              <a:t> </a:t>
            </a:r>
            <a:r>
              <a:rPr lang="en-US" sz="2000" i="1" dirty="0" smtClean="0"/>
              <a:t>“but a little more time is needed to prepare these results for publication.</a:t>
            </a:r>
            <a:r>
              <a:rPr lang="en-US" sz="2000" i="1" dirty="0" smtClean="0"/>
              <a:t>”</a:t>
            </a:r>
          </a:p>
          <a:p>
            <a:r>
              <a:rPr lang="en-US" sz="2000" i="1" dirty="0" smtClean="0"/>
              <a:t> "</a:t>
            </a:r>
            <a:r>
              <a:rPr lang="en-US" sz="2000" i="1" dirty="0" smtClean="0"/>
              <a:t>The results are preliminary but the 5 sigma signal at around 125 </a:t>
            </a:r>
            <a:r>
              <a:rPr lang="en-US" sz="2000" i="1" dirty="0" err="1" smtClean="0"/>
              <a:t>GeV</a:t>
            </a:r>
            <a:r>
              <a:rPr lang="en-US" sz="2000" i="1" dirty="0" smtClean="0"/>
              <a:t> we’re seeing is dramatic. This is indeed a new particle. We know it must be a boson and it’s the heaviest boson ever found,”</a:t>
            </a:r>
            <a:r>
              <a:rPr lang="en-US" sz="2000" dirty="0" smtClean="0"/>
              <a:t> said </a:t>
            </a:r>
            <a:r>
              <a:rPr lang="en-US" sz="2000" b="1" dirty="0" smtClean="0">
                <a:solidFill>
                  <a:srgbClr val="FF0000"/>
                </a:solidFill>
              </a:rPr>
              <a:t>CMS</a:t>
            </a:r>
            <a:r>
              <a:rPr lang="en-US" sz="2000" dirty="0" smtClean="0"/>
              <a:t> experiment spokesperson Joe </a:t>
            </a:r>
            <a:r>
              <a:rPr lang="en-US" sz="2000" dirty="0" err="1" smtClean="0"/>
              <a:t>Incandela</a:t>
            </a:r>
            <a:r>
              <a:rPr lang="en-US" sz="2000" dirty="0" smtClean="0"/>
              <a:t>. </a:t>
            </a:r>
            <a:r>
              <a:rPr lang="en-US" sz="2000" i="1" dirty="0" smtClean="0"/>
              <a:t>“The implications are very significant and it is precisely for this reason that we must be extremely diligent in all of our studies and cross-checks</a:t>
            </a:r>
            <a:r>
              <a:rPr lang="en-US" sz="2000" i="1" dirty="0" smtClean="0"/>
              <a:t>.”</a:t>
            </a: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48200"/>
            <a:ext cx="2927537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4641287"/>
            <a:ext cx="2971801" cy="1937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104" y="4648199"/>
            <a:ext cx="2696496" cy="1899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905000"/>
            <a:ext cx="8686800" cy="2133600"/>
          </a:xfrm>
          <a:prstGeom prst="rect">
            <a:avLst/>
          </a:prstGeom>
          <a:solidFill>
            <a:srgbClr val="008000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See you in 2 years with an LHC at 6.5 </a:t>
            </a:r>
            <a:r>
              <a:rPr lang="en-US" sz="3200" dirty="0" err="1" smtClean="0">
                <a:solidFill>
                  <a:schemeClr val="bg1"/>
                </a:solidFill>
              </a:rPr>
              <a:t>TeV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Thank you for your attention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Acknowledgement: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Cern op group, Machine protection WG, </a:t>
            </a:r>
            <a:r>
              <a:rPr lang="en-US" i="1" dirty="0" err="1" smtClean="0">
                <a:solidFill>
                  <a:schemeClr val="bg1"/>
                </a:solidFill>
              </a:rPr>
              <a:t>B.Todd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M.Lamont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J.Wenninger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R.Schmidt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B.Puccio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M.Zerlauth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V.Kain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S.Redaelli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G.Arduini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</a:t>
            </a:r>
          </a:p>
        </p:txBody>
      </p:sp>
      <p:pic>
        <p:nvPicPr>
          <p:cNvPr id="15" name="Picture 3" descr="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219200" y="119063"/>
            <a:ext cx="70104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6360" tIns="43181" rIns="86360" bIns="43181" anchor="ctr"/>
          <a:lstStyle/>
          <a:p>
            <a:pPr algn="ctr" eaLnBrk="1" hangingPunct="1"/>
            <a:r>
              <a:rPr lang="en-GB" sz="4400" dirty="0">
                <a:solidFill>
                  <a:schemeClr val="bg1"/>
                </a:solidFill>
                <a:latin typeface="Calibri" pitchFamily="34" charset="0"/>
              </a:rPr>
              <a:t>CERN Accelerator Complex</a:t>
            </a:r>
          </a:p>
        </p:txBody>
      </p:sp>
      <p:sp>
        <p:nvSpPr>
          <p:cNvPr id="33" name="Oval 21"/>
          <p:cNvSpPr>
            <a:spLocks noChangeArrowheads="1"/>
          </p:cNvSpPr>
          <p:nvPr/>
        </p:nvSpPr>
        <p:spPr bwMode="auto">
          <a:xfrm>
            <a:off x="5943600" y="5486400"/>
            <a:ext cx="304800" cy="2286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7035800" y="5556250"/>
            <a:ext cx="2014538" cy="64135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Proton Synchrotron</a:t>
            </a:r>
          </a:p>
          <a:p>
            <a:pPr algn="ctr"/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(PS)</a:t>
            </a:r>
          </a:p>
        </p:txBody>
      </p:sp>
      <p:sp>
        <p:nvSpPr>
          <p:cNvPr id="35" name="Oval 23"/>
          <p:cNvSpPr>
            <a:spLocks noChangeArrowheads="1"/>
          </p:cNvSpPr>
          <p:nvPr/>
        </p:nvSpPr>
        <p:spPr bwMode="auto">
          <a:xfrm>
            <a:off x="4419600" y="3810000"/>
            <a:ext cx="2286000" cy="14478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1447800" y="3733800"/>
            <a:ext cx="2895600" cy="64135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Super Proton Synchrotron</a:t>
            </a:r>
          </a:p>
          <a:p>
            <a:pPr algn="ctr"/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(SPS)</a:t>
            </a:r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 rot="21409902">
            <a:off x="1103313" y="1949450"/>
            <a:ext cx="7046912" cy="34512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685800" y="1219200"/>
            <a:ext cx="2895600" cy="64135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00FF00"/>
                </a:solidFill>
                <a:latin typeface="Calibri" pitchFamily="34" charset="0"/>
              </a:rPr>
              <a:t>Large Hadron Collider</a:t>
            </a:r>
          </a:p>
          <a:p>
            <a:pPr algn="ctr"/>
            <a:r>
              <a:rPr lang="en-US" sz="1800" dirty="0">
                <a:solidFill>
                  <a:srgbClr val="00FF00"/>
                </a:solidFill>
                <a:latin typeface="Calibri" pitchFamily="34" charset="0"/>
              </a:rPr>
              <a:t>(LHC)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</a:t>
            </a:r>
          </a:p>
        </p:txBody>
      </p:sp>
      <p:pic>
        <p:nvPicPr>
          <p:cNvPr id="493571" name="Picture 3" descr="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3572" name="Rectangle 2"/>
          <p:cNvSpPr>
            <a:spLocks noChangeArrowheads="1"/>
          </p:cNvSpPr>
          <p:nvPr/>
        </p:nvSpPr>
        <p:spPr bwMode="auto">
          <a:xfrm>
            <a:off x="1219200" y="119063"/>
            <a:ext cx="70104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6360" tIns="43181" rIns="86360" bIns="43181" anchor="ctr"/>
          <a:lstStyle/>
          <a:p>
            <a:pPr algn="ctr" eaLnBrk="1" hangingPunct="1"/>
            <a:r>
              <a:rPr lang="en-GB" sz="4400" dirty="0">
                <a:solidFill>
                  <a:schemeClr val="bg1"/>
                </a:solidFill>
                <a:latin typeface="Calibri" pitchFamily="34" charset="0"/>
              </a:rPr>
              <a:t>CERN Accelerator Complex</a:t>
            </a:r>
          </a:p>
        </p:txBody>
      </p:sp>
      <p:sp>
        <p:nvSpPr>
          <p:cNvPr id="493575" name="Oval 7"/>
          <p:cNvSpPr>
            <a:spLocks noChangeArrowheads="1"/>
          </p:cNvSpPr>
          <p:nvPr/>
        </p:nvSpPr>
        <p:spPr bwMode="auto">
          <a:xfrm rot="-190098">
            <a:off x="1103313" y="1949450"/>
            <a:ext cx="7046912" cy="34512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3584" name="Oval 16"/>
          <p:cNvSpPr>
            <a:spLocks noChangeArrowheads="1"/>
          </p:cNvSpPr>
          <p:nvPr/>
        </p:nvSpPr>
        <p:spPr bwMode="auto">
          <a:xfrm>
            <a:off x="5867400" y="5029200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3585" name="Oval 17"/>
          <p:cNvSpPr>
            <a:spLocks noChangeArrowheads="1"/>
          </p:cNvSpPr>
          <p:nvPr/>
        </p:nvSpPr>
        <p:spPr bwMode="auto">
          <a:xfrm>
            <a:off x="3657600" y="1866900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3586" name="Oval 18"/>
          <p:cNvSpPr>
            <a:spLocks noChangeArrowheads="1"/>
          </p:cNvSpPr>
          <p:nvPr/>
        </p:nvSpPr>
        <p:spPr bwMode="auto">
          <a:xfrm>
            <a:off x="2438400" y="5029200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3587" name="Oval 19"/>
          <p:cNvSpPr>
            <a:spLocks noChangeArrowheads="1"/>
          </p:cNvSpPr>
          <p:nvPr/>
        </p:nvSpPr>
        <p:spPr bwMode="auto">
          <a:xfrm>
            <a:off x="8001000" y="3505200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3657600" y="2362200"/>
            <a:ext cx="1219200" cy="366713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00FF00"/>
                </a:solidFill>
                <a:latin typeface="Calibri" pitchFamily="34" charset="0"/>
              </a:rPr>
              <a:t>CMS</a:t>
            </a:r>
          </a:p>
        </p:txBody>
      </p:sp>
      <p:sp>
        <p:nvSpPr>
          <p:cNvPr id="493590" name="Rectangle 22"/>
          <p:cNvSpPr>
            <a:spLocks noChangeArrowheads="1"/>
          </p:cNvSpPr>
          <p:nvPr/>
        </p:nvSpPr>
        <p:spPr bwMode="auto">
          <a:xfrm>
            <a:off x="2438400" y="4572000"/>
            <a:ext cx="1219200" cy="366713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00FF00"/>
                </a:solidFill>
                <a:latin typeface="Calibri" pitchFamily="34" charset="0"/>
              </a:rPr>
              <a:t>ALICE</a:t>
            </a:r>
          </a:p>
        </p:txBody>
      </p:sp>
      <p:sp>
        <p:nvSpPr>
          <p:cNvPr id="493591" name="Rectangle 23"/>
          <p:cNvSpPr>
            <a:spLocks noChangeArrowheads="1"/>
          </p:cNvSpPr>
          <p:nvPr/>
        </p:nvSpPr>
        <p:spPr bwMode="auto">
          <a:xfrm>
            <a:off x="5562600" y="5562600"/>
            <a:ext cx="1219200" cy="366713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00FF00"/>
                </a:solidFill>
                <a:latin typeface="Calibri" pitchFamily="34" charset="0"/>
              </a:rPr>
              <a:t>ATLAS</a:t>
            </a: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6629400" y="3581400"/>
            <a:ext cx="1219200" cy="366713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0FF00"/>
                </a:solidFill>
                <a:latin typeface="Calibri" pitchFamily="34" charset="0"/>
              </a:rPr>
              <a:t>LHC-b</a:t>
            </a:r>
          </a:p>
        </p:txBody>
      </p:sp>
      <p:pic>
        <p:nvPicPr>
          <p:cNvPr id="14" name="Picture 13" descr="2e2mu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08659" y="4648200"/>
            <a:ext cx="2787541" cy="203220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762000"/>
            <a:ext cx="2848636" cy="19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240" y="2298700"/>
            <a:ext cx="2905760" cy="1816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114800"/>
            <a:ext cx="2463800" cy="20942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nimBg="1"/>
      <p:bldP spid="493585" grpId="0" animBg="1"/>
      <p:bldP spid="493586" grpId="0" animBg="1"/>
      <p:bldP spid="493587" grpId="0" animBg="1"/>
      <p:bldP spid="493588" grpId="0" animBg="1"/>
      <p:bldP spid="493590" grpId="0" animBg="1"/>
      <p:bldP spid="493591" grpId="0" animBg="1"/>
      <p:bldP spid="4935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/>
          <p:nvPr/>
        </p:nvGrpSpPr>
        <p:grpSpPr>
          <a:xfrm>
            <a:off x="797080" y="1905000"/>
            <a:ext cx="2695660" cy="2361808"/>
            <a:chOff x="546555" y="1917709"/>
            <a:chExt cx="3001080" cy="2349096"/>
          </a:xfrm>
        </p:grpSpPr>
        <p:cxnSp>
          <p:nvCxnSpPr>
            <p:cNvPr id="64" name="Straight Connector 63"/>
            <p:cNvCxnSpPr/>
            <p:nvPr/>
          </p:nvCxnSpPr>
          <p:spPr>
            <a:xfrm rot="5400000">
              <a:off x="1052381" y="3963351"/>
              <a:ext cx="605141" cy="176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931668" y="3054556"/>
              <a:ext cx="2102466" cy="52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September, 10 2008</a:t>
              </a:r>
            </a:p>
            <a:p>
              <a:r>
                <a:rPr lang="en-US" sz="1400" dirty="0" smtClean="0"/>
                <a:t>Both beams circulating</a:t>
              </a:r>
              <a:endParaRPr lang="en-US" sz="1400" dirty="0"/>
            </a:p>
          </p:txBody>
        </p:sp>
        <p:pic>
          <p:nvPicPr>
            <p:cNvPr id="67" name="Picture 7" descr="attach_reader?attach_id=1025394&amp;height=150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55" y="1917709"/>
              <a:ext cx="3001080" cy="113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79"/>
          <p:cNvGrpSpPr/>
          <p:nvPr/>
        </p:nvGrpSpPr>
        <p:grpSpPr>
          <a:xfrm>
            <a:off x="1" y="2088099"/>
            <a:ext cx="1523999" cy="2179895"/>
            <a:chOff x="-61460" y="1810114"/>
            <a:chExt cx="1769834" cy="2369561"/>
          </a:xfrm>
        </p:grpSpPr>
        <p:cxnSp>
          <p:nvCxnSpPr>
            <p:cNvPr id="33" name="Straight Connector 32"/>
            <p:cNvCxnSpPr/>
            <p:nvPr/>
          </p:nvCxnSpPr>
          <p:spPr>
            <a:xfrm rot="5400000">
              <a:off x="933703" y="3847463"/>
              <a:ext cx="663503" cy="92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76"/>
            <p:cNvGrpSpPr/>
            <p:nvPr/>
          </p:nvGrpSpPr>
          <p:grpSpPr>
            <a:xfrm>
              <a:off x="-61460" y="1810114"/>
              <a:ext cx="1769834" cy="1612163"/>
              <a:chOff x="-61460" y="1810114"/>
              <a:chExt cx="1769834" cy="1612163"/>
            </a:xfrm>
          </p:grpSpPr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61460" y="1810114"/>
                <a:ext cx="1415868" cy="96059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-12381" y="2853533"/>
                <a:ext cx="1720755" cy="56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August 2008</a:t>
                </a:r>
              </a:p>
              <a:p>
                <a:r>
                  <a:rPr lang="en-US" sz="1400" dirty="0" smtClean="0"/>
                  <a:t>First Injection </a:t>
                </a:r>
                <a:endParaRPr lang="en-US" sz="1400" dirty="0"/>
              </a:p>
            </p:txBody>
          </p:sp>
        </p:grpSp>
      </p:grp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LHC </a:t>
            </a:r>
            <a:r>
              <a:rPr lang="de-DE" dirty="0" err="1" smtClean="0"/>
              <a:t>milestones</a:t>
            </a:r>
            <a:endParaRPr lang="de-DE" dirty="0"/>
          </a:p>
        </p:txBody>
      </p:sp>
      <p:sp>
        <p:nvSpPr>
          <p:cNvPr id="46" name="Rectangle 45"/>
          <p:cNvSpPr/>
          <p:nvPr/>
        </p:nvSpPr>
        <p:spPr>
          <a:xfrm>
            <a:off x="152400" y="4267200"/>
            <a:ext cx="8839200" cy="31035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21336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114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674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7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574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86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38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81191" y="4572793"/>
            <a:ext cx="1976209" cy="1828008"/>
            <a:chOff x="389194" y="4484801"/>
            <a:chExt cx="1982111" cy="1629607"/>
          </a:xfrm>
        </p:grpSpPr>
        <p:cxnSp>
          <p:nvCxnSpPr>
            <p:cNvPr id="44" name="Straight Connector 43"/>
            <p:cNvCxnSpPr/>
            <p:nvPr/>
          </p:nvCxnSpPr>
          <p:spPr>
            <a:xfrm rot="5400000">
              <a:off x="1752166" y="4721802"/>
              <a:ext cx="474801" cy="799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89194" y="4552024"/>
              <a:ext cx="1676401" cy="658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September, 19 2008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Incident</a:t>
              </a:r>
              <a:br>
                <a:rPr lang="en-US" sz="1400" dirty="0" smtClean="0">
                  <a:solidFill>
                    <a:srgbClr val="FF0000"/>
                  </a:solidFill>
                </a:rPr>
              </a:br>
              <a:endParaRPr 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5794"/>
            <a:stretch/>
          </p:blipFill>
          <p:spPr bwMode="auto">
            <a:xfrm>
              <a:off x="919181" y="5010846"/>
              <a:ext cx="1452124" cy="110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6"/>
          <p:cNvGrpSpPr/>
          <p:nvPr/>
        </p:nvGrpSpPr>
        <p:grpSpPr>
          <a:xfrm>
            <a:off x="3048000" y="1905001"/>
            <a:ext cx="1729840" cy="2362993"/>
            <a:chOff x="3733800" y="1756976"/>
            <a:chExt cx="1729840" cy="2362993"/>
          </a:xfrm>
        </p:grpSpPr>
        <p:cxnSp>
          <p:nvCxnSpPr>
            <p:cNvPr id="41" name="Straight Connector 40"/>
            <p:cNvCxnSpPr/>
            <p:nvPr/>
          </p:nvCxnSpPr>
          <p:spPr>
            <a:xfrm rot="5400000">
              <a:off x="3886200" y="3814375"/>
              <a:ext cx="609600" cy="158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733800" y="2899975"/>
              <a:ext cx="1729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November 29, 2009</a:t>
              </a:r>
            </a:p>
            <a:p>
              <a:r>
                <a:rPr lang="en-US" sz="1400" dirty="0" smtClean="0"/>
                <a:t>Beams back</a:t>
              </a:r>
              <a:endParaRPr lang="en-US" sz="14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1756976"/>
              <a:ext cx="156417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8"/>
          <p:cNvGrpSpPr/>
          <p:nvPr/>
        </p:nvGrpSpPr>
        <p:grpSpPr>
          <a:xfrm>
            <a:off x="4267200" y="1884649"/>
            <a:ext cx="1918142" cy="2387719"/>
            <a:chOff x="4267200" y="1884649"/>
            <a:chExt cx="1918142" cy="2387719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5256407" y="3964587"/>
              <a:ext cx="613975" cy="158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267200" y="3048000"/>
              <a:ext cx="19181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/>
                <a:t>October 14, 2010</a:t>
              </a:r>
            </a:p>
            <a:p>
              <a:pPr algn="r"/>
              <a:r>
                <a:rPr lang="en-US" sz="1400" dirty="0" smtClean="0"/>
                <a:t>248 bunches</a:t>
              </a:r>
            </a:p>
            <a:p>
              <a:pPr algn="r"/>
              <a:endParaRPr lang="en-US" sz="14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876800" y="1884649"/>
              <a:ext cx="1227799" cy="1220150"/>
            </a:xfrm>
            <a:prstGeom prst="rect">
              <a:avLst/>
            </a:prstGeom>
          </p:spPr>
        </p:pic>
      </p:grpSp>
      <p:grpSp>
        <p:nvGrpSpPr>
          <p:cNvPr id="9" name="Group 19"/>
          <p:cNvGrpSpPr/>
          <p:nvPr/>
        </p:nvGrpSpPr>
        <p:grpSpPr>
          <a:xfrm>
            <a:off x="4495800" y="4572793"/>
            <a:ext cx="1573699" cy="1828007"/>
            <a:chOff x="5410200" y="4409020"/>
            <a:chExt cx="1573699" cy="1828007"/>
          </a:xfrm>
        </p:grpSpPr>
        <p:cxnSp>
          <p:nvCxnSpPr>
            <p:cNvPr id="63" name="Straight Connector 62"/>
            <p:cNvCxnSpPr/>
            <p:nvPr/>
          </p:nvCxnSpPr>
          <p:spPr>
            <a:xfrm rot="5400000">
              <a:off x="6439694" y="4674927"/>
              <a:ext cx="532609" cy="79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10200" y="4484427"/>
              <a:ext cx="1573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November 2010</a:t>
              </a:r>
            </a:p>
            <a:p>
              <a:r>
                <a:rPr lang="en-US" sz="1400" dirty="0" smtClean="0"/>
                <a:t>Ion run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91761" y="5029201"/>
              <a:ext cx="1442439" cy="1207826"/>
            </a:xfrm>
            <a:prstGeom prst="rect">
              <a:avLst/>
            </a:prstGeom>
          </p:spPr>
        </p:pic>
      </p:grpSp>
      <p:grpSp>
        <p:nvGrpSpPr>
          <p:cNvPr id="12" name="Group 13"/>
          <p:cNvGrpSpPr/>
          <p:nvPr/>
        </p:nvGrpSpPr>
        <p:grpSpPr>
          <a:xfrm>
            <a:off x="2209800" y="4571999"/>
            <a:ext cx="2286001" cy="1828801"/>
            <a:chOff x="2779632" y="4427363"/>
            <a:chExt cx="2286001" cy="1828801"/>
          </a:xfrm>
        </p:grpSpPr>
        <p:cxnSp>
          <p:nvCxnSpPr>
            <p:cNvPr id="59" name="Straight Connector 58"/>
            <p:cNvCxnSpPr/>
            <p:nvPr/>
          </p:nvCxnSpPr>
          <p:spPr>
            <a:xfrm rot="16200000" flipH="1">
              <a:off x="4785748" y="4707247"/>
              <a:ext cx="559769" cy="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779632" y="4503564"/>
              <a:ext cx="20908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/>
                <a:t>March 30, 2010</a:t>
              </a:r>
            </a:p>
            <a:p>
              <a:pPr algn="r"/>
              <a:r>
                <a:rPr lang="en-US" sz="1400" dirty="0" smtClean="0"/>
                <a:t>First collisions at 3.5 TeV</a:t>
              </a:r>
              <a:endParaRPr lang="en-US" sz="14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447205" y="5035042"/>
              <a:ext cx="1466027" cy="1221122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6096000" y="24824"/>
            <a:ext cx="3083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LHC timeline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620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315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6173446" y="1905001"/>
            <a:ext cx="1522754" cy="2362198"/>
            <a:chOff x="6173446" y="1905001"/>
            <a:chExt cx="1522754" cy="2362198"/>
          </a:xfrm>
        </p:grpSpPr>
        <p:sp>
          <p:nvSpPr>
            <p:cNvPr id="56" name="TextBox 55"/>
            <p:cNvSpPr txBox="1"/>
            <p:nvPr/>
          </p:nvSpPr>
          <p:spPr>
            <a:xfrm>
              <a:off x="6173446" y="3048000"/>
              <a:ext cx="1522754" cy="7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November, 2011</a:t>
              </a:r>
            </a:p>
            <a:p>
              <a:r>
                <a:rPr lang="en-US" sz="1400" dirty="0" smtClean="0"/>
                <a:t>Higgs candidates</a:t>
              </a:r>
              <a:endParaRPr lang="en-US" sz="1400" baseline="30000" dirty="0" smtClean="0"/>
            </a:p>
          </p:txBody>
        </p:sp>
        <p:pic>
          <p:nvPicPr>
            <p:cNvPr id="70" name="Picture 5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8400" y="1905001"/>
              <a:ext cx="1209470" cy="1197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7" name="Straight Connector 96"/>
            <p:cNvCxnSpPr/>
            <p:nvPr/>
          </p:nvCxnSpPr>
          <p:spPr>
            <a:xfrm rot="5400000">
              <a:off x="7009609" y="3961607"/>
              <a:ext cx="609597" cy="158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7543800" y="4572000"/>
            <a:ext cx="1783031" cy="1752600"/>
            <a:chOff x="7543800" y="4572000"/>
            <a:chExt cx="1783031" cy="1752600"/>
          </a:xfrm>
        </p:grpSpPr>
        <p:cxnSp>
          <p:nvCxnSpPr>
            <p:cNvPr id="68" name="Straight Connector 67"/>
            <p:cNvCxnSpPr/>
            <p:nvPr/>
          </p:nvCxnSpPr>
          <p:spPr>
            <a:xfrm rot="5400000">
              <a:off x="7886697" y="4837905"/>
              <a:ext cx="532607" cy="79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7543800" y="4662606"/>
              <a:ext cx="1783031" cy="1661994"/>
              <a:chOff x="7543800" y="4662606"/>
              <a:chExt cx="1783031" cy="1661994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8077200" y="4662606"/>
                <a:ext cx="1249631" cy="16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 July, 2012</a:t>
                </a:r>
              </a:p>
              <a:p>
                <a:r>
                  <a:rPr lang="en-US" sz="1400" dirty="0" smtClean="0"/>
                  <a:t> 5 </a:t>
                </a:r>
                <a:r>
                  <a:rPr lang="en-US" sz="1400" dirty="0" smtClean="0"/>
                  <a:t>fb</a:t>
                </a:r>
                <a:r>
                  <a:rPr lang="en-US" sz="1400" baseline="30000" dirty="0" smtClean="0"/>
                  <a:t>-1</a:t>
                </a:r>
                <a:endParaRPr lang="en-US" sz="1400" dirty="0" smtClean="0">
                  <a:solidFill>
                    <a:schemeClr val="tx2"/>
                  </a:solidFill>
                </a:endParaRPr>
              </a:p>
              <a:p>
                <a:endParaRPr lang="en-US" sz="1400" b="1" dirty="0" smtClean="0"/>
              </a:p>
              <a:p>
                <a:endParaRPr lang="en-US" sz="1400" b="1" dirty="0" smtClean="0"/>
              </a:p>
              <a:p>
                <a:endParaRPr lang="en-US" sz="1400" dirty="0" smtClean="0"/>
              </a:p>
              <a:p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endParaRPr lang="en-US" sz="1400" dirty="0" smtClean="0"/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7543800" y="5181600"/>
                <a:ext cx="1447800" cy="767447"/>
                <a:chOff x="7543800" y="5181600"/>
                <a:chExt cx="1447800" cy="767447"/>
              </a:xfrm>
            </p:grpSpPr>
            <p:pic>
              <p:nvPicPr>
                <p:cNvPr id="62" name="Picture 5"/>
                <p:cNvPicPr>
                  <a:picLocks noChangeAspect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077200" y="5181600"/>
                  <a:ext cx="914400" cy="7674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Rectangle 54"/>
                <p:cNvSpPr/>
                <p:nvPr/>
              </p:nvSpPr>
              <p:spPr>
                <a:xfrm>
                  <a:off x="7543800" y="5410200"/>
                  <a:ext cx="835522" cy="34698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5 fb</a:t>
                  </a:r>
                  <a:r>
                    <a:rPr lang="en-US" baseline="30000" dirty="0" smtClean="0"/>
                    <a:t>-1</a:t>
                  </a:r>
                  <a:endParaRPr lang="en-US" dirty="0">
                    <a:solidFill>
                      <a:schemeClr val="tx2"/>
                    </a:solidFill>
                  </a:endParaRP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6248400" y="4572000"/>
            <a:ext cx="1828807" cy="1828800"/>
            <a:chOff x="6248400" y="4572000"/>
            <a:chExt cx="1828807" cy="1828800"/>
          </a:xfrm>
        </p:grpSpPr>
        <p:cxnSp>
          <p:nvCxnSpPr>
            <p:cNvPr id="89" name="Straight Connector 88"/>
            <p:cNvCxnSpPr/>
            <p:nvPr/>
          </p:nvCxnSpPr>
          <p:spPr>
            <a:xfrm rot="5400000">
              <a:off x="6362698" y="4837905"/>
              <a:ext cx="532607" cy="79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6248400" y="4648200"/>
              <a:ext cx="1828807" cy="1752600"/>
              <a:chOff x="6248400" y="4648200"/>
              <a:chExt cx="1828807" cy="1752600"/>
            </a:xfrm>
          </p:grpSpPr>
          <p:grpSp>
            <p:nvGrpSpPr>
              <p:cNvPr id="14" name="Group 20"/>
              <p:cNvGrpSpPr/>
              <p:nvPr/>
            </p:nvGrpSpPr>
            <p:grpSpPr>
              <a:xfrm>
                <a:off x="6324601" y="4648200"/>
                <a:ext cx="1752606" cy="914400"/>
                <a:chOff x="7744110" y="2995136"/>
                <a:chExt cx="2074723" cy="838200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8066233" y="2995136"/>
                  <a:ext cx="1752600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June, 28 2011</a:t>
                  </a:r>
                </a:p>
                <a:p>
                  <a:r>
                    <a:rPr lang="en-US" sz="1400" dirty="0" smtClean="0"/>
                    <a:t>1380 bunches</a:t>
                  </a:r>
                  <a:br>
                    <a:rPr lang="en-US" sz="1400" dirty="0" smtClean="0"/>
                  </a:br>
                  <a:endParaRPr lang="en-US" sz="1400" dirty="0" smtClean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744110" y="3528536"/>
                  <a:ext cx="990600" cy="3048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2"/>
                      </a:solidFill>
                    </a:rPr>
                    <a:t>1380</a:t>
                  </a:r>
                  <a:endParaRPr lang="en-US" dirty="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48400" y="5562600"/>
                <a:ext cx="1061139" cy="838200"/>
              </a:xfrm>
              <a:prstGeom prst="rect">
                <a:avLst/>
              </a:prstGeom>
            </p:spPr>
          </p:pic>
        </p:grpSp>
      </p:grpSp>
      <p:grpSp>
        <p:nvGrpSpPr>
          <p:cNvPr id="88" name="Group 87"/>
          <p:cNvGrpSpPr/>
          <p:nvPr/>
        </p:nvGrpSpPr>
        <p:grpSpPr>
          <a:xfrm>
            <a:off x="7543800" y="1524000"/>
            <a:ext cx="1905000" cy="2743200"/>
            <a:chOff x="7543800" y="1524000"/>
            <a:chExt cx="1905000" cy="2743200"/>
          </a:xfrm>
        </p:grpSpPr>
        <p:cxnSp>
          <p:nvCxnSpPr>
            <p:cNvPr id="79" name="Straight Connector 78"/>
            <p:cNvCxnSpPr/>
            <p:nvPr/>
          </p:nvCxnSpPr>
          <p:spPr>
            <a:xfrm rot="5400000">
              <a:off x="7543008" y="3961608"/>
              <a:ext cx="609597" cy="158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7543800" y="1524000"/>
              <a:ext cx="1905000" cy="2190849"/>
              <a:chOff x="7543800" y="1524000"/>
              <a:chExt cx="1905000" cy="2190849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7924800" y="1524000"/>
                <a:ext cx="835522" cy="3048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</a:rPr>
                  <a:t>4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TeV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926046" y="3048000"/>
                <a:ext cx="1522754" cy="666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February</a:t>
                </a:r>
                <a:r>
                  <a:rPr lang="en-US" sz="1400" b="1" dirty="0" smtClean="0"/>
                  <a:t>, 2012 </a:t>
                </a:r>
                <a:r>
                  <a:rPr lang="en-US" sz="1400" dirty="0" smtClean="0"/>
                  <a:t>highest energy</a:t>
                </a:r>
              </a:p>
              <a:p>
                <a:endParaRPr lang="en-US" sz="1400" baseline="30000" dirty="0" smtClean="0"/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43800" y="1905000"/>
                <a:ext cx="1526683" cy="1219199"/>
              </a:xfrm>
              <a:prstGeom prst="rect">
                <a:avLst/>
              </a:prstGeom>
            </p:spPr>
          </p:pic>
        </p:grp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3800" y="5715000"/>
            <a:ext cx="1460697" cy="8064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1676400"/>
          </a:xfrm>
        </p:spPr>
        <p:txBody>
          <a:bodyPr/>
          <a:lstStyle/>
          <a:p>
            <a:r>
              <a:rPr lang="en-US" sz="2000" dirty="0" smtClean="0"/>
              <a:t>A schematic view of the </a:t>
            </a:r>
            <a:r>
              <a:rPr lang="en-US" sz="2000" dirty="0" smtClean="0">
                <a:solidFill>
                  <a:srgbClr val="0000FF"/>
                </a:solidFill>
              </a:rPr>
              <a:t>26.7 km-long LHC ring </a:t>
            </a:r>
            <a:r>
              <a:rPr lang="en-US" sz="2000" dirty="0" smtClean="0"/>
              <a:t>composed of 8 arcs and 8 long straight sections (</a:t>
            </a:r>
            <a:r>
              <a:rPr lang="en-US" sz="2000" dirty="0" err="1" smtClean="0"/>
              <a:t>LSSs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0000FF"/>
                </a:solidFill>
              </a:rPr>
              <a:t>two-in-one magnet design</a:t>
            </a:r>
            <a:r>
              <a:rPr lang="en-US" sz="2000" dirty="0" smtClean="0"/>
              <a:t>, the counter-rotating proton beams circulate in </a:t>
            </a:r>
            <a:r>
              <a:rPr lang="en-US" sz="2000" dirty="0" smtClean="0">
                <a:solidFill>
                  <a:srgbClr val="0000FF"/>
                </a:solidFill>
              </a:rPr>
              <a:t>separated vacuum</a:t>
            </a:r>
            <a:r>
              <a:rPr lang="en-US" sz="2000" dirty="0" smtClean="0"/>
              <a:t> chambers and </a:t>
            </a:r>
            <a:r>
              <a:rPr lang="en-US" sz="2000" dirty="0" smtClean="0">
                <a:solidFill>
                  <a:srgbClr val="0000FF"/>
                </a:solidFill>
              </a:rPr>
              <a:t>cross each other </a:t>
            </a:r>
            <a:r>
              <a:rPr lang="en-US" sz="2000" dirty="0" smtClean="0"/>
              <a:t>only in the experimental interaction regions.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19400"/>
            <a:ext cx="328882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821814"/>
            <a:ext cx="4724400" cy="3477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3200400"/>
            <a:ext cx="685800" cy="3810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71800" y="3200400"/>
            <a:ext cx="685800" cy="3810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76600" y="4343400"/>
            <a:ext cx="685800" cy="3810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4343400"/>
            <a:ext cx="685800" cy="3810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2600" y="2743200"/>
            <a:ext cx="685800" cy="38100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52600" y="5943600"/>
            <a:ext cx="685800" cy="38100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800" y="5715000"/>
            <a:ext cx="685800" cy="381000"/>
          </a:xfrm>
          <a:prstGeom prst="rect">
            <a:avLst/>
          </a:prstGeom>
          <a:solidFill>
            <a:srgbClr val="660066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19400" y="5791200"/>
            <a:ext cx="685800" cy="381000"/>
          </a:xfrm>
          <a:prstGeom prst="rect">
            <a:avLst/>
          </a:prstGeom>
          <a:solidFill>
            <a:srgbClr val="CCFFCC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LHC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LHC parameters for proton operation 2012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133600"/>
            <a:ext cx="6438900" cy="316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0" y="2743200"/>
            <a:ext cx="609600" cy="3048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10400" y="2743200"/>
            <a:ext cx="609600" cy="3048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81600" y="3429000"/>
            <a:ext cx="609600" cy="3048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10400" y="4953000"/>
            <a:ext cx="609600" cy="304800"/>
          </a:xfrm>
          <a:prstGeom prst="rect">
            <a:avLst/>
          </a:prstGeom>
          <a:solidFill>
            <a:srgbClr val="FF0000">
              <a:alpha val="5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81600" y="4953000"/>
            <a:ext cx="609600" cy="3048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2743200"/>
            <a:ext cx="2057400" cy="304800"/>
          </a:xfrm>
          <a:prstGeom prst="rect">
            <a:avLst/>
          </a:prstGeom>
          <a:solidFill>
            <a:srgbClr val="0000FF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3429000"/>
            <a:ext cx="2133600" cy="304800"/>
          </a:xfrm>
          <a:prstGeom prst="rect">
            <a:avLst/>
          </a:prstGeom>
          <a:solidFill>
            <a:srgbClr val="0000FF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47800" y="4953000"/>
            <a:ext cx="2133600" cy="304800"/>
          </a:xfrm>
          <a:prstGeom prst="rect">
            <a:avLst/>
          </a:prstGeom>
          <a:solidFill>
            <a:srgbClr val="0000FF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365760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15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7010400" y="3429000"/>
            <a:ext cx="609600" cy="3048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3048000"/>
            <a:ext cx="609600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6.6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dirty="0" smtClean="0"/>
              <a:t>LHC beam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334000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" y="3124200"/>
            <a:ext cx="8763000" cy="838200"/>
            <a:chOff x="228600" y="1828800"/>
            <a:chExt cx="8763000" cy="838200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1828800"/>
              <a:ext cx="1676400" cy="381000"/>
            </a:xfrm>
            <a:prstGeom prst="rect">
              <a:avLst/>
            </a:prstGeom>
            <a:solidFill>
              <a:srgbClr val="0000FF">
                <a:alpha val="18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Booster &amp; CPS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1200" y="1828800"/>
              <a:ext cx="1676400" cy="381000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SPS injection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33800" y="1828800"/>
              <a:ext cx="1676400" cy="381000"/>
            </a:xfrm>
            <a:prstGeom prst="rect">
              <a:avLst/>
            </a:prstGeom>
            <a:solidFill>
              <a:srgbClr val="0000FF">
                <a:alpha val="3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SPS extraction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1828800"/>
              <a:ext cx="1676400" cy="381000"/>
            </a:xfrm>
            <a:prstGeom prst="rect">
              <a:avLst/>
            </a:prstGeom>
            <a:solidFill>
              <a:srgbClr val="0000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LHC Injection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1828800"/>
              <a:ext cx="1676400" cy="381000"/>
            </a:xfrm>
            <a:prstGeom prst="rect">
              <a:avLst/>
            </a:prstGeom>
            <a:solidFill>
              <a:srgbClr val="0000FF">
                <a:alpha val="59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LHC Ramp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228600" y="2286000"/>
              <a:ext cx="1676400" cy="369332"/>
            </a:xfrm>
            <a:prstGeom prst="rect">
              <a:avLst/>
            </a:prstGeom>
            <a:solidFill>
              <a:srgbClr val="008000">
                <a:alpha val="35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1.4GeV/26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81200" y="2286001"/>
              <a:ext cx="1676400" cy="369332"/>
            </a:xfrm>
            <a:prstGeom prst="rect">
              <a:avLst/>
            </a:prstGeom>
            <a:solidFill>
              <a:srgbClr val="FFB555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26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3800" y="2286000"/>
              <a:ext cx="1676400" cy="381000"/>
            </a:xfrm>
            <a:prstGeom prst="rect">
              <a:avLst/>
            </a:prstGeom>
            <a:solidFill>
              <a:srgbClr val="FF6326">
                <a:alpha val="84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450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86400" y="2286000"/>
              <a:ext cx="1676400" cy="3810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450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15200" y="2286000"/>
              <a:ext cx="1676400" cy="381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/ 7 </a:t>
              </a:r>
              <a:r>
                <a:rPr lang="en-US" dirty="0" err="1" smtClean="0"/>
                <a:t>TeV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92187" y="2590800"/>
            <a:ext cx="205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splitting at</a:t>
            </a:r>
            <a:r>
              <a:rPr lang="en-US" sz="1400" dirty="0" smtClean="0"/>
              <a:t> 1.4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07" y="990600"/>
            <a:ext cx="319249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6458" y="914400"/>
            <a:ext cx="1950342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459187" y="2590800"/>
            <a:ext cx="253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bunch intensity at 26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2590800"/>
            <a:ext cx="2916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Emmittance</a:t>
            </a:r>
            <a:r>
              <a:rPr lang="en-US" sz="1400" dirty="0" smtClean="0"/>
              <a:t> measurement at 1.4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080795"/>
            <a:ext cx="2917760" cy="18628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14" y="4191000"/>
            <a:ext cx="2713040" cy="2133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31" y="4876800"/>
            <a:ext cx="3060169" cy="14307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4114800"/>
            <a:ext cx="2590800" cy="2209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0837" y="6321623"/>
            <a:ext cx="2244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intensity 2</a:t>
            </a:r>
            <a:r>
              <a:rPr lang="en-US" sz="1400" baseline="30000" dirty="0" smtClean="0"/>
              <a:t>.</a:t>
            </a:r>
            <a:r>
              <a:rPr lang="en-US" sz="1400" dirty="0" smtClean="0"/>
              <a:t>10 </a:t>
            </a:r>
            <a:r>
              <a:rPr lang="en-US" sz="1400" baseline="30000" dirty="0" smtClean="0"/>
              <a:t>14</a:t>
            </a:r>
            <a:r>
              <a:rPr lang="en-US" sz="1400" dirty="0" smtClean="0"/>
              <a:t> /beam 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380536" y="6321623"/>
            <a:ext cx="263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losses end of ramp warning 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318" y="4114799"/>
            <a:ext cx="2520593" cy="22098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29400" y="6321623"/>
            <a:ext cx="192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Luminosity adjustments   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1905000" y="3048000"/>
            <a:ext cx="1828800" cy="990600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657600" y="3048000"/>
            <a:ext cx="1828800" cy="990600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410200" y="3048000"/>
            <a:ext cx="1828800" cy="990600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239000" y="3048000"/>
            <a:ext cx="1828800" cy="990600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52400" y="3048000"/>
            <a:ext cx="1828800" cy="990600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803584"/>
            <a:ext cx="2858362" cy="1863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8" grpId="0"/>
      <p:bldP spid="29" grpId="0"/>
      <p:bldP spid="31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 noChangeAspect="1"/>
          </p:cNvGrpSpPr>
          <p:nvPr/>
        </p:nvGrpSpPr>
        <p:grpSpPr>
          <a:xfrm>
            <a:off x="508000" y="2590800"/>
            <a:ext cx="8255000" cy="2667000"/>
            <a:chOff x="2864084" y="3212057"/>
            <a:chExt cx="5219592" cy="1686330"/>
          </a:xfrm>
        </p:grpSpPr>
        <p:pic>
          <p:nvPicPr>
            <p:cNvPr id="39" name="Picture 4" descr="http://cs-ccr-www3.cern.ch/vistar_capture/lhc3.png?0.7902660504328953"/>
            <p:cNvPicPr>
              <a:picLocks noChangeAspect="1" noChangeArrowheads="1"/>
            </p:cNvPicPr>
            <p:nvPr/>
          </p:nvPicPr>
          <p:blipFill>
            <a:blip r:embed="rId3" cstate="print"/>
            <a:srcRect l="30311" t="45326" r="14448" b="30878"/>
            <a:stretch>
              <a:fillRect/>
            </a:stretch>
          </p:blipFill>
          <p:spPr bwMode="auto">
            <a:xfrm>
              <a:off x="2864084" y="3212057"/>
              <a:ext cx="5219592" cy="1686330"/>
            </a:xfrm>
            <a:prstGeom prst="rect">
              <a:avLst/>
            </a:prstGeom>
            <a:noFill/>
          </p:spPr>
        </p:pic>
        <p:pic>
          <p:nvPicPr>
            <p:cNvPr id="40" name="Picture 39" descr="http://cs-ccr-www3.cern.ch/vistar_capture/lhc3.png?0.7902660504328953"/>
            <p:cNvPicPr>
              <a:picLocks noChangeAspect="1" noChangeArrowheads="1"/>
            </p:cNvPicPr>
            <p:nvPr/>
          </p:nvPicPr>
          <p:blipFill>
            <a:blip r:embed="rId3" cstate="print"/>
            <a:srcRect l="74279" t="46459" r="15323" b="34409"/>
            <a:stretch>
              <a:fillRect/>
            </a:stretch>
          </p:blipFill>
          <p:spPr bwMode="auto">
            <a:xfrm>
              <a:off x="2864084" y="3292358"/>
              <a:ext cx="982492" cy="1355842"/>
            </a:xfrm>
            <a:prstGeom prst="rect">
              <a:avLst/>
            </a:prstGeom>
            <a:noFill/>
          </p:spPr>
        </p:pic>
      </p:grpSp>
      <p:pic>
        <p:nvPicPr>
          <p:cNvPr id="103" name="Picture 4" descr="http://cs-ccr-www3.cern.ch/vistar_capture/lhc3.png?0.7902660504328953"/>
          <p:cNvPicPr>
            <a:picLocks noChangeAspect="1" noChangeArrowheads="1"/>
          </p:cNvPicPr>
          <p:nvPr/>
        </p:nvPicPr>
        <p:blipFill>
          <a:blip r:embed="rId3" cstate="print"/>
          <a:srcRect l="833" t="68422" r="79167" b="27778"/>
          <a:stretch>
            <a:fillRect/>
          </a:stretch>
        </p:blipFill>
        <p:spPr bwMode="auto">
          <a:xfrm>
            <a:off x="502920" y="5378163"/>
            <a:ext cx="1828800" cy="260637"/>
          </a:xfrm>
          <a:prstGeom prst="rect">
            <a:avLst/>
          </a:prstGeom>
          <a:noFill/>
        </p:spPr>
      </p:pic>
      <p:grpSp>
        <p:nvGrpSpPr>
          <p:cNvPr id="3" name="Group 43"/>
          <p:cNvGrpSpPr/>
          <p:nvPr/>
        </p:nvGrpSpPr>
        <p:grpSpPr>
          <a:xfrm>
            <a:off x="6477000" y="838200"/>
            <a:ext cx="2209800" cy="1676400"/>
            <a:chOff x="381000" y="1295400"/>
            <a:chExt cx="2286000" cy="1714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Picture 2" descr="http://cs-ccr-www3.cern.ch/vistar_capture/lhc1.png?0.61952564955112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295400"/>
              <a:ext cx="2286000" cy="17145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85800" y="2145268"/>
              <a:ext cx="1712442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Beams dumped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3794" name="Picture 2" descr="http://www.insigncreativelab.com/img/freccia0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43992">
            <a:off x="7615450" y="2177630"/>
            <a:ext cx="623067" cy="9403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94"/>
          <p:cNvGrpSpPr/>
          <p:nvPr/>
        </p:nvGrpSpPr>
        <p:grpSpPr>
          <a:xfrm>
            <a:off x="133561" y="4876800"/>
            <a:ext cx="1677643" cy="1524000"/>
            <a:chOff x="133561" y="3429000"/>
            <a:chExt cx="1677643" cy="1524000"/>
          </a:xfrm>
        </p:grpSpPr>
        <p:sp>
          <p:nvSpPr>
            <p:cNvPr id="46" name="TextBox 45"/>
            <p:cNvSpPr txBox="1"/>
            <p:nvPr/>
          </p:nvSpPr>
          <p:spPr>
            <a:xfrm>
              <a:off x="133561" y="4429780"/>
              <a:ext cx="1139671" cy="52322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Pre-injection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f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lat bottom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710013" y="3404788"/>
              <a:ext cx="1076980" cy="1125403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93"/>
          <p:cNvGrpSpPr/>
          <p:nvPr/>
        </p:nvGrpSpPr>
        <p:grpSpPr>
          <a:xfrm>
            <a:off x="8305800" y="3058180"/>
            <a:ext cx="638565" cy="990602"/>
            <a:chOff x="1676404" y="3439180"/>
            <a:chExt cx="638565" cy="990602"/>
          </a:xfrm>
        </p:grpSpPr>
        <p:sp>
          <p:nvSpPr>
            <p:cNvPr id="45" name="TextBox 44"/>
            <p:cNvSpPr txBox="1"/>
            <p:nvPr/>
          </p:nvSpPr>
          <p:spPr>
            <a:xfrm>
              <a:off x="1699095" y="3439180"/>
              <a:ext cx="615874" cy="52322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Ramp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</a:rPr>
                <a:t>down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2" name="Straight Arrow Connector 51"/>
            <p:cNvCxnSpPr>
              <a:stCxn id="45" idx="2"/>
            </p:cNvCxnSpPr>
            <p:nvPr/>
          </p:nvCxnSpPr>
          <p:spPr>
            <a:xfrm rot="5400000">
              <a:off x="1608027" y="4030777"/>
              <a:ext cx="467382" cy="330628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95"/>
          <p:cNvGrpSpPr/>
          <p:nvPr/>
        </p:nvGrpSpPr>
        <p:grpSpPr>
          <a:xfrm>
            <a:off x="1676400" y="4800600"/>
            <a:ext cx="992695" cy="1600200"/>
            <a:chOff x="1674305" y="4638020"/>
            <a:chExt cx="992695" cy="1600200"/>
          </a:xfrm>
        </p:grpSpPr>
        <p:sp>
          <p:nvSpPr>
            <p:cNvPr id="53" name="TextBox 52"/>
            <p:cNvSpPr txBox="1"/>
            <p:nvPr/>
          </p:nvSpPr>
          <p:spPr>
            <a:xfrm>
              <a:off x="1674305" y="5715000"/>
              <a:ext cx="992695" cy="52322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Injection</a:t>
              </a:r>
            </a:p>
            <a:p>
              <a:pPr algn="ctr"/>
              <a:endParaRPr lang="en-US" sz="1400" b="1" dirty="0" smtClean="0">
                <a:solidFill>
                  <a:srgbClr val="0070C0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3" idx="0"/>
            </p:cNvCxnSpPr>
            <p:nvPr/>
          </p:nvCxnSpPr>
          <p:spPr>
            <a:xfrm rot="5400000" flipH="1" flipV="1">
              <a:off x="1803090" y="5005583"/>
              <a:ext cx="1076980" cy="341854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9"/>
          <p:cNvGrpSpPr/>
          <p:nvPr/>
        </p:nvGrpSpPr>
        <p:grpSpPr>
          <a:xfrm>
            <a:off x="152399" y="838200"/>
            <a:ext cx="2514601" cy="2971800"/>
            <a:chOff x="152399" y="838200"/>
            <a:chExt cx="2514601" cy="2971800"/>
          </a:xfrm>
        </p:grpSpPr>
        <p:pic>
          <p:nvPicPr>
            <p:cNvPr id="49" name="Picture 2" descr="http://elogbook.cern.ch/eLogbook/attach_reader?attach_id=1116404"/>
            <p:cNvPicPr>
              <a:picLocks noChangeAspect="1" noChangeArrowheads="1"/>
            </p:cNvPicPr>
            <p:nvPr/>
          </p:nvPicPr>
          <p:blipFill>
            <a:blip r:embed="rId6" cstate="print"/>
            <a:srcRect t="8804" b="3159"/>
            <a:stretch>
              <a:fillRect/>
            </a:stretch>
          </p:blipFill>
          <p:spPr bwMode="auto">
            <a:xfrm>
              <a:off x="152399" y="838200"/>
              <a:ext cx="2286001" cy="1676400"/>
            </a:xfrm>
            <a:prstGeom prst="rect">
              <a:avLst/>
            </a:prstGeom>
            <a:noFill/>
          </p:spPr>
        </p:pic>
        <p:grpSp>
          <p:nvGrpSpPr>
            <p:cNvPr id="8" name="Group 96"/>
            <p:cNvGrpSpPr/>
            <p:nvPr/>
          </p:nvGrpSpPr>
          <p:grpSpPr>
            <a:xfrm>
              <a:off x="243280" y="926068"/>
              <a:ext cx="2423720" cy="2883932"/>
              <a:chOff x="2986480" y="926068"/>
              <a:chExt cx="2423720" cy="2883932"/>
            </a:xfrm>
          </p:grpSpPr>
          <p:cxnSp>
            <p:nvCxnSpPr>
              <p:cNvPr id="60" name="Straight Arrow Connector 59"/>
              <p:cNvCxnSpPr>
                <a:stCxn id="49" idx="2"/>
              </p:cNvCxnSpPr>
              <p:nvPr/>
            </p:nvCxnSpPr>
            <p:spPr>
              <a:xfrm rot="16200000" flipH="1">
                <a:off x="4076700" y="2476500"/>
                <a:ext cx="1295400" cy="137160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986480" y="926068"/>
                <a:ext cx="7473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Filling</a:t>
                </a:r>
              </a:p>
            </p:txBody>
          </p:sp>
        </p:grpSp>
      </p:grpSp>
      <p:grpSp>
        <p:nvGrpSpPr>
          <p:cNvPr id="9" name="Group 97"/>
          <p:cNvGrpSpPr/>
          <p:nvPr/>
        </p:nvGrpSpPr>
        <p:grpSpPr>
          <a:xfrm>
            <a:off x="3124200" y="3810000"/>
            <a:ext cx="2743200" cy="2667000"/>
            <a:chOff x="3124200" y="3108960"/>
            <a:chExt cx="2743200" cy="2667000"/>
          </a:xfrm>
        </p:grpSpPr>
        <p:cxnSp>
          <p:nvCxnSpPr>
            <p:cNvPr id="65" name="Straight Arrow Connector 64"/>
            <p:cNvCxnSpPr/>
            <p:nvPr/>
          </p:nvCxnSpPr>
          <p:spPr>
            <a:xfrm rot="10800000">
              <a:off x="3124200" y="3108960"/>
              <a:ext cx="1371600" cy="91440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89"/>
            <p:cNvGrpSpPr/>
            <p:nvPr/>
          </p:nvGrpSpPr>
          <p:grpSpPr>
            <a:xfrm>
              <a:off x="3505200" y="4023360"/>
              <a:ext cx="2362200" cy="1752600"/>
              <a:chOff x="3352800" y="4023360"/>
              <a:chExt cx="2362200" cy="1752600"/>
            </a:xfrm>
          </p:grpSpPr>
          <p:pic>
            <p:nvPicPr>
              <p:cNvPr id="62" name="Picture 6"/>
              <p:cNvPicPr>
                <a:picLocks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52800" y="4023360"/>
                <a:ext cx="2362200" cy="1752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3976267" y="4736068"/>
                <a:ext cx="10390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Ramp up</a:t>
                </a:r>
              </a:p>
            </p:txBody>
          </p:sp>
        </p:grpSp>
      </p:grpSp>
      <p:grpSp>
        <p:nvGrpSpPr>
          <p:cNvPr id="14" name="Group 100"/>
          <p:cNvGrpSpPr/>
          <p:nvPr/>
        </p:nvGrpSpPr>
        <p:grpSpPr>
          <a:xfrm>
            <a:off x="6324600" y="3276600"/>
            <a:ext cx="2362200" cy="3185160"/>
            <a:chOff x="6324600" y="3352800"/>
            <a:chExt cx="2362200" cy="3185160"/>
          </a:xfrm>
        </p:grpSpPr>
        <p:grpSp>
          <p:nvGrpSpPr>
            <p:cNvPr id="15" name="Group 77"/>
            <p:cNvGrpSpPr/>
            <p:nvPr/>
          </p:nvGrpSpPr>
          <p:grpSpPr>
            <a:xfrm>
              <a:off x="6400800" y="4800600"/>
              <a:ext cx="2286000" cy="1737360"/>
              <a:chOff x="6400800" y="4480560"/>
              <a:chExt cx="2286000" cy="17373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98308" name="Picture 4" descr="http://cms.web.cern.ch/cms/News/2010/QCD-10-002/ispy-run139779-evt4994190-v1-Copyright-hires.png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400800" y="4480560"/>
                <a:ext cx="2286000" cy="1737360"/>
              </a:xfrm>
              <a:prstGeom prst="rect">
                <a:avLst/>
              </a:prstGeom>
              <a:noFill/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6532947" y="5029200"/>
                <a:ext cx="202170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Lucida Handwriting" pitchFamily="66" charset="0"/>
                  </a:rPr>
                  <a:t>STABLE BEAMS</a:t>
                </a:r>
              </a:p>
            </p:txBody>
          </p:sp>
        </p:grpSp>
        <p:cxnSp>
          <p:nvCxnSpPr>
            <p:cNvPr id="80" name="Straight Arrow Connector 79"/>
            <p:cNvCxnSpPr>
              <a:stCxn id="98308" idx="0"/>
            </p:cNvCxnSpPr>
            <p:nvPr/>
          </p:nvCxnSpPr>
          <p:spPr>
            <a:xfrm rot="16200000" flipV="1">
              <a:off x="6210300" y="3467100"/>
              <a:ext cx="1447800" cy="121920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762000" y="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FFFF"/>
                </a:solidFill>
              </a:rPr>
              <a:t>Operating machine</a:t>
            </a:r>
            <a:endParaRPr lang="en-US" sz="4400" dirty="0">
              <a:solidFill>
                <a:srgbClr val="FFFF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447800" y="838200"/>
            <a:ext cx="3352799" cy="2057400"/>
            <a:chOff x="1676400" y="-2057399"/>
            <a:chExt cx="3352799" cy="20574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-2057399"/>
              <a:ext cx="3352799" cy="168558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676400" y="-1981199"/>
              <a:ext cx="1143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Squeezing</a:t>
              </a:r>
              <a:endParaRPr lang="en-US" b="1" dirty="0" smtClean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16200000" flipH="1">
              <a:off x="2552700" y="-647699"/>
              <a:ext cx="762000" cy="53340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99"/>
          <p:cNvGrpSpPr/>
          <p:nvPr/>
        </p:nvGrpSpPr>
        <p:grpSpPr>
          <a:xfrm>
            <a:off x="3657600" y="871550"/>
            <a:ext cx="2743201" cy="1963090"/>
            <a:chOff x="6249571" y="734390"/>
            <a:chExt cx="2743201" cy="1963090"/>
          </a:xfrm>
        </p:grpSpPr>
        <p:cxnSp>
          <p:nvCxnSpPr>
            <p:cNvPr id="70" name="Straight Arrow Connector 69"/>
            <p:cNvCxnSpPr/>
            <p:nvPr/>
          </p:nvCxnSpPr>
          <p:spPr>
            <a:xfrm rot="10800000" flipV="1">
              <a:off x="6249571" y="2225040"/>
              <a:ext cx="1676400" cy="47244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82"/>
            <p:cNvGrpSpPr/>
            <p:nvPr/>
          </p:nvGrpSpPr>
          <p:grpSpPr>
            <a:xfrm>
              <a:off x="6831972" y="734390"/>
              <a:ext cx="2160800" cy="1643050"/>
              <a:chOff x="6564686" y="734390"/>
              <a:chExt cx="2160800" cy="1643050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744285" y="849868"/>
                <a:ext cx="19049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Beams in collision</a:t>
                </a:r>
              </a:p>
            </p:txBody>
          </p:sp>
          <p:pic>
            <p:nvPicPr>
              <p:cNvPr id="68" name="Picture 2" descr="https://ab-dep-op-elogbook.web.cern.ch/ab-dep-op-elogbook/elogbook/attach.php?attachId=1074712&amp;type=png&amp;fname=20100426033319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564686" y="734390"/>
                <a:ext cx="2160800" cy="16430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64" name="TextBox 63"/>
          <p:cNvSpPr txBox="1"/>
          <p:nvPr/>
        </p:nvSpPr>
        <p:spPr>
          <a:xfrm>
            <a:off x="4724400" y="9144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Collisions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62993</TotalTime>
  <Words>1893</Words>
  <Application>Microsoft Office PowerPoint</Application>
  <PresentationFormat>On-screen Show (4:3)</PresentationFormat>
  <Paragraphs>388</Paragraphs>
  <Slides>28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Outline</vt:lpstr>
      <vt:lpstr>CERN</vt:lpstr>
      <vt:lpstr>CERN</vt:lpstr>
      <vt:lpstr>Slide 5</vt:lpstr>
      <vt:lpstr>LHC layout</vt:lpstr>
      <vt:lpstr>LHC Parameters</vt:lpstr>
      <vt:lpstr>LHC beam journey</vt:lpstr>
      <vt:lpstr>Slide 9</vt:lpstr>
      <vt:lpstr>Cern OP experience </vt:lpstr>
      <vt:lpstr>Technological Challenges</vt:lpstr>
      <vt:lpstr>Protection Functions</vt:lpstr>
      <vt:lpstr> Killer beam &amp; downtime </vt:lpstr>
      <vt:lpstr>When the MPS is not fast enough…</vt:lpstr>
      <vt:lpstr>LHC machine protection Interlock</vt:lpstr>
      <vt:lpstr>Slide 16</vt:lpstr>
      <vt:lpstr>Slide 17</vt:lpstr>
      <vt:lpstr>Slide 18</vt:lpstr>
      <vt:lpstr>Slide 19</vt:lpstr>
      <vt:lpstr>Safe beam flag evolution</vt:lpstr>
      <vt:lpstr>Software interlock</vt:lpstr>
      <vt:lpstr>Post Mortem user interface</vt:lpstr>
      <vt:lpstr>Slide 23</vt:lpstr>
      <vt:lpstr>Analysis modules for beam PM</vt:lpstr>
      <vt:lpstr>Who’s operating the LHC</vt:lpstr>
      <vt:lpstr>Slide 26</vt:lpstr>
      <vt:lpstr>Summary</vt:lpstr>
      <vt:lpstr>Summary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btodd</dc:creator>
  <cp:lastModifiedBy>rossano giachino</cp:lastModifiedBy>
  <cp:revision>143</cp:revision>
  <dcterms:created xsi:type="dcterms:W3CDTF">2012-06-30T15:39:43Z</dcterms:created>
  <dcterms:modified xsi:type="dcterms:W3CDTF">2012-08-08T14:41:07Z</dcterms:modified>
</cp:coreProperties>
</file>