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6" r:id="rId9"/>
    <p:sldId id="274" r:id="rId10"/>
    <p:sldId id="260" r:id="rId11"/>
    <p:sldId id="267" r:id="rId12"/>
    <p:sldId id="268" r:id="rId13"/>
    <p:sldId id="273" r:id="rId14"/>
    <p:sldId id="271" r:id="rId15"/>
    <p:sldId id="269" r:id="rId16"/>
    <p:sldId id="270" r:id="rId17"/>
    <p:sldId id="283" r:id="rId18"/>
    <p:sldId id="275" r:id="rId19"/>
    <p:sldId id="272" r:id="rId20"/>
    <p:sldId id="276" r:id="rId21"/>
    <p:sldId id="277" r:id="rId22"/>
    <p:sldId id="281" r:id="rId23"/>
    <p:sldId id="279" r:id="rId24"/>
    <p:sldId id="278" r:id="rId25"/>
    <p:sldId id="280" r:id="rId26"/>
    <p:sldId id="261" r:id="rId27"/>
    <p:sldId id="282" r:id="rId28"/>
    <p:sldId id="262" r:id="rId29"/>
    <p:sldId id="284" r:id="rId30"/>
    <p:sldId id="285" r:id="rId31"/>
    <p:sldId id="286" r:id="rId32"/>
    <p:sldId id="287" r:id="rId33"/>
    <p:sldId id="289" r:id="rId34"/>
    <p:sldId id="291" r:id="rId35"/>
    <p:sldId id="292" r:id="rId36"/>
    <p:sldId id="288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2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C4F32-1BA4-4D7F-BF2A-0E8051998FF8}" type="datetimeFigureOut">
              <a:rPr lang="en-US" smtClean="0"/>
              <a:t>8/3/2012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56907-4E3B-4C13-9C40-4E38A178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2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56907-4E3B-4C13-9C40-4E38A17860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3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BCE9-389D-459F-AC79-7F1FA6A39C77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4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3561-1980-41FC-A387-26FE5BC1AB41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2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BCB-95B6-4E9B-A6B1-99DED845964E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1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BE-BC86-4273-961C-AC42FBAAE6F7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8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AB1A-32D9-413A-A910-DB2FBED6F485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8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DDEF-03D6-462A-AEAC-5F36ABE4A725}" type="datetime1">
              <a:rPr lang="en-US" smtClean="0"/>
              <a:t>8/3/2012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92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1F82-5ABE-442A-8D88-D613D63B8408}" type="datetime1">
              <a:rPr lang="en-US" smtClean="0"/>
              <a:t>8/3/2012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1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AE81-9DB0-4B39-8D7B-BD9FBEF52E93}" type="datetime1">
              <a:rPr lang="en-US" smtClean="0"/>
              <a:t>8/3/2012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8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81B1-77D8-4108-8356-DF60D8C4BBC9}" type="datetime1">
              <a:rPr lang="en-US" smtClean="0"/>
              <a:t>8/3/2012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A462-2A15-4F6E-9F5D-9B21C0AA5345}" type="datetime1">
              <a:rPr lang="en-US" smtClean="0"/>
              <a:t>8/3/2012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8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1BC5-863D-4700-B85F-023BDBAAE45D}" type="datetime1">
              <a:rPr lang="en-US" smtClean="0"/>
              <a:t>8/3/2012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1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15F26-0CF0-4EE0-8BD6-F37E04D5433F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64967-0785-4390-977C-8966B934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0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Experience with Cryogenic Operations During the </a:t>
            </a:r>
            <a:r>
              <a:rPr lang="en-US" dirty="0" err="1" smtClean="0"/>
              <a:t>Fermilab</a:t>
            </a:r>
            <a:r>
              <a:rPr lang="en-US" dirty="0" smtClean="0"/>
              <a:t> </a:t>
            </a:r>
            <a:r>
              <a:rPr lang="en-US" dirty="0" smtClean="0"/>
              <a:t>Collider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105400"/>
            <a:ext cx="7696200" cy="990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 Fermi National Accelerator Laboratory is a U.S. Department of Energy (DOE) research laboratory, operated under DOE contract by Fermi Research Alliance (LLC), a joint partnership of the University of Chicago and the Universities Research Association (URA).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73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Responsibilities </a:t>
            </a:r>
            <a:r>
              <a:rPr lang="en-US" dirty="0" smtClean="0"/>
              <a:t>for Cryogenic System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Cryogenics Support Group is responsible for:</a:t>
            </a:r>
          </a:p>
          <a:p>
            <a:pPr lvl="1"/>
            <a:r>
              <a:rPr lang="en-US" dirty="0" smtClean="0"/>
              <a:t>Operating the Central Helium Liquefier,  which is manned around the clock</a:t>
            </a:r>
          </a:p>
          <a:p>
            <a:pPr lvl="1"/>
            <a:r>
              <a:rPr lang="en-US" dirty="0" smtClean="0"/>
              <a:t>Engineering support for any modifications</a:t>
            </a:r>
          </a:p>
          <a:p>
            <a:pPr lvl="1"/>
            <a:r>
              <a:rPr lang="en-US" dirty="0" smtClean="0"/>
              <a:t>Cryogenics inventory </a:t>
            </a:r>
          </a:p>
          <a:p>
            <a:pPr lvl="1"/>
            <a:r>
              <a:rPr lang="en-US" dirty="0" smtClean="0"/>
              <a:t>Technical support and maintenance of the satellite refrigerators and helium compressors</a:t>
            </a:r>
          </a:p>
          <a:p>
            <a:pPr lvl="1"/>
            <a:r>
              <a:rPr lang="en-US" dirty="0" smtClean="0"/>
              <a:t>On Call operational support to the Main Control Room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3825-8F51-4E52-9306-023A891F9605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8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Helium </a:t>
            </a:r>
            <a:r>
              <a:rPr lang="en-US" dirty="0" smtClean="0"/>
              <a:t>Liquefier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5943600" cy="44577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AC43-CEEA-4B84-8955-DB86E8D48DE1}" type="datetime1">
              <a:rPr lang="en-US" smtClean="0"/>
              <a:t>8/3/2012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51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Operations Group support for cryogenics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Operate and monitor the </a:t>
            </a:r>
            <a:r>
              <a:rPr lang="en-US" dirty="0" err="1" smtClean="0"/>
              <a:t>Tevatron</a:t>
            </a:r>
            <a:r>
              <a:rPr lang="en-US" dirty="0" smtClean="0"/>
              <a:t> Cryogenics systems.  Done with support from the Cryogenics group</a:t>
            </a:r>
          </a:p>
          <a:p>
            <a:pPr lvl="1"/>
            <a:r>
              <a:rPr lang="en-US" dirty="0" smtClean="0"/>
              <a:t>Monitor system to insure parameters are in operational tolerance </a:t>
            </a:r>
          </a:p>
          <a:p>
            <a:pPr lvl="1"/>
            <a:r>
              <a:rPr lang="en-US" dirty="0" smtClean="0"/>
              <a:t>Recover the machine from a magnet quench (superconductor going normal)</a:t>
            </a:r>
          </a:p>
          <a:p>
            <a:pPr lvl="1"/>
            <a:r>
              <a:rPr lang="en-US" dirty="0" smtClean="0"/>
              <a:t>Insure cryogenic operations before machine turn on </a:t>
            </a:r>
          </a:p>
          <a:p>
            <a:pPr lvl="1"/>
            <a:r>
              <a:rPr lang="en-US" dirty="0" smtClean="0"/>
              <a:t>Assist as needed with cryogenic repairs</a:t>
            </a:r>
          </a:p>
          <a:p>
            <a:pPr lvl="1"/>
            <a:r>
              <a:rPr lang="en-US" dirty="0" smtClean="0"/>
              <a:t>Assist as needed with cryogenic emergencies.  The accelerator tunnel and some building are </a:t>
            </a:r>
            <a:r>
              <a:rPr lang="en-US" dirty="0" smtClean="0"/>
              <a:t>ODH </a:t>
            </a:r>
            <a:r>
              <a:rPr lang="en-US" dirty="0" smtClean="0"/>
              <a:t>(</a:t>
            </a:r>
            <a:r>
              <a:rPr lang="en-US" dirty="0" smtClean="0"/>
              <a:t>an </a:t>
            </a:r>
            <a:r>
              <a:rPr lang="en-US" dirty="0" smtClean="0"/>
              <a:t>Oxygen Deficiency Hazard)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5495-2E32-47FF-8D62-3A8341021F9B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17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Schematic of </a:t>
            </a:r>
            <a:r>
              <a:rPr lang="en-US" dirty="0" err="1" smtClean="0"/>
              <a:t>Tevatron</a:t>
            </a:r>
            <a:r>
              <a:rPr lang="en-US" dirty="0" smtClean="0"/>
              <a:t> Cryogenic System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420" y="1600200"/>
            <a:ext cx="5451159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C234-AAC5-497E-B992-FEC10504F85E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29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effort between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Manpower on the evening and </a:t>
            </a:r>
            <a:r>
              <a:rPr lang="en-US" dirty="0" smtClean="0"/>
              <a:t>overnight </a:t>
            </a:r>
            <a:r>
              <a:rPr lang="en-US" dirty="0" smtClean="0"/>
              <a:t>shift.</a:t>
            </a:r>
          </a:p>
          <a:p>
            <a:r>
              <a:rPr lang="en-US" dirty="0" smtClean="0"/>
              <a:t>Cryogenics engineers would provide training </a:t>
            </a:r>
            <a:r>
              <a:rPr lang="en-US" dirty="0" smtClean="0"/>
              <a:t>classes </a:t>
            </a:r>
            <a:r>
              <a:rPr lang="en-US" dirty="0" smtClean="0"/>
              <a:t>as needed.</a:t>
            </a:r>
          </a:p>
          <a:p>
            <a:r>
              <a:rPr lang="en-US" dirty="0" smtClean="0"/>
              <a:t>Cryogenics group would provide documentation and procedures for the system.</a:t>
            </a:r>
          </a:p>
          <a:p>
            <a:r>
              <a:rPr lang="en-US" dirty="0" smtClean="0"/>
              <a:t>Cryogenics and operations worked together with the Controls group to insure the proper operational software was available.</a:t>
            </a:r>
          </a:p>
          <a:p>
            <a:r>
              <a:rPr lang="en-US" dirty="0" smtClean="0"/>
              <a:t>Good communication between the groups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A8AE-D7D3-45D8-BFAA-831210B03106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91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Interactions between the Operations Group and the Cryogenics </a:t>
            </a: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During machine operation, both groups had a control room manned around the clock.  The Main Control Room (MCR) for operations, and the Central Helium </a:t>
            </a:r>
            <a:r>
              <a:rPr lang="en-US" dirty="0" smtClean="0"/>
              <a:t>Liquefier </a:t>
            </a:r>
            <a:r>
              <a:rPr lang="en-US" dirty="0" smtClean="0"/>
              <a:t>(CHL) control room for Cryogenics.</a:t>
            </a:r>
          </a:p>
          <a:p>
            <a:r>
              <a:rPr lang="en-US" dirty="0" smtClean="0"/>
              <a:t>Only the Main Control Room was manned during long maintenance periods.</a:t>
            </a:r>
          </a:p>
          <a:p>
            <a:r>
              <a:rPr lang="en-US" dirty="0" smtClean="0"/>
              <a:t>Both groups maintained a electronic log book that was readable by the other control room.</a:t>
            </a:r>
          </a:p>
          <a:p>
            <a:r>
              <a:rPr lang="en-US" dirty="0" smtClean="0"/>
              <a:t>Cryogenics provided an on-call engineer as a single point of contact for problems 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F84A-A845-4C72-88EE-4E1359FDFECC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67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Question:  How can interactions between the groups affect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Communication between the groups is critical since failures can be </a:t>
            </a:r>
            <a:r>
              <a:rPr lang="en-US" dirty="0" smtClean="0"/>
              <a:t>very</a:t>
            </a:r>
            <a:r>
              <a:rPr lang="en-US" dirty="0" smtClean="0"/>
              <a:t> </a:t>
            </a:r>
            <a:r>
              <a:rPr lang="en-US" dirty="0" smtClean="0"/>
              <a:t>time consuming. </a:t>
            </a:r>
          </a:p>
          <a:p>
            <a:r>
              <a:rPr lang="en-US" dirty="0" smtClean="0"/>
              <a:t>Two Control Rooms means areas </a:t>
            </a:r>
            <a:r>
              <a:rPr lang="en-US" dirty="0" smtClean="0"/>
              <a:t>of responsibilities </a:t>
            </a:r>
            <a:r>
              <a:rPr lang="en-US" dirty="0" smtClean="0"/>
              <a:t>must be clearly defined, but it also allows for cross training and </a:t>
            </a:r>
            <a:r>
              <a:rPr lang="en-US" dirty="0" smtClean="0"/>
              <a:t>manpower </a:t>
            </a:r>
            <a:r>
              <a:rPr lang="en-US" dirty="0" smtClean="0"/>
              <a:t>swaps when needed.</a:t>
            </a:r>
          </a:p>
          <a:p>
            <a:r>
              <a:rPr lang="en-US" dirty="0" smtClean="0"/>
              <a:t>Single point of contact for the Main Control Room to the On-Call </a:t>
            </a:r>
            <a:r>
              <a:rPr lang="en-US" dirty="0" smtClean="0"/>
              <a:t>Cryogenic </a:t>
            </a:r>
            <a:r>
              <a:rPr lang="en-US" dirty="0" smtClean="0"/>
              <a:t>Engineer was critical during failures.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5749-04CF-4D11-8CCD-3E386E03B0A4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92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Cryogenics, Machine operation, and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accelerator has to be running </a:t>
            </a:r>
            <a:r>
              <a:rPr lang="en-US" dirty="0" smtClean="0"/>
              <a:t>reliably </a:t>
            </a:r>
            <a:r>
              <a:rPr lang="en-US" dirty="0" smtClean="0"/>
              <a:t>for there to be a successful </a:t>
            </a:r>
            <a:r>
              <a:rPr lang="en-US" dirty="0" smtClean="0"/>
              <a:t>physics </a:t>
            </a:r>
            <a:r>
              <a:rPr lang="en-US" dirty="0" smtClean="0"/>
              <a:t>program</a:t>
            </a:r>
          </a:p>
          <a:p>
            <a:r>
              <a:rPr lang="en-US" dirty="0" smtClean="0"/>
              <a:t>In a superconducting machine the cryogenics must be reliable for the machine to operate.</a:t>
            </a:r>
          </a:p>
          <a:p>
            <a:r>
              <a:rPr lang="en-US" dirty="0" smtClean="0"/>
              <a:t>Failure can happen in the cryogenic system itself or in some system that </a:t>
            </a:r>
            <a:r>
              <a:rPr lang="en-US" dirty="0" smtClean="0"/>
              <a:t>affects </a:t>
            </a:r>
            <a:r>
              <a:rPr lang="en-US" dirty="0" smtClean="0"/>
              <a:t>the cryogenic system.</a:t>
            </a:r>
          </a:p>
          <a:p>
            <a:r>
              <a:rPr lang="en-US" dirty="0" smtClean="0"/>
              <a:t>In a superconducting accelerator almost everything affects the cryogenics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3BF6-EF9F-4E73-BBA5-022A7A61B5DD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74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Quench – When the superconductor in the magnet goes normal and it is no longer </a:t>
            </a:r>
            <a:r>
              <a:rPr lang="en-US" dirty="0" smtClean="0"/>
              <a:t>safe </a:t>
            </a:r>
            <a:r>
              <a:rPr lang="en-US" dirty="0" smtClean="0"/>
              <a:t>to power the magnet system.</a:t>
            </a:r>
          </a:p>
          <a:p>
            <a:r>
              <a:rPr lang="en-US" dirty="0" smtClean="0"/>
              <a:t>Quench Protection System (QPM) – System designed to detect a quench, de-power the accelerator, and spread out the heating in the magnet string.  The system would also signal the cryogenic system to start recovery.</a:t>
            </a:r>
          </a:p>
          <a:p>
            <a:r>
              <a:rPr lang="en-US" dirty="0" smtClean="0"/>
              <a:t>Refrigerator recovery – The process of cooling the magnet string down to an operational temperature.</a:t>
            </a:r>
          </a:p>
          <a:p>
            <a:r>
              <a:rPr lang="en-US" dirty="0" smtClean="0"/>
              <a:t>Failure – For the purpose of this talk, it is any thing that causes the Quench Protection System to de-power the machine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7284-AA61-479B-AA21-E29449C65D43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83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was cryogenic operations different from other sub-systems?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Duration of failures.  Most failures had a long recovery time.  Once the failure was fixed, the system needed to be recovered.</a:t>
            </a:r>
          </a:p>
          <a:p>
            <a:r>
              <a:rPr lang="en-US" dirty="0" smtClean="0"/>
              <a:t>Quench Protection system always assumed worst </a:t>
            </a:r>
            <a:r>
              <a:rPr lang="en-US" dirty="0" smtClean="0"/>
              <a:t>case</a:t>
            </a:r>
            <a:endParaRPr lang="en-US" dirty="0" smtClean="0"/>
          </a:p>
          <a:p>
            <a:r>
              <a:rPr lang="en-US" dirty="0" smtClean="0"/>
              <a:t>Quenches always had the potential to break something</a:t>
            </a:r>
          </a:p>
          <a:p>
            <a:r>
              <a:rPr lang="en-US" dirty="0" smtClean="0"/>
              <a:t>Injection field quench </a:t>
            </a:r>
            <a:r>
              <a:rPr lang="en-US" dirty="0" smtClean="0"/>
              <a:t>recovery </a:t>
            </a:r>
            <a:r>
              <a:rPr lang="en-US" dirty="0" smtClean="0"/>
              <a:t>15 to 30 minutes</a:t>
            </a:r>
          </a:p>
          <a:p>
            <a:r>
              <a:rPr lang="en-US" dirty="0" smtClean="0"/>
              <a:t>High Field quench recovery 2 to 3 hours</a:t>
            </a:r>
          </a:p>
          <a:p>
            <a:r>
              <a:rPr lang="en-US" dirty="0" smtClean="0"/>
              <a:t>Low beta magnet insertion at high field 4 + hours</a:t>
            </a:r>
          </a:p>
          <a:p>
            <a:r>
              <a:rPr lang="en-US" dirty="0" smtClean="0"/>
              <a:t>Complete helium expansion engine overhaul 8 to 12 hours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445F-648D-4695-9001-5847EF247FD3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8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to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History of the </a:t>
            </a:r>
            <a:r>
              <a:rPr lang="en-US" dirty="0" err="1" smtClean="0"/>
              <a:t>Tevatron</a:t>
            </a:r>
            <a:r>
              <a:rPr lang="en-US" dirty="0" smtClean="0"/>
              <a:t> and the </a:t>
            </a:r>
            <a:r>
              <a:rPr lang="en-US" dirty="0" err="1" smtClean="0"/>
              <a:t>Fermilab</a:t>
            </a:r>
            <a:r>
              <a:rPr lang="en-US" dirty="0" smtClean="0"/>
              <a:t> </a:t>
            </a:r>
            <a:r>
              <a:rPr lang="en-US" dirty="0" smtClean="0"/>
              <a:t>Collider Program</a:t>
            </a:r>
          </a:p>
          <a:p>
            <a:r>
              <a:rPr lang="en-US" dirty="0" smtClean="0"/>
              <a:t>Overview of the Cryogenics Systems at </a:t>
            </a:r>
            <a:r>
              <a:rPr lang="en-US" dirty="0" err="1" smtClean="0"/>
              <a:t>Fermilab</a:t>
            </a:r>
            <a:endParaRPr lang="en-US" dirty="0" smtClean="0"/>
          </a:p>
          <a:p>
            <a:r>
              <a:rPr lang="en-US" dirty="0" smtClean="0"/>
              <a:t>Responsibilities for Cryogenic System Operations</a:t>
            </a:r>
          </a:p>
          <a:p>
            <a:r>
              <a:rPr lang="en-US" dirty="0" smtClean="0"/>
              <a:t>How the Cryogenics affected Operations </a:t>
            </a:r>
          </a:p>
          <a:p>
            <a:r>
              <a:rPr lang="en-US" dirty="0" smtClean="0"/>
              <a:t>Lessons learned during the last decade of collider operations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F41C-1583-4640-996D-37F0F5249CC4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13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Quenches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induced quench.  Beam is steered into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smtClean="0"/>
              <a:t>magnet inducing heating.</a:t>
            </a:r>
          </a:p>
          <a:p>
            <a:r>
              <a:rPr lang="en-US" dirty="0" smtClean="0"/>
              <a:t>Magnet / Component Failure.  Long recovery time.</a:t>
            </a:r>
          </a:p>
          <a:p>
            <a:r>
              <a:rPr lang="en-US" dirty="0" smtClean="0"/>
              <a:t>Failures in other interacting system that induce a quench or is </a:t>
            </a:r>
            <a:r>
              <a:rPr lang="en-US" dirty="0" smtClean="0"/>
              <a:t>interpreted </a:t>
            </a:r>
            <a:r>
              <a:rPr lang="en-US" dirty="0" smtClean="0"/>
              <a:t>as a quench</a:t>
            </a:r>
          </a:p>
          <a:p>
            <a:r>
              <a:rPr lang="en-US" dirty="0" smtClean="0"/>
              <a:t>Failures in the cryogenic system itself.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B162-821A-49DF-AC90-8D5E9C9A00A1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17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Induced Quenches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or beam loss induces a quench in the system</a:t>
            </a:r>
          </a:p>
          <a:p>
            <a:pPr lvl="1"/>
            <a:r>
              <a:rPr lang="en-US" dirty="0" smtClean="0"/>
              <a:t>Beam is steered into cryogenic magnet </a:t>
            </a:r>
          </a:p>
          <a:p>
            <a:pPr lvl="1"/>
            <a:r>
              <a:rPr lang="en-US" dirty="0" smtClean="0"/>
              <a:t>Beam losses during acceleration</a:t>
            </a:r>
          </a:p>
          <a:p>
            <a:pPr lvl="1"/>
            <a:r>
              <a:rPr lang="en-US" dirty="0" smtClean="0"/>
              <a:t>Beam loss due to tight aperture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DF23-10C4-46B3-80E8-1C69C2BD0E88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86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of Beam Quenches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beam orbit correction between beam stores</a:t>
            </a:r>
          </a:p>
          <a:p>
            <a:r>
              <a:rPr lang="en-US" dirty="0" smtClean="0"/>
              <a:t>Magnet </a:t>
            </a:r>
            <a:r>
              <a:rPr lang="en-US" dirty="0" smtClean="0"/>
              <a:t>alignment </a:t>
            </a:r>
            <a:r>
              <a:rPr lang="en-US" dirty="0" smtClean="0"/>
              <a:t>during maintenance periods</a:t>
            </a:r>
          </a:p>
          <a:p>
            <a:r>
              <a:rPr lang="en-US" dirty="0" smtClean="0"/>
              <a:t>Collimation at </a:t>
            </a:r>
            <a:r>
              <a:rPr lang="en-US" dirty="0" smtClean="0"/>
              <a:t>loss </a:t>
            </a:r>
            <a:r>
              <a:rPr lang="en-US" dirty="0" smtClean="0"/>
              <a:t>points</a:t>
            </a:r>
          </a:p>
          <a:p>
            <a:r>
              <a:rPr lang="en-US" dirty="0" smtClean="0"/>
              <a:t>Better simulations to help with orbit tuning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6771-C42E-448A-A01F-5CE1B8067D34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3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32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3200" dirty="0" smtClean="0">
                <a:solidFill>
                  <a:prstClr val="black"/>
                </a:solidFill>
                <a:ea typeface="+mn-ea"/>
                <a:cs typeface="+mn-cs"/>
              </a:rPr>
              <a:t>Failures </a:t>
            </a:r>
            <a:r>
              <a:rPr lang="en-US" sz="3200" dirty="0">
                <a:solidFill>
                  <a:prstClr val="black"/>
                </a:solidFill>
                <a:ea typeface="+mn-ea"/>
                <a:cs typeface="+mn-cs"/>
              </a:rPr>
              <a:t>in </a:t>
            </a:r>
            <a:r>
              <a:rPr lang="en-US" sz="3200" dirty="0" smtClean="0">
                <a:solidFill>
                  <a:prstClr val="black"/>
                </a:solidFill>
                <a:ea typeface="+mn-ea"/>
                <a:cs typeface="+mn-cs"/>
              </a:rPr>
              <a:t>other systems </a:t>
            </a:r>
            <a:r>
              <a:rPr lang="en-US" sz="3200" dirty="0">
                <a:solidFill>
                  <a:prstClr val="black"/>
                </a:solidFill>
                <a:ea typeface="+mn-ea"/>
                <a:cs typeface="+mn-cs"/>
              </a:rPr>
              <a:t>that </a:t>
            </a:r>
            <a:r>
              <a:rPr lang="en-US" sz="3200" dirty="0" smtClean="0">
                <a:solidFill>
                  <a:prstClr val="black"/>
                </a:solidFill>
                <a:ea typeface="+mn-ea"/>
                <a:cs typeface="+mn-cs"/>
              </a:rPr>
              <a:t>affect cryogenics</a:t>
            </a:r>
            <a:r>
              <a:rPr lang="en-US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Power supply failure can induce a quench </a:t>
            </a:r>
          </a:p>
          <a:p>
            <a:pPr lvl="1"/>
            <a:r>
              <a:rPr lang="en-US" dirty="0" smtClean="0"/>
              <a:t>Loss </a:t>
            </a:r>
            <a:r>
              <a:rPr lang="en-US" dirty="0" smtClean="0"/>
              <a:t>of regulation in the power system usually resulted in a quench</a:t>
            </a:r>
          </a:p>
          <a:p>
            <a:pPr lvl="1"/>
            <a:r>
              <a:rPr lang="en-US" dirty="0" smtClean="0"/>
              <a:t>Power system shutting down usually would not induce a quench but could if conditions were right.</a:t>
            </a:r>
          </a:p>
          <a:p>
            <a:pPr lvl="1"/>
            <a:r>
              <a:rPr lang="en-US" dirty="0" smtClean="0"/>
              <a:t>Correction element power supply failure or other power supply failure usually resulted in a beam induced quench.</a:t>
            </a:r>
          </a:p>
          <a:p>
            <a:r>
              <a:rPr lang="en-US" dirty="0" smtClean="0"/>
              <a:t>Failure in the quench protection system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quench protection system tried to protect against itself.  It </a:t>
            </a:r>
            <a:r>
              <a:rPr lang="en-US" dirty="0" smtClean="0"/>
              <a:t>monitors </a:t>
            </a:r>
            <a:r>
              <a:rPr lang="en-US" dirty="0" smtClean="0"/>
              <a:t>for hardware failure and could induce a quench depending on the failure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D1BB-AD00-4EEF-A885-058D3C474B57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30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/Component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Components </a:t>
            </a:r>
            <a:r>
              <a:rPr lang="en-US" dirty="0" smtClean="0"/>
              <a:t>usually fail during a quench</a:t>
            </a:r>
          </a:p>
          <a:p>
            <a:r>
              <a:rPr lang="en-US" dirty="0" smtClean="0"/>
              <a:t>Quenches and component failures were both documented and analyzed. </a:t>
            </a:r>
          </a:p>
          <a:p>
            <a:pPr lvl="1"/>
            <a:r>
              <a:rPr lang="en-US" dirty="0" smtClean="0"/>
              <a:t>Long term solutions that are critical for </a:t>
            </a:r>
            <a:r>
              <a:rPr lang="en-US" dirty="0" smtClean="0"/>
              <a:t>stability</a:t>
            </a:r>
            <a:endParaRPr lang="en-US" dirty="0" smtClean="0"/>
          </a:p>
          <a:p>
            <a:pPr lvl="1"/>
            <a:r>
              <a:rPr lang="en-US" dirty="0" smtClean="0"/>
              <a:t>At least once lead to a redesign and modification of the </a:t>
            </a:r>
            <a:r>
              <a:rPr lang="en-US" dirty="0" err="1" smtClean="0"/>
              <a:t>Tevatron</a:t>
            </a:r>
            <a:r>
              <a:rPr lang="en-US" dirty="0" smtClean="0"/>
              <a:t> magnets</a:t>
            </a:r>
          </a:p>
          <a:p>
            <a:pPr lvl="1"/>
            <a:r>
              <a:rPr lang="en-US" dirty="0" smtClean="0"/>
              <a:t>At times has lead to changes in the way we operated the </a:t>
            </a:r>
            <a:r>
              <a:rPr lang="en-US" dirty="0" err="1" smtClean="0"/>
              <a:t>Tevatron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1CB5-5894-47D3-9BF6-5EC02B620235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6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 system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cryogenic system has a large number of moving mechanical components: helium compressors, expansion engines, and cold compressors.</a:t>
            </a:r>
          </a:p>
          <a:p>
            <a:r>
              <a:rPr lang="en-US" dirty="0" smtClean="0"/>
              <a:t>Moving components regularly fail and required maintenance.</a:t>
            </a:r>
          </a:p>
          <a:p>
            <a:r>
              <a:rPr lang="en-US" dirty="0" smtClean="0"/>
              <a:t>Regular inspection helped catch failing components and could reduce repair times.</a:t>
            </a:r>
          </a:p>
          <a:p>
            <a:r>
              <a:rPr lang="en-US" dirty="0" smtClean="0"/>
              <a:t>Regular cryogenic maintenance improved the collider uptime.  This was not historically how we scheduled maintenance on other systems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Failures are time critical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BE43-8D2F-4397-B279-128AD17730C9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7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Lessons </a:t>
            </a:r>
            <a:r>
              <a:rPr lang="en-US" dirty="0"/>
              <a:t>L</a:t>
            </a:r>
            <a:r>
              <a:rPr lang="en-US" dirty="0" smtClean="0"/>
              <a:t>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3916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Need a stable accelerator to be successful</a:t>
            </a:r>
          </a:p>
          <a:p>
            <a:r>
              <a:rPr lang="en-US" dirty="0" smtClean="0"/>
              <a:t>Cryogenic </a:t>
            </a:r>
            <a:r>
              <a:rPr lang="en-US" dirty="0" smtClean="0"/>
              <a:t>failures </a:t>
            </a:r>
            <a:r>
              <a:rPr lang="en-US" dirty="0" smtClean="0"/>
              <a:t>are time consuming</a:t>
            </a:r>
          </a:p>
          <a:p>
            <a:r>
              <a:rPr lang="en-US" dirty="0" smtClean="0"/>
              <a:t>Communication is critical</a:t>
            </a:r>
          </a:p>
          <a:p>
            <a:r>
              <a:rPr lang="en-US" dirty="0" smtClean="0"/>
              <a:t>Maintenance of the cryogenic system should be planned</a:t>
            </a:r>
          </a:p>
          <a:p>
            <a:r>
              <a:rPr lang="en-US" dirty="0" smtClean="0"/>
              <a:t>Protect the cryogenic component by knowing the beam orbit and controlling it</a:t>
            </a:r>
          </a:p>
          <a:p>
            <a:r>
              <a:rPr lang="en-US" dirty="0" smtClean="0"/>
              <a:t>Analyze failures and make long term fixes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78F3-7747-461E-8468-D29D61371C92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46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</a:t>
            </a:r>
            <a:r>
              <a:rPr lang="en-US" dirty="0" smtClean="0"/>
              <a:t>of Success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958181"/>
            <a:ext cx="5715000" cy="3810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9251-BA73-4E4C-9B72-D94BB29874EF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86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33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Pictures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BE-BC86-4273-961C-AC42FBAAE6F7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76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of the </a:t>
            </a:r>
            <a:r>
              <a:rPr lang="en-US" dirty="0" err="1" smtClean="0"/>
              <a:t>Tevatron</a:t>
            </a:r>
            <a:r>
              <a:rPr lang="en-US" dirty="0" smtClean="0"/>
              <a:t> and the </a:t>
            </a:r>
            <a:r>
              <a:rPr lang="en-US" dirty="0" err="1" smtClean="0"/>
              <a:t>Fermilab</a:t>
            </a:r>
            <a:r>
              <a:rPr lang="en-US" dirty="0" smtClean="0"/>
              <a:t> Collider Program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9FBF-3FE5-4599-9983-F2E4E5DA71D7}" type="datetime1">
              <a:rPr lang="en-US" smtClean="0"/>
              <a:t>8/3/2012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43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Satellite Refrigerator Building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3" y="1600200"/>
            <a:ext cx="5657453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BE-BC86-4273-961C-AC42FBAAE6F7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07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Ball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84" y="1600200"/>
            <a:ext cx="5995431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BE-BC86-4273-961C-AC42FBAAE6F7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46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 from an Ice Ball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BE-BC86-4273-961C-AC42FBAAE6F7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01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Ball at Turnaround Box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BE-BC86-4273-961C-AC42FBAAE6F7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17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Cryo</a:t>
            </a:r>
            <a:r>
              <a:rPr lang="en-US" dirty="0" smtClean="0"/>
              <a:t> Leak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BE-BC86-4273-961C-AC42FBAAE6F7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42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Damage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BE-BC86-4273-961C-AC42FBAAE6F7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96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Frig Control Summary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46" y="1600200"/>
            <a:ext cx="3577507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BE-BC86-4273-961C-AC42FBAAE6F7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19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Loop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211" y="1600200"/>
            <a:ext cx="2475578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BE-BC86-4273-961C-AC42FBAAE6F7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4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Tevatron</a:t>
            </a:r>
            <a:r>
              <a:rPr lang="en-US" dirty="0" smtClean="0"/>
              <a:t>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 large scale superconducting accelerator</a:t>
            </a:r>
          </a:p>
          <a:p>
            <a:r>
              <a:rPr lang="en-US" dirty="0" smtClean="0"/>
              <a:t>Construction started in the early 1980s</a:t>
            </a:r>
          </a:p>
          <a:p>
            <a:r>
              <a:rPr lang="en-US" dirty="0" smtClean="0"/>
              <a:t>First beam in 1983</a:t>
            </a:r>
          </a:p>
          <a:p>
            <a:r>
              <a:rPr lang="en-US" dirty="0" smtClean="0"/>
              <a:t>Anti-Proton Source construction also </a:t>
            </a:r>
            <a:r>
              <a:rPr lang="en-US" dirty="0" smtClean="0"/>
              <a:t>happened at </a:t>
            </a:r>
            <a:r>
              <a:rPr lang="en-US" dirty="0" smtClean="0"/>
              <a:t>the same time</a:t>
            </a:r>
          </a:p>
          <a:p>
            <a:r>
              <a:rPr lang="en-US" dirty="0" smtClean="0"/>
              <a:t>First Proton / Anti-Proton Collisions in 1985</a:t>
            </a:r>
          </a:p>
          <a:p>
            <a:r>
              <a:rPr lang="en-US" dirty="0" smtClean="0"/>
              <a:t>First Collider engineering run in 1988 (</a:t>
            </a:r>
            <a:r>
              <a:rPr lang="en-US" dirty="0" smtClean="0"/>
              <a:t>1 year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Split time between fix-target and collider </a:t>
            </a:r>
            <a:r>
              <a:rPr lang="en-US" dirty="0" smtClean="0"/>
              <a:t>running, </a:t>
            </a:r>
            <a:r>
              <a:rPr lang="en-US" dirty="0" smtClean="0"/>
              <a:t>with the last decade being exclusively collider.</a:t>
            </a:r>
          </a:p>
          <a:p>
            <a:r>
              <a:rPr lang="en-US" dirty="0" smtClean="0"/>
              <a:t>Turned off October 2011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6AC2-4E55-4E3C-B395-F809C23BCFC0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81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Tevatron</a:t>
            </a:r>
            <a:r>
              <a:rPr lang="en-US" dirty="0" smtClean="0"/>
              <a:t>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4 miles in circumference (6.4 km )</a:t>
            </a:r>
          </a:p>
          <a:p>
            <a:r>
              <a:rPr lang="en-US" dirty="0" smtClean="0"/>
              <a:t>~775 magnets (This number changed over time as the machine was modified)</a:t>
            </a:r>
          </a:p>
          <a:p>
            <a:r>
              <a:rPr lang="en-US" dirty="0" smtClean="0"/>
              <a:t>Split into 6 sectors </a:t>
            </a:r>
          </a:p>
          <a:p>
            <a:r>
              <a:rPr lang="en-US" dirty="0" smtClean="0"/>
              <a:t>RF, Injection, Extraction, and Detectors were installed between the sectors</a:t>
            </a:r>
          </a:p>
          <a:p>
            <a:r>
              <a:rPr lang="en-US" dirty="0" smtClean="0"/>
              <a:t>Each sector was further sub-divided into 4 houses.  This also matched the cryogenic system.  24 houses total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F3EF-8003-4678-8E5F-A1B85DB4AE96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4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</a:t>
            </a:r>
            <a:r>
              <a:rPr lang="en-US" dirty="0" smtClean="0"/>
              <a:t>of the </a:t>
            </a:r>
            <a:r>
              <a:rPr lang="en-US" dirty="0" err="1" smtClean="0"/>
              <a:t>Tevatron</a:t>
            </a:r>
            <a:r>
              <a:rPr lang="en-US" dirty="0" smtClean="0"/>
              <a:t> Tunnel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35" y="1600200"/>
            <a:ext cx="5659330" cy="452596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276F-543E-4233-BD84-24EFDFF1896C}" type="datetime1">
              <a:rPr lang="en-US" smtClean="0"/>
              <a:t>8/3/2012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31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the Cryogenic Systems at </a:t>
            </a:r>
            <a:r>
              <a:rPr lang="en-US" dirty="0" err="1" smtClean="0"/>
              <a:t>Fermilab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Largest in the world when built</a:t>
            </a:r>
          </a:p>
          <a:p>
            <a:r>
              <a:rPr lang="en-US" dirty="0" smtClean="0"/>
              <a:t>Named a International Historic Mechanical Landmark in 1993</a:t>
            </a:r>
          </a:p>
          <a:p>
            <a:r>
              <a:rPr lang="en-US" dirty="0" smtClean="0"/>
              <a:t>Accelerator cryogenics has it’s </a:t>
            </a:r>
            <a:r>
              <a:rPr lang="en-US" dirty="0" smtClean="0"/>
              <a:t>own </a:t>
            </a:r>
            <a:r>
              <a:rPr lang="en-US" dirty="0" smtClean="0"/>
              <a:t>support department.  Separate  experimental cryogenics support.</a:t>
            </a:r>
          </a:p>
          <a:p>
            <a:r>
              <a:rPr lang="en-US" dirty="0" smtClean="0"/>
              <a:t>Cryogenics support included engineering, technical, and operational support.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0A52-D824-4F47-99FF-18111CA9F321}" type="datetime1">
              <a:rPr lang="en-US" smtClean="0"/>
              <a:t>8/3/2012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6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Cryogenic system uses liquid helium with a liquid nitrogen shield to cool the magnets</a:t>
            </a:r>
          </a:p>
          <a:p>
            <a:r>
              <a:rPr lang="en-US" dirty="0" smtClean="0"/>
              <a:t>4.4K </a:t>
            </a:r>
            <a:r>
              <a:rPr lang="en-US" dirty="0" smtClean="0"/>
              <a:t>to </a:t>
            </a:r>
            <a:r>
              <a:rPr lang="en-US" dirty="0" smtClean="0"/>
              <a:t>4.6K </a:t>
            </a:r>
            <a:r>
              <a:rPr lang="en-US" dirty="0" smtClean="0"/>
              <a:t>at the magnet coils</a:t>
            </a:r>
          </a:p>
          <a:p>
            <a:r>
              <a:rPr lang="en-US" dirty="0" smtClean="0"/>
              <a:t>One large central </a:t>
            </a:r>
            <a:r>
              <a:rPr lang="en-US" dirty="0"/>
              <a:t>h</a:t>
            </a:r>
            <a:r>
              <a:rPr lang="en-US" dirty="0" smtClean="0"/>
              <a:t>elium </a:t>
            </a:r>
            <a:r>
              <a:rPr lang="en-US" dirty="0" smtClean="0"/>
              <a:t>liquefier </a:t>
            </a:r>
          </a:p>
          <a:p>
            <a:r>
              <a:rPr lang="en-US" dirty="0" smtClean="0"/>
              <a:t>24 </a:t>
            </a:r>
            <a:r>
              <a:rPr lang="en-US" dirty="0" smtClean="0"/>
              <a:t>satellite refrigerators around the machine</a:t>
            </a:r>
          </a:p>
          <a:p>
            <a:r>
              <a:rPr lang="en-US" dirty="0" smtClean="0"/>
              <a:t>6 locations with either 4 or 8 helium compressors</a:t>
            </a:r>
          </a:p>
          <a:p>
            <a:r>
              <a:rPr lang="en-US" dirty="0" smtClean="0"/>
              <a:t>Other cryogenic equipment in the accelerators also supported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90E4-3520-4D39-8396-603B0E86CF72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60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 Theory in 1 minute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80" y="1600200"/>
            <a:ext cx="7198520" cy="470107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5511-BECA-4B43-A4B3-72CB8A8BF1BC}" type="datetime1">
              <a:rPr lang="en-US" smtClean="0"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R. Johson - Fermilab - WAO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4967-0785-4390-977C-8966B934BB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3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1702</Words>
  <Application>Microsoft Office PowerPoint</Application>
  <PresentationFormat>On-screen Show (4:3)</PresentationFormat>
  <Paragraphs>246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Experience with Cryogenic Operations During the Fermilab Collider Program</vt:lpstr>
      <vt:lpstr>Topics to Cover</vt:lpstr>
      <vt:lpstr>History of the Tevatron and the Fermilab Collider Program</vt:lpstr>
      <vt:lpstr>The Tevatron History </vt:lpstr>
      <vt:lpstr>The Tevatron Numbers</vt:lpstr>
      <vt:lpstr>View of the Tevatron Tunnel</vt:lpstr>
      <vt:lpstr>Overview of the Cryogenic Systems at Fermilab</vt:lpstr>
      <vt:lpstr>Cryogenic Numbers</vt:lpstr>
      <vt:lpstr>Cryogenic Theory in 1 minute</vt:lpstr>
      <vt:lpstr>Responsibilities for Cryogenic System Operations</vt:lpstr>
      <vt:lpstr>Central Helium Liquefier</vt:lpstr>
      <vt:lpstr>Operations Group support for cryogenics</vt:lpstr>
      <vt:lpstr>Global Schematic of Tevatron Cryogenic System</vt:lpstr>
      <vt:lpstr>Shared effort between Groups</vt:lpstr>
      <vt:lpstr>Interactions between the Operations Group and the Cryogenics Group</vt:lpstr>
      <vt:lpstr>Question:  How can interactions between the groups affect operations</vt:lpstr>
      <vt:lpstr>Cryogenics, Machine operation, and Success</vt:lpstr>
      <vt:lpstr>Definitions</vt:lpstr>
      <vt:lpstr>How was cryogenic operations different from other sub-systems?</vt:lpstr>
      <vt:lpstr>Causes of Quenches</vt:lpstr>
      <vt:lpstr>Beam Induced Quenches</vt:lpstr>
      <vt:lpstr>Reduction of Beam Quenches</vt:lpstr>
      <vt:lpstr> Failures in other systems that affect cryogenics </vt:lpstr>
      <vt:lpstr>Magnet /Component Failure</vt:lpstr>
      <vt:lpstr>Cryogenic system failures</vt:lpstr>
      <vt:lpstr>Lessons Learned</vt:lpstr>
      <vt:lpstr>Measure of Success</vt:lpstr>
      <vt:lpstr>Questions</vt:lpstr>
      <vt:lpstr>Extra Pictures </vt:lpstr>
      <vt:lpstr>Satellite Refrigerator Building </vt:lpstr>
      <vt:lpstr>Ice Ball</vt:lpstr>
      <vt:lpstr>Damage from an Ice Ball</vt:lpstr>
      <vt:lpstr>Ice Ball at Turnaround Box</vt:lpstr>
      <vt:lpstr>Cryo Leak</vt:lpstr>
      <vt:lpstr>Beam Damage</vt:lpstr>
      <vt:lpstr>Frig Control Summary</vt:lpstr>
      <vt:lpstr>Control Loop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 with Cryogenic Operations During the FermiLab Collider Program</dc:title>
  <dc:creator>Stanley R. Johnson</dc:creator>
  <cp:lastModifiedBy>Stanley R. Johnson</cp:lastModifiedBy>
  <cp:revision>43</cp:revision>
  <dcterms:created xsi:type="dcterms:W3CDTF">2012-08-02T12:41:07Z</dcterms:created>
  <dcterms:modified xsi:type="dcterms:W3CDTF">2012-08-03T20:03:49Z</dcterms:modified>
</cp:coreProperties>
</file>