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3" r:id="rId3"/>
    <p:sldId id="282" r:id="rId4"/>
    <p:sldId id="284" r:id="rId5"/>
    <p:sldId id="275" r:id="rId6"/>
    <p:sldId id="274" r:id="rId7"/>
    <p:sldId id="281" r:id="rId8"/>
    <p:sldId id="280" r:id="rId9"/>
    <p:sldId id="271" r:id="rId10"/>
    <p:sldId id="290" r:id="rId11"/>
    <p:sldId id="287" r:id="rId12"/>
    <p:sldId id="285" r:id="rId13"/>
    <p:sldId id="286" r:id="rId14"/>
    <p:sldId id="269" r:id="rId15"/>
    <p:sldId id="295" r:id="rId16"/>
    <p:sldId id="291" r:id="rId17"/>
    <p:sldId id="262" r:id="rId18"/>
    <p:sldId id="292" r:id="rId19"/>
    <p:sldId id="265" r:id="rId20"/>
    <p:sldId id="293" r:id="rId21"/>
    <p:sldId id="288" r:id="rId22"/>
    <p:sldId id="268" r:id="rId23"/>
    <p:sldId id="289" r:id="rId24"/>
    <p:sldId id="296" r:id="rId25"/>
    <p:sldId id="297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7" charset="0"/>
        <a:ea typeface="Arial" pitchFamily="47" charset="0"/>
        <a:cs typeface="Arial" pitchFamily="47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7" charset="0"/>
        <a:ea typeface="Arial" pitchFamily="47" charset="0"/>
        <a:cs typeface="Arial" pitchFamily="47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7" charset="0"/>
        <a:ea typeface="Arial" pitchFamily="47" charset="0"/>
        <a:cs typeface="Arial" pitchFamily="47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7" charset="0"/>
        <a:ea typeface="Arial" pitchFamily="47" charset="0"/>
        <a:cs typeface="Arial" pitchFamily="47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7" charset="0"/>
        <a:ea typeface="Arial" pitchFamily="47" charset="0"/>
        <a:cs typeface="Arial" pitchFamily="47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7" charset="0"/>
        <a:ea typeface="Arial" pitchFamily="47" charset="0"/>
        <a:cs typeface="Arial" pitchFamily="47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7" charset="0"/>
        <a:ea typeface="Arial" pitchFamily="47" charset="0"/>
        <a:cs typeface="Arial" pitchFamily="47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7" charset="0"/>
        <a:ea typeface="Arial" pitchFamily="47" charset="0"/>
        <a:cs typeface="Arial" pitchFamily="47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7" charset="0"/>
        <a:ea typeface="Arial" pitchFamily="47" charset="0"/>
        <a:cs typeface="Arial" pitchFamily="47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60" y="-104"/>
      </p:cViewPr>
      <p:guideLst>
        <p:guide orient="horz" pos="144"/>
        <p:guide orient="horz" pos="4176"/>
        <p:guide pos="3120"/>
        <p:guide pos="5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90D99A5-A466-4F70-A977-5E97A1262796}" type="datetime1">
              <a:rPr lang="en-US"/>
              <a:pPr>
                <a:defRPr/>
              </a:pPr>
              <a:t>8/6/12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0821641-C6E7-41CF-8685-D9C1FA59E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4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29D0287-DDE9-4359-AFBC-9F871DA12953}" type="datetime1">
              <a:rPr lang="en-US"/>
              <a:pPr>
                <a:defRPr/>
              </a:pPr>
              <a:t>8/6/12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B04317-ADA1-4073-B37D-09F5EF4DC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8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ＭＳ Ｐゴシック" pitchFamily="47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5" name="Picture 9" descr="New_DOE_Logo_Color_042808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RNL_managed by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template graphic_090l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6"/>
          <p:cNvSpPr>
            <a:spLocks noGrp="1" noChangeArrowheads="1"/>
          </p:cNvSpPr>
          <p:nvPr>
            <p:ph type="ftr" sz="quarter" idx="10"/>
          </p:nvPr>
        </p:nvSpPr>
        <p:spPr>
          <a:xfrm>
            <a:off x="3096623" y="6542088"/>
            <a:ext cx="2895600" cy="315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NFDD Feb. 1,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8229600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537D7F9D-F393-4110-89C9-4DC2F8B82020}" type="slidenum">
              <a:rPr lang="en-US" sz="900">
                <a:solidFill>
                  <a:srgbClr val="BFBFBF"/>
                </a:solidFill>
                <a:latin typeface="Times New Roman" pitchFamily="47" charset="0"/>
                <a:ea typeface="Times New Roman" pitchFamily="47" charset="0"/>
                <a:cs typeface="Times New Roman" pitchFamily="47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>
                <a:solidFill>
                  <a:srgbClr val="BFBFBF"/>
                </a:solidFill>
                <a:latin typeface="Times New Roman" pitchFamily="47" charset="0"/>
                <a:ea typeface="Times New Roman" pitchFamily="47" charset="0"/>
                <a:cs typeface="Times New Roman" pitchFamily="47" charset="0"/>
              </a:rPr>
              <a:t>	Managed by UT-Battelle</a:t>
            </a:r>
            <a:br>
              <a:rPr lang="en-US" sz="900">
                <a:solidFill>
                  <a:srgbClr val="BFBFBF"/>
                </a:solidFill>
                <a:latin typeface="Times New Roman" pitchFamily="47" charset="0"/>
                <a:ea typeface="Times New Roman" pitchFamily="47" charset="0"/>
                <a:cs typeface="Times New Roman" pitchFamily="47" charset="0"/>
              </a:rPr>
            </a:br>
            <a:r>
              <a:rPr lang="en-US" sz="900">
                <a:solidFill>
                  <a:srgbClr val="BFBFBF"/>
                </a:solidFill>
                <a:latin typeface="Times New Roman" pitchFamily="47" charset="0"/>
                <a:ea typeface="Times New Roman" pitchFamily="47" charset="0"/>
                <a:cs typeface="Times New Roman" pitchFamily="47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56"/>
          <p:cNvSpPr txBox="1">
            <a:spLocks noChangeArrowheads="1"/>
          </p:cNvSpPr>
          <p:nvPr userDrawn="1"/>
        </p:nvSpPr>
        <p:spPr>
          <a:xfrm>
            <a:off x="3124200" y="6477000"/>
            <a:ext cx="2895600" cy="1825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Tuning an Accelerator for 1 MW – WAO12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4" r:id="rId2"/>
    <p:sldLayoutId id="2147483926" r:id="rId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  <a:ea typeface="ＭＳ Ｐゴシック" pitchFamily="47" charset="-128"/>
          <a:cs typeface="ＭＳ Ｐゴシック" pitchFamily="47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pitchFamily="47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ＭＳ Ｐゴシック" pitchFamily="47" charset="-128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47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47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47" charset="0"/>
        <a:buChar char="–"/>
        <a:defRPr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pitchFamily="47" charset="0"/>
        <a:buChar char="»"/>
        <a:defRPr b="1" kern="1200">
          <a:solidFill>
            <a:schemeClr val="tx1"/>
          </a:solidFill>
          <a:latin typeface="Arial Narrow" pitchFamily="34" charset="0"/>
          <a:ea typeface="ＭＳ Ｐゴシック" pitchFamily="4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w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17475" y="1085850"/>
            <a:ext cx="5978525" cy="415498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 Black" pitchFamily="47" charset="0"/>
              </a:rPr>
              <a:t> Tuning an Accelerator for 1 MW</a:t>
            </a:r>
            <a:endParaRPr lang="en-US" sz="2400" dirty="0">
              <a:latin typeface="Arial Black" pitchFamily="47" charset="0"/>
            </a:endParaRP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17475" y="2667000"/>
            <a:ext cx="4170363" cy="145475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pitchFamily="47" charset="0"/>
              </a:rPr>
              <a:t>C. Peters</a:t>
            </a:r>
          </a:p>
          <a:p>
            <a:pPr eaLnBrk="1" hangingPunct="1"/>
            <a:r>
              <a:rPr lang="en-US" dirty="0" smtClean="0">
                <a:latin typeface="Arial Narrow" pitchFamily="47" charset="0"/>
              </a:rPr>
              <a:t>WAO 12</a:t>
            </a:r>
          </a:p>
          <a:p>
            <a:pPr eaLnBrk="1" hangingPunct="1"/>
            <a:r>
              <a:rPr lang="en-US" dirty="0" smtClean="0">
                <a:latin typeface="Arial Narrow" pitchFamily="47" charset="0"/>
              </a:rPr>
              <a:t>August 8</a:t>
            </a:r>
            <a:r>
              <a:rPr lang="en-US" baseline="30000" dirty="0" smtClean="0">
                <a:latin typeface="Arial Narrow" pitchFamily="47" charset="0"/>
              </a:rPr>
              <a:t>th</a:t>
            </a:r>
            <a:r>
              <a:rPr lang="en-US" dirty="0" smtClean="0">
                <a:latin typeface="Arial Narrow" pitchFamily="47" charset="0"/>
              </a:rPr>
              <a:t>, 2012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/>
              <a:t>AP development to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14400"/>
            <a:ext cx="8229600" cy="1679434"/>
          </a:xfrm>
        </p:spPr>
        <p:txBody>
          <a:bodyPr/>
          <a:lstStyle/>
          <a:p>
            <a:r>
              <a:rPr lang="en-US" dirty="0"/>
              <a:t>As power has </a:t>
            </a:r>
            <a:r>
              <a:rPr lang="en-US" dirty="0" smtClean="0"/>
              <a:t>increased</a:t>
            </a:r>
            <a:endParaRPr lang="en-US" dirty="0"/>
          </a:p>
          <a:p>
            <a:pPr lvl="1"/>
            <a:r>
              <a:rPr lang="en-US" dirty="0" smtClean="0"/>
              <a:t>Neutron production time dominates</a:t>
            </a:r>
          </a:p>
          <a:p>
            <a:pPr lvl="2"/>
            <a:r>
              <a:rPr lang="en-US" dirty="0" smtClean="0"/>
              <a:t>Operators find trends (got to do something for 12 hours)</a:t>
            </a:r>
          </a:p>
          <a:p>
            <a:pPr lvl="2"/>
            <a:r>
              <a:rPr lang="en-US" dirty="0" smtClean="0"/>
              <a:t>RF and </a:t>
            </a:r>
            <a:r>
              <a:rPr lang="en-US" dirty="0" err="1" smtClean="0"/>
              <a:t>quadrupole</a:t>
            </a:r>
            <a:r>
              <a:rPr lang="en-US" dirty="0" smtClean="0"/>
              <a:t> fine tuning at 60 Hz beam rep rate – BE CAREFUL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7" y="2541588"/>
            <a:ext cx="7059613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4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15498"/>
          </a:xfrm>
        </p:spPr>
        <p:txBody>
          <a:bodyPr/>
          <a:lstStyle/>
          <a:p>
            <a:r>
              <a:rPr lang="en-US" sz="2400" dirty="0" smtClean="0"/>
              <a:t>How to make sure operators can’t break 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2189317"/>
          </a:xfrm>
        </p:spPr>
        <p:txBody>
          <a:bodyPr/>
          <a:lstStyle/>
          <a:p>
            <a:r>
              <a:rPr lang="en-US" dirty="0" smtClean="0"/>
              <a:t>Machine Protection System (MPS)</a:t>
            </a:r>
          </a:p>
          <a:p>
            <a:r>
              <a:rPr lang="en-US" dirty="0"/>
              <a:t>Errant beam </a:t>
            </a:r>
            <a:r>
              <a:rPr lang="en-US" dirty="0" smtClean="0"/>
              <a:t>controls</a:t>
            </a:r>
          </a:p>
          <a:p>
            <a:r>
              <a:rPr lang="en-US" dirty="0"/>
              <a:t>Operation Shift </a:t>
            </a:r>
            <a:r>
              <a:rPr lang="en-US" dirty="0" smtClean="0"/>
              <a:t>Checklist</a:t>
            </a:r>
          </a:p>
          <a:p>
            <a:r>
              <a:rPr lang="en-US" dirty="0" smtClean="0"/>
              <a:t>Errant beam alarms </a:t>
            </a:r>
            <a:r>
              <a:rPr lang="en-US" dirty="0"/>
              <a:t>&amp; production documentation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6200" y="1295400"/>
            <a:ext cx="5257800" cy="533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9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880475" cy="415498"/>
          </a:xfrm>
        </p:spPr>
        <p:txBody>
          <a:bodyPr/>
          <a:lstStyle/>
          <a:p>
            <a:r>
              <a:rPr lang="en-US" sz="2400" dirty="0" smtClean="0"/>
              <a:t>Machine Protection System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838200"/>
            <a:ext cx="8229600" cy="5509201"/>
          </a:xfrm>
        </p:spPr>
        <p:txBody>
          <a:bodyPr/>
          <a:lstStyle/>
          <a:p>
            <a:r>
              <a:rPr lang="en-US" sz="2000" dirty="0" smtClean="0"/>
              <a:t>MPS does exactly what it states</a:t>
            </a:r>
          </a:p>
          <a:p>
            <a:pPr lvl="1"/>
            <a:r>
              <a:rPr lang="en-US" sz="1800" dirty="0" smtClean="0"/>
              <a:t>Turns off the beam really fast (fault to beam off in ~ </a:t>
            </a:r>
            <a:r>
              <a:rPr lang="en-US" sz="1800" dirty="0"/>
              <a:t>20 </a:t>
            </a:r>
            <a:r>
              <a:rPr lang="en-US" sz="1800" dirty="0" smtClean="0"/>
              <a:t>microseconds)</a:t>
            </a:r>
            <a:endParaRPr lang="en-US" sz="1800" dirty="0"/>
          </a:p>
          <a:p>
            <a:pPr lvl="1"/>
            <a:r>
              <a:rPr lang="en-US" sz="1800" dirty="0" smtClean="0"/>
              <a:t>Turn </a:t>
            </a:r>
            <a:r>
              <a:rPr lang="en-US" sz="1800" dirty="0"/>
              <a:t>off </a:t>
            </a:r>
            <a:r>
              <a:rPr lang="en-US" sz="1800" dirty="0" smtClean="0"/>
              <a:t>RFQ </a:t>
            </a:r>
            <a:r>
              <a:rPr lang="en-US" sz="1800" dirty="0"/>
              <a:t>and ion source </a:t>
            </a:r>
            <a:r>
              <a:rPr lang="en-US" sz="1800" dirty="0" smtClean="0"/>
              <a:t>pulses, </a:t>
            </a:r>
            <a:r>
              <a:rPr lang="en-US" sz="1800" dirty="0"/>
              <a:t>and tell chopper to chop away all of the </a:t>
            </a:r>
            <a:r>
              <a:rPr lang="en-US" sz="1800" dirty="0" smtClean="0"/>
              <a:t>beam</a:t>
            </a:r>
          </a:p>
          <a:p>
            <a:pPr lvl="1"/>
            <a:r>
              <a:rPr lang="en-US" sz="1800" dirty="0" smtClean="0"/>
              <a:t>FPAR (Fast Protect Auto Reset)</a:t>
            </a:r>
          </a:p>
          <a:p>
            <a:pPr lvl="2"/>
            <a:r>
              <a:rPr lang="en-US" sz="1400" dirty="0" smtClean="0"/>
              <a:t>Turns off beam, miss the next pulse, allows beam</a:t>
            </a:r>
          </a:p>
          <a:p>
            <a:pPr lvl="2"/>
            <a:r>
              <a:rPr lang="en-US" sz="1400" dirty="0" smtClean="0"/>
              <a:t>Holds beam off until operator reset if a fault happens too many times (chatter fault limit)</a:t>
            </a:r>
          </a:p>
          <a:p>
            <a:pPr lvl="1"/>
            <a:r>
              <a:rPr lang="en-US" sz="1800" dirty="0" smtClean="0"/>
              <a:t>FPL (Fast Protect Latch)</a:t>
            </a:r>
          </a:p>
          <a:p>
            <a:pPr lvl="2"/>
            <a:r>
              <a:rPr lang="en-US" sz="1400" dirty="0" smtClean="0"/>
              <a:t>Turns off beam</a:t>
            </a:r>
          </a:p>
          <a:p>
            <a:r>
              <a:rPr lang="en-US" sz="2000" dirty="0" smtClean="0"/>
              <a:t>Operators need to know the MPS will turn off the beam</a:t>
            </a:r>
          </a:p>
          <a:p>
            <a:pPr lvl="1"/>
            <a:r>
              <a:rPr lang="en-US" sz="1800" dirty="0" smtClean="0"/>
              <a:t>Make a mistake tuning and the MPS turns off the beam fast</a:t>
            </a:r>
          </a:p>
          <a:p>
            <a:r>
              <a:rPr lang="en-US" sz="2000" dirty="0" smtClean="0"/>
              <a:t>Gotcha</a:t>
            </a:r>
          </a:p>
          <a:p>
            <a:pPr lvl="1"/>
            <a:r>
              <a:rPr lang="en-US" sz="1800" dirty="0" smtClean="0"/>
              <a:t>MPS signals can be bypassed</a:t>
            </a:r>
            <a:endParaRPr lang="en-US" sz="1800" dirty="0"/>
          </a:p>
          <a:p>
            <a:pPr lvl="1"/>
            <a:r>
              <a:rPr lang="en-US" sz="1800" dirty="0" smtClean="0"/>
              <a:t>Rules in place</a:t>
            </a:r>
          </a:p>
          <a:p>
            <a:pPr lvl="2"/>
            <a:r>
              <a:rPr lang="en-US" sz="1600" dirty="0" smtClean="0"/>
              <a:t>Control </a:t>
            </a:r>
            <a:r>
              <a:rPr lang="en-US" sz="1600" dirty="0"/>
              <a:t>Room Shift Supervisor needs expert and </a:t>
            </a:r>
            <a:r>
              <a:rPr lang="en-US" sz="1600" dirty="0" smtClean="0"/>
              <a:t>manager </a:t>
            </a:r>
            <a:r>
              <a:rPr lang="en-US" sz="1600" dirty="0"/>
              <a:t>approval in order to bypass </a:t>
            </a:r>
            <a:r>
              <a:rPr lang="en-US" sz="1600" dirty="0" smtClean="0"/>
              <a:t>almost all MPS signals in almost all cases</a:t>
            </a:r>
          </a:p>
          <a:p>
            <a:pPr lvl="2"/>
            <a:r>
              <a:rPr lang="en-US" sz="1600" dirty="0" smtClean="0"/>
              <a:t>Control </a:t>
            </a:r>
            <a:r>
              <a:rPr lang="en-US" sz="1600" dirty="0"/>
              <a:t>Room Shift Supervisor </a:t>
            </a:r>
            <a:r>
              <a:rPr lang="en-US" sz="1600" dirty="0" smtClean="0"/>
              <a:t>can </a:t>
            </a:r>
            <a:r>
              <a:rPr lang="en-US" sz="1600" dirty="0"/>
              <a:t>bypass BLMs </a:t>
            </a:r>
            <a:r>
              <a:rPr lang="en-US" sz="1600" dirty="0" smtClean="0"/>
              <a:t>at </a:t>
            </a:r>
            <a:r>
              <a:rPr lang="en-US" sz="1600" dirty="0"/>
              <a:t>1 Hz beam repetition </a:t>
            </a:r>
            <a:r>
              <a:rPr lang="en-US" sz="1600" dirty="0" smtClean="0"/>
              <a:t>rate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977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804276" cy="431800"/>
          </a:xfrm>
        </p:spPr>
        <p:txBody>
          <a:bodyPr/>
          <a:lstStyle/>
          <a:p>
            <a:r>
              <a:rPr lang="en-US" sz="2400" dirty="0" smtClean="0"/>
              <a:t>Machine Protection System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143000"/>
            <a:ext cx="3622675" cy="4373505"/>
          </a:xfrm>
        </p:spPr>
        <p:txBody>
          <a:bodyPr/>
          <a:lstStyle/>
          <a:p>
            <a:r>
              <a:rPr lang="en-US" sz="1600" dirty="0" smtClean="0"/>
              <a:t>All </a:t>
            </a:r>
            <a:r>
              <a:rPr lang="en-US" sz="1600" dirty="0"/>
              <a:t>signals in MPS are important, BUT</a:t>
            </a:r>
          </a:p>
          <a:p>
            <a:pPr lvl="1"/>
            <a:r>
              <a:rPr lang="en-US" sz="1600" dirty="0"/>
              <a:t>Beam Loss Monitors (BLMs) are the last line of defense</a:t>
            </a:r>
          </a:p>
          <a:p>
            <a:pPr lvl="2"/>
            <a:r>
              <a:rPr lang="en-US" sz="1600" dirty="0"/>
              <a:t>About 340 ion chambers</a:t>
            </a:r>
          </a:p>
          <a:p>
            <a:pPr lvl="3"/>
            <a:r>
              <a:rPr lang="en-US" sz="1400" dirty="0"/>
              <a:t>Beginning and end of each cavity, at quads, and </a:t>
            </a:r>
            <a:r>
              <a:rPr lang="en-US" sz="1400" dirty="0" err="1"/>
              <a:t>moveables</a:t>
            </a:r>
            <a:endParaRPr lang="en-US" sz="1400" dirty="0"/>
          </a:p>
          <a:p>
            <a:pPr lvl="2"/>
            <a:r>
              <a:rPr lang="en-US" sz="1600" dirty="0"/>
              <a:t>Hardware trip for single pulse loss</a:t>
            </a:r>
          </a:p>
          <a:p>
            <a:pPr lvl="2"/>
            <a:r>
              <a:rPr lang="en-US" sz="1600" dirty="0"/>
              <a:t>Software trip for monitoring </a:t>
            </a:r>
            <a:r>
              <a:rPr lang="en-US" sz="1600" dirty="0" smtClean="0"/>
              <a:t>activation</a:t>
            </a:r>
          </a:p>
          <a:p>
            <a:r>
              <a:rPr lang="en-US" sz="1600" dirty="0" smtClean="0"/>
              <a:t>Ion source or RF faults may not be detected by internal protection hardware</a:t>
            </a:r>
          </a:p>
          <a:p>
            <a:pPr lvl="1"/>
            <a:r>
              <a:rPr lang="en-US" sz="1200" dirty="0" smtClean="0"/>
              <a:t>Ion source power supply malfunction not detected until BLMs in the SCL</a:t>
            </a:r>
            <a:endParaRPr lang="en-US" sz="1200" dirty="0"/>
          </a:p>
          <a:p>
            <a:pPr lvl="1"/>
            <a:endParaRPr lang="en-US" sz="1600" dirty="0" smtClean="0"/>
          </a:p>
        </p:txBody>
      </p:sp>
      <p:pic>
        <p:nvPicPr>
          <p:cNvPr id="4" name="Picture 3" descr="lossvie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90600"/>
            <a:ext cx="5369525" cy="389712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09600"/>
            <a:ext cx="9067800" cy="5562599"/>
            <a:chOff x="0" y="609600"/>
            <a:chExt cx="9067800" cy="5562599"/>
          </a:xfrm>
        </p:grpSpPr>
        <p:pic>
          <p:nvPicPr>
            <p:cNvPr id="6" name="Picture 5" descr="chumpsbad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09600"/>
              <a:ext cx="4267200" cy="3306597"/>
            </a:xfrm>
            <a:prstGeom prst="rect">
              <a:avLst/>
            </a:prstGeom>
          </p:spPr>
        </p:pic>
        <p:pic>
          <p:nvPicPr>
            <p:cNvPr id="5" name="Picture 4" descr="2010_03_08_10_53_28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682" y="2362200"/>
              <a:ext cx="5304118" cy="380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722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728076" cy="431800"/>
          </a:xfrm>
        </p:spPr>
        <p:txBody>
          <a:bodyPr/>
          <a:lstStyle/>
          <a:p>
            <a:r>
              <a:rPr lang="en-US" sz="2400" dirty="0"/>
              <a:t>Machine Protection </a:t>
            </a:r>
            <a:r>
              <a:rPr lang="en-US" sz="2400" dirty="0" smtClean="0"/>
              <a:t>System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14400"/>
            <a:ext cx="8229600" cy="4268348"/>
          </a:xfrm>
        </p:spPr>
        <p:txBody>
          <a:bodyPr/>
          <a:lstStyle/>
          <a:p>
            <a:r>
              <a:rPr lang="en-US" sz="1800" dirty="0" smtClean="0"/>
              <a:t>Problems in 2009</a:t>
            </a:r>
          </a:p>
          <a:p>
            <a:pPr lvl="1"/>
            <a:r>
              <a:rPr lang="en-US" sz="1800" dirty="0" smtClean="0"/>
              <a:t>SCL </a:t>
            </a:r>
            <a:r>
              <a:rPr lang="en-US" sz="1800" dirty="0"/>
              <a:t>cavity damage </a:t>
            </a:r>
            <a:r>
              <a:rPr lang="en-US" sz="1800" dirty="0" smtClean="0"/>
              <a:t>possibly due </a:t>
            </a:r>
            <a:r>
              <a:rPr lang="en-US" sz="1800" dirty="0"/>
              <a:t>to </a:t>
            </a:r>
            <a:r>
              <a:rPr lang="en-US" sz="1800" dirty="0" err="1"/>
              <a:t>linac</a:t>
            </a:r>
            <a:r>
              <a:rPr lang="en-US" sz="1800" dirty="0"/>
              <a:t> errant beam</a:t>
            </a:r>
          </a:p>
          <a:p>
            <a:pPr lvl="2"/>
            <a:r>
              <a:rPr lang="en-US" sz="1800" dirty="0"/>
              <a:t>Ion </a:t>
            </a:r>
            <a:r>
              <a:rPr lang="en-US" sz="1800" dirty="0" smtClean="0"/>
              <a:t>source HV, </a:t>
            </a:r>
            <a:r>
              <a:rPr lang="en-US" sz="1800" dirty="0"/>
              <a:t>DTL, </a:t>
            </a:r>
            <a:r>
              <a:rPr lang="en-US" sz="1800" dirty="0" smtClean="0"/>
              <a:t>CCL RF malfunctions</a:t>
            </a:r>
          </a:p>
          <a:p>
            <a:pPr lvl="1"/>
            <a:r>
              <a:rPr lang="en-US" sz="1800" dirty="0" smtClean="0"/>
              <a:t>MPS delay measurements performed</a:t>
            </a:r>
          </a:p>
          <a:p>
            <a:pPr lvl="2"/>
            <a:r>
              <a:rPr lang="en-US" sz="1800" dirty="0" smtClean="0"/>
              <a:t>When a fault occurred in some instances 300 microseconds or more of beam was accelerated before MPS turned beam off</a:t>
            </a:r>
          </a:p>
          <a:p>
            <a:pPr lvl="2"/>
            <a:r>
              <a:rPr lang="en-US" sz="1800" dirty="0" smtClean="0"/>
              <a:t>Long delays found throughout MPS</a:t>
            </a:r>
          </a:p>
          <a:p>
            <a:r>
              <a:rPr lang="en-US" sz="1800" dirty="0" smtClean="0"/>
              <a:t>A few more things</a:t>
            </a:r>
          </a:p>
          <a:p>
            <a:pPr lvl="2"/>
            <a:r>
              <a:rPr lang="en-US" sz="1800" dirty="0" smtClean="0"/>
              <a:t>BLMs had chatter fault setting for 2 bad pulses in 60 cycles</a:t>
            </a:r>
          </a:p>
          <a:p>
            <a:pPr lvl="2"/>
            <a:r>
              <a:rPr lang="en-US" sz="1800" dirty="0" smtClean="0"/>
              <a:t>BLM trip limits were set too high above operating levels</a:t>
            </a:r>
          </a:p>
          <a:p>
            <a:r>
              <a:rPr lang="en-US" sz="1800" dirty="0" smtClean="0"/>
              <a:t>All fixed and looking good!</a:t>
            </a:r>
          </a:p>
          <a:p>
            <a:pPr lvl="1"/>
            <a:r>
              <a:rPr lang="en-US" sz="1800" dirty="0" smtClean="0"/>
              <a:t>But </a:t>
            </a:r>
            <a:r>
              <a:rPr lang="en-US" sz="1800" dirty="0" err="1" smtClean="0"/>
              <a:t>linac</a:t>
            </a:r>
            <a:r>
              <a:rPr lang="en-US" sz="1800" dirty="0" smtClean="0"/>
              <a:t> errant beam continues……..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8667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err="1" smtClean="0"/>
              <a:t>Linac</a:t>
            </a:r>
            <a:r>
              <a:rPr lang="en-US" dirty="0" smtClean="0"/>
              <a:t> errant beam is going to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90600"/>
            <a:ext cx="8229600" cy="1540422"/>
          </a:xfrm>
        </p:spPr>
        <p:txBody>
          <a:bodyPr/>
          <a:lstStyle/>
          <a:p>
            <a:r>
              <a:rPr lang="en-US" sz="2400" dirty="0" smtClean="0"/>
              <a:t>Differential BCM diagnostic</a:t>
            </a:r>
          </a:p>
          <a:p>
            <a:pPr lvl="1"/>
            <a:r>
              <a:rPr lang="en-US" sz="2000" dirty="0" smtClean="0"/>
              <a:t>BCMs in CCL and HEBT showed beam is lost in the SCL (15 to 30 turns)</a:t>
            </a:r>
          </a:p>
          <a:p>
            <a:pPr lvl="1"/>
            <a:r>
              <a:rPr lang="en-US" sz="2000" dirty="0" smtClean="0"/>
              <a:t>Most instances caused by DTL and CCL RF</a:t>
            </a:r>
          </a:p>
          <a:p>
            <a:pPr lvl="2"/>
            <a:r>
              <a:rPr lang="en-US" sz="1800" dirty="0" smtClean="0"/>
              <a:t>Undetected by RF protection module</a:t>
            </a:r>
            <a:endParaRPr lang="en-US" sz="1800" dirty="0"/>
          </a:p>
        </p:txBody>
      </p:sp>
      <p:pic>
        <p:nvPicPr>
          <p:cNvPr id="4" name="Picture 3" descr="120610_214127_CCL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40323"/>
            <a:ext cx="6096000" cy="370807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9728" y="2590800"/>
            <a:ext cx="2971800" cy="37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30188" indent="-230188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pitchFamily="47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ＭＳ Ｐゴシック" pitchFamily="47" charset="-128"/>
              </a:defRPr>
            </a:lvl1pPr>
            <a:lvl2pPr marL="625475" indent="-27940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pitchFamily="47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2pPr>
            <a:lvl3pPr marL="914400" indent="-2301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pitchFamily="47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3pPr>
            <a:lvl4pPr marL="1144588" indent="-17303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pitchFamily="47" charset="0"/>
              <a:buChar char="–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4pPr>
            <a:lvl5pPr marL="1482725" indent="-2222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pitchFamily="47" charset="0"/>
              <a:buChar char="»"/>
              <a:defRPr b="1" kern="1200">
                <a:solidFill>
                  <a:schemeClr val="tx1"/>
                </a:solidFill>
                <a:latin typeface="Arial Narrow" pitchFamily="34" charset="0"/>
                <a:ea typeface="ＭＳ Ｐゴシック" pitchFamily="47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Plan for future</a:t>
            </a:r>
          </a:p>
          <a:p>
            <a:pPr lvl="1"/>
            <a:r>
              <a:rPr lang="en-US" sz="2000" dirty="0" smtClean="0"/>
              <a:t>Differential BCM system connected to MPS for faster turn off to protect SCL</a:t>
            </a:r>
          </a:p>
          <a:p>
            <a:pPr lvl="2"/>
            <a:r>
              <a:rPr lang="en-US" sz="1800" dirty="0" smtClean="0"/>
              <a:t>Beam turn off time of 5 microseconds</a:t>
            </a:r>
          </a:p>
          <a:p>
            <a:pPr lvl="1"/>
            <a:r>
              <a:rPr lang="en-US" sz="2000" dirty="0" smtClean="0"/>
              <a:t>Ion source beam pulse history</a:t>
            </a:r>
          </a:p>
          <a:p>
            <a:pPr lvl="2"/>
            <a:r>
              <a:rPr lang="en-US" sz="1800" dirty="0" smtClean="0"/>
              <a:t>Turn off beam if source pulse differs from previous</a:t>
            </a:r>
            <a:endParaRPr lang="en-US" sz="1800" dirty="0"/>
          </a:p>
        </p:txBody>
      </p:sp>
      <p:pic>
        <p:nvPicPr>
          <p:cNvPr id="6" name="Picture 5" descr="Img_120605_222122.7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90800"/>
            <a:ext cx="6062220" cy="36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15498"/>
          </a:xfrm>
        </p:spPr>
        <p:txBody>
          <a:bodyPr/>
          <a:lstStyle/>
          <a:p>
            <a:r>
              <a:rPr lang="en-US" sz="2400" dirty="0" smtClean="0"/>
              <a:t>How to make sure operators can’t break 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2189317"/>
          </a:xfrm>
        </p:spPr>
        <p:txBody>
          <a:bodyPr/>
          <a:lstStyle/>
          <a:p>
            <a:r>
              <a:rPr lang="en-US" dirty="0" smtClean="0"/>
              <a:t>Machine Protection System (MPS)</a:t>
            </a:r>
          </a:p>
          <a:p>
            <a:r>
              <a:rPr lang="en-US" dirty="0" smtClean="0"/>
              <a:t>RTBT errant </a:t>
            </a:r>
            <a:r>
              <a:rPr lang="en-US" dirty="0"/>
              <a:t>beam </a:t>
            </a:r>
            <a:r>
              <a:rPr lang="en-US" dirty="0" smtClean="0"/>
              <a:t>controls</a:t>
            </a:r>
          </a:p>
          <a:p>
            <a:r>
              <a:rPr lang="en-US" dirty="0"/>
              <a:t>Operation Shift </a:t>
            </a:r>
            <a:r>
              <a:rPr lang="en-US" dirty="0" smtClean="0"/>
              <a:t>Checklist</a:t>
            </a:r>
          </a:p>
          <a:p>
            <a:r>
              <a:rPr lang="en-US" dirty="0" smtClean="0"/>
              <a:t>RTBT errant beam alarms </a:t>
            </a:r>
            <a:r>
              <a:rPr lang="en-US" dirty="0"/>
              <a:t>&amp; production documentation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6200" y="1295400"/>
            <a:ext cx="5257800" cy="533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9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108E-6 -3.2793E-6 L 3.91108E-6 0.08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RTBT errant beam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75783"/>
            <a:ext cx="8804275" cy="4053417"/>
          </a:xfrm>
        </p:spPr>
        <p:txBody>
          <a:bodyPr/>
          <a:lstStyle/>
          <a:p>
            <a:r>
              <a:rPr lang="en-US" dirty="0" smtClean="0"/>
              <a:t>Protect the target</a:t>
            </a:r>
          </a:p>
          <a:p>
            <a:pPr lvl="1"/>
            <a:r>
              <a:rPr lang="en-US" dirty="0"/>
              <a:t>RTBT BLM limits set </a:t>
            </a:r>
            <a:r>
              <a:rPr lang="en-US" dirty="0" smtClean="0"/>
              <a:t>tighter </a:t>
            </a:r>
            <a:r>
              <a:rPr lang="en-US" dirty="0"/>
              <a:t>in case of kicker </a:t>
            </a:r>
            <a:r>
              <a:rPr lang="en-US" dirty="0" smtClean="0"/>
              <a:t>misfire</a:t>
            </a:r>
          </a:p>
          <a:p>
            <a:pPr lvl="1"/>
            <a:r>
              <a:rPr lang="en-US" dirty="0" smtClean="0"/>
              <a:t>Ring and RTBT magnets have current windows</a:t>
            </a:r>
          </a:p>
          <a:p>
            <a:pPr lvl="2"/>
            <a:r>
              <a:rPr lang="en-US" dirty="0" smtClean="0"/>
              <a:t>If a power supply </a:t>
            </a:r>
            <a:r>
              <a:rPr lang="en-US" dirty="0" err="1"/>
              <a:t>r</a:t>
            </a:r>
            <a:r>
              <a:rPr lang="en-US" dirty="0" err="1" smtClean="0"/>
              <a:t>eadback</a:t>
            </a:r>
            <a:r>
              <a:rPr lang="en-US" dirty="0" smtClean="0"/>
              <a:t> goes outside of a set window then the MPS turns off the beam</a:t>
            </a:r>
          </a:p>
          <a:p>
            <a:pPr lvl="3"/>
            <a:r>
              <a:rPr lang="en-US" dirty="0"/>
              <a:t>All RTBT power supplies (quads, correctors, extraction septum, DH13)</a:t>
            </a:r>
          </a:p>
          <a:p>
            <a:pPr lvl="4"/>
            <a:r>
              <a:rPr lang="en-US" dirty="0"/>
              <a:t>Power supply windows set based on Operations Envelope</a:t>
            </a:r>
          </a:p>
          <a:p>
            <a:pPr lvl="3"/>
            <a:r>
              <a:rPr lang="en-US" dirty="0" smtClean="0"/>
              <a:t>Injection kicker power supplies waveform and </a:t>
            </a:r>
            <a:r>
              <a:rPr lang="en-US" dirty="0"/>
              <a:t>e</a:t>
            </a:r>
            <a:r>
              <a:rPr lang="en-US" dirty="0" smtClean="0"/>
              <a:t>xtraction kicker power supplies waveform mask monitoring</a:t>
            </a:r>
          </a:p>
          <a:p>
            <a:pPr lvl="4"/>
            <a:r>
              <a:rPr lang="en-US" dirty="0" smtClean="0"/>
              <a:t>Scopes running Windows XP operating system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set prior to beam power on target exceeds 100 </a:t>
            </a:r>
            <a:r>
              <a:rPr lang="en-US" dirty="0" smtClean="0"/>
              <a:t>kW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3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15498"/>
          </a:xfrm>
        </p:spPr>
        <p:txBody>
          <a:bodyPr/>
          <a:lstStyle/>
          <a:p>
            <a:r>
              <a:rPr lang="en-US" sz="2400" dirty="0" smtClean="0"/>
              <a:t>How to make sure operators can’t break 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2189317"/>
          </a:xfrm>
        </p:spPr>
        <p:txBody>
          <a:bodyPr/>
          <a:lstStyle/>
          <a:p>
            <a:r>
              <a:rPr lang="en-US" dirty="0" smtClean="0"/>
              <a:t>Machine Protection System (MPS)</a:t>
            </a:r>
          </a:p>
          <a:p>
            <a:r>
              <a:rPr lang="en-US" dirty="0" smtClean="0"/>
              <a:t>RTBT errant </a:t>
            </a:r>
            <a:r>
              <a:rPr lang="en-US" dirty="0"/>
              <a:t>beam </a:t>
            </a:r>
            <a:r>
              <a:rPr lang="en-US" dirty="0" smtClean="0"/>
              <a:t>controls</a:t>
            </a:r>
          </a:p>
          <a:p>
            <a:r>
              <a:rPr lang="en-US" dirty="0"/>
              <a:t>Operation Shift </a:t>
            </a:r>
            <a:r>
              <a:rPr lang="en-US" dirty="0" smtClean="0"/>
              <a:t>Checklist</a:t>
            </a:r>
          </a:p>
          <a:p>
            <a:r>
              <a:rPr lang="en-US" dirty="0" smtClean="0"/>
              <a:t>RTBT errant beam alarms </a:t>
            </a:r>
            <a:r>
              <a:rPr lang="en-US" dirty="0"/>
              <a:t>&amp; production documentation</a:t>
            </a:r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76200" y="1892808"/>
            <a:ext cx="5257800" cy="533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0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108E-6 -6.29921E-7 L 3.91108E-6 0.08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Operations Shift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990600"/>
            <a:ext cx="5984875" cy="4668970"/>
          </a:xfrm>
        </p:spPr>
        <p:txBody>
          <a:bodyPr/>
          <a:lstStyle/>
          <a:p>
            <a:r>
              <a:rPr lang="en-US" dirty="0" smtClean="0"/>
              <a:t>Once per shift check operating parameters</a:t>
            </a:r>
          </a:p>
          <a:p>
            <a:pPr lvl="1"/>
            <a:r>
              <a:rPr lang="en-US" dirty="0" smtClean="0"/>
              <a:t>Verify important systems are working</a:t>
            </a:r>
          </a:p>
          <a:p>
            <a:pPr lvl="1"/>
            <a:r>
              <a:rPr lang="en-US" dirty="0" smtClean="0"/>
              <a:t>Verify errant beam controls are engaged and working properly</a:t>
            </a:r>
          </a:p>
          <a:p>
            <a:pPr lvl="1"/>
            <a:r>
              <a:rPr lang="en-US" dirty="0" smtClean="0"/>
              <a:t>If something is not correct then fix it</a:t>
            </a:r>
          </a:p>
          <a:p>
            <a:pPr lvl="1"/>
            <a:r>
              <a:rPr lang="en-US" dirty="0" err="1" smtClean="0"/>
              <a:t>Elog</a:t>
            </a:r>
            <a:r>
              <a:rPr lang="en-US" dirty="0" smtClean="0"/>
              <a:t> completed checklist</a:t>
            </a:r>
          </a:p>
          <a:p>
            <a:r>
              <a:rPr lang="en-US" dirty="0" smtClean="0"/>
              <a:t>Operators have created an OS checklist script</a:t>
            </a:r>
          </a:p>
          <a:p>
            <a:pPr lvl="1"/>
            <a:r>
              <a:rPr lang="en-US" dirty="0" smtClean="0"/>
              <a:t>Verify parameters are within spec, run script, and the script </a:t>
            </a:r>
            <a:r>
              <a:rPr lang="en-US" dirty="0" err="1" smtClean="0"/>
              <a:t>elogs</a:t>
            </a:r>
            <a:r>
              <a:rPr lang="en-US" dirty="0" smtClean="0"/>
              <a:t> the checklist</a:t>
            </a:r>
          </a:p>
        </p:txBody>
      </p:sp>
      <p:pic>
        <p:nvPicPr>
          <p:cNvPr id="4" name="Picture 3" descr="2012_07_30_13_56_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371600"/>
            <a:ext cx="294486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8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The Spallation Neutron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3586623"/>
          </a:xfrm>
        </p:spPr>
        <p:txBody>
          <a:bodyPr/>
          <a:lstStyle/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A really big microscope (</a:t>
            </a:r>
            <a:r>
              <a:rPr lang="en-US" dirty="0" err="1" smtClean="0"/>
              <a:t>nanoscope</a:t>
            </a:r>
            <a:r>
              <a:rPr lang="en-US" dirty="0" smtClean="0"/>
              <a:t>?)</a:t>
            </a:r>
          </a:p>
          <a:p>
            <a:pPr lvl="2"/>
            <a:r>
              <a:rPr lang="en-US" dirty="0" smtClean="0"/>
              <a:t>Produces neutrons by spallation </a:t>
            </a:r>
          </a:p>
          <a:p>
            <a:pPr lvl="2"/>
            <a:r>
              <a:rPr lang="en-US" dirty="0" smtClean="0"/>
              <a:t>Neutrons are used to study molecular structure and properties of materials</a:t>
            </a:r>
          </a:p>
          <a:p>
            <a:pPr lvl="1"/>
            <a:r>
              <a:rPr lang="en-US" dirty="0" smtClean="0"/>
              <a:t>Really powerful and power hungry</a:t>
            </a:r>
          </a:p>
          <a:p>
            <a:pPr lvl="2"/>
            <a:r>
              <a:rPr lang="en-US" dirty="0" smtClean="0"/>
              <a:t>Most intense pulsed neutron source in the world</a:t>
            </a:r>
          </a:p>
          <a:p>
            <a:pPr lvl="2"/>
            <a:r>
              <a:rPr lang="en-US" dirty="0" smtClean="0"/>
              <a:t>20 MW in and 1 MW out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907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15498"/>
          </a:xfrm>
        </p:spPr>
        <p:txBody>
          <a:bodyPr/>
          <a:lstStyle/>
          <a:p>
            <a:r>
              <a:rPr lang="en-US" sz="2400" dirty="0" smtClean="0"/>
              <a:t>How to make sure operators can’t break it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2189317"/>
          </a:xfrm>
        </p:spPr>
        <p:txBody>
          <a:bodyPr/>
          <a:lstStyle/>
          <a:p>
            <a:r>
              <a:rPr lang="en-US" dirty="0" smtClean="0"/>
              <a:t>Machine Protection System (MPS)</a:t>
            </a:r>
          </a:p>
          <a:p>
            <a:r>
              <a:rPr lang="en-US" dirty="0" smtClean="0"/>
              <a:t>RTBT errant </a:t>
            </a:r>
            <a:r>
              <a:rPr lang="en-US" dirty="0"/>
              <a:t>beam </a:t>
            </a:r>
            <a:r>
              <a:rPr lang="en-US" dirty="0" smtClean="0"/>
              <a:t>controls</a:t>
            </a:r>
          </a:p>
          <a:p>
            <a:r>
              <a:rPr lang="en-US" dirty="0"/>
              <a:t>Operation Shift </a:t>
            </a:r>
            <a:r>
              <a:rPr lang="en-US" dirty="0" smtClean="0"/>
              <a:t>Checklist</a:t>
            </a:r>
          </a:p>
          <a:p>
            <a:r>
              <a:rPr lang="en-US" dirty="0" smtClean="0"/>
              <a:t>RTBT errant beam alarms &amp; production documentation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2441448"/>
            <a:ext cx="5257800" cy="533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6200" y="3026664"/>
            <a:ext cx="8077200" cy="5334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8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108E-6 -6.29921E-7 L 3.91108E-6 0.085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Production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838200"/>
            <a:ext cx="3775075" cy="3122393"/>
          </a:xfrm>
        </p:spPr>
        <p:txBody>
          <a:bodyPr/>
          <a:lstStyle/>
          <a:p>
            <a:r>
              <a:rPr lang="en-US" sz="2000" dirty="0" smtClean="0"/>
              <a:t>At beginning of run and at each ion source change</a:t>
            </a:r>
          </a:p>
          <a:p>
            <a:pPr lvl="1"/>
            <a:r>
              <a:rPr lang="en-US" sz="1800" dirty="0" smtClean="0"/>
              <a:t>Document beam parameters</a:t>
            </a:r>
          </a:p>
          <a:p>
            <a:pPr lvl="2"/>
            <a:r>
              <a:rPr lang="en-US" sz="1600" dirty="0" smtClean="0"/>
              <a:t>Beam positions in the injection dump</a:t>
            </a:r>
          </a:p>
          <a:p>
            <a:pPr lvl="2"/>
            <a:r>
              <a:rPr lang="en-US" sz="1600" dirty="0" smtClean="0"/>
              <a:t>Beam size on target</a:t>
            </a:r>
          </a:p>
          <a:p>
            <a:pPr lvl="2"/>
            <a:r>
              <a:rPr lang="en-US" sz="1600" dirty="0" smtClean="0"/>
              <a:t>Beam peak density on target</a:t>
            </a:r>
          </a:p>
          <a:p>
            <a:pPr lvl="2"/>
            <a:r>
              <a:rPr lang="en-US" sz="1600" dirty="0" smtClean="0"/>
              <a:t>Beam position on target</a:t>
            </a:r>
          </a:p>
          <a:p>
            <a:pPr lvl="1"/>
            <a:r>
              <a:rPr lang="en-US" sz="1800" dirty="0" smtClean="0"/>
              <a:t>Wiki-</a:t>
            </a:r>
            <a:r>
              <a:rPr lang="en-US" sz="1800" dirty="0" err="1" smtClean="0"/>
              <a:t>ized</a:t>
            </a:r>
            <a:r>
              <a:rPr lang="en-US" sz="1800" dirty="0" smtClean="0"/>
              <a:t> list of parameters to save</a:t>
            </a:r>
          </a:p>
        </p:txBody>
      </p:sp>
      <p:pic>
        <p:nvPicPr>
          <p:cNvPr id="4" name="Picture 3" descr="2012_07_30_15_07_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14400"/>
            <a:ext cx="5278265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1315" y="36566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810000" y="1905000"/>
            <a:ext cx="13716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00" y="4114800"/>
            <a:ext cx="495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Errant beam 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762000"/>
            <a:ext cx="8229600" cy="4455579"/>
          </a:xfrm>
        </p:spPr>
        <p:txBody>
          <a:bodyPr/>
          <a:lstStyle/>
          <a:p>
            <a:r>
              <a:rPr lang="en-US" dirty="0" smtClean="0"/>
              <a:t>Alarms set based on the production documentation and errant beam controls</a:t>
            </a:r>
          </a:p>
          <a:p>
            <a:pPr lvl="1"/>
            <a:r>
              <a:rPr lang="en-US" dirty="0" smtClean="0"/>
              <a:t>Monitoring errant beam controls always</a:t>
            </a:r>
          </a:p>
          <a:p>
            <a:pPr lvl="1"/>
            <a:r>
              <a:rPr lang="en-US" dirty="0" smtClean="0"/>
              <a:t>Monitoring beam parameters always</a:t>
            </a:r>
          </a:p>
          <a:p>
            <a:pPr lvl="2"/>
            <a:r>
              <a:rPr lang="en-US" dirty="0" smtClean="0"/>
              <a:t>+/- 10% in harp beam size</a:t>
            </a:r>
          </a:p>
          <a:p>
            <a:pPr lvl="2"/>
            <a:r>
              <a:rPr lang="en-US" dirty="0" smtClean="0"/>
              <a:t>+/- 6 mm by +/- 4 mm target position</a:t>
            </a:r>
          </a:p>
          <a:p>
            <a:pPr lvl="2"/>
            <a:r>
              <a:rPr lang="en-US" dirty="0" smtClean="0"/>
              <a:t>+/- 10% in beam peak density on target (measured at the harp)</a:t>
            </a:r>
          </a:p>
          <a:p>
            <a:pPr lvl="2"/>
            <a:r>
              <a:rPr lang="en-US" dirty="0" smtClean="0"/>
              <a:t>+5% in beam power on target</a:t>
            </a:r>
          </a:p>
          <a:p>
            <a:pPr lvl="2"/>
            <a:r>
              <a:rPr lang="en-US" dirty="0" smtClean="0"/>
              <a:t>+20% in beam power on injection dump</a:t>
            </a:r>
          </a:p>
          <a:p>
            <a:pPr lvl="1"/>
            <a:r>
              <a:rPr lang="en-US" dirty="0" smtClean="0"/>
              <a:t>Values are set using Control System Studio (CSS)</a:t>
            </a:r>
          </a:p>
          <a:p>
            <a:pPr lvl="2"/>
            <a:r>
              <a:rPr lang="en-US" dirty="0" smtClean="0"/>
              <a:t>CSS records information in the </a:t>
            </a:r>
            <a:r>
              <a:rPr lang="en-US" dirty="0" err="1" smtClean="0"/>
              <a:t>elog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131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Errant beam alarms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838200"/>
            <a:ext cx="4613275" cy="4275016"/>
          </a:xfrm>
        </p:spPr>
        <p:txBody>
          <a:bodyPr/>
          <a:lstStyle/>
          <a:p>
            <a:r>
              <a:rPr lang="en-US" dirty="0" smtClean="0"/>
              <a:t>Alarms are very important for tuning</a:t>
            </a:r>
          </a:p>
          <a:p>
            <a:pPr lvl="1"/>
            <a:r>
              <a:rPr lang="en-US" dirty="0" smtClean="0"/>
              <a:t>Systems are tied together</a:t>
            </a:r>
          </a:p>
          <a:p>
            <a:pPr lvl="2"/>
            <a:r>
              <a:rPr lang="en-US" dirty="0" smtClean="0"/>
              <a:t>Change position at the foil to reduce beam loss and beam size on target changes</a:t>
            </a:r>
          </a:p>
          <a:p>
            <a:pPr lvl="1"/>
            <a:r>
              <a:rPr lang="en-US" dirty="0" smtClean="0"/>
              <a:t>EDM page displays documented parameters from tune up</a:t>
            </a:r>
          </a:p>
          <a:p>
            <a:pPr lvl="2"/>
            <a:r>
              <a:rPr lang="en-US" dirty="0" smtClean="0"/>
              <a:t>Don’t have to search through </a:t>
            </a:r>
            <a:r>
              <a:rPr lang="en-US" dirty="0" err="1" smtClean="0"/>
              <a:t>elog</a:t>
            </a:r>
            <a:r>
              <a:rPr lang="en-US" dirty="0" smtClean="0"/>
              <a:t> or notebook to find what the parameters should be</a:t>
            </a:r>
          </a:p>
        </p:txBody>
      </p:sp>
      <p:pic>
        <p:nvPicPr>
          <p:cNvPr id="5" name="Picture 4" descr="EB alar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33" y="1219200"/>
            <a:ext cx="439186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9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AP development to operations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072805"/>
            <a:ext cx="8229600" cy="4946995"/>
          </a:xfrm>
        </p:spPr>
        <p:txBody>
          <a:bodyPr/>
          <a:lstStyle/>
          <a:p>
            <a:r>
              <a:rPr lang="en-US" dirty="0" smtClean="0"/>
              <a:t>How things have run recently</a:t>
            </a:r>
          </a:p>
          <a:p>
            <a:pPr lvl="1"/>
            <a:r>
              <a:rPr lang="en-US" dirty="0" smtClean="0"/>
              <a:t>Accelerator </a:t>
            </a:r>
            <a:r>
              <a:rPr lang="en-US" dirty="0"/>
              <a:t>physicists </a:t>
            </a:r>
            <a:r>
              <a:rPr lang="en-US" dirty="0" smtClean="0"/>
              <a:t>and operators together set </a:t>
            </a:r>
            <a:r>
              <a:rPr lang="en-US" dirty="0"/>
              <a:t>up </a:t>
            </a:r>
            <a:r>
              <a:rPr lang="en-US" dirty="0" err="1"/>
              <a:t>L</a:t>
            </a:r>
            <a:r>
              <a:rPr lang="en-US" dirty="0" err="1" smtClean="0"/>
              <a:t>inac</a:t>
            </a:r>
            <a:r>
              <a:rPr lang="en-US" dirty="0" smtClean="0"/>
              <a:t> RF </a:t>
            </a:r>
            <a:r>
              <a:rPr lang="en-US" dirty="0"/>
              <a:t>and Ring for 5 month run</a:t>
            </a:r>
          </a:p>
          <a:p>
            <a:pPr lvl="2"/>
            <a:r>
              <a:rPr lang="en-US" dirty="0"/>
              <a:t>Time in </a:t>
            </a:r>
            <a:r>
              <a:rPr lang="en-US" dirty="0" err="1"/>
              <a:t>linac</a:t>
            </a:r>
            <a:r>
              <a:rPr lang="en-US" dirty="0"/>
              <a:t> RF cavities (1-2 shifts)</a:t>
            </a:r>
          </a:p>
          <a:p>
            <a:pPr lvl="2"/>
            <a:r>
              <a:rPr lang="en-US" dirty="0"/>
              <a:t>Ring set up (1-2 shifts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AP studies begin (the interesting stuff)</a:t>
            </a:r>
            <a:endParaRPr lang="en-US" dirty="0"/>
          </a:p>
          <a:p>
            <a:pPr lvl="1"/>
            <a:r>
              <a:rPr lang="en-US" dirty="0" smtClean="0"/>
              <a:t>When physicists are done playing</a:t>
            </a:r>
          </a:p>
          <a:p>
            <a:pPr lvl="2"/>
            <a:r>
              <a:rPr lang="en-US" dirty="0" smtClean="0"/>
              <a:t>Machine </a:t>
            </a:r>
            <a:r>
              <a:rPr lang="en-US" dirty="0"/>
              <a:t>specialist and operators</a:t>
            </a:r>
          </a:p>
          <a:p>
            <a:pPr lvl="3"/>
            <a:r>
              <a:rPr lang="en-US" dirty="0"/>
              <a:t>Correct orbits</a:t>
            </a:r>
          </a:p>
          <a:p>
            <a:pPr lvl="3"/>
            <a:r>
              <a:rPr lang="en-US" dirty="0"/>
              <a:t>Set beam parameters on target</a:t>
            </a:r>
          </a:p>
          <a:p>
            <a:pPr lvl="3"/>
            <a:r>
              <a:rPr lang="en-US" dirty="0" smtClean="0"/>
              <a:t>Production documentation at the beginning of the run and at </a:t>
            </a:r>
            <a:r>
              <a:rPr lang="en-US" dirty="0"/>
              <a:t>each ion source </a:t>
            </a:r>
            <a:r>
              <a:rPr lang="en-US" dirty="0" smtClean="0"/>
              <a:t>change for the remaining run</a:t>
            </a:r>
          </a:p>
          <a:p>
            <a:pPr lvl="1"/>
            <a:r>
              <a:rPr lang="en-US" dirty="0" smtClean="0"/>
              <a:t>Operators own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0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AP development and operations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685800"/>
            <a:ext cx="8229600" cy="5822107"/>
          </a:xfrm>
        </p:spPr>
        <p:txBody>
          <a:bodyPr/>
          <a:lstStyle/>
          <a:p>
            <a:r>
              <a:rPr lang="en-US" dirty="0" smtClean="0"/>
              <a:t>Eliminate time consuming tasks</a:t>
            </a:r>
          </a:p>
          <a:p>
            <a:pPr lvl="1"/>
            <a:r>
              <a:rPr lang="en-US" dirty="0" smtClean="0"/>
              <a:t>Target Imaging System</a:t>
            </a:r>
          </a:p>
          <a:p>
            <a:pPr lvl="2"/>
            <a:r>
              <a:rPr lang="en-US" dirty="0" smtClean="0"/>
              <a:t>Use this system to determine target parameters instead of prediction based on RTBT beam sizes</a:t>
            </a:r>
          </a:p>
          <a:p>
            <a:pPr lvl="1"/>
            <a:r>
              <a:rPr lang="en-US" dirty="0" smtClean="0"/>
              <a:t>RID Imaging System</a:t>
            </a:r>
          </a:p>
          <a:p>
            <a:pPr lvl="2"/>
            <a:r>
              <a:rPr lang="en-US" dirty="0" smtClean="0"/>
              <a:t>Add imaging system to the Ring injection dump</a:t>
            </a:r>
          </a:p>
          <a:p>
            <a:r>
              <a:rPr lang="en-US" dirty="0"/>
              <a:t>Move machine setup to </a:t>
            </a:r>
            <a:r>
              <a:rPr lang="en-US" dirty="0" smtClean="0"/>
              <a:t>operators (Guns, germs, and steel)</a:t>
            </a:r>
            <a:endParaRPr lang="en-US" dirty="0"/>
          </a:p>
          <a:p>
            <a:pPr lvl="1"/>
            <a:r>
              <a:rPr lang="en-US" dirty="0"/>
              <a:t>Automate and speed up repetitive tasks</a:t>
            </a:r>
          </a:p>
          <a:p>
            <a:pPr lvl="2"/>
            <a:r>
              <a:rPr lang="en-US" dirty="0"/>
              <a:t>Now have an automated SCL RF cavity phasing and scaling (warm </a:t>
            </a:r>
            <a:r>
              <a:rPr lang="en-US" dirty="0" err="1"/>
              <a:t>linac</a:t>
            </a:r>
            <a:r>
              <a:rPr lang="en-US" dirty="0"/>
              <a:t> a different story)</a:t>
            </a:r>
          </a:p>
          <a:p>
            <a:pPr lvl="2"/>
            <a:r>
              <a:rPr lang="en-US" dirty="0"/>
              <a:t>Production documentation</a:t>
            </a:r>
          </a:p>
          <a:p>
            <a:pPr lvl="1"/>
            <a:r>
              <a:rPr lang="en-US" dirty="0"/>
              <a:t>Create thorough beam tuning </a:t>
            </a:r>
            <a:r>
              <a:rPr lang="en-US" dirty="0" smtClean="0"/>
              <a:t>recipes</a:t>
            </a:r>
          </a:p>
          <a:p>
            <a:r>
              <a:rPr lang="en-US" dirty="0" smtClean="0"/>
              <a:t>Creates more time for AP studies and new ideas!!!</a:t>
            </a:r>
            <a:endParaRPr lang="en-US" dirty="0"/>
          </a:p>
        </p:txBody>
      </p:sp>
      <p:pic>
        <p:nvPicPr>
          <p:cNvPr id="4" name="Picture 3" descr="TIS at 1 H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24000"/>
            <a:ext cx="5791200" cy="53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The Spallation Neutron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3096232"/>
          </a:xfrm>
        </p:spPr>
        <p:txBody>
          <a:bodyPr/>
          <a:lstStyle/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Oak Ridge National Laboratory (ORNL) in Oak Ridge, TN</a:t>
            </a:r>
          </a:p>
          <a:p>
            <a:pPr lvl="1"/>
            <a:r>
              <a:rPr lang="en-US" dirty="0" smtClean="0"/>
              <a:t>People LOVE their football (not </a:t>
            </a:r>
            <a:r>
              <a:rPr lang="en-US" dirty="0" err="1" smtClean="0"/>
              <a:t>futbol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Oil = Awl</a:t>
            </a:r>
          </a:p>
          <a:p>
            <a:pPr lvl="1"/>
            <a:r>
              <a:rPr lang="en-US" dirty="0" smtClean="0"/>
              <a:t>It’s hot and humid</a:t>
            </a:r>
          </a:p>
          <a:p>
            <a:pPr lvl="1"/>
            <a:r>
              <a:rPr lang="en-US" dirty="0" smtClean="0"/>
              <a:t>Lots of mountains</a:t>
            </a:r>
          </a:p>
          <a:p>
            <a:pPr lvl="1"/>
            <a:r>
              <a:rPr lang="en-US" dirty="0" smtClean="0"/>
              <a:t>Lots of really smart people</a:t>
            </a:r>
          </a:p>
        </p:txBody>
      </p:sp>
      <p:pic>
        <p:nvPicPr>
          <p:cNvPr id="4" name="Picture 3" descr="5063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19400"/>
            <a:ext cx="2984232" cy="2984232"/>
          </a:xfrm>
          <a:prstGeom prst="rect">
            <a:avLst/>
          </a:prstGeom>
        </p:spPr>
      </p:pic>
      <p:pic>
        <p:nvPicPr>
          <p:cNvPr id="5" name="Picture 4" descr="5770.la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568" y="2816352"/>
            <a:ext cx="2980944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6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The Spallation Neutron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4308872"/>
          </a:xfrm>
        </p:spPr>
        <p:txBody>
          <a:bodyPr/>
          <a:lstStyle/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Accelerator</a:t>
            </a:r>
            <a:endParaRPr lang="en-US" dirty="0"/>
          </a:p>
          <a:p>
            <a:pPr lvl="2"/>
            <a:r>
              <a:rPr lang="en-US" dirty="0" smtClean="0"/>
              <a:t>H- ion source and </a:t>
            </a:r>
            <a:r>
              <a:rPr lang="en-US" dirty="0" err="1" smtClean="0"/>
              <a:t>Linac</a:t>
            </a:r>
            <a:r>
              <a:rPr lang="en-US" dirty="0" smtClean="0"/>
              <a:t> (96 accelerating cavities)</a:t>
            </a:r>
          </a:p>
          <a:p>
            <a:pPr lvl="3"/>
            <a:r>
              <a:rPr lang="en-US" dirty="0" smtClean="0"/>
              <a:t>1 millisecond long pulse chopped into 700 nanosecond long slices</a:t>
            </a:r>
          </a:p>
          <a:p>
            <a:pPr lvl="3"/>
            <a:r>
              <a:rPr lang="en-US" dirty="0"/>
              <a:t>Pulsed at 60 </a:t>
            </a:r>
            <a:r>
              <a:rPr lang="en-US" dirty="0" smtClean="0"/>
              <a:t>Hz</a:t>
            </a:r>
            <a:endParaRPr lang="en-US" dirty="0"/>
          </a:p>
          <a:p>
            <a:pPr lvl="2"/>
            <a:r>
              <a:rPr lang="en-US" dirty="0" smtClean="0"/>
              <a:t>HEBT – High Energy Beam Transport</a:t>
            </a:r>
          </a:p>
          <a:p>
            <a:pPr lvl="2"/>
            <a:r>
              <a:rPr lang="en-US" dirty="0" smtClean="0"/>
              <a:t>Ring</a:t>
            </a:r>
          </a:p>
          <a:p>
            <a:pPr lvl="3"/>
            <a:r>
              <a:rPr lang="en-US" dirty="0" smtClean="0"/>
              <a:t>Stacks 700 nanosecond slices into 1 intense pulse</a:t>
            </a:r>
          </a:p>
          <a:p>
            <a:pPr lvl="2"/>
            <a:r>
              <a:rPr lang="en-US" dirty="0" smtClean="0"/>
              <a:t>RTBT – Ring to Target Beam Transport</a:t>
            </a:r>
          </a:p>
          <a:p>
            <a:pPr lvl="1"/>
            <a:r>
              <a:rPr lang="en-US" dirty="0" smtClean="0"/>
              <a:t>Target</a:t>
            </a:r>
          </a:p>
          <a:p>
            <a:pPr lvl="2"/>
            <a:r>
              <a:rPr lang="en-US" dirty="0" smtClean="0"/>
              <a:t>Mercury…….lots of neutrons</a:t>
            </a:r>
          </a:p>
        </p:txBody>
      </p:sp>
    </p:spTree>
    <p:extLst>
      <p:ext uri="{BB962C8B-B14F-4D97-AF65-F5344CB8AC3E}">
        <p14:creationId xmlns:p14="http://schemas.microsoft.com/office/powerpoint/2010/main" val="285086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Stru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304800"/>
            <a:ext cx="8875059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40080" y="1219200"/>
            <a:ext cx="7924800" cy="1371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78167" y="0"/>
            <a:ext cx="8032433" cy="6858000"/>
            <a:chOff x="578167" y="0"/>
            <a:chExt cx="8032433" cy="6858000"/>
          </a:xfrm>
        </p:grpSpPr>
        <p:pic>
          <p:nvPicPr>
            <p:cNvPr id="5" name="Picture 4" descr="chumps_lo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67" y="0"/>
              <a:ext cx="8032433" cy="6858000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1033272" y="5257800"/>
              <a:ext cx="5486400" cy="0"/>
            </a:xfrm>
            <a:prstGeom prst="line">
              <a:avLst/>
            </a:prstGeom>
            <a:ln>
              <a:solidFill>
                <a:schemeClr val="tx1"/>
              </a:solidFill>
              <a:headEnd type="diamond" w="lg" len="lg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819400" y="4191000"/>
              <a:ext cx="1434858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1 millisecond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3544824" y="4572000"/>
              <a:ext cx="6600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78167" y="0"/>
            <a:ext cx="8032433" cy="6858000"/>
            <a:chOff x="578167" y="0"/>
            <a:chExt cx="8032433" cy="6858000"/>
          </a:xfrm>
        </p:grpSpPr>
        <p:pic>
          <p:nvPicPr>
            <p:cNvPr id="2" name="Picture 1" descr="CHuMPS_zoom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167" y="0"/>
              <a:ext cx="8032433" cy="6858000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3581400" y="487680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  <a:headEnd type="diamond" w="lg" len="lg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124200" y="4191000"/>
              <a:ext cx="1537200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1 microsecond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3849624" y="4572000"/>
              <a:ext cx="6600" cy="3164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3400" y="304800"/>
            <a:ext cx="8128000" cy="6096000"/>
            <a:chOff x="533400" y="304800"/>
            <a:chExt cx="8128000" cy="6096000"/>
          </a:xfrm>
        </p:grpSpPr>
        <p:pic>
          <p:nvPicPr>
            <p:cNvPr id="8" name="Picture 7" descr="oldbpm_mod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304800"/>
              <a:ext cx="8128000" cy="609600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2362200" y="1219200"/>
              <a:ext cx="3124200" cy="0"/>
            </a:xfrm>
            <a:prstGeom prst="line">
              <a:avLst/>
            </a:prstGeom>
            <a:ln>
              <a:solidFill>
                <a:schemeClr val="bg1"/>
              </a:solidFill>
              <a:headEnd type="diamond" w="lg" len="lg"/>
              <a:tailEnd type="diamond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11" idx="0"/>
            </p:cNvCxnSpPr>
            <p:nvPr/>
          </p:nvCxnSpPr>
          <p:spPr>
            <a:xfrm>
              <a:off x="3886200" y="1219200"/>
              <a:ext cx="1028700" cy="46482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572000" y="5867400"/>
              <a:ext cx="685800" cy="30480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8000" y="838200"/>
              <a:ext cx="1710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2.5 nanoseconds</a:t>
              </a:r>
              <a:endParaRPr lang="en-US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54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97 " pathEditMode="relative" ptsTypes="AA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166E-6 0.18897 L -1.16166E-6 0.3890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2400" y="15078"/>
            <a:ext cx="868680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072063" y="482600"/>
            <a:ext cx="3563937" cy="2109788"/>
            <a:chOff x="1043" y="1680"/>
            <a:chExt cx="2245" cy="1329"/>
          </a:xfrm>
        </p:grpSpPr>
        <p:pic>
          <p:nvPicPr>
            <p:cNvPr id="65800" name="Picture 40" descr="mod1_upstream_ha_53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8" y="1680"/>
              <a:ext cx="2240" cy="1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801" name="Text Box 41"/>
            <p:cNvSpPr txBox="1">
              <a:spLocks noChangeArrowheads="1"/>
            </p:cNvSpPr>
            <p:nvPr/>
          </p:nvSpPr>
          <p:spPr bwMode="auto">
            <a:xfrm>
              <a:off x="1043" y="1915"/>
              <a:ext cx="7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0000FF"/>
                  </a:solidFill>
                </a:rPr>
                <a:t>805</a:t>
              </a:r>
              <a:r>
                <a:rPr lang="en-US" sz="1600">
                  <a:solidFill>
                    <a:srgbClr val="0000FF"/>
                  </a:solidFill>
                </a:rPr>
                <a:t> </a:t>
              </a:r>
              <a:r>
                <a:rPr lang="en-US" sz="1600" b="1">
                  <a:solidFill>
                    <a:srgbClr val="0000FF"/>
                  </a:solidFill>
                </a:rPr>
                <a:t>MHz</a:t>
              </a:r>
            </a:p>
          </p:txBody>
        </p:sp>
      </p:grpSp>
      <p:pic>
        <p:nvPicPr>
          <p:cNvPr id="234499" name="Picture 3" descr="DT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915988"/>
            <a:ext cx="4030663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0" name="Oval 4"/>
          <p:cNvSpPr>
            <a:spLocks noChangeArrowheads="1"/>
          </p:cNvSpPr>
          <p:nvPr/>
        </p:nvSpPr>
        <p:spPr bwMode="auto">
          <a:xfrm>
            <a:off x="0" y="1073150"/>
            <a:ext cx="4662488" cy="24733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3354388"/>
            <a:ext cx="9144000" cy="3140075"/>
            <a:chOff x="0" y="2113"/>
            <a:chExt cx="5760" cy="1978"/>
          </a:xfrm>
        </p:grpSpPr>
        <p:pic>
          <p:nvPicPr>
            <p:cNvPr id="65802" name="Picture 6" descr="ring detail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50" y="2113"/>
              <a:ext cx="2610" cy="1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803" name="Text Box 7"/>
            <p:cNvSpPr txBox="1">
              <a:spLocks noChangeArrowheads="1"/>
            </p:cNvSpPr>
            <p:nvPr/>
          </p:nvSpPr>
          <p:spPr bwMode="auto">
            <a:xfrm>
              <a:off x="4163" y="3446"/>
              <a:ext cx="87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800040"/>
                  </a:solidFill>
                  <a:ea typeface="Arial" charset="0"/>
                  <a:cs typeface="Arial" charset="0"/>
                </a:rPr>
                <a:t>Liquid Hg Target</a:t>
              </a:r>
              <a:endParaRPr lang="en-US" sz="1600" b="1">
                <a:solidFill>
                  <a:srgbClr val="80004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5804" name="Line 8"/>
            <p:cNvSpPr>
              <a:spLocks noChangeShapeType="1"/>
            </p:cNvSpPr>
            <p:nvPr/>
          </p:nvSpPr>
          <p:spPr bwMode="auto">
            <a:xfrm>
              <a:off x="337" y="3630"/>
              <a:ext cx="3004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5" name="Rectangle 9"/>
            <p:cNvSpPr>
              <a:spLocks noChangeArrowheads="1"/>
            </p:cNvSpPr>
            <p:nvPr/>
          </p:nvSpPr>
          <p:spPr bwMode="auto">
            <a:xfrm>
              <a:off x="0" y="3248"/>
              <a:ext cx="611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ea typeface="Arial" charset="0"/>
                  <a:cs typeface="Arial" charset="0"/>
                </a:rPr>
                <a:t>Ion Source</a:t>
              </a:r>
            </a:p>
          </p:txBody>
        </p:sp>
        <p:sp>
          <p:nvSpPr>
            <p:cNvPr id="234506" name="Rectangle 10"/>
            <p:cNvSpPr>
              <a:spLocks noChangeArrowheads="1"/>
            </p:cNvSpPr>
            <p:nvPr/>
          </p:nvSpPr>
          <p:spPr bwMode="auto">
            <a:xfrm>
              <a:off x="219" y="3533"/>
              <a:ext cx="126" cy="177"/>
            </a:xfrm>
            <a:prstGeom prst="rect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07" name="Rectangle 11"/>
            <p:cNvSpPr>
              <a:spLocks noChangeArrowheads="1"/>
            </p:cNvSpPr>
            <p:nvPr/>
          </p:nvSpPr>
          <p:spPr bwMode="auto">
            <a:xfrm>
              <a:off x="851" y="3541"/>
              <a:ext cx="434" cy="166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08" name="Rectangle 12"/>
            <p:cNvSpPr>
              <a:spLocks noChangeArrowheads="1"/>
            </p:cNvSpPr>
            <p:nvPr/>
          </p:nvSpPr>
          <p:spPr bwMode="auto">
            <a:xfrm>
              <a:off x="553" y="3129"/>
              <a:ext cx="472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ea typeface="Arial" charset="0"/>
                  <a:cs typeface="Arial" charset="0"/>
                </a:rPr>
                <a:t>2.5 MeV</a:t>
              </a:r>
            </a:p>
          </p:txBody>
        </p:sp>
        <p:sp>
          <p:nvSpPr>
            <p:cNvPr id="234509" name="Rectangle 13"/>
            <p:cNvSpPr>
              <a:spLocks noChangeArrowheads="1"/>
            </p:cNvSpPr>
            <p:nvPr/>
          </p:nvSpPr>
          <p:spPr bwMode="auto">
            <a:xfrm>
              <a:off x="1319" y="3544"/>
              <a:ext cx="372" cy="163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0" name="Line 14"/>
            <p:cNvSpPr>
              <a:spLocks noChangeShapeType="1"/>
            </p:cNvSpPr>
            <p:nvPr/>
          </p:nvSpPr>
          <p:spPr bwMode="auto">
            <a:xfrm flipH="1" flipV="1">
              <a:off x="787" y="3294"/>
              <a:ext cx="0" cy="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11" name="Rectangle 15"/>
            <p:cNvSpPr>
              <a:spLocks noChangeArrowheads="1"/>
            </p:cNvSpPr>
            <p:nvPr/>
          </p:nvSpPr>
          <p:spPr bwMode="auto">
            <a:xfrm>
              <a:off x="3067" y="3102"/>
              <a:ext cx="424" cy="17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ea typeface="Arial" charset="0"/>
                  <a:cs typeface="Arial" charset="0"/>
                </a:rPr>
                <a:t>1 GeV</a:t>
              </a:r>
            </a:p>
          </p:txBody>
        </p:sp>
        <p:sp>
          <p:nvSpPr>
            <p:cNvPr id="65812" name="Rectangle 16"/>
            <p:cNvSpPr>
              <a:spLocks noChangeArrowheads="1"/>
            </p:cNvSpPr>
            <p:nvPr/>
          </p:nvSpPr>
          <p:spPr bwMode="auto">
            <a:xfrm>
              <a:off x="1051" y="3129"/>
              <a:ext cx="445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ea typeface="Arial" charset="0"/>
                  <a:cs typeface="Arial" charset="0"/>
                </a:rPr>
                <a:t>87 MeV</a:t>
              </a:r>
            </a:p>
          </p:txBody>
        </p:sp>
        <p:sp>
          <p:nvSpPr>
            <p:cNvPr id="234513" name="Rectangle 17"/>
            <p:cNvSpPr>
              <a:spLocks noChangeArrowheads="1"/>
            </p:cNvSpPr>
            <p:nvPr/>
          </p:nvSpPr>
          <p:spPr bwMode="auto">
            <a:xfrm>
              <a:off x="1330" y="3538"/>
              <a:ext cx="344" cy="17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38100" dist="253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rgbClr val="F4F4F4"/>
                  </a:solidFill>
                  <a:ea typeface="Arial" charset="0"/>
                  <a:cs typeface="Arial" charset="0"/>
                </a:rPr>
                <a:t>CCL</a:t>
              </a:r>
            </a:p>
          </p:txBody>
        </p:sp>
        <p:sp>
          <p:nvSpPr>
            <p:cNvPr id="234514" name="Rectangle 18"/>
            <p:cNvSpPr>
              <a:spLocks noChangeArrowheads="1"/>
            </p:cNvSpPr>
            <p:nvPr/>
          </p:nvSpPr>
          <p:spPr bwMode="auto">
            <a:xfrm>
              <a:off x="1729" y="3543"/>
              <a:ext cx="714" cy="168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15" name="Rectangle 19"/>
            <p:cNvSpPr>
              <a:spLocks noChangeArrowheads="1"/>
            </p:cNvSpPr>
            <p:nvPr/>
          </p:nvSpPr>
          <p:spPr bwMode="auto">
            <a:xfrm>
              <a:off x="2477" y="3547"/>
              <a:ext cx="747" cy="164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16" name="Rectangle 20"/>
            <p:cNvSpPr>
              <a:spLocks noChangeArrowheads="1"/>
            </p:cNvSpPr>
            <p:nvPr/>
          </p:nvSpPr>
          <p:spPr bwMode="auto">
            <a:xfrm>
              <a:off x="1783" y="3533"/>
              <a:ext cx="588" cy="19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38100" dist="253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18288" tIns="44450" rIns="182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rgbClr val="F4F4F4"/>
                  </a:solidFill>
                  <a:ea typeface="Arial" charset="0"/>
                  <a:cs typeface="Arial" charset="0"/>
                </a:rPr>
                <a:t>SRF,</a:t>
              </a:r>
              <a:r>
                <a:rPr lang="en-US" sz="1400" b="1">
                  <a:solidFill>
                    <a:srgbClr val="F4F4F4"/>
                  </a:solidFill>
                  <a:latin typeface="Arial Unicode MS" charset="0"/>
                  <a:ea typeface="Arial" charset="0"/>
                  <a:cs typeface="Arial" charset="0"/>
                </a:rPr>
                <a:t> </a:t>
              </a:r>
              <a:r>
                <a:rPr lang="en-US" sz="1400" b="1">
                  <a:solidFill>
                    <a:srgbClr val="F4F4F4"/>
                  </a:solidFill>
                  <a:latin typeface="Symbol" charset="2"/>
                  <a:ea typeface="Arial" charset="0"/>
                  <a:cs typeface="Arial" charset="0"/>
                </a:rPr>
                <a:t>b</a:t>
              </a:r>
              <a:r>
                <a:rPr lang="en-US" sz="1400" b="1">
                  <a:solidFill>
                    <a:srgbClr val="F4F4F4"/>
                  </a:solidFill>
                  <a:ea typeface="Arial" charset="0"/>
                  <a:cs typeface="Arial" charset="0"/>
                </a:rPr>
                <a:t>=</a:t>
              </a:r>
              <a:r>
                <a:rPr lang="en-US" sz="1200" b="1">
                  <a:solidFill>
                    <a:srgbClr val="F4F4F4"/>
                  </a:solidFill>
                  <a:ea typeface="Arial" charset="0"/>
                  <a:cs typeface="Arial" charset="0"/>
                </a:rPr>
                <a:t>0.61</a:t>
              </a:r>
              <a:endParaRPr lang="en-US" sz="1400" b="1">
                <a:solidFill>
                  <a:srgbClr val="F4F4F4"/>
                </a:solidFill>
                <a:latin typeface="Arial Unicode MS" charset="0"/>
                <a:ea typeface="Arial" charset="0"/>
                <a:cs typeface="Arial" charset="0"/>
              </a:endParaRPr>
            </a:p>
          </p:txBody>
        </p:sp>
        <p:sp>
          <p:nvSpPr>
            <p:cNvPr id="234517" name="Rectangle 21"/>
            <p:cNvSpPr>
              <a:spLocks noChangeArrowheads="1"/>
            </p:cNvSpPr>
            <p:nvPr/>
          </p:nvSpPr>
          <p:spPr bwMode="auto">
            <a:xfrm>
              <a:off x="2549" y="3537"/>
              <a:ext cx="578" cy="19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38100" dist="253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18288" tIns="44450" rIns="18288" bIns="4445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4F4F4"/>
                  </a:solidFill>
                  <a:ea typeface="Arial" charset="0"/>
                  <a:cs typeface="Arial" charset="0"/>
                </a:rPr>
                <a:t>SRF,</a:t>
              </a:r>
              <a:r>
                <a:rPr lang="en-US" sz="1400" b="1">
                  <a:solidFill>
                    <a:srgbClr val="F4F4F4"/>
                  </a:solidFill>
                  <a:latin typeface="Arial Unicode MS" charset="0"/>
                  <a:ea typeface="Arial" charset="0"/>
                  <a:cs typeface="Arial" charset="0"/>
                </a:rPr>
                <a:t> </a:t>
              </a:r>
              <a:r>
                <a:rPr lang="en-US" sz="1400" b="1">
                  <a:solidFill>
                    <a:srgbClr val="F4F4F4"/>
                  </a:solidFill>
                  <a:latin typeface="Symbol" charset="2"/>
                  <a:ea typeface="Arial" charset="0"/>
                  <a:cs typeface="Arial" charset="0"/>
                </a:rPr>
                <a:t>b</a:t>
              </a:r>
              <a:r>
                <a:rPr lang="en-US" sz="1200" b="1">
                  <a:solidFill>
                    <a:srgbClr val="F4F4F4"/>
                  </a:solidFill>
                  <a:ea typeface="Arial" charset="0"/>
                  <a:cs typeface="Arial" charset="0"/>
                </a:rPr>
                <a:t>=0.81</a:t>
              </a:r>
            </a:p>
          </p:txBody>
        </p:sp>
        <p:sp>
          <p:nvSpPr>
            <p:cNvPr id="65818" name="Rectangle 22"/>
            <p:cNvSpPr>
              <a:spLocks noChangeArrowheads="1"/>
            </p:cNvSpPr>
            <p:nvPr/>
          </p:nvSpPr>
          <p:spPr bwMode="auto">
            <a:xfrm>
              <a:off x="1458" y="3129"/>
              <a:ext cx="49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ea typeface="Arial" charset="0"/>
                  <a:cs typeface="Arial" charset="0"/>
                </a:rPr>
                <a:t>186 MeV</a:t>
              </a:r>
            </a:p>
          </p:txBody>
        </p:sp>
        <p:sp>
          <p:nvSpPr>
            <p:cNvPr id="65819" name="Rectangle 23"/>
            <p:cNvSpPr>
              <a:spLocks noChangeArrowheads="1"/>
            </p:cNvSpPr>
            <p:nvPr/>
          </p:nvSpPr>
          <p:spPr bwMode="auto">
            <a:xfrm>
              <a:off x="2199" y="3129"/>
              <a:ext cx="49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ea typeface="Arial" charset="0"/>
                  <a:cs typeface="Arial" charset="0"/>
                </a:rPr>
                <a:t>387 MeV</a:t>
              </a:r>
            </a:p>
          </p:txBody>
        </p:sp>
        <p:sp>
          <p:nvSpPr>
            <p:cNvPr id="65820" name="Line 24"/>
            <p:cNvSpPr>
              <a:spLocks noChangeShapeType="1"/>
            </p:cNvSpPr>
            <p:nvPr/>
          </p:nvSpPr>
          <p:spPr bwMode="auto">
            <a:xfrm flipH="1" flipV="1">
              <a:off x="1279" y="3282"/>
              <a:ext cx="0" cy="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1" name="Line 25"/>
            <p:cNvSpPr>
              <a:spLocks noChangeShapeType="1"/>
            </p:cNvSpPr>
            <p:nvPr/>
          </p:nvSpPr>
          <p:spPr bwMode="auto">
            <a:xfrm flipH="1" flipV="1">
              <a:off x="1699" y="3288"/>
              <a:ext cx="0" cy="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2" name="Line 26"/>
            <p:cNvSpPr>
              <a:spLocks noChangeShapeType="1"/>
            </p:cNvSpPr>
            <p:nvPr/>
          </p:nvSpPr>
          <p:spPr bwMode="auto">
            <a:xfrm flipH="1" flipV="1">
              <a:off x="3286" y="3294"/>
              <a:ext cx="0" cy="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3" name="Line 27"/>
            <p:cNvSpPr>
              <a:spLocks noChangeShapeType="1"/>
            </p:cNvSpPr>
            <p:nvPr/>
          </p:nvSpPr>
          <p:spPr bwMode="auto">
            <a:xfrm flipH="1" flipV="1">
              <a:off x="2449" y="3291"/>
              <a:ext cx="0" cy="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24" name="Rectangle 28"/>
            <p:cNvSpPr>
              <a:spLocks noChangeArrowheads="1"/>
            </p:cNvSpPr>
            <p:nvPr/>
          </p:nvSpPr>
          <p:spPr bwMode="auto">
            <a:xfrm>
              <a:off x="389" y="3538"/>
              <a:ext cx="434" cy="166"/>
            </a:xfrm>
            <a:prstGeom prst="rect">
              <a:avLst/>
            </a:prstGeom>
            <a:gradFill rotWithShape="0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25" name="Rectangle 29"/>
            <p:cNvSpPr>
              <a:spLocks noChangeArrowheads="1"/>
            </p:cNvSpPr>
            <p:nvPr/>
          </p:nvSpPr>
          <p:spPr bwMode="auto">
            <a:xfrm>
              <a:off x="909" y="3529"/>
              <a:ext cx="352" cy="190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38100" dist="25399" dir="2700000" algn="ctr" rotWithShape="0">
                <a:schemeClr val="tx1">
                  <a:alpha val="74998"/>
                </a:schemeClr>
              </a:outerShdw>
            </a:effectLst>
          </p:spPr>
          <p:txBody>
            <a:bodyPr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F4F4F4"/>
                  </a:solidFill>
                  <a:ea typeface="Arial" charset="0"/>
                  <a:cs typeface="Arial" charset="0"/>
                </a:rPr>
                <a:t>DTL</a:t>
              </a:r>
            </a:p>
          </p:txBody>
        </p:sp>
        <p:sp>
          <p:nvSpPr>
            <p:cNvPr id="234526" name="Rectangle 30"/>
            <p:cNvSpPr>
              <a:spLocks noChangeArrowheads="1"/>
            </p:cNvSpPr>
            <p:nvPr/>
          </p:nvSpPr>
          <p:spPr bwMode="auto">
            <a:xfrm>
              <a:off x="449" y="3531"/>
              <a:ext cx="317" cy="17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>
              <a:outerShdw blurRad="38100" dist="253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4F4F4"/>
                  </a:solidFill>
                  <a:ea typeface="Arial" charset="0"/>
                  <a:cs typeface="Arial" charset="0"/>
                </a:rPr>
                <a:t>RFQ</a:t>
              </a:r>
            </a:p>
          </p:txBody>
        </p:sp>
        <p:sp>
          <p:nvSpPr>
            <p:cNvPr id="65827" name="Line 31"/>
            <p:cNvSpPr>
              <a:spLocks noChangeShapeType="1"/>
            </p:cNvSpPr>
            <p:nvPr/>
          </p:nvSpPr>
          <p:spPr bwMode="auto">
            <a:xfrm flipH="1" flipV="1">
              <a:off x="282" y="3388"/>
              <a:ext cx="0" cy="1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sm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828" name="Text Box 32"/>
            <p:cNvSpPr txBox="1">
              <a:spLocks noChangeArrowheads="1"/>
            </p:cNvSpPr>
            <p:nvPr/>
          </p:nvSpPr>
          <p:spPr bwMode="auto">
            <a:xfrm>
              <a:off x="4517" y="3141"/>
              <a:ext cx="3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ea typeface="Arial" charset="0"/>
                  <a:cs typeface="Arial" charset="0"/>
                </a:rPr>
                <a:t>RTBT</a:t>
              </a:r>
            </a:p>
          </p:txBody>
        </p:sp>
        <p:sp>
          <p:nvSpPr>
            <p:cNvPr id="65829" name="Text Box 33"/>
            <p:cNvSpPr txBox="1">
              <a:spLocks noChangeArrowheads="1"/>
            </p:cNvSpPr>
            <p:nvPr/>
          </p:nvSpPr>
          <p:spPr bwMode="auto">
            <a:xfrm>
              <a:off x="3564" y="3278"/>
              <a:ext cx="4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ea typeface="Arial" charset="0"/>
                  <a:cs typeface="Arial" charset="0"/>
                </a:rPr>
                <a:t>HEBT</a:t>
              </a:r>
            </a:p>
          </p:txBody>
        </p:sp>
        <p:sp>
          <p:nvSpPr>
            <p:cNvPr id="65830" name="Text Box 34"/>
            <p:cNvSpPr txBox="1">
              <a:spLocks noChangeArrowheads="1"/>
            </p:cNvSpPr>
            <p:nvPr/>
          </p:nvSpPr>
          <p:spPr bwMode="auto">
            <a:xfrm>
              <a:off x="3520" y="2484"/>
              <a:ext cx="5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ea typeface="Arial" charset="0"/>
                  <a:cs typeface="Arial" charset="0"/>
                </a:rPr>
                <a:t>Injection</a:t>
              </a:r>
            </a:p>
          </p:txBody>
        </p:sp>
        <p:sp>
          <p:nvSpPr>
            <p:cNvPr id="65831" name="Text Box 35"/>
            <p:cNvSpPr txBox="1">
              <a:spLocks noChangeArrowheads="1"/>
            </p:cNvSpPr>
            <p:nvPr/>
          </p:nvSpPr>
          <p:spPr bwMode="auto">
            <a:xfrm>
              <a:off x="4819" y="241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ea typeface="Arial" charset="0"/>
                  <a:cs typeface="Arial" charset="0"/>
                </a:rPr>
                <a:t>Extraction</a:t>
              </a:r>
            </a:p>
          </p:txBody>
        </p:sp>
        <p:sp>
          <p:nvSpPr>
            <p:cNvPr id="65832" name="Text Box 36"/>
            <p:cNvSpPr txBox="1">
              <a:spLocks noChangeArrowheads="1"/>
            </p:cNvSpPr>
            <p:nvPr/>
          </p:nvSpPr>
          <p:spPr bwMode="auto">
            <a:xfrm>
              <a:off x="4246" y="2684"/>
              <a:ext cx="3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ea typeface="Arial" charset="0"/>
                  <a:cs typeface="Arial" charset="0"/>
                </a:rPr>
                <a:t>RF</a:t>
              </a:r>
            </a:p>
          </p:txBody>
        </p:sp>
        <p:sp>
          <p:nvSpPr>
            <p:cNvPr id="65833" name="Line 37"/>
            <p:cNvSpPr>
              <a:spLocks noChangeShapeType="1"/>
            </p:cNvSpPr>
            <p:nvPr/>
          </p:nvSpPr>
          <p:spPr bwMode="auto">
            <a:xfrm>
              <a:off x="4942" y="3686"/>
              <a:ext cx="396" cy="173"/>
            </a:xfrm>
            <a:prstGeom prst="line">
              <a:avLst/>
            </a:prstGeom>
            <a:noFill/>
            <a:ln w="19050">
              <a:solidFill>
                <a:srgbClr val="800040"/>
              </a:solidFill>
              <a:round/>
              <a:headEnd/>
              <a:tailEnd type="stealth" w="sm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4534" name="Picture 38" descr="SC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2463" y="2803525"/>
            <a:ext cx="3411537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Text Box 42"/>
          <p:cNvSpPr txBox="1">
            <a:spLocks noChangeArrowheads="1"/>
          </p:cNvSpPr>
          <p:nvPr/>
        </p:nvSpPr>
        <p:spPr bwMode="auto">
          <a:xfrm>
            <a:off x="6423025" y="3073400"/>
            <a:ext cx="1130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ea typeface="Arial" charset="0"/>
                <a:cs typeface="Arial" charset="0"/>
              </a:rPr>
              <a:t>Collimators</a:t>
            </a:r>
          </a:p>
        </p:txBody>
      </p:sp>
      <p:sp>
        <p:nvSpPr>
          <p:cNvPr id="234539" name="Oval 43"/>
          <p:cNvSpPr>
            <a:spLocks noChangeArrowheads="1"/>
          </p:cNvSpPr>
          <p:nvPr/>
        </p:nvSpPr>
        <p:spPr bwMode="auto">
          <a:xfrm>
            <a:off x="990600" y="5638800"/>
            <a:ext cx="585788" cy="2381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41" name="Oval 45"/>
          <p:cNvSpPr>
            <a:spLocks noChangeArrowheads="1"/>
          </p:cNvSpPr>
          <p:nvPr/>
        </p:nvSpPr>
        <p:spPr bwMode="auto">
          <a:xfrm>
            <a:off x="1771650" y="5632450"/>
            <a:ext cx="585788" cy="2381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542" name="Oval 46"/>
          <p:cNvSpPr>
            <a:spLocks noChangeArrowheads="1"/>
          </p:cNvSpPr>
          <p:nvPr/>
        </p:nvSpPr>
        <p:spPr bwMode="auto">
          <a:xfrm>
            <a:off x="4940300" y="5638800"/>
            <a:ext cx="585788" cy="2381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744788" y="1728788"/>
            <a:ext cx="2319337" cy="2954337"/>
            <a:chOff x="1729" y="1089"/>
            <a:chExt cx="1461" cy="1861"/>
          </a:xfrm>
        </p:grpSpPr>
        <p:sp>
          <p:nvSpPr>
            <p:cNvPr id="234544" name="Rectangle 48"/>
            <p:cNvSpPr>
              <a:spLocks noChangeArrowheads="1"/>
            </p:cNvSpPr>
            <p:nvPr/>
          </p:nvSpPr>
          <p:spPr bwMode="auto">
            <a:xfrm>
              <a:off x="1729" y="2443"/>
              <a:ext cx="146" cy="338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429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45" name="Rectangle 49"/>
            <p:cNvSpPr>
              <a:spLocks noChangeArrowheads="1"/>
            </p:cNvSpPr>
            <p:nvPr/>
          </p:nvSpPr>
          <p:spPr bwMode="auto">
            <a:xfrm>
              <a:off x="1948" y="2358"/>
              <a:ext cx="146" cy="423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429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46" name="Rectangle 50"/>
            <p:cNvSpPr>
              <a:spLocks noChangeArrowheads="1"/>
            </p:cNvSpPr>
            <p:nvPr/>
          </p:nvSpPr>
          <p:spPr bwMode="auto">
            <a:xfrm>
              <a:off x="2167" y="2273"/>
              <a:ext cx="147" cy="508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429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47" name="Rectangle 51"/>
            <p:cNvSpPr>
              <a:spLocks noChangeArrowheads="1"/>
            </p:cNvSpPr>
            <p:nvPr/>
          </p:nvSpPr>
          <p:spPr bwMode="auto">
            <a:xfrm>
              <a:off x="2387" y="2189"/>
              <a:ext cx="146" cy="592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429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96" name="Line 52"/>
            <p:cNvSpPr>
              <a:spLocks noChangeShapeType="1"/>
            </p:cNvSpPr>
            <p:nvPr/>
          </p:nvSpPr>
          <p:spPr bwMode="auto">
            <a:xfrm flipH="1">
              <a:off x="2533" y="2612"/>
              <a:ext cx="146" cy="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97" name="Line 53"/>
            <p:cNvSpPr>
              <a:spLocks noChangeShapeType="1"/>
            </p:cNvSpPr>
            <p:nvPr/>
          </p:nvSpPr>
          <p:spPr bwMode="auto">
            <a:xfrm flipH="1">
              <a:off x="2606" y="2612"/>
              <a:ext cx="146" cy="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50" name="Rectangle 54"/>
            <p:cNvSpPr>
              <a:spLocks noChangeArrowheads="1"/>
            </p:cNvSpPr>
            <p:nvPr/>
          </p:nvSpPr>
          <p:spPr bwMode="auto">
            <a:xfrm>
              <a:off x="2825" y="1174"/>
              <a:ext cx="146" cy="1607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429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551" name="Rectangle 55"/>
            <p:cNvSpPr>
              <a:spLocks noChangeArrowheads="1"/>
            </p:cNvSpPr>
            <p:nvPr/>
          </p:nvSpPr>
          <p:spPr bwMode="auto">
            <a:xfrm>
              <a:off x="3044" y="1089"/>
              <a:ext cx="146" cy="1692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429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017588" y="1457325"/>
            <a:ext cx="4962525" cy="3489325"/>
            <a:chOff x="641" y="918"/>
            <a:chExt cx="3126" cy="2198"/>
          </a:xfrm>
        </p:grpSpPr>
        <p:sp>
          <p:nvSpPr>
            <p:cNvPr id="65780" name="Text Box 57"/>
            <p:cNvSpPr txBox="1">
              <a:spLocks noChangeArrowheads="1"/>
            </p:cNvSpPr>
            <p:nvPr/>
          </p:nvSpPr>
          <p:spPr bwMode="auto">
            <a:xfrm>
              <a:off x="1630" y="2855"/>
              <a:ext cx="1169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>
                  <a:ea typeface="Arial" charset="0"/>
                  <a:cs typeface="Arial" charset="0"/>
                </a:rPr>
                <a:t>1ms</a:t>
              </a:r>
            </a:p>
          </p:txBody>
        </p: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641" y="918"/>
              <a:ext cx="3126" cy="2198"/>
              <a:chOff x="641" y="918"/>
              <a:chExt cx="3126" cy="2198"/>
            </a:xfrm>
          </p:grpSpPr>
          <p:sp>
            <p:nvSpPr>
              <p:cNvPr id="65782" name="Text Box 59"/>
              <p:cNvSpPr txBox="1">
                <a:spLocks noChangeArrowheads="1"/>
              </p:cNvSpPr>
              <p:nvPr/>
            </p:nvSpPr>
            <p:spPr bwMode="auto">
              <a:xfrm rot="-5400000">
                <a:off x="-160" y="1719"/>
                <a:ext cx="179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Helvetica" charset="0"/>
                    <a:ea typeface="Arial" charset="0"/>
                    <a:cs typeface="Arial" charset="0"/>
                  </a:rPr>
                  <a:t>Current</a:t>
                </a:r>
              </a:p>
            </p:txBody>
          </p:sp>
          <p:sp>
            <p:nvSpPr>
              <p:cNvPr id="65783" name="Line 60"/>
              <p:cNvSpPr>
                <a:spLocks noChangeShapeType="1"/>
              </p:cNvSpPr>
              <p:nvPr/>
            </p:nvSpPr>
            <p:spPr bwMode="auto">
              <a:xfrm>
                <a:off x="933" y="2693"/>
                <a:ext cx="0" cy="42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4" name="Line 61"/>
              <p:cNvSpPr>
                <a:spLocks noChangeShapeType="1"/>
              </p:cNvSpPr>
              <p:nvPr/>
            </p:nvSpPr>
            <p:spPr bwMode="auto">
              <a:xfrm>
                <a:off x="3409" y="2792"/>
                <a:ext cx="0" cy="30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5" name="Line 62"/>
              <p:cNvSpPr>
                <a:spLocks noChangeShapeType="1"/>
              </p:cNvSpPr>
              <p:nvPr/>
            </p:nvSpPr>
            <p:spPr bwMode="auto">
              <a:xfrm flipH="1">
                <a:off x="926" y="3014"/>
                <a:ext cx="109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6" name="Line 63"/>
              <p:cNvSpPr>
                <a:spLocks noChangeShapeType="1"/>
              </p:cNvSpPr>
              <p:nvPr/>
            </p:nvSpPr>
            <p:spPr bwMode="auto">
              <a:xfrm>
                <a:off x="2409" y="3014"/>
                <a:ext cx="100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triangle" w="sm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7" name="Line 64"/>
              <p:cNvSpPr>
                <a:spLocks noChangeShapeType="1"/>
              </p:cNvSpPr>
              <p:nvPr/>
            </p:nvSpPr>
            <p:spPr bwMode="auto">
              <a:xfrm>
                <a:off x="926" y="920"/>
                <a:ext cx="0" cy="186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8" name="Line 65"/>
              <p:cNvSpPr>
                <a:spLocks noChangeShapeType="1"/>
              </p:cNvSpPr>
              <p:nvPr/>
            </p:nvSpPr>
            <p:spPr bwMode="auto">
              <a:xfrm>
                <a:off x="918" y="2781"/>
                <a:ext cx="284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562" name="Rectangle 66"/>
              <p:cNvSpPr>
                <a:spLocks noChangeArrowheads="1"/>
              </p:cNvSpPr>
              <p:nvPr/>
            </p:nvSpPr>
            <p:spPr bwMode="auto">
              <a:xfrm>
                <a:off x="1072" y="2696"/>
                <a:ext cx="146" cy="85"/>
              </a:xfrm>
              <a:prstGeom prst="rect">
                <a:avLst/>
              </a:prstGeom>
              <a:gradFill rotWithShape="0">
                <a:gsLst>
                  <a:gs pos="0">
                    <a:srgbClr val="800040"/>
                  </a:gs>
                  <a:gs pos="100000">
                    <a:srgbClr val="80004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34290" dist="12700" dir="2700000" algn="ctr" rotWithShape="0">
                  <a:schemeClr val="bg2">
                    <a:alpha val="88000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0" name="Text Box 67"/>
              <p:cNvSpPr txBox="1">
                <a:spLocks noChangeArrowheads="1"/>
              </p:cNvSpPr>
              <p:nvPr/>
            </p:nvSpPr>
            <p:spPr bwMode="auto">
              <a:xfrm>
                <a:off x="1041" y="1617"/>
                <a:ext cx="69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/>
                  <a:t>1 mini-pulse</a:t>
                </a:r>
              </a:p>
            </p:txBody>
          </p:sp>
          <p:sp>
            <p:nvSpPr>
              <p:cNvPr id="65791" name="Line 68"/>
              <p:cNvSpPr>
                <a:spLocks noChangeShapeType="1"/>
              </p:cNvSpPr>
              <p:nvPr/>
            </p:nvSpPr>
            <p:spPr bwMode="auto">
              <a:xfrm>
                <a:off x="1125" y="1789"/>
                <a:ext cx="0" cy="8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2025650" y="2840038"/>
            <a:ext cx="1181100" cy="1574800"/>
            <a:chOff x="1276" y="1789"/>
            <a:chExt cx="744" cy="992"/>
          </a:xfrm>
        </p:grpSpPr>
        <p:sp>
          <p:nvSpPr>
            <p:cNvPr id="234566" name="Rectangle 70"/>
            <p:cNvSpPr>
              <a:spLocks noChangeArrowheads="1"/>
            </p:cNvSpPr>
            <p:nvPr/>
          </p:nvSpPr>
          <p:spPr bwMode="auto">
            <a:xfrm>
              <a:off x="1291" y="2612"/>
              <a:ext cx="146" cy="169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429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8" name="Text Box 71"/>
            <p:cNvSpPr txBox="1">
              <a:spLocks noChangeArrowheads="1"/>
            </p:cNvSpPr>
            <p:nvPr/>
          </p:nvSpPr>
          <p:spPr bwMode="auto">
            <a:xfrm>
              <a:off x="1276" y="1789"/>
              <a:ext cx="7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2 mini-pulses</a:t>
              </a:r>
            </a:p>
          </p:txBody>
        </p:sp>
        <p:sp>
          <p:nvSpPr>
            <p:cNvPr id="65779" name="Line 72"/>
            <p:cNvSpPr>
              <a:spLocks noChangeShapeType="1"/>
            </p:cNvSpPr>
            <p:nvPr/>
          </p:nvSpPr>
          <p:spPr bwMode="auto">
            <a:xfrm>
              <a:off x="1359" y="1952"/>
              <a:ext cx="0" cy="6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382838" y="3152775"/>
            <a:ext cx="1182687" cy="1262063"/>
            <a:chOff x="1501" y="1986"/>
            <a:chExt cx="745" cy="795"/>
          </a:xfrm>
        </p:grpSpPr>
        <p:sp>
          <p:nvSpPr>
            <p:cNvPr id="234570" name="Rectangle 74"/>
            <p:cNvSpPr>
              <a:spLocks noChangeArrowheads="1"/>
            </p:cNvSpPr>
            <p:nvPr/>
          </p:nvSpPr>
          <p:spPr bwMode="auto">
            <a:xfrm>
              <a:off x="1510" y="2527"/>
              <a:ext cx="146" cy="25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429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5" name="Text Box 75"/>
            <p:cNvSpPr txBox="1">
              <a:spLocks noChangeArrowheads="1"/>
            </p:cNvSpPr>
            <p:nvPr/>
          </p:nvSpPr>
          <p:spPr bwMode="auto">
            <a:xfrm>
              <a:off x="1501" y="1986"/>
              <a:ext cx="7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3 mini-pulses</a:t>
              </a:r>
            </a:p>
          </p:txBody>
        </p:sp>
        <p:sp>
          <p:nvSpPr>
            <p:cNvPr id="65776" name="Line 76"/>
            <p:cNvSpPr>
              <a:spLocks noChangeShapeType="1"/>
            </p:cNvSpPr>
            <p:nvPr/>
          </p:nvSpPr>
          <p:spPr bwMode="auto">
            <a:xfrm>
              <a:off x="1585" y="2167"/>
              <a:ext cx="0" cy="3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2689225" y="1435100"/>
            <a:ext cx="2722563" cy="2979738"/>
            <a:chOff x="1694" y="904"/>
            <a:chExt cx="1715" cy="1877"/>
          </a:xfrm>
        </p:grpSpPr>
        <p:sp>
          <p:nvSpPr>
            <p:cNvPr id="234574" name="Rectangle 78"/>
            <p:cNvSpPr>
              <a:spLocks noChangeArrowheads="1"/>
            </p:cNvSpPr>
            <p:nvPr/>
          </p:nvSpPr>
          <p:spPr bwMode="auto">
            <a:xfrm>
              <a:off x="3263" y="1004"/>
              <a:ext cx="146" cy="1777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4290"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2" name="Text Box 79"/>
            <p:cNvSpPr txBox="1">
              <a:spLocks noChangeArrowheads="1"/>
            </p:cNvSpPr>
            <p:nvPr/>
          </p:nvSpPr>
          <p:spPr bwMode="auto">
            <a:xfrm>
              <a:off x="1694" y="904"/>
              <a:ext cx="8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1060 mini-pulses</a:t>
              </a:r>
            </a:p>
          </p:txBody>
        </p:sp>
        <p:sp>
          <p:nvSpPr>
            <p:cNvPr id="65773" name="Line 80"/>
            <p:cNvSpPr>
              <a:spLocks noChangeShapeType="1"/>
            </p:cNvSpPr>
            <p:nvPr/>
          </p:nvSpPr>
          <p:spPr bwMode="auto">
            <a:xfrm>
              <a:off x="2555" y="998"/>
              <a:ext cx="6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577" name="Oval 81"/>
          <p:cNvSpPr>
            <a:spLocks noChangeArrowheads="1"/>
          </p:cNvSpPr>
          <p:nvPr/>
        </p:nvSpPr>
        <p:spPr bwMode="auto">
          <a:xfrm rot="5400000">
            <a:off x="6084094" y="3828256"/>
            <a:ext cx="585788" cy="2381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2011363" y="2066925"/>
            <a:ext cx="546100" cy="546100"/>
            <a:chOff x="1483" y="2562"/>
            <a:chExt cx="344" cy="344"/>
          </a:xfrm>
        </p:grpSpPr>
        <p:sp>
          <p:nvSpPr>
            <p:cNvPr id="65769" name="Oval 83"/>
            <p:cNvSpPr>
              <a:spLocks noChangeArrowheads="1"/>
            </p:cNvSpPr>
            <p:nvPr/>
          </p:nvSpPr>
          <p:spPr bwMode="auto">
            <a:xfrm>
              <a:off x="1483" y="2562"/>
              <a:ext cx="344" cy="344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70" name="Text Box 84"/>
            <p:cNvSpPr txBox="1">
              <a:spLocks noChangeArrowheads="1"/>
            </p:cNvSpPr>
            <p:nvPr/>
          </p:nvSpPr>
          <p:spPr bwMode="auto">
            <a:xfrm>
              <a:off x="1552" y="2600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  <a:r>
                <a:rPr lang="en-US" baseline="40000"/>
                <a:t>+</a:t>
              </a:r>
            </a:p>
          </p:txBody>
        </p:sp>
      </p:grp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3505200" y="342900"/>
            <a:ext cx="2419350" cy="3203575"/>
            <a:chOff x="2304" y="588"/>
            <a:chExt cx="1524" cy="2018"/>
          </a:xfrm>
        </p:grpSpPr>
        <p:sp>
          <p:nvSpPr>
            <p:cNvPr id="65766" name="Rectangle 86"/>
            <p:cNvSpPr>
              <a:spLocks noChangeArrowheads="1"/>
            </p:cNvSpPr>
            <p:nvPr/>
          </p:nvSpPr>
          <p:spPr bwMode="auto">
            <a:xfrm>
              <a:off x="2992" y="1118"/>
              <a:ext cx="62" cy="148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67" name="Text Box 87"/>
            <p:cNvSpPr txBox="1">
              <a:spLocks noChangeArrowheads="1"/>
            </p:cNvSpPr>
            <p:nvPr/>
          </p:nvSpPr>
          <p:spPr bwMode="auto">
            <a:xfrm>
              <a:off x="2304" y="588"/>
              <a:ext cx="1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Diamond Stripper Foil</a:t>
              </a:r>
            </a:p>
          </p:txBody>
        </p:sp>
        <p:sp>
          <p:nvSpPr>
            <p:cNvPr id="65768" name="Line 88"/>
            <p:cNvSpPr>
              <a:spLocks noChangeShapeType="1"/>
            </p:cNvSpPr>
            <p:nvPr/>
          </p:nvSpPr>
          <p:spPr bwMode="auto">
            <a:xfrm flipH="1">
              <a:off x="3018" y="816"/>
              <a:ext cx="6" cy="2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1930400" y="1619250"/>
            <a:ext cx="698500" cy="1412875"/>
            <a:chOff x="1312" y="1392"/>
            <a:chExt cx="440" cy="890"/>
          </a:xfrm>
        </p:grpSpPr>
        <p:sp>
          <p:nvSpPr>
            <p:cNvPr id="65759" name="Oval 90"/>
            <p:cNvSpPr>
              <a:spLocks noChangeArrowheads="1"/>
            </p:cNvSpPr>
            <p:nvPr/>
          </p:nvSpPr>
          <p:spPr bwMode="auto">
            <a:xfrm>
              <a:off x="1312" y="1496"/>
              <a:ext cx="440" cy="69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1416" y="2048"/>
              <a:ext cx="240" cy="234"/>
              <a:chOff x="1680" y="3144"/>
              <a:chExt cx="240" cy="234"/>
            </a:xfrm>
          </p:grpSpPr>
          <p:sp>
            <p:nvSpPr>
              <p:cNvPr id="65764" name="Oval 92"/>
              <p:cNvSpPr>
                <a:spLocks noChangeArrowheads="1"/>
              </p:cNvSpPr>
              <p:nvPr/>
            </p:nvSpPr>
            <p:spPr bwMode="auto">
              <a:xfrm>
                <a:off x="1691" y="3170"/>
                <a:ext cx="200" cy="208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5" name="Text Box 93"/>
              <p:cNvSpPr txBox="1">
                <a:spLocks noChangeArrowheads="1"/>
              </p:cNvSpPr>
              <p:nvPr/>
            </p:nvSpPr>
            <p:spPr bwMode="auto">
              <a:xfrm>
                <a:off x="1680" y="3144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e</a:t>
                </a:r>
                <a:r>
                  <a:rPr lang="en-US" baseline="40000"/>
                  <a:t>-</a:t>
                </a:r>
              </a:p>
            </p:txBody>
          </p:sp>
        </p:grpSp>
        <p:grpSp>
          <p:nvGrpSpPr>
            <p:cNvPr id="14" name="Group 94"/>
            <p:cNvGrpSpPr>
              <a:grpSpLocks/>
            </p:cNvGrpSpPr>
            <p:nvPr/>
          </p:nvGrpSpPr>
          <p:grpSpPr bwMode="auto">
            <a:xfrm>
              <a:off x="1424" y="1392"/>
              <a:ext cx="240" cy="234"/>
              <a:chOff x="1680" y="3144"/>
              <a:chExt cx="240" cy="234"/>
            </a:xfrm>
          </p:grpSpPr>
          <p:sp>
            <p:nvSpPr>
              <p:cNvPr id="65762" name="Oval 95"/>
              <p:cNvSpPr>
                <a:spLocks noChangeArrowheads="1"/>
              </p:cNvSpPr>
              <p:nvPr/>
            </p:nvSpPr>
            <p:spPr bwMode="auto">
              <a:xfrm>
                <a:off x="1691" y="3170"/>
                <a:ext cx="200" cy="208"/>
              </a:xfrm>
              <a:prstGeom prst="ellipse">
                <a:avLst/>
              </a:prstGeom>
              <a:gradFill rotWithShape="1">
                <a:gsLst>
                  <a:gs pos="0">
                    <a:srgbClr val="00FF0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3" name="Text Box 96"/>
              <p:cNvSpPr txBox="1">
                <a:spLocks noChangeArrowheads="1"/>
              </p:cNvSpPr>
              <p:nvPr/>
            </p:nvSpPr>
            <p:spPr bwMode="auto">
              <a:xfrm>
                <a:off x="1680" y="3144"/>
                <a:ext cx="2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e</a:t>
                </a:r>
                <a:r>
                  <a:rPr lang="en-US" baseline="40000"/>
                  <a:t>-</a:t>
                </a:r>
              </a:p>
            </p:txBody>
          </p:sp>
        </p:grpSp>
      </p:grpSp>
      <p:grpSp>
        <p:nvGrpSpPr>
          <p:cNvPr id="15" name="Group 97"/>
          <p:cNvGrpSpPr>
            <a:grpSpLocks/>
          </p:cNvGrpSpPr>
          <p:nvPr/>
        </p:nvGrpSpPr>
        <p:grpSpPr bwMode="auto">
          <a:xfrm>
            <a:off x="4373563" y="2063750"/>
            <a:ext cx="546100" cy="546100"/>
            <a:chOff x="1483" y="2562"/>
            <a:chExt cx="344" cy="344"/>
          </a:xfrm>
        </p:grpSpPr>
        <p:sp>
          <p:nvSpPr>
            <p:cNvPr id="65757" name="Oval 98"/>
            <p:cNvSpPr>
              <a:spLocks noChangeArrowheads="1"/>
            </p:cNvSpPr>
            <p:nvPr/>
          </p:nvSpPr>
          <p:spPr bwMode="auto">
            <a:xfrm>
              <a:off x="1483" y="2562"/>
              <a:ext cx="344" cy="344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8" name="Text Box 99"/>
            <p:cNvSpPr txBox="1">
              <a:spLocks noChangeArrowheads="1"/>
            </p:cNvSpPr>
            <p:nvPr/>
          </p:nvSpPr>
          <p:spPr bwMode="auto">
            <a:xfrm>
              <a:off x="1552" y="2600"/>
              <a:ext cx="2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  <a:r>
                <a:rPr lang="en-US" baseline="40000"/>
                <a:t>+</a:t>
              </a:r>
            </a:p>
          </p:txBody>
        </p:sp>
      </p:grpSp>
      <p:grpSp>
        <p:nvGrpSpPr>
          <p:cNvPr id="16" name="Group 100"/>
          <p:cNvGrpSpPr>
            <a:grpSpLocks/>
          </p:cNvGrpSpPr>
          <p:nvPr/>
        </p:nvGrpSpPr>
        <p:grpSpPr bwMode="auto">
          <a:xfrm>
            <a:off x="4438650" y="2667000"/>
            <a:ext cx="381000" cy="371475"/>
            <a:chOff x="1680" y="3144"/>
            <a:chExt cx="240" cy="234"/>
          </a:xfrm>
        </p:grpSpPr>
        <p:sp>
          <p:nvSpPr>
            <p:cNvPr id="65755" name="Oval 101"/>
            <p:cNvSpPr>
              <a:spLocks noChangeArrowheads="1"/>
            </p:cNvSpPr>
            <p:nvPr/>
          </p:nvSpPr>
          <p:spPr bwMode="auto">
            <a:xfrm>
              <a:off x="1691" y="3170"/>
              <a:ext cx="200" cy="20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6" name="Text Box 102"/>
            <p:cNvSpPr txBox="1">
              <a:spLocks noChangeArrowheads="1"/>
            </p:cNvSpPr>
            <p:nvPr/>
          </p:nvSpPr>
          <p:spPr bwMode="auto">
            <a:xfrm>
              <a:off x="1680" y="31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  <a:r>
                <a:rPr lang="en-US" baseline="40000"/>
                <a:t>-</a:t>
              </a:r>
            </a:p>
          </p:txBody>
        </p:sp>
      </p:grpSp>
      <p:grpSp>
        <p:nvGrpSpPr>
          <p:cNvPr id="17" name="Group 103"/>
          <p:cNvGrpSpPr>
            <a:grpSpLocks/>
          </p:cNvGrpSpPr>
          <p:nvPr/>
        </p:nvGrpSpPr>
        <p:grpSpPr bwMode="auto">
          <a:xfrm>
            <a:off x="4432300" y="1625600"/>
            <a:ext cx="381000" cy="371475"/>
            <a:chOff x="1680" y="3144"/>
            <a:chExt cx="240" cy="234"/>
          </a:xfrm>
        </p:grpSpPr>
        <p:sp>
          <p:nvSpPr>
            <p:cNvPr id="65753" name="Oval 104"/>
            <p:cNvSpPr>
              <a:spLocks noChangeArrowheads="1"/>
            </p:cNvSpPr>
            <p:nvPr/>
          </p:nvSpPr>
          <p:spPr bwMode="auto">
            <a:xfrm>
              <a:off x="1691" y="3170"/>
              <a:ext cx="200" cy="208"/>
            </a:xfrm>
            <a:prstGeom prst="ellipse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tx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754" name="Text Box 105"/>
            <p:cNvSpPr txBox="1">
              <a:spLocks noChangeArrowheads="1"/>
            </p:cNvSpPr>
            <p:nvPr/>
          </p:nvSpPr>
          <p:spPr bwMode="auto">
            <a:xfrm>
              <a:off x="1680" y="31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e</a:t>
              </a:r>
              <a:r>
                <a:rPr lang="en-US" baseline="40000"/>
                <a:t>-</a:t>
              </a:r>
            </a:p>
          </p:txBody>
        </p:sp>
      </p:grpSp>
      <p:sp>
        <p:nvSpPr>
          <p:cNvPr id="234602" name="Text Box 106"/>
          <p:cNvSpPr txBox="1">
            <a:spLocks noChangeArrowheads="1"/>
          </p:cNvSpPr>
          <p:nvPr/>
        </p:nvSpPr>
        <p:spPr bwMode="auto">
          <a:xfrm>
            <a:off x="1778000" y="1073150"/>
            <a:ext cx="109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</a:t>
            </a:r>
            <a:r>
              <a:rPr lang="en-US" baseline="40000"/>
              <a:t>-</a:t>
            </a:r>
            <a:r>
              <a:rPr lang="en-US"/>
              <a:t> Beam</a:t>
            </a:r>
          </a:p>
        </p:txBody>
      </p:sp>
      <p:sp>
        <p:nvSpPr>
          <p:cNvPr id="234603" name="Text Box 107"/>
          <p:cNvSpPr txBox="1">
            <a:spLocks noChangeArrowheads="1"/>
          </p:cNvSpPr>
          <p:nvPr/>
        </p:nvSpPr>
        <p:spPr bwMode="auto">
          <a:xfrm>
            <a:off x="3895725" y="1057275"/>
            <a:ext cx="158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Proton Beam</a:t>
            </a:r>
          </a:p>
        </p:txBody>
      </p:sp>
      <p:sp>
        <p:nvSpPr>
          <p:cNvPr id="234604" name="Oval 108"/>
          <p:cNvSpPr>
            <a:spLocks noChangeArrowheads="1"/>
          </p:cNvSpPr>
          <p:nvPr/>
        </p:nvSpPr>
        <p:spPr bwMode="auto">
          <a:xfrm>
            <a:off x="7991475" y="6226175"/>
            <a:ext cx="1304925" cy="6318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605" name="AutoShape 109"/>
          <p:cNvSpPr>
            <a:spLocks noChangeArrowheads="1"/>
          </p:cNvSpPr>
          <p:nvPr/>
        </p:nvSpPr>
        <p:spPr bwMode="auto">
          <a:xfrm>
            <a:off x="2487613" y="1206500"/>
            <a:ext cx="3557587" cy="3028950"/>
          </a:xfrm>
          <a:prstGeom prst="irregularSeal2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606" name="AutoShape 110"/>
          <p:cNvSpPr>
            <a:spLocks noChangeArrowheads="1"/>
          </p:cNvSpPr>
          <p:nvPr/>
        </p:nvSpPr>
        <p:spPr bwMode="auto">
          <a:xfrm>
            <a:off x="2809875" y="1425575"/>
            <a:ext cx="2901950" cy="2600325"/>
          </a:xfrm>
          <a:prstGeom prst="irregularSeal2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607" name="AutoShape 111"/>
          <p:cNvSpPr>
            <a:spLocks noChangeArrowheads="1"/>
          </p:cNvSpPr>
          <p:nvPr/>
        </p:nvSpPr>
        <p:spPr bwMode="auto">
          <a:xfrm>
            <a:off x="3160713" y="1644650"/>
            <a:ext cx="2189162" cy="2152650"/>
          </a:xfrm>
          <a:prstGeom prst="irregularSeal2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oup 112"/>
          <p:cNvGrpSpPr>
            <a:grpSpLocks/>
          </p:cNvGrpSpPr>
          <p:nvPr/>
        </p:nvGrpSpPr>
        <p:grpSpPr bwMode="auto">
          <a:xfrm>
            <a:off x="3590925" y="2178050"/>
            <a:ext cx="1174750" cy="1168400"/>
            <a:chOff x="2729" y="2994"/>
            <a:chExt cx="721" cy="736"/>
          </a:xfrm>
        </p:grpSpPr>
        <p:grpSp>
          <p:nvGrpSpPr>
            <p:cNvPr id="19" name="Group 113"/>
            <p:cNvGrpSpPr>
              <a:grpSpLocks/>
            </p:cNvGrpSpPr>
            <p:nvPr/>
          </p:nvGrpSpPr>
          <p:grpSpPr bwMode="auto">
            <a:xfrm rot="474430">
              <a:off x="3025" y="2994"/>
              <a:ext cx="216" cy="435"/>
              <a:chOff x="2962" y="3384"/>
              <a:chExt cx="216" cy="435"/>
            </a:xfrm>
          </p:grpSpPr>
          <p:sp>
            <p:nvSpPr>
              <p:cNvPr id="65747" name="Oval 114"/>
              <p:cNvSpPr>
                <a:spLocks noChangeArrowheads="1"/>
              </p:cNvSpPr>
              <p:nvPr/>
            </p:nvSpPr>
            <p:spPr bwMode="auto">
              <a:xfrm>
                <a:off x="2962" y="369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0" name="Group 115"/>
              <p:cNvGrpSpPr>
                <a:grpSpLocks/>
              </p:cNvGrpSpPr>
              <p:nvPr/>
            </p:nvGrpSpPr>
            <p:grpSpPr bwMode="auto">
              <a:xfrm>
                <a:off x="3001" y="3384"/>
                <a:ext cx="177" cy="390"/>
                <a:chOff x="3067" y="3033"/>
                <a:chExt cx="177" cy="390"/>
              </a:xfrm>
            </p:grpSpPr>
            <p:sp>
              <p:nvSpPr>
                <p:cNvPr id="65749" name="Oval 116"/>
                <p:cNvSpPr>
                  <a:spLocks noChangeArrowheads="1"/>
                </p:cNvSpPr>
                <p:nvPr/>
              </p:nvSpPr>
              <p:spPr bwMode="auto">
                <a:xfrm>
                  <a:off x="3067" y="330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50" name="Oval 117"/>
                <p:cNvSpPr>
                  <a:spLocks noChangeArrowheads="1"/>
                </p:cNvSpPr>
                <p:nvPr/>
              </p:nvSpPr>
              <p:spPr bwMode="auto">
                <a:xfrm>
                  <a:off x="3109" y="321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51" name="Oval 118"/>
                <p:cNvSpPr>
                  <a:spLocks noChangeArrowheads="1"/>
                </p:cNvSpPr>
                <p:nvPr/>
              </p:nvSpPr>
              <p:spPr bwMode="auto">
                <a:xfrm>
                  <a:off x="3124" y="3117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52" name="Oval 119"/>
                <p:cNvSpPr>
                  <a:spLocks noChangeArrowheads="1"/>
                </p:cNvSpPr>
                <p:nvPr/>
              </p:nvSpPr>
              <p:spPr bwMode="auto">
                <a:xfrm>
                  <a:off x="3115" y="303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1" name="Group 120"/>
            <p:cNvGrpSpPr>
              <a:grpSpLocks/>
            </p:cNvGrpSpPr>
            <p:nvPr/>
          </p:nvGrpSpPr>
          <p:grpSpPr bwMode="auto">
            <a:xfrm>
              <a:off x="2997" y="3001"/>
              <a:ext cx="175" cy="437"/>
              <a:chOff x="2892" y="3019"/>
              <a:chExt cx="175" cy="437"/>
            </a:xfrm>
          </p:grpSpPr>
          <p:sp>
            <p:nvSpPr>
              <p:cNvPr id="65742" name="Oval 121"/>
              <p:cNvSpPr>
                <a:spLocks noChangeArrowheads="1"/>
              </p:cNvSpPr>
              <p:nvPr/>
            </p:nvSpPr>
            <p:spPr bwMode="auto">
              <a:xfrm>
                <a:off x="2892" y="333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3" name="Oval 122"/>
              <p:cNvSpPr>
                <a:spLocks noChangeArrowheads="1"/>
              </p:cNvSpPr>
              <p:nvPr/>
            </p:nvSpPr>
            <p:spPr bwMode="auto">
              <a:xfrm rot="-576584">
                <a:off x="2926" y="3281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4" name="Oval 123"/>
              <p:cNvSpPr>
                <a:spLocks noChangeArrowheads="1"/>
              </p:cNvSpPr>
              <p:nvPr/>
            </p:nvSpPr>
            <p:spPr bwMode="auto">
              <a:xfrm rot="-576584">
                <a:off x="2947" y="319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5" name="Oval 124"/>
              <p:cNvSpPr>
                <a:spLocks noChangeArrowheads="1"/>
              </p:cNvSpPr>
              <p:nvPr/>
            </p:nvSpPr>
            <p:spPr bwMode="auto">
              <a:xfrm rot="-576584">
                <a:off x="2943" y="3098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6" name="Oval 125"/>
              <p:cNvSpPr>
                <a:spLocks noChangeArrowheads="1"/>
              </p:cNvSpPr>
              <p:nvPr/>
            </p:nvSpPr>
            <p:spPr bwMode="auto">
              <a:xfrm rot="-576584">
                <a:off x="2909" y="301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126"/>
            <p:cNvGrpSpPr>
              <a:grpSpLocks/>
            </p:cNvGrpSpPr>
            <p:nvPr/>
          </p:nvGrpSpPr>
          <p:grpSpPr bwMode="auto">
            <a:xfrm rot="-1996820">
              <a:off x="2911" y="3036"/>
              <a:ext cx="216" cy="435"/>
              <a:chOff x="2962" y="3384"/>
              <a:chExt cx="216" cy="435"/>
            </a:xfrm>
          </p:grpSpPr>
          <p:sp>
            <p:nvSpPr>
              <p:cNvPr id="65736" name="Oval 127"/>
              <p:cNvSpPr>
                <a:spLocks noChangeArrowheads="1"/>
              </p:cNvSpPr>
              <p:nvPr/>
            </p:nvSpPr>
            <p:spPr bwMode="auto">
              <a:xfrm>
                <a:off x="2962" y="369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" name="Group 128"/>
              <p:cNvGrpSpPr>
                <a:grpSpLocks/>
              </p:cNvGrpSpPr>
              <p:nvPr/>
            </p:nvGrpSpPr>
            <p:grpSpPr bwMode="auto">
              <a:xfrm>
                <a:off x="3001" y="3384"/>
                <a:ext cx="177" cy="390"/>
                <a:chOff x="3067" y="3033"/>
                <a:chExt cx="177" cy="390"/>
              </a:xfrm>
            </p:grpSpPr>
            <p:sp>
              <p:nvSpPr>
                <p:cNvPr id="65738" name="Oval 129"/>
                <p:cNvSpPr>
                  <a:spLocks noChangeArrowheads="1"/>
                </p:cNvSpPr>
                <p:nvPr/>
              </p:nvSpPr>
              <p:spPr bwMode="auto">
                <a:xfrm>
                  <a:off x="3067" y="330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39" name="Oval 130"/>
                <p:cNvSpPr>
                  <a:spLocks noChangeArrowheads="1"/>
                </p:cNvSpPr>
                <p:nvPr/>
              </p:nvSpPr>
              <p:spPr bwMode="auto">
                <a:xfrm>
                  <a:off x="3109" y="321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40" name="Oval 131"/>
                <p:cNvSpPr>
                  <a:spLocks noChangeArrowheads="1"/>
                </p:cNvSpPr>
                <p:nvPr/>
              </p:nvSpPr>
              <p:spPr bwMode="auto">
                <a:xfrm>
                  <a:off x="3124" y="3117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41" name="Oval 132"/>
                <p:cNvSpPr>
                  <a:spLocks noChangeArrowheads="1"/>
                </p:cNvSpPr>
                <p:nvPr/>
              </p:nvSpPr>
              <p:spPr bwMode="auto">
                <a:xfrm>
                  <a:off x="3115" y="303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33"/>
            <p:cNvGrpSpPr>
              <a:grpSpLocks/>
            </p:cNvGrpSpPr>
            <p:nvPr/>
          </p:nvGrpSpPr>
          <p:grpSpPr bwMode="auto">
            <a:xfrm rot="-2145370">
              <a:off x="2904" y="3055"/>
              <a:ext cx="175" cy="437"/>
              <a:chOff x="2892" y="3019"/>
              <a:chExt cx="175" cy="437"/>
            </a:xfrm>
          </p:grpSpPr>
          <p:sp>
            <p:nvSpPr>
              <p:cNvPr id="65731" name="Oval 134"/>
              <p:cNvSpPr>
                <a:spLocks noChangeArrowheads="1"/>
              </p:cNvSpPr>
              <p:nvPr/>
            </p:nvSpPr>
            <p:spPr bwMode="auto">
              <a:xfrm>
                <a:off x="2892" y="333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2" name="Oval 135"/>
              <p:cNvSpPr>
                <a:spLocks noChangeArrowheads="1"/>
              </p:cNvSpPr>
              <p:nvPr/>
            </p:nvSpPr>
            <p:spPr bwMode="auto">
              <a:xfrm rot="-576584">
                <a:off x="2926" y="3281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3" name="Oval 136"/>
              <p:cNvSpPr>
                <a:spLocks noChangeArrowheads="1"/>
              </p:cNvSpPr>
              <p:nvPr/>
            </p:nvSpPr>
            <p:spPr bwMode="auto">
              <a:xfrm rot="-576584">
                <a:off x="2947" y="319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4" name="Oval 137"/>
              <p:cNvSpPr>
                <a:spLocks noChangeArrowheads="1"/>
              </p:cNvSpPr>
              <p:nvPr/>
            </p:nvSpPr>
            <p:spPr bwMode="auto">
              <a:xfrm rot="-576584">
                <a:off x="2943" y="3098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5" name="Oval 138"/>
              <p:cNvSpPr>
                <a:spLocks noChangeArrowheads="1"/>
              </p:cNvSpPr>
              <p:nvPr/>
            </p:nvSpPr>
            <p:spPr bwMode="auto">
              <a:xfrm rot="-576584">
                <a:off x="2909" y="301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39"/>
            <p:cNvGrpSpPr>
              <a:grpSpLocks/>
            </p:cNvGrpSpPr>
            <p:nvPr/>
          </p:nvGrpSpPr>
          <p:grpSpPr bwMode="auto">
            <a:xfrm rot="-4213060">
              <a:off x="2839" y="3108"/>
              <a:ext cx="216" cy="435"/>
              <a:chOff x="2962" y="3384"/>
              <a:chExt cx="216" cy="435"/>
            </a:xfrm>
          </p:grpSpPr>
          <p:sp>
            <p:nvSpPr>
              <p:cNvPr id="65725" name="Oval 140"/>
              <p:cNvSpPr>
                <a:spLocks noChangeArrowheads="1"/>
              </p:cNvSpPr>
              <p:nvPr/>
            </p:nvSpPr>
            <p:spPr bwMode="auto">
              <a:xfrm>
                <a:off x="2962" y="369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" name="Group 141"/>
              <p:cNvGrpSpPr>
                <a:grpSpLocks/>
              </p:cNvGrpSpPr>
              <p:nvPr/>
            </p:nvGrpSpPr>
            <p:grpSpPr bwMode="auto">
              <a:xfrm>
                <a:off x="3001" y="3384"/>
                <a:ext cx="177" cy="390"/>
                <a:chOff x="3067" y="3033"/>
                <a:chExt cx="177" cy="390"/>
              </a:xfrm>
            </p:grpSpPr>
            <p:sp>
              <p:nvSpPr>
                <p:cNvPr id="65727" name="Oval 142"/>
                <p:cNvSpPr>
                  <a:spLocks noChangeArrowheads="1"/>
                </p:cNvSpPr>
                <p:nvPr/>
              </p:nvSpPr>
              <p:spPr bwMode="auto">
                <a:xfrm>
                  <a:off x="3067" y="330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28" name="Oval 143"/>
                <p:cNvSpPr>
                  <a:spLocks noChangeArrowheads="1"/>
                </p:cNvSpPr>
                <p:nvPr/>
              </p:nvSpPr>
              <p:spPr bwMode="auto">
                <a:xfrm>
                  <a:off x="3109" y="321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29" name="Oval 144"/>
                <p:cNvSpPr>
                  <a:spLocks noChangeArrowheads="1"/>
                </p:cNvSpPr>
                <p:nvPr/>
              </p:nvSpPr>
              <p:spPr bwMode="auto">
                <a:xfrm>
                  <a:off x="3124" y="3117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30" name="Oval 145"/>
                <p:cNvSpPr>
                  <a:spLocks noChangeArrowheads="1"/>
                </p:cNvSpPr>
                <p:nvPr/>
              </p:nvSpPr>
              <p:spPr bwMode="auto">
                <a:xfrm>
                  <a:off x="3115" y="303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oup 146"/>
            <p:cNvGrpSpPr>
              <a:grpSpLocks/>
            </p:cNvGrpSpPr>
            <p:nvPr/>
          </p:nvGrpSpPr>
          <p:grpSpPr bwMode="auto">
            <a:xfrm rot="-4468943">
              <a:off x="2865" y="3139"/>
              <a:ext cx="175" cy="437"/>
              <a:chOff x="2892" y="3019"/>
              <a:chExt cx="175" cy="437"/>
            </a:xfrm>
          </p:grpSpPr>
          <p:sp>
            <p:nvSpPr>
              <p:cNvPr id="65720" name="Oval 147"/>
              <p:cNvSpPr>
                <a:spLocks noChangeArrowheads="1"/>
              </p:cNvSpPr>
              <p:nvPr/>
            </p:nvSpPr>
            <p:spPr bwMode="auto">
              <a:xfrm>
                <a:off x="2892" y="333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1" name="Oval 148"/>
              <p:cNvSpPr>
                <a:spLocks noChangeArrowheads="1"/>
              </p:cNvSpPr>
              <p:nvPr/>
            </p:nvSpPr>
            <p:spPr bwMode="auto">
              <a:xfrm rot="-576584">
                <a:off x="2926" y="3281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2" name="Oval 149"/>
              <p:cNvSpPr>
                <a:spLocks noChangeArrowheads="1"/>
              </p:cNvSpPr>
              <p:nvPr/>
            </p:nvSpPr>
            <p:spPr bwMode="auto">
              <a:xfrm rot="-576584">
                <a:off x="2947" y="319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3" name="Oval 150"/>
              <p:cNvSpPr>
                <a:spLocks noChangeArrowheads="1"/>
              </p:cNvSpPr>
              <p:nvPr/>
            </p:nvSpPr>
            <p:spPr bwMode="auto">
              <a:xfrm rot="-576584">
                <a:off x="2943" y="3098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4" name="Oval 151"/>
              <p:cNvSpPr>
                <a:spLocks noChangeArrowheads="1"/>
              </p:cNvSpPr>
              <p:nvPr/>
            </p:nvSpPr>
            <p:spPr bwMode="auto">
              <a:xfrm rot="-576584">
                <a:off x="2909" y="301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52"/>
            <p:cNvGrpSpPr>
              <a:grpSpLocks/>
            </p:cNvGrpSpPr>
            <p:nvPr/>
          </p:nvGrpSpPr>
          <p:grpSpPr bwMode="auto">
            <a:xfrm rot="-6633911">
              <a:off x="2859" y="3175"/>
              <a:ext cx="216" cy="435"/>
              <a:chOff x="2962" y="3384"/>
              <a:chExt cx="216" cy="435"/>
            </a:xfrm>
          </p:grpSpPr>
          <p:sp>
            <p:nvSpPr>
              <p:cNvPr id="65714" name="Oval 153"/>
              <p:cNvSpPr>
                <a:spLocks noChangeArrowheads="1"/>
              </p:cNvSpPr>
              <p:nvPr/>
            </p:nvSpPr>
            <p:spPr bwMode="auto">
              <a:xfrm>
                <a:off x="2962" y="369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9" name="Group 154"/>
              <p:cNvGrpSpPr>
                <a:grpSpLocks/>
              </p:cNvGrpSpPr>
              <p:nvPr/>
            </p:nvGrpSpPr>
            <p:grpSpPr bwMode="auto">
              <a:xfrm>
                <a:off x="3001" y="3384"/>
                <a:ext cx="177" cy="390"/>
                <a:chOff x="3067" y="3033"/>
                <a:chExt cx="177" cy="390"/>
              </a:xfrm>
            </p:grpSpPr>
            <p:sp>
              <p:nvSpPr>
                <p:cNvPr id="65716" name="Oval 155"/>
                <p:cNvSpPr>
                  <a:spLocks noChangeArrowheads="1"/>
                </p:cNvSpPr>
                <p:nvPr/>
              </p:nvSpPr>
              <p:spPr bwMode="auto">
                <a:xfrm>
                  <a:off x="3067" y="330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17" name="Oval 156"/>
                <p:cNvSpPr>
                  <a:spLocks noChangeArrowheads="1"/>
                </p:cNvSpPr>
                <p:nvPr/>
              </p:nvSpPr>
              <p:spPr bwMode="auto">
                <a:xfrm>
                  <a:off x="3109" y="321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18" name="Oval 157"/>
                <p:cNvSpPr>
                  <a:spLocks noChangeArrowheads="1"/>
                </p:cNvSpPr>
                <p:nvPr/>
              </p:nvSpPr>
              <p:spPr bwMode="auto">
                <a:xfrm>
                  <a:off x="3124" y="3117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19" name="Oval 158"/>
                <p:cNvSpPr>
                  <a:spLocks noChangeArrowheads="1"/>
                </p:cNvSpPr>
                <p:nvPr/>
              </p:nvSpPr>
              <p:spPr bwMode="auto">
                <a:xfrm>
                  <a:off x="3115" y="303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30" name="Group 159"/>
            <p:cNvGrpSpPr>
              <a:grpSpLocks/>
            </p:cNvGrpSpPr>
            <p:nvPr/>
          </p:nvGrpSpPr>
          <p:grpSpPr bwMode="auto">
            <a:xfrm rot="-7108337">
              <a:off x="2900" y="3215"/>
              <a:ext cx="175" cy="437"/>
              <a:chOff x="2892" y="3019"/>
              <a:chExt cx="175" cy="437"/>
            </a:xfrm>
          </p:grpSpPr>
          <p:sp>
            <p:nvSpPr>
              <p:cNvPr id="65709" name="Oval 160"/>
              <p:cNvSpPr>
                <a:spLocks noChangeArrowheads="1"/>
              </p:cNvSpPr>
              <p:nvPr/>
            </p:nvSpPr>
            <p:spPr bwMode="auto">
              <a:xfrm>
                <a:off x="2892" y="333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0" name="Oval 161"/>
              <p:cNvSpPr>
                <a:spLocks noChangeArrowheads="1"/>
              </p:cNvSpPr>
              <p:nvPr/>
            </p:nvSpPr>
            <p:spPr bwMode="auto">
              <a:xfrm rot="-576584">
                <a:off x="2926" y="3281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1" name="Oval 162"/>
              <p:cNvSpPr>
                <a:spLocks noChangeArrowheads="1"/>
              </p:cNvSpPr>
              <p:nvPr/>
            </p:nvSpPr>
            <p:spPr bwMode="auto">
              <a:xfrm rot="-576584">
                <a:off x="2947" y="319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2" name="Oval 163"/>
              <p:cNvSpPr>
                <a:spLocks noChangeArrowheads="1"/>
              </p:cNvSpPr>
              <p:nvPr/>
            </p:nvSpPr>
            <p:spPr bwMode="auto">
              <a:xfrm rot="-576584">
                <a:off x="2943" y="3098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3" name="Oval 164"/>
              <p:cNvSpPr>
                <a:spLocks noChangeArrowheads="1"/>
              </p:cNvSpPr>
              <p:nvPr/>
            </p:nvSpPr>
            <p:spPr bwMode="auto">
              <a:xfrm rot="-576584">
                <a:off x="2909" y="301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1" name="Group 165"/>
            <p:cNvGrpSpPr>
              <a:grpSpLocks/>
            </p:cNvGrpSpPr>
            <p:nvPr/>
          </p:nvGrpSpPr>
          <p:grpSpPr bwMode="auto">
            <a:xfrm rot="-9105161">
              <a:off x="2919" y="3280"/>
              <a:ext cx="216" cy="435"/>
              <a:chOff x="2962" y="3384"/>
              <a:chExt cx="216" cy="435"/>
            </a:xfrm>
          </p:grpSpPr>
          <p:sp>
            <p:nvSpPr>
              <p:cNvPr id="65703" name="Oval 166"/>
              <p:cNvSpPr>
                <a:spLocks noChangeArrowheads="1"/>
              </p:cNvSpPr>
              <p:nvPr/>
            </p:nvSpPr>
            <p:spPr bwMode="auto">
              <a:xfrm>
                <a:off x="2962" y="369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4784" name="Group 167"/>
              <p:cNvGrpSpPr>
                <a:grpSpLocks/>
              </p:cNvGrpSpPr>
              <p:nvPr/>
            </p:nvGrpSpPr>
            <p:grpSpPr bwMode="auto">
              <a:xfrm>
                <a:off x="3001" y="3384"/>
                <a:ext cx="177" cy="390"/>
                <a:chOff x="3067" y="3033"/>
                <a:chExt cx="177" cy="390"/>
              </a:xfrm>
            </p:grpSpPr>
            <p:sp>
              <p:nvSpPr>
                <p:cNvPr id="65705" name="Oval 168"/>
                <p:cNvSpPr>
                  <a:spLocks noChangeArrowheads="1"/>
                </p:cNvSpPr>
                <p:nvPr/>
              </p:nvSpPr>
              <p:spPr bwMode="auto">
                <a:xfrm>
                  <a:off x="3067" y="330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06" name="Oval 169"/>
                <p:cNvSpPr>
                  <a:spLocks noChangeArrowheads="1"/>
                </p:cNvSpPr>
                <p:nvPr/>
              </p:nvSpPr>
              <p:spPr bwMode="auto">
                <a:xfrm>
                  <a:off x="3109" y="321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07" name="Oval 170"/>
                <p:cNvSpPr>
                  <a:spLocks noChangeArrowheads="1"/>
                </p:cNvSpPr>
                <p:nvPr/>
              </p:nvSpPr>
              <p:spPr bwMode="auto">
                <a:xfrm>
                  <a:off x="3124" y="3117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708" name="Oval 171"/>
                <p:cNvSpPr>
                  <a:spLocks noChangeArrowheads="1"/>
                </p:cNvSpPr>
                <p:nvPr/>
              </p:nvSpPr>
              <p:spPr bwMode="auto">
                <a:xfrm>
                  <a:off x="3115" y="303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785" name="Group 172"/>
            <p:cNvGrpSpPr>
              <a:grpSpLocks/>
            </p:cNvGrpSpPr>
            <p:nvPr/>
          </p:nvGrpSpPr>
          <p:grpSpPr bwMode="auto">
            <a:xfrm rot="-9253711">
              <a:off x="2970" y="3293"/>
              <a:ext cx="175" cy="437"/>
              <a:chOff x="2892" y="3019"/>
              <a:chExt cx="175" cy="437"/>
            </a:xfrm>
          </p:grpSpPr>
          <p:sp>
            <p:nvSpPr>
              <p:cNvPr id="65698" name="Oval 173"/>
              <p:cNvSpPr>
                <a:spLocks noChangeArrowheads="1"/>
              </p:cNvSpPr>
              <p:nvPr/>
            </p:nvSpPr>
            <p:spPr bwMode="auto">
              <a:xfrm>
                <a:off x="2892" y="333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9" name="Oval 174"/>
              <p:cNvSpPr>
                <a:spLocks noChangeArrowheads="1"/>
              </p:cNvSpPr>
              <p:nvPr/>
            </p:nvSpPr>
            <p:spPr bwMode="auto">
              <a:xfrm rot="-576584">
                <a:off x="2926" y="3281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0" name="Oval 175"/>
              <p:cNvSpPr>
                <a:spLocks noChangeArrowheads="1"/>
              </p:cNvSpPr>
              <p:nvPr/>
            </p:nvSpPr>
            <p:spPr bwMode="auto">
              <a:xfrm rot="-576584">
                <a:off x="2947" y="319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1" name="Oval 176"/>
              <p:cNvSpPr>
                <a:spLocks noChangeArrowheads="1"/>
              </p:cNvSpPr>
              <p:nvPr/>
            </p:nvSpPr>
            <p:spPr bwMode="auto">
              <a:xfrm rot="-576584">
                <a:off x="2943" y="3098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2" name="Oval 177"/>
              <p:cNvSpPr>
                <a:spLocks noChangeArrowheads="1"/>
              </p:cNvSpPr>
              <p:nvPr/>
            </p:nvSpPr>
            <p:spPr bwMode="auto">
              <a:xfrm rot="-576584">
                <a:off x="2909" y="301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786" name="Group 178"/>
            <p:cNvGrpSpPr>
              <a:grpSpLocks/>
            </p:cNvGrpSpPr>
            <p:nvPr/>
          </p:nvGrpSpPr>
          <p:grpSpPr bwMode="auto">
            <a:xfrm rot="10278600">
              <a:off x="3011" y="3291"/>
              <a:ext cx="216" cy="435"/>
              <a:chOff x="2962" y="3384"/>
              <a:chExt cx="216" cy="435"/>
            </a:xfrm>
          </p:grpSpPr>
          <p:sp>
            <p:nvSpPr>
              <p:cNvPr id="65692" name="Oval 179"/>
              <p:cNvSpPr>
                <a:spLocks noChangeArrowheads="1"/>
              </p:cNvSpPr>
              <p:nvPr/>
            </p:nvSpPr>
            <p:spPr bwMode="auto">
              <a:xfrm>
                <a:off x="2962" y="369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4787" name="Group 180"/>
              <p:cNvGrpSpPr>
                <a:grpSpLocks/>
              </p:cNvGrpSpPr>
              <p:nvPr/>
            </p:nvGrpSpPr>
            <p:grpSpPr bwMode="auto">
              <a:xfrm>
                <a:off x="3001" y="3384"/>
                <a:ext cx="177" cy="390"/>
                <a:chOff x="3067" y="3033"/>
                <a:chExt cx="177" cy="390"/>
              </a:xfrm>
            </p:grpSpPr>
            <p:sp>
              <p:nvSpPr>
                <p:cNvPr id="65694" name="Oval 181"/>
                <p:cNvSpPr>
                  <a:spLocks noChangeArrowheads="1"/>
                </p:cNvSpPr>
                <p:nvPr/>
              </p:nvSpPr>
              <p:spPr bwMode="auto">
                <a:xfrm>
                  <a:off x="3067" y="330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95" name="Oval 182"/>
                <p:cNvSpPr>
                  <a:spLocks noChangeArrowheads="1"/>
                </p:cNvSpPr>
                <p:nvPr/>
              </p:nvSpPr>
              <p:spPr bwMode="auto">
                <a:xfrm>
                  <a:off x="3109" y="321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96" name="Oval 183"/>
                <p:cNvSpPr>
                  <a:spLocks noChangeArrowheads="1"/>
                </p:cNvSpPr>
                <p:nvPr/>
              </p:nvSpPr>
              <p:spPr bwMode="auto">
                <a:xfrm>
                  <a:off x="3124" y="3117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97" name="Oval 184"/>
                <p:cNvSpPr>
                  <a:spLocks noChangeArrowheads="1"/>
                </p:cNvSpPr>
                <p:nvPr/>
              </p:nvSpPr>
              <p:spPr bwMode="auto">
                <a:xfrm>
                  <a:off x="3115" y="303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788" name="Group 185"/>
            <p:cNvGrpSpPr>
              <a:grpSpLocks/>
            </p:cNvGrpSpPr>
            <p:nvPr/>
          </p:nvGrpSpPr>
          <p:grpSpPr bwMode="auto">
            <a:xfrm rot="10022717">
              <a:off x="3055" y="3274"/>
              <a:ext cx="175" cy="437"/>
              <a:chOff x="2892" y="3019"/>
              <a:chExt cx="175" cy="437"/>
            </a:xfrm>
          </p:grpSpPr>
          <p:sp>
            <p:nvSpPr>
              <p:cNvPr id="65687" name="Oval 186"/>
              <p:cNvSpPr>
                <a:spLocks noChangeArrowheads="1"/>
              </p:cNvSpPr>
              <p:nvPr/>
            </p:nvSpPr>
            <p:spPr bwMode="auto">
              <a:xfrm>
                <a:off x="2892" y="333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8" name="Oval 187"/>
              <p:cNvSpPr>
                <a:spLocks noChangeArrowheads="1"/>
              </p:cNvSpPr>
              <p:nvPr/>
            </p:nvSpPr>
            <p:spPr bwMode="auto">
              <a:xfrm rot="-576584">
                <a:off x="2926" y="3281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9" name="Oval 188"/>
              <p:cNvSpPr>
                <a:spLocks noChangeArrowheads="1"/>
              </p:cNvSpPr>
              <p:nvPr/>
            </p:nvSpPr>
            <p:spPr bwMode="auto">
              <a:xfrm rot="-576584">
                <a:off x="2947" y="319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0" name="Oval 189"/>
              <p:cNvSpPr>
                <a:spLocks noChangeArrowheads="1"/>
              </p:cNvSpPr>
              <p:nvPr/>
            </p:nvSpPr>
            <p:spPr bwMode="auto">
              <a:xfrm rot="-576584">
                <a:off x="2943" y="3098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1" name="Oval 190"/>
              <p:cNvSpPr>
                <a:spLocks noChangeArrowheads="1"/>
              </p:cNvSpPr>
              <p:nvPr/>
            </p:nvSpPr>
            <p:spPr bwMode="auto">
              <a:xfrm rot="-576584">
                <a:off x="2909" y="301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793" name="Group 191"/>
            <p:cNvGrpSpPr>
              <a:grpSpLocks/>
            </p:cNvGrpSpPr>
            <p:nvPr/>
          </p:nvGrpSpPr>
          <p:grpSpPr bwMode="auto">
            <a:xfrm rot="8005954">
              <a:off x="3071" y="3237"/>
              <a:ext cx="216" cy="435"/>
              <a:chOff x="2962" y="3384"/>
              <a:chExt cx="216" cy="435"/>
            </a:xfrm>
          </p:grpSpPr>
          <p:sp>
            <p:nvSpPr>
              <p:cNvPr id="65681" name="Oval 192"/>
              <p:cNvSpPr>
                <a:spLocks noChangeArrowheads="1"/>
              </p:cNvSpPr>
              <p:nvPr/>
            </p:nvSpPr>
            <p:spPr bwMode="auto">
              <a:xfrm>
                <a:off x="2962" y="369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4794" name="Group 193"/>
              <p:cNvGrpSpPr>
                <a:grpSpLocks/>
              </p:cNvGrpSpPr>
              <p:nvPr/>
            </p:nvGrpSpPr>
            <p:grpSpPr bwMode="auto">
              <a:xfrm>
                <a:off x="3001" y="3384"/>
                <a:ext cx="177" cy="390"/>
                <a:chOff x="3067" y="3033"/>
                <a:chExt cx="177" cy="390"/>
              </a:xfrm>
            </p:grpSpPr>
            <p:sp>
              <p:nvSpPr>
                <p:cNvPr id="65683" name="Oval 194"/>
                <p:cNvSpPr>
                  <a:spLocks noChangeArrowheads="1"/>
                </p:cNvSpPr>
                <p:nvPr/>
              </p:nvSpPr>
              <p:spPr bwMode="auto">
                <a:xfrm>
                  <a:off x="3067" y="330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84" name="Oval 195"/>
                <p:cNvSpPr>
                  <a:spLocks noChangeArrowheads="1"/>
                </p:cNvSpPr>
                <p:nvPr/>
              </p:nvSpPr>
              <p:spPr bwMode="auto">
                <a:xfrm>
                  <a:off x="3109" y="321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85" name="Oval 196"/>
                <p:cNvSpPr>
                  <a:spLocks noChangeArrowheads="1"/>
                </p:cNvSpPr>
                <p:nvPr/>
              </p:nvSpPr>
              <p:spPr bwMode="auto">
                <a:xfrm>
                  <a:off x="3124" y="3117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86" name="Oval 197"/>
                <p:cNvSpPr>
                  <a:spLocks noChangeArrowheads="1"/>
                </p:cNvSpPr>
                <p:nvPr/>
              </p:nvSpPr>
              <p:spPr bwMode="auto">
                <a:xfrm>
                  <a:off x="3115" y="303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795" name="Group 198"/>
            <p:cNvGrpSpPr>
              <a:grpSpLocks/>
            </p:cNvGrpSpPr>
            <p:nvPr/>
          </p:nvGrpSpPr>
          <p:grpSpPr bwMode="auto">
            <a:xfrm rot="7531524">
              <a:off x="3104" y="3200"/>
              <a:ext cx="175" cy="437"/>
              <a:chOff x="2892" y="3019"/>
              <a:chExt cx="175" cy="437"/>
            </a:xfrm>
          </p:grpSpPr>
          <p:sp>
            <p:nvSpPr>
              <p:cNvPr id="65676" name="Oval 199"/>
              <p:cNvSpPr>
                <a:spLocks noChangeArrowheads="1"/>
              </p:cNvSpPr>
              <p:nvPr/>
            </p:nvSpPr>
            <p:spPr bwMode="auto">
              <a:xfrm>
                <a:off x="2892" y="333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7" name="Oval 200"/>
              <p:cNvSpPr>
                <a:spLocks noChangeArrowheads="1"/>
              </p:cNvSpPr>
              <p:nvPr/>
            </p:nvSpPr>
            <p:spPr bwMode="auto">
              <a:xfrm rot="-576584">
                <a:off x="2926" y="3281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8" name="Oval 201"/>
              <p:cNvSpPr>
                <a:spLocks noChangeArrowheads="1"/>
              </p:cNvSpPr>
              <p:nvPr/>
            </p:nvSpPr>
            <p:spPr bwMode="auto">
              <a:xfrm rot="-576584">
                <a:off x="2947" y="319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9" name="Oval 202"/>
              <p:cNvSpPr>
                <a:spLocks noChangeArrowheads="1"/>
              </p:cNvSpPr>
              <p:nvPr/>
            </p:nvSpPr>
            <p:spPr bwMode="auto">
              <a:xfrm rot="-576584">
                <a:off x="2943" y="3098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0" name="Oval 203"/>
              <p:cNvSpPr>
                <a:spLocks noChangeArrowheads="1"/>
              </p:cNvSpPr>
              <p:nvPr/>
            </p:nvSpPr>
            <p:spPr bwMode="auto">
              <a:xfrm rot="-576584">
                <a:off x="2909" y="3019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796" name="Group 204"/>
            <p:cNvGrpSpPr>
              <a:grpSpLocks/>
            </p:cNvGrpSpPr>
            <p:nvPr/>
          </p:nvGrpSpPr>
          <p:grpSpPr bwMode="auto">
            <a:xfrm rot="5534704">
              <a:off x="3150" y="3195"/>
              <a:ext cx="177" cy="390"/>
              <a:chOff x="3067" y="3033"/>
              <a:chExt cx="177" cy="390"/>
            </a:xfrm>
          </p:grpSpPr>
          <p:sp>
            <p:nvSpPr>
              <p:cNvPr id="65672" name="Oval 205"/>
              <p:cNvSpPr>
                <a:spLocks noChangeArrowheads="1"/>
              </p:cNvSpPr>
              <p:nvPr/>
            </p:nvSpPr>
            <p:spPr bwMode="auto">
              <a:xfrm>
                <a:off x="3067" y="330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3" name="Oval 206"/>
              <p:cNvSpPr>
                <a:spLocks noChangeArrowheads="1"/>
              </p:cNvSpPr>
              <p:nvPr/>
            </p:nvSpPr>
            <p:spPr bwMode="auto">
              <a:xfrm>
                <a:off x="3109" y="321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4" name="Oval 207"/>
              <p:cNvSpPr>
                <a:spLocks noChangeArrowheads="1"/>
              </p:cNvSpPr>
              <p:nvPr/>
            </p:nvSpPr>
            <p:spPr bwMode="auto">
              <a:xfrm>
                <a:off x="3124" y="3117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5" name="Oval 208"/>
              <p:cNvSpPr>
                <a:spLocks noChangeArrowheads="1"/>
              </p:cNvSpPr>
              <p:nvPr/>
            </p:nvSpPr>
            <p:spPr bwMode="auto">
              <a:xfrm>
                <a:off x="3115" y="303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602" name="Oval 209"/>
            <p:cNvSpPr>
              <a:spLocks noChangeArrowheads="1"/>
            </p:cNvSpPr>
            <p:nvPr/>
          </p:nvSpPr>
          <p:spPr bwMode="auto">
            <a:xfrm rot="4809570">
              <a:off x="3069" y="3268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3" name="Oval 210"/>
            <p:cNvSpPr>
              <a:spLocks noChangeArrowheads="1"/>
            </p:cNvSpPr>
            <p:nvPr/>
          </p:nvSpPr>
          <p:spPr bwMode="auto">
            <a:xfrm rot="4809570">
              <a:off x="3158" y="3289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4" name="Oval 211"/>
            <p:cNvSpPr>
              <a:spLocks noChangeArrowheads="1"/>
            </p:cNvSpPr>
            <p:nvPr/>
          </p:nvSpPr>
          <p:spPr bwMode="auto">
            <a:xfrm rot="4809570">
              <a:off x="3252" y="328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5" name="Oval 212"/>
            <p:cNvSpPr>
              <a:spLocks noChangeArrowheads="1"/>
            </p:cNvSpPr>
            <p:nvPr/>
          </p:nvSpPr>
          <p:spPr bwMode="auto">
            <a:xfrm rot="4809570">
              <a:off x="3330" y="3250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4797" name="Group 213"/>
            <p:cNvGrpSpPr>
              <a:grpSpLocks/>
            </p:cNvGrpSpPr>
            <p:nvPr/>
          </p:nvGrpSpPr>
          <p:grpSpPr bwMode="auto">
            <a:xfrm rot="3318464">
              <a:off x="3157" y="3063"/>
              <a:ext cx="177" cy="390"/>
              <a:chOff x="3067" y="3033"/>
              <a:chExt cx="177" cy="390"/>
            </a:xfrm>
          </p:grpSpPr>
          <p:sp>
            <p:nvSpPr>
              <p:cNvPr id="65668" name="Oval 214"/>
              <p:cNvSpPr>
                <a:spLocks noChangeArrowheads="1"/>
              </p:cNvSpPr>
              <p:nvPr/>
            </p:nvSpPr>
            <p:spPr bwMode="auto">
              <a:xfrm>
                <a:off x="3067" y="330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9" name="Oval 215"/>
              <p:cNvSpPr>
                <a:spLocks noChangeArrowheads="1"/>
              </p:cNvSpPr>
              <p:nvPr/>
            </p:nvSpPr>
            <p:spPr bwMode="auto">
              <a:xfrm>
                <a:off x="3109" y="321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0" name="Oval 216"/>
              <p:cNvSpPr>
                <a:spLocks noChangeArrowheads="1"/>
              </p:cNvSpPr>
              <p:nvPr/>
            </p:nvSpPr>
            <p:spPr bwMode="auto">
              <a:xfrm>
                <a:off x="3124" y="3117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1" name="Oval 217"/>
              <p:cNvSpPr>
                <a:spLocks noChangeArrowheads="1"/>
              </p:cNvSpPr>
              <p:nvPr/>
            </p:nvSpPr>
            <p:spPr bwMode="auto">
              <a:xfrm>
                <a:off x="3115" y="303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607" name="Oval 218"/>
            <p:cNvSpPr>
              <a:spLocks noChangeArrowheads="1"/>
            </p:cNvSpPr>
            <p:nvPr/>
          </p:nvSpPr>
          <p:spPr bwMode="auto">
            <a:xfrm rot="2485996">
              <a:off x="3126" y="3186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8" name="Oval 219"/>
            <p:cNvSpPr>
              <a:spLocks noChangeArrowheads="1"/>
            </p:cNvSpPr>
            <p:nvPr/>
          </p:nvSpPr>
          <p:spPr bwMode="auto">
            <a:xfrm rot="2485996">
              <a:off x="3196" y="3124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609" name="Oval 220"/>
            <p:cNvSpPr>
              <a:spLocks noChangeArrowheads="1"/>
            </p:cNvSpPr>
            <p:nvPr/>
          </p:nvSpPr>
          <p:spPr bwMode="auto">
            <a:xfrm rot="2485996">
              <a:off x="3236" y="3048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33CCFF"/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4798" name="Group 221"/>
            <p:cNvGrpSpPr>
              <a:grpSpLocks/>
            </p:cNvGrpSpPr>
            <p:nvPr/>
          </p:nvGrpSpPr>
          <p:grpSpPr bwMode="auto">
            <a:xfrm rot="-639931">
              <a:off x="2999" y="3085"/>
              <a:ext cx="173" cy="560"/>
              <a:chOff x="1961" y="2323"/>
              <a:chExt cx="173" cy="560"/>
            </a:xfrm>
          </p:grpSpPr>
          <p:sp>
            <p:nvSpPr>
              <p:cNvPr id="65661" name="Oval 222"/>
              <p:cNvSpPr>
                <a:spLocks noChangeArrowheads="1"/>
              </p:cNvSpPr>
              <p:nvPr/>
            </p:nvSpPr>
            <p:spPr bwMode="auto">
              <a:xfrm rot="-576584">
                <a:off x="1999" y="249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2" name="Oval 223"/>
              <p:cNvSpPr>
                <a:spLocks noChangeArrowheads="1"/>
              </p:cNvSpPr>
              <p:nvPr/>
            </p:nvSpPr>
            <p:spPr bwMode="auto">
              <a:xfrm rot="-576584">
                <a:off x="1995" y="240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3" name="Oval 224"/>
              <p:cNvSpPr>
                <a:spLocks noChangeArrowheads="1"/>
              </p:cNvSpPr>
              <p:nvPr/>
            </p:nvSpPr>
            <p:spPr bwMode="auto">
              <a:xfrm rot="-576584">
                <a:off x="1961" y="232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4799" name="Group 225"/>
              <p:cNvGrpSpPr>
                <a:grpSpLocks/>
              </p:cNvGrpSpPr>
              <p:nvPr/>
            </p:nvGrpSpPr>
            <p:grpSpPr bwMode="auto">
              <a:xfrm rot="-10564219">
                <a:off x="1976" y="2590"/>
                <a:ext cx="158" cy="293"/>
                <a:chOff x="1763" y="2374"/>
                <a:chExt cx="158" cy="293"/>
              </a:xfrm>
            </p:grpSpPr>
            <p:sp>
              <p:nvSpPr>
                <p:cNvPr id="65665" name="Oval 226"/>
                <p:cNvSpPr>
                  <a:spLocks noChangeArrowheads="1"/>
                </p:cNvSpPr>
                <p:nvPr/>
              </p:nvSpPr>
              <p:spPr bwMode="auto">
                <a:xfrm rot="-576584">
                  <a:off x="1801" y="2547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Oval 227"/>
                <p:cNvSpPr>
                  <a:spLocks noChangeArrowheads="1"/>
                </p:cNvSpPr>
                <p:nvPr/>
              </p:nvSpPr>
              <p:spPr bwMode="auto">
                <a:xfrm rot="-576584">
                  <a:off x="1797" y="245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Oval 228"/>
                <p:cNvSpPr>
                  <a:spLocks noChangeArrowheads="1"/>
                </p:cNvSpPr>
                <p:nvPr/>
              </p:nvSpPr>
              <p:spPr bwMode="auto">
                <a:xfrm rot="-576584">
                  <a:off x="1763" y="2374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800" name="Group 229"/>
            <p:cNvGrpSpPr>
              <a:grpSpLocks/>
            </p:cNvGrpSpPr>
            <p:nvPr/>
          </p:nvGrpSpPr>
          <p:grpSpPr bwMode="auto">
            <a:xfrm rot="278780">
              <a:off x="2987" y="3080"/>
              <a:ext cx="220" cy="568"/>
              <a:chOff x="1910" y="2258"/>
              <a:chExt cx="220" cy="568"/>
            </a:xfrm>
          </p:grpSpPr>
          <p:sp>
            <p:nvSpPr>
              <p:cNvPr id="65654" name="Oval 230"/>
              <p:cNvSpPr>
                <a:spLocks noChangeArrowheads="1"/>
              </p:cNvSpPr>
              <p:nvPr/>
            </p:nvSpPr>
            <p:spPr bwMode="auto">
              <a:xfrm rot="474430">
                <a:off x="1979" y="243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5" name="Oval 231"/>
              <p:cNvSpPr>
                <a:spLocks noChangeArrowheads="1"/>
              </p:cNvSpPr>
              <p:nvPr/>
            </p:nvSpPr>
            <p:spPr bwMode="auto">
              <a:xfrm rot="474430">
                <a:off x="2007" y="234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6" name="Oval 232"/>
              <p:cNvSpPr>
                <a:spLocks noChangeArrowheads="1"/>
              </p:cNvSpPr>
              <p:nvPr/>
            </p:nvSpPr>
            <p:spPr bwMode="auto">
              <a:xfrm rot="474430">
                <a:off x="2010" y="2258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4801" name="Group 233"/>
              <p:cNvGrpSpPr>
                <a:grpSpLocks/>
              </p:cNvGrpSpPr>
              <p:nvPr/>
            </p:nvGrpSpPr>
            <p:grpSpPr bwMode="auto">
              <a:xfrm rot="10800000">
                <a:off x="1910" y="2528"/>
                <a:ext cx="151" cy="298"/>
                <a:chOff x="2075" y="2354"/>
                <a:chExt cx="151" cy="298"/>
              </a:xfrm>
            </p:grpSpPr>
            <p:sp>
              <p:nvSpPr>
                <p:cNvPr id="65658" name="Oval 234"/>
                <p:cNvSpPr>
                  <a:spLocks noChangeArrowheads="1"/>
                </p:cNvSpPr>
                <p:nvPr/>
              </p:nvSpPr>
              <p:spPr bwMode="auto">
                <a:xfrm rot="474430">
                  <a:off x="2075" y="2532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59" name="Oval 235"/>
                <p:cNvSpPr>
                  <a:spLocks noChangeArrowheads="1"/>
                </p:cNvSpPr>
                <p:nvPr/>
              </p:nvSpPr>
              <p:spPr bwMode="auto">
                <a:xfrm rot="474430">
                  <a:off x="2103" y="2439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0" name="Oval 236"/>
                <p:cNvSpPr>
                  <a:spLocks noChangeArrowheads="1"/>
                </p:cNvSpPr>
                <p:nvPr/>
              </p:nvSpPr>
              <p:spPr bwMode="auto">
                <a:xfrm rot="474430">
                  <a:off x="2106" y="2354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802" name="Group 237"/>
            <p:cNvGrpSpPr>
              <a:grpSpLocks/>
            </p:cNvGrpSpPr>
            <p:nvPr/>
          </p:nvGrpSpPr>
          <p:grpSpPr bwMode="auto">
            <a:xfrm rot="2781717">
              <a:off x="2999" y="3070"/>
              <a:ext cx="173" cy="560"/>
              <a:chOff x="1961" y="2323"/>
              <a:chExt cx="173" cy="560"/>
            </a:xfrm>
          </p:grpSpPr>
          <p:sp>
            <p:nvSpPr>
              <p:cNvPr id="65647" name="Oval 238"/>
              <p:cNvSpPr>
                <a:spLocks noChangeArrowheads="1"/>
              </p:cNvSpPr>
              <p:nvPr/>
            </p:nvSpPr>
            <p:spPr bwMode="auto">
              <a:xfrm rot="-576584">
                <a:off x="1999" y="249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8" name="Oval 239"/>
              <p:cNvSpPr>
                <a:spLocks noChangeArrowheads="1"/>
              </p:cNvSpPr>
              <p:nvPr/>
            </p:nvSpPr>
            <p:spPr bwMode="auto">
              <a:xfrm rot="-576584">
                <a:off x="1995" y="240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9" name="Oval 240"/>
              <p:cNvSpPr>
                <a:spLocks noChangeArrowheads="1"/>
              </p:cNvSpPr>
              <p:nvPr/>
            </p:nvSpPr>
            <p:spPr bwMode="auto">
              <a:xfrm rot="-576584">
                <a:off x="1961" y="232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4803" name="Group 241"/>
              <p:cNvGrpSpPr>
                <a:grpSpLocks/>
              </p:cNvGrpSpPr>
              <p:nvPr/>
            </p:nvGrpSpPr>
            <p:grpSpPr bwMode="auto">
              <a:xfrm rot="-10564219">
                <a:off x="1976" y="2590"/>
                <a:ext cx="158" cy="293"/>
                <a:chOff x="1763" y="2374"/>
                <a:chExt cx="158" cy="293"/>
              </a:xfrm>
            </p:grpSpPr>
            <p:sp>
              <p:nvSpPr>
                <p:cNvPr id="65651" name="Oval 242"/>
                <p:cNvSpPr>
                  <a:spLocks noChangeArrowheads="1"/>
                </p:cNvSpPr>
                <p:nvPr/>
              </p:nvSpPr>
              <p:spPr bwMode="auto">
                <a:xfrm rot="-576584">
                  <a:off x="1801" y="2547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52" name="Oval 243"/>
                <p:cNvSpPr>
                  <a:spLocks noChangeArrowheads="1"/>
                </p:cNvSpPr>
                <p:nvPr/>
              </p:nvSpPr>
              <p:spPr bwMode="auto">
                <a:xfrm rot="-576584">
                  <a:off x="1797" y="245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53" name="Oval 244"/>
                <p:cNvSpPr>
                  <a:spLocks noChangeArrowheads="1"/>
                </p:cNvSpPr>
                <p:nvPr/>
              </p:nvSpPr>
              <p:spPr bwMode="auto">
                <a:xfrm rot="-576584">
                  <a:off x="1763" y="2374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804" name="Group 245"/>
            <p:cNvGrpSpPr>
              <a:grpSpLocks/>
            </p:cNvGrpSpPr>
            <p:nvPr/>
          </p:nvGrpSpPr>
          <p:grpSpPr bwMode="auto">
            <a:xfrm rot="3189042">
              <a:off x="2981" y="3074"/>
              <a:ext cx="220" cy="568"/>
              <a:chOff x="1910" y="2258"/>
              <a:chExt cx="220" cy="568"/>
            </a:xfrm>
          </p:grpSpPr>
          <p:sp>
            <p:nvSpPr>
              <p:cNvPr id="65640" name="Oval 246"/>
              <p:cNvSpPr>
                <a:spLocks noChangeArrowheads="1"/>
              </p:cNvSpPr>
              <p:nvPr/>
            </p:nvSpPr>
            <p:spPr bwMode="auto">
              <a:xfrm rot="474430">
                <a:off x="1979" y="243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1" name="Oval 247"/>
              <p:cNvSpPr>
                <a:spLocks noChangeArrowheads="1"/>
              </p:cNvSpPr>
              <p:nvPr/>
            </p:nvSpPr>
            <p:spPr bwMode="auto">
              <a:xfrm rot="474430">
                <a:off x="2007" y="234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2" name="Oval 248"/>
              <p:cNvSpPr>
                <a:spLocks noChangeArrowheads="1"/>
              </p:cNvSpPr>
              <p:nvPr/>
            </p:nvSpPr>
            <p:spPr bwMode="auto">
              <a:xfrm rot="474430">
                <a:off x="2010" y="2258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4805" name="Group 249"/>
              <p:cNvGrpSpPr>
                <a:grpSpLocks/>
              </p:cNvGrpSpPr>
              <p:nvPr/>
            </p:nvGrpSpPr>
            <p:grpSpPr bwMode="auto">
              <a:xfrm rot="10800000">
                <a:off x="1910" y="2528"/>
                <a:ext cx="151" cy="298"/>
                <a:chOff x="2075" y="2354"/>
                <a:chExt cx="151" cy="298"/>
              </a:xfrm>
            </p:grpSpPr>
            <p:sp>
              <p:nvSpPr>
                <p:cNvPr id="65644" name="Oval 250"/>
                <p:cNvSpPr>
                  <a:spLocks noChangeArrowheads="1"/>
                </p:cNvSpPr>
                <p:nvPr/>
              </p:nvSpPr>
              <p:spPr bwMode="auto">
                <a:xfrm rot="474430">
                  <a:off x="2075" y="2532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45" name="Oval 251"/>
                <p:cNvSpPr>
                  <a:spLocks noChangeArrowheads="1"/>
                </p:cNvSpPr>
                <p:nvPr/>
              </p:nvSpPr>
              <p:spPr bwMode="auto">
                <a:xfrm rot="474430">
                  <a:off x="2103" y="2439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46" name="Oval 252"/>
                <p:cNvSpPr>
                  <a:spLocks noChangeArrowheads="1"/>
                </p:cNvSpPr>
                <p:nvPr/>
              </p:nvSpPr>
              <p:spPr bwMode="auto">
                <a:xfrm rot="474430">
                  <a:off x="2106" y="2354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806" name="Group 253"/>
            <p:cNvGrpSpPr>
              <a:grpSpLocks/>
            </p:cNvGrpSpPr>
            <p:nvPr/>
          </p:nvGrpSpPr>
          <p:grpSpPr bwMode="auto">
            <a:xfrm rot="5844359">
              <a:off x="3002" y="3079"/>
              <a:ext cx="173" cy="560"/>
              <a:chOff x="1961" y="2323"/>
              <a:chExt cx="173" cy="560"/>
            </a:xfrm>
          </p:grpSpPr>
          <p:sp>
            <p:nvSpPr>
              <p:cNvPr id="65633" name="Oval 254"/>
              <p:cNvSpPr>
                <a:spLocks noChangeArrowheads="1"/>
              </p:cNvSpPr>
              <p:nvPr/>
            </p:nvSpPr>
            <p:spPr bwMode="auto">
              <a:xfrm rot="-576584">
                <a:off x="1999" y="249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4" name="Oval 255"/>
              <p:cNvSpPr>
                <a:spLocks noChangeArrowheads="1"/>
              </p:cNvSpPr>
              <p:nvPr/>
            </p:nvSpPr>
            <p:spPr bwMode="auto">
              <a:xfrm rot="-576584">
                <a:off x="1995" y="240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5" name="Oval 256"/>
              <p:cNvSpPr>
                <a:spLocks noChangeArrowheads="1"/>
              </p:cNvSpPr>
              <p:nvPr/>
            </p:nvSpPr>
            <p:spPr bwMode="auto">
              <a:xfrm rot="-576584">
                <a:off x="1961" y="232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4807" name="Group 257"/>
              <p:cNvGrpSpPr>
                <a:grpSpLocks/>
              </p:cNvGrpSpPr>
              <p:nvPr/>
            </p:nvGrpSpPr>
            <p:grpSpPr bwMode="auto">
              <a:xfrm rot="-10564219">
                <a:off x="1976" y="2590"/>
                <a:ext cx="158" cy="293"/>
                <a:chOff x="1763" y="2374"/>
                <a:chExt cx="158" cy="293"/>
              </a:xfrm>
            </p:grpSpPr>
            <p:sp>
              <p:nvSpPr>
                <p:cNvPr id="65637" name="Oval 258"/>
                <p:cNvSpPr>
                  <a:spLocks noChangeArrowheads="1"/>
                </p:cNvSpPr>
                <p:nvPr/>
              </p:nvSpPr>
              <p:spPr bwMode="auto">
                <a:xfrm rot="-576584">
                  <a:off x="1801" y="2547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38" name="Oval 259"/>
                <p:cNvSpPr>
                  <a:spLocks noChangeArrowheads="1"/>
                </p:cNvSpPr>
                <p:nvPr/>
              </p:nvSpPr>
              <p:spPr bwMode="auto">
                <a:xfrm rot="-576584">
                  <a:off x="1797" y="2453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39" name="Oval 260"/>
                <p:cNvSpPr>
                  <a:spLocks noChangeArrowheads="1"/>
                </p:cNvSpPr>
                <p:nvPr/>
              </p:nvSpPr>
              <p:spPr bwMode="auto">
                <a:xfrm rot="-576584">
                  <a:off x="1763" y="2374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FF"/>
                    </a:gs>
                    <a:gs pos="100000">
                      <a:srgbClr val="0033CC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808" name="Group 261"/>
            <p:cNvGrpSpPr>
              <a:grpSpLocks/>
            </p:cNvGrpSpPr>
            <p:nvPr/>
          </p:nvGrpSpPr>
          <p:grpSpPr bwMode="auto">
            <a:xfrm rot="6509930">
              <a:off x="2999" y="3083"/>
              <a:ext cx="220" cy="568"/>
              <a:chOff x="1910" y="2258"/>
              <a:chExt cx="220" cy="568"/>
            </a:xfrm>
          </p:grpSpPr>
          <p:sp>
            <p:nvSpPr>
              <p:cNvPr id="65626" name="Oval 262"/>
              <p:cNvSpPr>
                <a:spLocks noChangeArrowheads="1"/>
              </p:cNvSpPr>
              <p:nvPr/>
            </p:nvSpPr>
            <p:spPr bwMode="auto">
              <a:xfrm rot="474430">
                <a:off x="1979" y="243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7" name="Oval 263"/>
              <p:cNvSpPr>
                <a:spLocks noChangeArrowheads="1"/>
              </p:cNvSpPr>
              <p:nvPr/>
            </p:nvSpPr>
            <p:spPr bwMode="auto">
              <a:xfrm rot="474430">
                <a:off x="2007" y="234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8" name="Oval 264"/>
              <p:cNvSpPr>
                <a:spLocks noChangeArrowheads="1"/>
              </p:cNvSpPr>
              <p:nvPr/>
            </p:nvSpPr>
            <p:spPr bwMode="auto">
              <a:xfrm rot="474430">
                <a:off x="2010" y="2258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4809" name="Group 265"/>
              <p:cNvGrpSpPr>
                <a:grpSpLocks/>
              </p:cNvGrpSpPr>
              <p:nvPr/>
            </p:nvGrpSpPr>
            <p:grpSpPr bwMode="auto">
              <a:xfrm rot="10800000">
                <a:off x="1910" y="2528"/>
                <a:ext cx="151" cy="298"/>
                <a:chOff x="2075" y="2354"/>
                <a:chExt cx="151" cy="298"/>
              </a:xfrm>
            </p:grpSpPr>
            <p:sp>
              <p:nvSpPr>
                <p:cNvPr id="65630" name="Oval 266"/>
                <p:cNvSpPr>
                  <a:spLocks noChangeArrowheads="1"/>
                </p:cNvSpPr>
                <p:nvPr/>
              </p:nvSpPr>
              <p:spPr bwMode="auto">
                <a:xfrm rot="474430">
                  <a:off x="2075" y="2532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31" name="Oval 267"/>
                <p:cNvSpPr>
                  <a:spLocks noChangeArrowheads="1"/>
                </p:cNvSpPr>
                <p:nvPr/>
              </p:nvSpPr>
              <p:spPr bwMode="auto">
                <a:xfrm rot="474430">
                  <a:off x="2103" y="2439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32" name="Oval 268"/>
                <p:cNvSpPr>
                  <a:spLocks noChangeArrowheads="1"/>
                </p:cNvSpPr>
                <p:nvPr/>
              </p:nvSpPr>
              <p:spPr bwMode="auto">
                <a:xfrm rot="474430">
                  <a:off x="2106" y="2354"/>
                  <a:ext cx="120" cy="12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AFA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34810" name="Group 269"/>
            <p:cNvGrpSpPr>
              <a:grpSpLocks/>
            </p:cNvGrpSpPr>
            <p:nvPr/>
          </p:nvGrpSpPr>
          <p:grpSpPr bwMode="auto">
            <a:xfrm>
              <a:off x="3028" y="3197"/>
              <a:ext cx="134" cy="307"/>
              <a:chOff x="3487" y="3296"/>
              <a:chExt cx="134" cy="307"/>
            </a:xfrm>
          </p:grpSpPr>
          <p:sp>
            <p:nvSpPr>
              <p:cNvPr id="65624" name="Oval 270"/>
              <p:cNvSpPr>
                <a:spLocks noChangeArrowheads="1"/>
              </p:cNvSpPr>
              <p:nvPr/>
            </p:nvSpPr>
            <p:spPr bwMode="auto">
              <a:xfrm rot="-576584">
                <a:off x="3501" y="329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5" name="Oval 271"/>
              <p:cNvSpPr>
                <a:spLocks noChangeArrowheads="1"/>
              </p:cNvSpPr>
              <p:nvPr/>
            </p:nvSpPr>
            <p:spPr bwMode="auto">
              <a:xfrm rot="10459197">
                <a:off x="3487" y="348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811" name="Group 272"/>
            <p:cNvGrpSpPr>
              <a:grpSpLocks/>
            </p:cNvGrpSpPr>
            <p:nvPr/>
          </p:nvGrpSpPr>
          <p:grpSpPr bwMode="auto">
            <a:xfrm>
              <a:off x="2946" y="3254"/>
              <a:ext cx="297" cy="205"/>
              <a:chOff x="1899" y="2648"/>
              <a:chExt cx="297" cy="205"/>
            </a:xfrm>
          </p:grpSpPr>
          <p:sp>
            <p:nvSpPr>
              <p:cNvPr id="65622" name="Oval 273"/>
              <p:cNvSpPr>
                <a:spLocks noChangeArrowheads="1"/>
              </p:cNvSpPr>
              <p:nvPr/>
            </p:nvSpPr>
            <p:spPr bwMode="auto">
              <a:xfrm rot="3153429">
                <a:off x="2076" y="2648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3" name="Oval 274"/>
              <p:cNvSpPr>
                <a:spLocks noChangeArrowheads="1"/>
              </p:cNvSpPr>
              <p:nvPr/>
            </p:nvSpPr>
            <p:spPr bwMode="auto">
              <a:xfrm rot="-7646571">
                <a:off x="1899" y="273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812" name="Group 275"/>
            <p:cNvGrpSpPr>
              <a:grpSpLocks/>
            </p:cNvGrpSpPr>
            <p:nvPr/>
          </p:nvGrpSpPr>
          <p:grpSpPr bwMode="auto">
            <a:xfrm rot="-3397112">
              <a:off x="3028" y="3200"/>
              <a:ext cx="134" cy="307"/>
              <a:chOff x="3487" y="3296"/>
              <a:chExt cx="134" cy="307"/>
            </a:xfrm>
          </p:grpSpPr>
          <p:sp>
            <p:nvSpPr>
              <p:cNvPr id="65620" name="Oval 276"/>
              <p:cNvSpPr>
                <a:spLocks noChangeArrowheads="1"/>
              </p:cNvSpPr>
              <p:nvPr/>
            </p:nvSpPr>
            <p:spPr bwMode="auto">
              <a:xfrm rot="-576584">
                <a:off x="3501" y="329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1" name="Oval 277"/>
              <p:cNvSpPr>
                <a:spLocks noChangeArrowheads="1"/>
              </p:cNvSpPr>
              <p:nvPr/>
            </p:nvSpPr>
            <p:spPr bwMode="auto">
              <a:xfrm rot="10459197">
                <a:off x="3487" y="3483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619" name="Oval 278"/>
            <p:cNvSpPr>
              <a:spLocks noChangeArrowheads="1"/>
            </p:cNvSpPr>
            <p:nvPr/>
          </p:nvSpPr>
          <p:spPr bwMode="auto">
            <a:xfrm>
              <a:off x="3037" y="3282"/>
              <a:ext cx="120" cy="120"/>
            </a:xfrm>
            <a:prstGeom prst="ellipse">
              <a:avLst/>
            </a:prstGeom>
            <a:gradFill rotWithShape="1">
              <a:gsLst>
                <a:gs pos="0">
                  <a:srgbClr val="FFAFA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34775" name="Text Box 279"/>
          <p:cNvSpPr txBox="1">
            <a:spLocks noChangeArrowheads="1"/>
          </p:cNvSpPr>
          <p:nvPr/>
        </p:nvSpPr>
        <p:spPr bwMode="auto">
          <a:xfrm>
            <a:off x="3563938" y="1654175"/>
            <a:ext cx="1198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Liquid Hg</a:t>
            </a:r>
          </a:p>
        </p:txBody>
      </p:sp>
      <p:grpSp>
        <p:nvGrpSpPr>
          <p:cNvPr id="234813" name="Group 280"/>
          <p:cNvGrpSpPr>
            <a:grpSpLocks/>
          </p:cNvGrpSpPr>
          <p:nvPr/>
        </p:nvGrpSpPr>
        <p:grpSpPr bwMode="auto">
          <a:xfrm>
            <a:off x="4217988" y="1504950"/>
            <a:ext cx="1504950" cy="2819400"/>
            <a:chOff x="3673" y="1114"/>
            <a:chExt cx="924" cy="1776"/>
          </a:xfrm>
        </p:grpSpPr>
        <p:grpSp>
          <p:nvGrpSpPr>
            <p:cNvPr id="234814" name="Group 281"/>
            <p:cNvGrpSpPr>
              <a:grpSpLocks/>
            </p:cNvGrpSpPr>
            <p:nvPr/>
          </p:nvGrpSpPr>
          <p:grpSpPr bwMode="auto">
            <a:xfrm>
              <a:off x="3673" y="2345"/>
              <a:ext cx="342" cy="545"/>
              <a:chOff x="3673" y="2345"/>
              <a:chExt cx="342" cy="545"/>
            </a:xfrm>
          </p:grpSpPr>
          <p:sp>
            <p:nvSpPr>
              <p:cNvPr id="65585" name="Line 282"/>
              <p:cNvSpPr>
                <a:spLocks noChangeShapeType="1"/>
              </p:cNvSpPr>
              <p:nvPr/>
            </p:nvSpPr>
            <p:spPr bwMode="auto">
              <a:xfrm rot="7038680" flipV="1">
                <a:off x="3673" y="2345"/>
                <a:ext cx="342" cy="342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6" name="Oval 283"/>
              <p:cNvSpPr>
                <a:spLocks noChangeArrowheads="1"/>
              </p:cNvSpPr>
              <p:nvPr/>
            </p:nvSpPr>
            <p:spPr bwMode="auto">
              <a:xfrm>
                <a:off x="3877" y="2770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4815" name="Group 284"/>
            <p:cNvGrpSpPr>
              <a:grpSpLocks/>
            </p:cNvGrpSpPr>
            <p:nvPr/>
          </p:nvGrpSpPr>
          <p:grpSpPr bwMode="auto">
            <a:xfrm>
              <a:off x="4003" y="2033"/>
              <a:ext cx="546" cy="417"/>
              <a:chOff x="4475" y="2113"/>
              <a:chExt cx="546" cy="417"/>
            </a:xfrm>
          </p:grpSpPr>
          <p:sp>
            <p:nvSpPr>
              <p:cNvPr id="65583" name="Line 285"/>
              <p:cNvSpPr>
                <a:spLocks noChangeShapeType="1"/>
              </p:cNvSpPr>
              <p:nvPr/>
            </p:nvSpPr>
            <p:spPr bwMode="auto">
              <a:xfrm rot="4504562" flipV="1">
                <a:off x="4475" y="2113"/>
                <a:ext cx="342" cy="342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4" name="Oval 286"/>
              <p:cNvSpPr>
                <a:spLocks noChangeArrowheads="1"/>
              </p:cNvSpPr>
              <p:nvPr/>
            </p:nvSpPr>
            <p:spPr bwMode="auto">
              <a:xfrm>
                <a:off x="4901" y="2410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5536" name="Group 287"/>
            <p:cNvGrpSpPr>
              <a:grpSpLocks/>
            </p:cNvGrpSpPr>
            <p:nvPr/>
          </p:nvGrpSpPr>
          <p:grpSpPr bwMode="auto">
            <a:xfrm>
              <a:off x="4057" y="1474"/>
              <a:ext cx="540" cy="360"/>
              <a:chOff x="4625" y="1562"/>
              <a:chExt cx="540" cy="360"/>
            </a:xfrm>
          </p:grpSpPr>
          <p:sp>
            <p:nvSpPr>
              <p:cNvPr id="65581" name="Line 288"/>
              <p:cNvSpPr>
                <a:spLocks noChangeShapeType="1"/>
              </p:cNvSpPr>
              <p:nvPr/>
            </p:nvSpPr>
            <p:spPr bwMode="auto">
              <a:xfrm rot="1365671" flipV="1">
                <a:off x="4625" y="1580"/>
                <a:ext cx="342" cy="342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2" name="Oval 289"/>
              <p:cNvSpPr>
                <a:spLocks noChangeArrowheads="1"/>
              </p:cNvSpPr>
              <p:nvPr/>
            </p:nvSpPr>
            <p:spPr bwMode="auto">
              <a:xfrm>
                <a:off x="5045" y="1562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5537" name="Group 290"/>
            <p:cNvGrpSpPr>
              <a:grpSpLocks/>
            </p:cNvGrpSpPr>
            <p:nvPr/>
          </p:nvGrpSpPr>
          <p:grpSpPr bwMode="auto">
            <a:xfrm>
              <a:off x="3924" y="1114"/>
              <a:ext cx="465" cy="476"/>
              <a:chOff x="4428" y="1146"/>
              <a:chExt cx="465" cy="476"/>
            </a:xfrm>
          </p:grpSpPr>
          <p:sp>
            <p:nvSpPr>
              <p:cNvPr id="65579" name="Line 291"/>
              <p:cNvSpPr>
                <a:spLocks noChangeShapeType="1"/>
              </p:cNvSpPr>
              <p:nvPr/>
            </p:nvSpPr>
            <p:spPr bwMode="auto">
              <a:xfrm flipV="1">
                <a:off x="4428" y="1280"/>
                <a:ext cx="342" cy="342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0" name="Oval 292"/>
              <p:cNvSpPr>
                <a:spLocks noChangeArrowheads="1"/>
              </p:cNvSpPr>
              <p:nvPr/>
            </p:nvSpPr>
            <p:spPr bwMode="auto">
              <a:xfrm>
                <a:off x="4773" y="1146"/>
                <a:ext cx="120" cy="120"/>
              </a:xfrm>
              <a:prstGeom prst="ellipse">
                <a:avLst/>
              </a:prstGeom>
              <a:gradFill rotWithShape="1">
                <a:gsLst>
                  <a:gs pos="0">
                    <a:srgbClr val="FFAFA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34789" name="Text Box 293"/>
          <p:cNvSpPr txBox="1">
            <a:spLocks noChangeArrowheads="1"/>
          </p:cNvSpPr>
          <p:nvPr/>
        </p:nvSpPr>
        <p:spPr bwMode="auto">
          <a:xfrm>
            <a:off x="5545138" y="1577975"/>
            <a:ext cx="14652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Neutrons!</a:t>
            </a:r>
          </a:p>
        </p:txBody>
      </p:sp>
      <p:sp>
        <p:nvSpPr>
          <p:cNvPr id="234790" name="Text Box 294"/>
          <p:cNvSpPr txBox="1">
            <a:spLocks noChangeArrowheads="1"/>
          </p:cNvSpPr>
          <p:nvPr/>
        </p:nvSpPr>
        <p:spPr bwMode="auto">
          <a:xfrm>
            <a:off x="479425" y="2022475"/>
            <a:ext cx="161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Proton Beam</a:t>
            </a:r>
          </a:p>
        </p:txBody>
      </p:sp>
      <p:sp>
        <p:nvSpPr>
          <p:cNvPr id="234791" name="AutoShape 295"/>
          <p:cNvSpPr>
            <a:spLocks noChangeArrowheads="1"/>
          </p:cNvSpPr>
          <p:nvPr/>
        </p:nvSpPr>
        <p:spPr bwMode="auto">
          <a:xfrm>
            <a:off x="8393113" y="5956300"/>
            <a:ext cx="547687" cy="450850"/>
          </a:xfrm>
          <a:prstGeom prst="irregularSeal2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792" name="Oval 296"/>
          <p:cNvSpPr>
            <a:spLocks noChangeArrowheads="1"/>
          </p:cNvSpPr>
          <p:nvPr/>
        </p:nvSpPr>
        <p:spPr bwMode="auto">
          <a:xfrm rot="-5400000">
            <a:off x="6001544" y="4539456"/>
            <a:ext cx="585788" cy="2381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4" name="Text Box 297"/>
          <p:cNvSpPr txBox="1">
            <a:spLocks noChangeArrowheads="1"/>
          </p:cNvSpPr>
          <p:nvPr/>
        </p:nvSpPr>
        <p:spPr bwMode="auto">
          <a:xfrm>
            <a:off x="2133600" y="6096000"/>
            <a:ext cx="294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Courtesy D. </a:t>
            </a:r>
            <a:r>
              <a:rPr lang="en-US" dirty="0" err="1"/>
              <a:t>Bartkowski</a:t>
            </a:r>
            <a:endParaRPr lang="en-US" dirty="0"/>
          </a:p>
        </p:txBody>
      </p:sp>
      <p:pic>
        <p:nvPicPr>
          <p:cNvPr id="29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"/>
            <a:ext cx="5181600" cy="310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" name="Oval 44"/>
          <p:cNvSpPr>
            <a:spLocks noChangeArrowheads="1"/>
          </p:cNvSpPr>
          <p:nvPr/>
        </p:nvSpPr>
        <p:spPr bwMode="auto">
          <a:xfrm>
            <a:off x="228600" y="5638801"/>
            <a:ext cx="433388" cy="2286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Oval 43"/>
          <p:cNvSpPr>
            <a:spLocks noChangeArrowheads="1"/>
          </p:cNvSpPr>
          <p:nvPr/>
        </p:nvSpPr>
        <p:spPr bwMode="auto">
          <a:xfrm>
            <a:off x="152400" y="5638800"/>
            <a:ext cx="585788" cy="2381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Oval 44"/>
          <p:cNvSpPr>
            <a:spLocks noChangeArrowheads="1"/>
          </p:cNvSpPr>
          <p:nvPr/>
        </p:nvSpPr>
        <p:spPr bwMode="auto">
          <a:xfrm>
            <a:off x="990600" y="1524000"/>
            <a:ext cx="5257800" cy="457200"/>
          </a:xfrm>
          <a:prstGeom prst="ellipse">
            <a:avLst/>
          </a:prstGeom>
          <a:gradFill rotWithShape="1">
            <a:gsLst>
              <a:gs pos="4800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Oval 44"/>
          <p:cNvSpPr>
            <a:spLocks noChangeArrowheads="1"/>
          </p:cNvSpPr>
          <p:nvPr/>
        </p:nvSpPr>
        <p:spPr bwMode="auto">
          <a:xfrm>
            <a:off x="4343400" y="1600200"/>
            <a:ext cx="585788" cy="238125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5166360" y="658368"/>
            <a:ext cx="33528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5166360" y="1865376"/>
            <a:ext cx="33528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TextBox 290"/>
          <p:cNvSpPr txBox="1"/>
          <p:nvPr/>
        </p:nvSpPr>
        <p:spPr>
          <a:xfrm>
            <a:off x="6400800" y="91440"/>
            <a:ext cx="56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RFQ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8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189E-6 4.42798E-6 L 0.23964 -0.582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3" y="-29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961E-7 1.34121E-6 L 0.45155 0.0048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7" y="2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7189E-6 4.42798E-6 L 0.09162 4.42798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55 0.00486 L -0.41542 0.0493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48" y="2224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541 0.04933 L 0.00972 -0.072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6" y="-611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035E-6 4.42798E-6 L 0.08329 4.42798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4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4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2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-0.07295 L 0.05136 0.027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2" y="5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0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6 0.0271 L 0.44716 -0.147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81" y="-8754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07291 2.59259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34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0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17 -0.14776 L -0.30244 0.374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80" y="2612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0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45 0.37471 L 0.10967 0.2494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7" y="-627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92 2.59259E-6 L 0.34792 0.0018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34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2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0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67 0.24942 L 0.06802 0.5940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" y="1723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10278 0.5777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28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3449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48889 0.6148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30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2917 0.3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15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2345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7" presetID="1" presetClass="exit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092 C 0.0257 0.00301 0.05 0.00532 0.06598 0.00092 C 0.08195 -0.00347 0.08941 -0.01389 0.09723 -0.02547 C 0.10504 -0.03704 0.11007 -0.05278 0.11285 -0.06852 C 0.11563 -0.08426 0.11389 -0.10556 0.11389 -0.11991 C 0.11389 -0.13426 0.11198 -0.14121 0.11285 -0.15463 C 0.11372 -0.16806 0.11736 -0.18472 0.1191 -0.20047 C 0.12084 -0.21621 0.12257 -0.2382 0.12327 -0.24908 C 0.12396 -0.25996 0.12327 -0.26343 0.12327 -0.26574 " pathEditMode="relative" rAng="0" ptsTypes="aaaaaaaaA">
                                      <p:cBhvr>
                                        <p:cTn id="131" dur="2000" fill="hold"/>
                                        <p:tgtEl>
                                          <p:spTgt spid="2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3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5400000">
                                      <p:cBhvr>
                                        <p:cTn id="133" dur="300" fill="hold"/>
                                        <p:tgtEl>
                                          <p:spTgt spid="234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3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48437 3.33333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63" presetClass="path" presetSubtype="0" ac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05556E-6 -4.81481E-6 L 0.25868 -4.81481E-6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6" presetID="63" presetClass="path" presetSubtype="0" ac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1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63" presetClass="path" presetSubtype="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034 0.00046 L 0.22951 0.00046 " pathEditMode="relative" rAng="0" ptsTypes="AA">
                                      <p:cBhvr>
                                        <p:cTn id="175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3" presetClass="path" presetSubtype="0" ac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625 -0.00232 L 0.25833 -0.00232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23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400"/>
                                        <p:tgtEl>
                                          <p:spTgt spid="234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3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400"/>
                                        <p:tgtEl>
                                          <p:spTgt spid="23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63" presetClass="path" presetSubtype="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2.96296E-6 L 0.22604 -2.96296E-6 " pathEditMode="relative" rAng="0" ptsTypes="AA">
                                      <p:cBhvr>
                                        <p:cTn id="185" dur="900" fill="hold"/>
                                        <p:tgtEl>
                                          <p:spTgt spid="234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1.66667E-6 6.66667E-6 C 0.02187 -0.00069 0.04375 -0.00115 0.06354 0.0014 C 0.08333 0.00394 0.10434 0.00811 0.11875 0.01528 C 0.13315 0.02246 0.1434 0.03565 0.15 0.04445 C 0.15659 0.05325 0.15381 0.0588 0.15833 0.06806 " pathEditMode="relative" rAng="0" ptsTypes="aaaaA">
                                      <p:cBhvr>
                                        <p:cTn id="187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0" presetClass="path" presetSubtype="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7.22222E-6 4.81481E-6 C 0.02935 0.00185 0.05869 0.00393 0.0823 0.00139 C 0.10591 -0.00116 0.12778 -0.00811 0.14167 -0.01528 C 0.15556 -0.02246 0.16164 -0.03264 0.16563 -0.04167 " pathEditMode="relative" ptsTypes="aaaA">
                                      <p:cBhvr>
                                        <p:cTn id="192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3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3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34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0" presetClass="path" presetSubtype="0" repeatCount="7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26 -0.26573 C 0.12413 -0.27939 0.125 -0.29305 0.12847 -0.30323 C 0.13194 -0.31342 0.13906 -0.32106 0.14357 -0.32615 C 0.14809 -0.33124 0.14861 -0.33263 0.15555 -0.33379 C 0.1625 -0.33495 0.175 -0.33379 0.18576 -0.33379 C 0.19653 -0.33379 0.21163 -0.33587 0.22066 -0.33379 C 0.22969 -0.33171 0.23541 -0.32661 0.24045 -0.32129 C 0.24548 -0.31597 0.24948 -0.30879 0.25139 -0.30185 C 0.2533 -0.2949 0.25208 -0.29235 0.25243 -0.27893 C 0.25278 -0.2655 0.25399 -0.2368 0.25295 -0.22129 C 0.25191 -0.20578 0.25 -0.19374 0.24566 -0.18518 C 0.24132 -0.17661 0.23403 -0.17268 0.22639 -0.1699 C 0.21875 -0.16712 0.20955 -0.16874 0.1993 -0.16851 C 0.18906 -0.16828 0.17378 -0.16712 0.16441 -0.16851 C 0.15503 -0.1699 0.14826 -0.17198 0.14253 -0.17685 C 0.1368 -0.18171 0.13333 -0.18958 0.13055 -0.19768 C 0.12778 -0.20578 0.12708 -0.21458 0.12639 -0.22546 C 0.12569 -0.23634 0.12569 -0.24976 0.12587 -0.26296 " pathEditMode="relative" ptsTypes="aaaaaaaaaaaaaaaaaA">
                                      <p:cBhvr>
                                        <p:cTn id="224" dur="1000" fill="hold"/>
                                        <p:tgtEl>
                                          <p:spTgt spid="2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2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5" presetID="8" presetClass="emph" presetSubtype="0" repeatCount="7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6" dur="1000" fill="hold"/>
                                        <p:tgtEl>
                                          <p:spTgt spid="2345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0" presetClass="path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4305 C -0.00174 0.03611 -0.00156 0.01736 -0.00035 0.00069 C 0.00087 -0.01598 0.00434 -0.04005 0.0059 -0.05695 C 0.00746 -0.07385 0.00833 -0.09213 0.00903 -0.10139 " pathEditMode="relative" rAng="0" ptsTypes="aaaa">
                                      <p:cBhvr>
                                        <p:cTn id="230" dur="1000" fill="hold"/>
                                        <p:tgtEl>
                                          <p:spTgt spid="234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7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23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1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000"/>
                            </p:stCondLst>
                            <p:childTnLst>
                              <p:par>
                                <p:cTn id="24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C -1.94444E-6 -0.00579 -1.94444E-6 -0.01134 0.00069 -0.01759 C 0.00139 -0.02384 0.00173 -0.03171 0.00416 -0.03796 C 0.0066 -0.04421 0.01146 -0.05093 0.01528 -0.05556 C 0.0191 -0.06019 0.02222 -0.06389 0.02708 -0.06574 C 0.03194 -0.06759 0.03489 -0.06644 0.04444 -0.06667 C 0.05399 -0.0669 0.07413 -0.0669 0.08403 -0.06667 C 0.09392 -0.06644 0.09809 -0.06806 0.10416 -0.06482 C 0.11024 -0.06158 0.11701 -0.0544 0.12083 -0.04722 C 0.12465 -0.04005 0.12587 -0.03218 0.12708 -0.02222 C 0.1283 -0.01227 0.12725 0.00579 0.12778 0.01296 " pathEditMode="relative" ptsTypes="aaaaaaaaaaA">
                                      <p:cBhvr>
                                        <p:cTn id="248" dur="500" fill="hold"/>
                                        <p:tgtEl>
                                          <p:spTgt spid="234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50" dur="500" fill="hold"/>
                                        <p:tgtEl>
                                          <p:spTgt spid="234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500"/>
                            </p:stCondLst>
                            <p:childTnLst>
                              <p:par>
                                <p:cTn id="252" presetID="0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77 0.01297 L 0.12846 0.04445 L 0.15763 0.15463 L 0.24999 0.32871 " pathEditMode="relative" ptsTypes="AAAA">
                                      <p:cBhvr>
                                        <p:cTn id="253" dur="2000" fill="hold"/>
                                        <p:tgtEl>
                                          <p:spTgt spid="234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2"/>
                                            </p:cond>
                                          </p:stCondLst>
                                        </p:cTn>
                                        <p:tgtEl>
                                          <p:spTgt spid="23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4" presetID="8" presetClass="emph" presetSubtype="0" fill="hold" grpId="4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1200000">
                                      <p:cBhvr>
                                        <p:cTn id="255" dur="200" fill="hold"/>
                                        <p:tgtEl>
                                          <p:spTgt spid="234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6" presetID="8" presetClass="emph" presetSubtype="0" fill="hold" grpId="5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-1200000">
                                      <p:cBhvr>
                                        <p:cTn id="257" dur="200" fill="hold"/>
                                        <p:tgtEl>
                                          <p:spTgt spid="2345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300" fill="hold"/>
                                        <p:tgtEl>
                                          <p:spTgt spid="234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234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300"/>
                                        <p:tgtEl>
                                          <p:spTgt spid="23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500"/>
                            </p:stCondLst>
                            <p:childTnLst>
                              <p:par>
                                <p:cTn id="2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23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23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300"/>
                                        <p:tgtEl>
                                          <p:spTgt spid="23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4977 L -0.82292 -0.55764 " pathEditMode="relative" rAng="0" ptsTypes="AA">
                                      <p:cBhvr>
                                        <p:cTn id="285" dur="1000" fill="hold"/>
                                        <p:tgtEl>
                                          <p:spTgt spid="234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" y="-254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3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3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3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34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34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3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2" presetID="63" presetClass="path" presetSubtype="0" ac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361 -0.55601 L -0.48645 -0.55231 " pathEditMode="relative" rAng="0" ptsTypes="AA">
                                      <p:cBhvr>
                                        <p:cTn id="303" dur="2000" fill="hold"/>
                                        <p:tgtEl>
                                          <p:spTgt spid="234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"/>
                                    </p:animMotion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234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23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23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23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3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23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3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3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34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34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3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234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234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3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234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234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3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234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234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234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234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234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23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234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234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234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animBg="1"/>
      <p:bldP spid="234500" grpId="1" animBg="1"/>
      <p:bldP spid="234500" grpId="2" animBg="1"/>
      <p:bldP spid="234539" grpId="0" animBg="1"/>
      <p:bldP spid="234539" grpId="1" animBg="1"/>
      <p:bldP spid="234541" grpId="0" animBg="1"/>
      <p:bldP spid="234541" grpId="1" animBg="1"/>
      <p:bldP spid="234541" grpId="2" animBg="1"/>
      <p:bldP spid="234542" grpId="0" animBg="1"/>
      <p:bldP spid="234542" grpId="1" animBg="1"/>
      <p:bldP spid="234542" grpId="2" animBg="1"/>
      <p:bldP spid="234542" grpId="3" animBg="1"/>
      <p:bldP spid="234542" grpId="4" animBg="1"/>
      <p:bldP spid="234577" grpId="0" animBg="1"/>
      <p:bldP spid="234577" grpId="1" animBg="1"/>
      <p:bldP spid="234577" grpId="2" animBg="1"/>
      <p:bldP spid="234577" grpId="3" animBg="1"/>
      <p:bldP spid="234577" grpId="4" animBg="1"/>
      <p:bldP spid="234577" grpId="5" animBg="1"/>
      <p:bldP spid="234602" grpId="0"/>
      <p:bldP spid="234602" grpId="1"/>
      <p:bldP spid="234602" grpId="2"/>
      <p:bldP spid="234603" grpId="0"/>
      <p:bldP spid="234603" grpId="1"/>
      <p:bldP spid="234603" grpId="2"/>
      <p:bldP spid="234604" grpId="0" animBg="1"/>
      <p:bldP spid="234604" grpId="1" animBg="1"/>
      <p:bldP spid="234604" grpId="2" animBg="1"/>
      <p:bldP spid="234604" grpId="3" animBg="1"/>
      <p:bldP spid="234605" grpId="0" animBg="1"/>
      <p:bldP spid="234605" grpId="1" animBg="1"/>
      <p:bldP spid="234606" grpId="0" animBg="1"/>
      <p:bldP spid="234606" grpId="1" animBg="1"/>
      <p:bldP spid="234607" grpId="0" animBg="1"/>
      <p:bldP spid="234607" grpId="1" animBg="1"/>
      <p:bldP spid="234775" grpId="0"/>
      <p:bldP spid="234775" grpId="1"/>
      <p:bldP spid="234775" grpId="2"/>
      <p:bldP spid="234789" grpId="0"/>
      <p:bldP spid="234789" grpId="1"/>
      <p:bldP spid="234790" grpId="0"/>
      <p:bldP spid="234790" grpId="1"/>
      <p:bldP spid="234790" grpId="2"/>
      <p:bldP spid="234791" grpId="0" animBg="1"/>
      <p:bldP spid="234791" grpId="1" animBg="1"/>
      <p:bldP spid="234792" grpId="0" animBg="1"/>
      <p:bldP spid="234792" grpId="1" animBg="1"/>
      <p:bldP spid="300" grpId="0" animBg="1"/>
      <p:bldP spid="300" grpId="1" animBg="1"/>
      <p:bldP spid="301" grpId="0" animBg="1"/>
      <p:bldP spid="301" grpId="1" animBg="1"/>
      <p:bldP spid="298" grpId="0" animBg="1"/>
      <p:bldP spid="298" grpId="1" animBg="1"/>
      <p:bldP spid="302" grpId="0" animBg="1"/>
      <p:bldP spid="302" grpId="2" animBg="1"/>
      <p:bldP spid="302" grpId="3" animBg="1"/>
      <p:bldP spid="302" grpId="4" animBg="1"/>
      <p:bldP spid="302" grpId="5" animBg="1"/>
      <p:bldP spid="302" grpId="6" animBg="1"/>
      <p:bldP spid="302" grpId="7" animBg="1"/>
      <p:bldP spid="302" grpId="8" animBg="1"/>
      <p:bldP spid="302" grpId="9" animBg="1"/>
      <p:bldP spid="302" grpId="10" animBg="1"/>
      <p:bldP spid="289" grpId="0" animBg="1"/>
      <p:bldP spid="289" grpId="1" animBg="1"/>
      <p:bldP spid="306" grpId="0" animBg="1"/>
      <p:bldP spid="306" grpId="1" animBg="1"/>
      <p:bldP spid="291" grpId="0"/>
      <p:bldP spid="29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The Spallation Neutron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1344613"/>
            <a:ext cx="8229600" cy="3941592"/>
          </a:xfrm>
        </p:spPr>
        <p:txBody>
          <a:bodyPr/>
          <a:lstStyle/>
          <a:p>
            <a:r>
              <a:rPr lang="en-US" dirty="0" smtClean="0"/>
              <a:t>Typical numbers lately</a:t>
            </a:r>
          </a:p>
          <a:p>
            <a:pPr lvl="1"/>
            <a:r>
              <a:rPr lang="en-US" dirty="0" smtClean="0"/>
              <a:t>Ion source pulse is about 36 to 38 mA for about 850 microseconds</a:t>
            </a:r>
          </a:p>
          <a:p>
            <a:pPr lvl="2"/>
            <a:r>
              <a:rPr lang="en-US" dirty="0" smtClean="0"/>
              <a:t>1e14 </a:t>
            </a:r>
            <a:r>
              <a:rPr lang="en-US" dirty="0" err="1" smtClean="0"/>
              <a:t>ppp</a:t>
            </a:r>
            <a:r>
              <a:rPr lang="en-US" dirty="0" smtClean="0"/>
              <a:t> or about 17 kW per pulse</a:t>
            </a:r>
          </a:p>
          <a:p>
            <a:pPr lvl="1"/>
            <a:r>
              <a:rPr lang="en-US" dirty="0" smtClean="0"/>
              <a:t>About 4500 hours of neutron production</a:t>
            </a:r>
          </a:p>
          <a:p>
            <a:pPr lvl="1"/>
            <a:r>
              <a:rPr lang="en-US" dirty="0" smtClean="0"/>
              <a:t>About 630 hours of accelerator physics</a:t>
            </a:r>
          </a:p>
          <a:p>
            <a:pPr lvl="1"/>
            <a:r>
              <a:rPr lang="en-US" dirty="0" smtClean="0"/>
              <a:t>Machine availability &gt; 92%</a:t>
            </a:r>
          </a:p>
          <a:p>
            <a:pPr lvl="1"/>
            <a:r>
              <a:rPr lang="en-US" dirty="0" smtClean="0"/>
              <a:t>Average about 15 short trips per day</a:t>
            </a:r>
          </a:p>
          <a:p>
            <a:r>
              <a:rPr lang="en-US" dirty="0" smtClean="0"/>
              <a:t>How did we get there?</a:t>
            </a:r>
          </a:p>
        </p:txBody>
      </p:sp>
    </p:spTree>
    <p:extLst>
      <p:ext uri="{BB962C8B-B14F-4D97-AF65-F5344CB8AC3E}">
        <p14:creationId xmlns:p14="http://schemas.microsoft.com/office/powerpoint/2010/main" val="333031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26500" cy="504825"/>
          </a:xfrm>
        </p:spPr>
        <p:txBody>
          <a:bodyPr/>
          <a:lstStyle/>
          <a:p>
            <a:r>
              <a:rPr lang="en-US" sz="2400" smtClean="0"/>
              <a:t>Energy and power on target from October 2006</a:t>
            </a:r>
          </a:p>
        </p:txBody>
      </p:sp>
      <p:pic>
        <p:nvPicPr>
          <p:cNvPr id="2" name="Picture 1" descr="tmpIm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3314"/>
            <a:ext cx="9153417" cy="64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95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96290"/>
          </a:xfrm>
        </p:spPr>
        <p:txBody>
          <a:bodyPr/>
          <a:lstStyle/>
          <a:p>
            <a:r>
              <a:rPr lang="en-US" dirty="0" smtClean="0"/>
              <a:t>AP development then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" y="762000"/>
            <a:ext cx="8229600" cy="5341975"/>
          </a:xfrm>
        </p:spPr>
        <p:txBody>
          <a:bodyPr/>
          <a:lstStyle/>
          <a:p>
            <a:r>
              <a:rPr lang="en-US" sz="2400" dirty="0" smtClean="0"/>
              <a:t>Early on (2006 – 2007)</a:t>
            </a:r>
          </a:p>
          <a:p>
            <a:pPr lvl="1"/>
            <a:r>
              <a:rPr lang="en-US" sz="2000" dirty="0" smtClean="0"/>
              <a:t>Low power production beam (&lt; 200 kW)</a:t>
            </a:r>
          </a:p>
          <a:p>
            <a:pPr lvl="1"/>
            <a:r>
              <a:rPr lang="en-US" sz="2000" dirty="0" smtClean="0"/>
              <a:t>Accelerator physicists did it all</a:t>
            </a:r>
          </a:p>
          <a:p>
            <a:pPr lvl="2"/>
            <a:r>
              <a:rPr lang="en-US" sz="1800" dirty="0" smtClean="0"/>
              <a:t>Timed in </a:t>
            </a:r>
            <a:r>
              <a:rPr lang="en-US" sz="1800" dirty="0" err="1" smtClean="0"/>
              <a:t>linac</a:t>
            </a:r>
            <a:r>
              <a:rPr lang="en-US" sz="1800" dirty="0" smtClean="0"/>
              <a:t> RF cavities</a:t>
            </a:r>
          </a:p>
          <a:p>
            <a:pPr lvl="2"/>
            <a:r>
              <a:rPr lang="en-US" sz="1800" dirty="0" smtClean="0"/>
              <a:t>Ring set up</a:t>
            </a:r>
          </a:p>
          <a:p>
            <a:pPr lvl="2"/>
            <a:r>
              <a:rPr lang="en-US" sz="1800" dirty="0" smtClean="0"/>
              <a:t>Corrected orbits</a:t>
            </a:r>
          </a:p>
          <a:p>
            <a:pPr lvl="2"/>
            <a:r>
              <a:rPr lang="en-US" sz="1800" dirty="0" smtClean="0"/>
              <a:t>Set beam parameters on target at the beginning of each run and at each ion source change</a:t>
            </a:r>
          </a:p>
          <a:p>
            <a:pPr lvl="1"/>
            <a:r>
              <a:rPr lang="en-US" sz="2000" dirty="0" smtClean="0"/>
              <a:t>Accelerator physicists tuned the beam in an emergency</a:t>
            </a:r>
          </a:p>
          <a:p>
            <a:pPr lvl="1"/>
            <a:r>
              <a:rPr lang="en-US" sz="2000" dirty="0" smtClean="0"/>
              <a:t>Operators in general did not tune……don’t touch!</a:t>
            </a:r>
          </a:p>
          <a:p>
            <a:r>
              <a:rPr lang="en-US" sz="2400" dirty="0" smtClean="0"/>
              <a:t>Slowly operators began helping with AP studies</a:t>
            </a:r>
          </a:p>
          <a:p>
            <a:pPr lvl="1"/>
            <a:r>
              <a:rPr lang="en-US" sz="2000" dirty="0" smtClean="0"/>
              <a:t>Short pulse, low rep rate, beam orbit tuning</a:t>
            </a:r>
            <a:endParaRPr lang="en-US" sz="2000" dirty="0"/>
          </a:p>
          <a:p>
            <a:r>
              <a:rPr lang="en-US" sz="2400" dirty="0" smtClean="0"/>
              <a:t>AP studies time decreased as neutron production time increased so operators started tuning more</a:t>
            </a:r>
          </a:p>
        </p:txBody>
      </p:sp>
    </p:spTree>
    <p:extLst>
      <p:ext uri="{BB962C8B-B14F-4D97-AF65-F5344CB8AC3E}">
        <p14:creationId xmlns:p14="http://schemas.microsoft.com/office/powerpoint/2010/main" val="391313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12516</TotalTime>
  <Words>1493</Words>
  <Application>Microsoft Macintosh PowerPoint</Application>
  <PresentationFormat>On-screen Show (4:3)</PresentationFormat>
  <Paragraphs>236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Theme</vt:lpstr>
      <vt:lpstr> Tuning an Accelerator for 1 MW</vt:lpstr>
      <vt:lpstr>The Spallation Neutron Source</vt:lpstr>
      <vt:lpstr>The Spallation Neutron Source</vt:lpstr>
      <vt:lpstr>The Spallation Neutron Source</vt:lpstr>
      <vt:lpstr>PowerPoint Presentation</vt:lpstr>
      <vt:lpstr>PowerPoint Presentation</vt:lpstr>
      <vt:lpstr>The Spallation Neutron Source</vt:lpstr>
      <vt:lpstr>Energy and power on target from October 2006</vt:lpstr>
      <vt:lpstr>AP development then</vt:lpstr>
      <vt:lpstr>AP development to operations</vt:lpstr>
      <vt:lpstr>How to make sure operators can’t break it</vt:lpstr>
      <vt:lpstr>Machine Protection System</vt:lpstr>
      <vt:lpstr>Machine Protection System</vt:lpstr>
      <vt:lpstr>Machine Protection System</vt:lpstr>
      <vt:lpstr>Linac errant beam is going to happen</vt:lpstr>
      <vt:lpstr>How to make sure operators can’t break it</vt:lpstr>
      <vt:lpstr>RTBT errant beam controls</vt:lpstr>
      <vt:lpstr>How to make sure operators can’t break it</vt:lpstr>
      <vt:lpstr>Operations Shift Checklist</vt:lpstr>
      <vt:lpstr>How to make sure operators can’t break it</vt:lpstr>
      <vt:lpstr>Production documentation</vt:lpstr>
      <vt:lpstr>Errant beam alarms</vt:lpstr>
      <vt:lpstr>Errant beam alarms</vt:lpstr>
      <vt:lpstr>AP development to operations now</vt:lpstr>
      <vt:lpstr>AP development and operations future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Peters, Charles C.</cp:lastModifiedBy>
  <cp:revision>374</cp:revision>
  <cp:lastPrinted>2012-07-31T20:05:54Z</cp:lastPrinted>
  <dcterms:created xsi:type="dcterms:W3CDTF">2010-08-17T22:59:57Z</dcterms:created>
  <dcterms:modified xsi:type="dcterms:W3CDTF">2012-08-06T19:30:14Z</dcterms:modified>
</cp:coreProperties>
</file>