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9929813" cy="14357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OLSKI Laurent" initials="NL" lastIdx="1" clrIdx="0">
    <p:extLst>
      <p:ext uri="{19B8F6BF-5375-455C-9EA6-DF929625EA0E}">
        <p15:presenceInfo xmlns:p15="http://schemas.microsoft.com/office/powerpoint/2012/main" userId="S::laurent.nadolski@synchrotron-soleil.fr::fa35b1dd-c0cd-4f80-9a06-043ba3fb4a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26" autoAdjust="0"/>
    <p:restoredTop sz="94660"/>
  </p:normalViewPr>
  <p:slideViewPr>
    <p:cSldViewPr snapToGrid="0">
      <p:cViewPr varScale="1">
        <p:scale>
          <a:sx n="130" d="100"/>
          <a:sy n="130" d="100"/>
        </p:scale>
        <p:origin x="48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24C7E-627E-4B69-88A2-B09A3CD618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8F542AD-A0C4-4D05-9215-07279E4C4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6A82765-C87C-4E6C-9BC7-685FB556A5B2}"/>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8F4D0E55-69F3-4213-8A56-D07E2DAC59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82787-05ED-4A81-8BB9-3AB26C5EC609}"/>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1977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2466C-3120-49EB-A76A-F622332960A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88F752A-0FEF-4B5C-A391-B09813B332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70DF1A-676E-452E-A926-9BF8C6E4F535}"/>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1BC48165-C973-4755-B66A-F46AD6121B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02703D-EE32-4E13-8428-7B3215836743}"/>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273344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1CECD62-4515-447D-B1B0-8CC7C8337F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B5F13B5-AC5D-47BC-AA40-6BC317FDF41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A6E7D7-DA6C-49B4-B92B-058B629C6982}"/>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4CFF41F6-8CE9-400B-977D-0F58D31259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15692D-3C50-4A3F-AC91-47424B35BAC2}"/>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84930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EF4C1-81EB-40B3-B517-136D268431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3983F3-EE5A-4F9A-B378-3CB03DDF84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76BADA-7FF5-4CF1-ADB3-B9A4821376B2}"/>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6A5D453A-17D4-4AAC-BD22-060B5F42F8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88D0AD-4588-4AFA-82E8-7AEEE0355B29}"/>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161615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1429D-6553-45FB-98CC-702B50655C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3B2CF4-9120-4133-BB4C-CDBF63B80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EE603B-640A-4A4D-9F3B-5D0F03169EAB}"/>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8A15BA95-3CDB-418F-A9B8-2D292D1448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7BB5D9-46EE-4C46-9382-369340E69BE3}"/>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232254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3F1EF-B4A0-41BC-A0AA-FD1C70F4FA0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7591BE-FEB4-448C-8E0E-46A39D0C56A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DDA3B51-930D-4068-B5CF-02EFE61354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E9B091-5695-473D-9A3E-78CC664EBEF0}"/>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D8DE1823-C97A-489F-9BCA-6BFA3E5513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8F2389-C2DE-482E-90E3-64813851E18A}"/>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402587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85861-1A2E-487D-87E9-D50603B290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89CCD31-5721-4904-AA75-DB5EDA20F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4CBA50-15F6-4EF5-99DA-66373C7C97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8624F7-F9CF-4B91-BB52-9F3BD8683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D42738-BF13-4344-8720-CFC0D6C19C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09A20F-CF3F-4F89-AA2D-C7AAEC89E073}"/>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8" name="Espace réservé du pied de page 7">
            <a:extLst>
              <a:ext uri="{FF2B5EF4-FFF2-40B4-BE49-F238E27FC236}">
                <a16:creationId xmlns:a16="http://schemas.microsoft.com/office/drawing/2014/main" id="{BDE03470-983E-4D1D-AD2D-01BBEF4397C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06ABB5-0809-4FD3-80B9-0F02D918FF32}"/>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22724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D9080-9786-4672-A2D0-075B1534F45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0A09AB0-A9A2-406D-B875-0F02AE34E5E3}"/>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4" name="Espace réservé du pied de page 3">
            <a:extLst>
              <a:ext uri="{FF2B5EF4-FFF2-40B4-BE49-F238E27FC236}">
                <a16:creationId xmlns:a16="http://schemas.microsoft.com/office/drawing/2014/main" id="{C689EAE0-ABB4-4CCC-8FAC-AF5C2A93ECB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204481-D0CB-488B-A3F3-C08764ED3B07}"/>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18845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94135A-7E3F-48AC-B228-3038D11FA9B0}"/>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3" name="Espace réservé du pied de page 2">
            <a:extLst>
              <a:ext uri="{FF2B5EF4-FFF2-40B4-BE49-F238E27FC236}">
                <a16:creationId xmlns:a16="http://schemas.microsoft.com/office/drawing/2014/main" id="{AA94D4C0-8F0B-41B8-A465-93D1F565D9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602A86-5263-41AF-8C38-59A279ECEA03}"/>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829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7C4CA-F42F-419D-BB2D-BFBC4BF59C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61F2076-7BFE-46D3-B8F1-2F1753A5E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807333-BCD6-4E6C-82B9-917F37E44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6D6BAE-7A98-48F9-9CDE-8679A7E8BB7F}"/>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76A1D67D-4B38-4274-81C9-90CC3385CD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17AD53-CFFD-449C-AB89-57DE3370A60E}"/>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154379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5E094-11A0-46AD-B805-4F3F68E8B7F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A2897C-314E-41E9-8B1C-1965A52F5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BD0FA5F-EAD7-4BD2-A151-18BC3843C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A8D39-E872-449A-BDEF-69CDF74FAF13}"/>
              </a:ext>
            </a:extLst>
          </p:cNvPr>
          <p:cNvSpPr>
            <a:spLocks noGrp="1"/>
          </p:cNvSpPr>
          <p:nvPr>
            <p:ph type="dt" sz="half" idx="10"/>
          </p:nvPr>
        </p:nvSpPr>
        <p:spPr/>
        <p:txBody>
          <a:bodyPr/>
          <a:lstStyle/>
          <a:p>
            <a:fld id="{CC979F5D-3262-4FE2-93E4-10D2F20D5856}"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753872CD-D244-44D3-BF26-33FF42B7CB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EFF257-FDC5-4B6F-AF92-6E43AD86EC6B}"/>
              </a:ext>
            </a:extLst>
          </p:cNvPr>
          <p:cNvSpPr>
            <a:spLocks noGrp="1"/>
          </p:cNvSpPr>
          <p:nvPr>
            <p:ph type="sldNum" sz="quarter" idx="12"/>
          </p:nvPr>
        </p:nvSpPr>
        <p:spPr/>
        <p:txBody>
          <a:bodyPr/>
          <a:lstStyle/>
          <a:p>
            <a:fld id="{B8831EDE-0B85-4561-A00A-C03FA3D6BC64}" type="slidenum">
              <a:rPr lang="fr-FR" smtClean="0"/>
              <a:t>‹N°›</a:t>
            </a:fld>
            <a:endParaRPr lang="fr-FR"/>
          </a:p>
        </p:txBody>
      </p:sp>
    </p:spTree>
    <p:extLst>
      <p:ext uri="{BB962C8B-B14F-4D97-AF65-F5344CB8AC3E}">
        <p14:creationId xmlns:p14="http://schemas.microsoft.com/office/powerpoint/2010/main" val="375033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189699-2017-4D85-BBE2-385993F7F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FA3BC1A-A21C-48DC-91B2-B09BE0B59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9CC20-DD43-408C-A42D-D620B7F55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79F5D-3262-4FE2-93E4-10D2F20D5856}"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54ADD7E8-8E03-4B65-9371-8FD8DB054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E094AF-E50E-4F50-96AF-F50766BF8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31EDE-0B85-4561-A00A-C03FA3D6BC64}" type="slidenum">
              <a:rPr lang="fr-FR" smtClean="0"/>
              <a:t>‹N°›</a:t>
            </a:fld>
            <a:endParaRPr lang="fr-FR"/>
          </a:p>
        </p:txBody>
      </p:sp>
    </p:spTree>
    <p:extLst>
      <p:ext uri="{BB962C8B-B14F-4D97-AF65-F5344CB8AC3E}">
        <p14:creationId xmlns:p14="http://schemas.microsoft.com/office/powerpoint/2010/main" val="329743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227F11-11E0-454B-A471-4DCC48B90189}"/>
              </a:ext>
            </a:extLst>
          </p:cNvPr>
          <p:cNvSpPr/>
          <p:nvPr/>
        </p:nvSpPr>
        <p:spPr>
          <a:xfrm>
            <a:off x="2069" y="4824315"/>
            <a:ext cx="6071278" cy="20336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3" name="Groupe 12">
            <a:extLst>
              <a:ext uri="{FF2B5EF4-FFF2-40B4-BE49-F238E27FC236}">
                <a16:creationId xmlns:a16="http://schemas.microsoft.com/office/drawing/2014/main" id="{43CD4322-D213-468A-B0CB-03187DB3230F}"/>
              </a:ext>
            </a:extLst>
          </p:cNvPr>
          <p:cNvGrpSpPr/>
          <p:nvPr/>
        </p:nvGrpSpPr>
        <p:grpSpPr>
          <a:xfrm>
            <a:off x="0" y="4347630"/>
            <a:ext cx="6073347" cy="476685"/>
            <a:chOff x="430886" y="9527953"/>
            <a:chExt cx="8157527" cy="1963890"/>
          </a:xfrm>
        </p:grpSpPr>
        <p:sp>
          <p:nvSpPr>
            <p:cNvPr id="14" name="Rectangle 13">
              <a:extLst>
                <a:ext uri="{FF2B5EF4-FFF2-40B4-BE49-F238E27FC236}">
                  <a16:creationId xmlns:a16="http://schemas.microsoft.com/office/drawing/2014/main" id="{13862B37-FED9-4056-9BF1-266A74410E87}"/>
                </a:ext>
              </a:extLst>
            </p:cNvPr>
            <p:cNvSpPr/>
            <p:nvPr/>
          </p:nvSpPr>
          <p:spPr>
            <a:xfrm>
              <a:off x="433523" y="9527953"/>
              <a:ext cx="8154890" cy="1963890"/>
            </a:xfrm>
            <a:prstGeom prst="rect">
              <a:avLst/>
            </a:prstGeom>
            <a:solidFill>
              <a:srgbClr val="5E5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space réservé du texte 20">
              <a:extLst>
                <a:ext uri="{FF2B5EF4-FFF2-40B4-BE49-F238E27FC236}">
                  <a16:creationId xmlns:a16="http://schemas.microsoft.com/office/drawing/2014/main" id="{D32CE8EE-DE28-49DF-9666-9B056779B232}"/>
                </a:ext>
              </a:extLst>
            </p:cNvPr>
            <p:cNvSpPr txBox="1">
              <a:spLocks/>
            </p:cNvSpPr>
            <p:nvPr/>
          </p:nvSpPr>
          <p:spPr>
            <a:xfrm>
              <a:off x="430886" y="9566709"/>
              <a:ext cx="8154890" cy="1925130"/>
            </a:xfrm>
            <a:prstGeom prst="rect">
              <a:avLst/>
            </a:prstGeom>
          </p:spPr>
          <p:txBody>
            <a:bodyPr anchor="ctr"/>
            <a:lstStyle>
              <a:lvl1pPr marL="0" indent="0" algn="ctr" defTabSz="4176431" rtl="0" eaLnBrk="1" latinLnBrk="0" hangingPunct="1">
                <a:spcBef>
                  <a:spcPct val="20000"/>
                </a:spcBef>
                <a:buFontTx/>
                <a:buNone/>
                <a:defRPr lang="fr-FR" sz="3600" b="1" kern="1200" dirty="0">
                  <a:solidFill>
                    <a:schemeClr val="bg1"/>
                  </a:solidFill>
                  <a:latin typeface="Arial" panose="020B0604020202020204" pitchFamily="34" charset="0"/>
                  <a:ea typeface="+mn-ea"/>
                  <a:cs typeface="Arial" panose="020B0604020202020204" pitchFamily="34" charset="0"/>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en-US" sz="1100" dirty="0"/>
                <a:t>Electronics Group</a:t>
              </a:r>
            </a:p>
          </p:txBody>
        </p:sp>
      </p:grpSp>
      <p:pic>
        <p:nvPicPr>
          <p:cNvPr id="16" name="Picture 2" descr="N:\COM\GRAPHISME\POSTERS\Gabarit-AO\POSTER AO\ELEMENTS\Couleur.png">
            <a:extLst>
              <a:ext uri="{FF2B5EF4-FFF2-40B4-BE49-F238E27FC236}">
                <a16:creationId xmlns:a16="http://schemas.microsoft.com/office/drawing/2014/main" id="{AF6CAE68-ECCC-4448-B16A-740D4304A81C}"/>
              </a:ext>
            </a:extLst>
          </p:cNvPr>
          <p:cNvPicPr preferRelativeResize="0">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4311319"/>
            <a:ext cx="6073347" cy="45719"/>
          </a:xfrm>
          <a:prstGeom prst="rect">
            <a:avLst/>
          </a:prstGeom>
          <a:solidFill>
            <a:srgbClr val="FBDB10"/>
          </a:solidFill>
        </p:spPr>
      </p:pic>
      <p:sp>
        <p:nvSpPr>
          <p:cNvPr id="17" name="Rectangle 16">
            <a:extLst>
              <a:ext uri="{FF2B5EF4-FFF2-40B4-BE49-F238E27FC236}">
                <a16:creationId xmlns:a16="http://schemas.microsoft.com/office/drawing/2014/main" id="{70FD3A77-0350-49E9-B1DA-4A2649F3819A}"/>
              </a:ext>
            </a:extLst>
          </p:cNvPr>
          <p:cNvSpPr/>
          <p:nvPr/>
        </p:nvSpPr>
        <p:spPr>
          <a:xfrm>
            <a:off x="6120724" y="4805264"/>
            <a:ext cx="6071278" cy="20336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8" name="Groupe 17">
            <a:extLst>
              <a:ext uri="{FF2B5EF4-FFF2-40B4-BE49-F238E27FC236}">
                <a16:creationId xmlns:a16="http://schemas.microsoft.com/office/drawing/2014/main" id="{6AAF812D-3227-4AC0-BB66-E46942A48DED}"/>
              </a:ext>
            </a:extLst>
          </p:cNvPr>
          <p:cNvGrpSpPr/>
          <p:nvPr/>
        </p:nvGrpSpPr>
        <p:grpSpPr>
          <a:xfrm>
            <a:off x="6118655" y="4345269"/>
            <a:ext cx="6073347" cy="476685"/>
            <a:chOff x="430886" y="9527953"/>
            <a:chExt cx="8157527" cy="1963890"/>
          </a:xfrm>
        </p:grpSpPr>
        <p:sp>
          <p:nvSpPr>
            <p:cNvPr id="19" name="Rectangle 18">
              <a:extLst>
                <a:ext uri="{FF2B5EF4-FFF2-40B4-BE49-F238E27FC236}">
                  <a16:creationId xmlns:a16="http://schemas.microsoft.com/office/drawing/2014/main" id="{47346516-8F2F-4C3A-B5D2-423F5AAA9EDF}"/>
                </a:ext>
              </a:extLst>
            </p:cNvPr>
            <p:cNvSpPr/>
            <p:nvPr/>
          </p:nvSpPr>
          <p:spPr>
            <a:xfrm>
              <a:off x="433523" y="9527953"/>
              <a:ext cx="8154890" cy="1963890"/>
            </a:xfrm>
            <a:prstGeom prst="rect">
              <a:avLst/>
            </a:prstGeom>
            <a:solidFill>
              <a:srgbClr val="5E5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space réservé du texte 20">
              <a:extLst>
                <a:ext uri="{FF2B5EF4-FFF2-40B4-BE49-F238E27FC236}">
                  <a16:creationId xmlns:a16="http://schemas.microsoft.com/office/drawing/2014/main" id="{DB095477-246C-404A-A7AB-AB8ADB71C390}"/>
                </a:ext>
              </a:extLst>
            </p:cNvPr>
            <p:cNvSpPr txBox="1">
              <a:spLocks/>
            </p:cNvSpPr>
            <p:nvPr/>
          </p:nvSpPr>
          <p:spPr>
            <a:xfrm>
              <a:off x="430886" y="9566709"/>
              <a:ext cx="8154890" cy="1925130"/>
            </a:xfrm>
            <a:prstGeom prst="rect">
              <a:avLst/>
            </a:prstGeom>
          </p:spPr>
          <p:txBody>
            <a:bodyPr anchor="ctr"/>
            <a:lstStyle>
              <a:lvl1pPr marL="0" indent="0" algn="ctr" defTabSz="4176431" rtl="0" eaLnBrk="1" latinLnBrk="0" hangingPunct="1">
                <a:spcBef>
                  <a:spcPct val="20000"/>
                </a:spcBef>
                <a:buFontTx/>
                <a:buNone/>
                <a:defRPr lang="fr-FR" sz="3600" b="1" kern="1200" dirty="0">
                  <a:solidFill>
                    <a:schemeClr val="bg1"/>
                  </a:solidFill>
                  <a:latin typeface="Arial" panose="020B0604020202020204" pitchFamily="34" charset="0"/>
                  <a:ea typeface="+mn-ea"/>
                  <a:cs typeface="Arial" panose="020B0604020202020204" pitchFamily="34" charset="0"/>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en-US" sz="1100" dirty="0"/>
                <a:t>Other External Requests</a:t>
              </a:r>
            </a:p>
          </p:txBody>
        </p:sp>
      </p:grpSp>
      <p:pic>
        <p:nvPicPr>
          <p:cNvPr id="21" name="Picture 2" descr="N:\COM\GRAPHISME\POSTERS\Gabarit-AO\POSTER AO\ELEMENTS\Couleur.png">
            <a:extLst>
              <a:ext uri="{FF2B5EF4-FFF2-40B4-BE49-F238E27FC236}">
                <a16:creationId xmlns:a16="http://schemas.microsoft.com/office/drawing/2014/main" id="{1D33709D-2DBD-4BB0-9009-E453242EAE97}"/>
              </a:ext>
            </a:extLst>
          </p:cNvPr>
          <p:cNvPicPr preferRelativeResize="0">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18655" y="4308958"/>
            <a:ext cx="6073347" cy="45719"/>
          </a:xfrm>
          <a:prstGeom prst="rect">
            <a:avLst/>
          </a:prstGeom>
          <a:solidFill>
            <a:srgbClr val="FBDB10"/>
          </a:solidFill>
        </p:spPr>
      </p:pic>
      <p:sp>
        <p:nvSpPr>
          <p:cNvPr id="22" name="Rectangle 21">
            <a:extLst>
              <a:ext uri="{FF2B5EF4-FFF2-40B4-BE49-F238E27FC236}">
                <a16:creationId xmlns:a16="http://schemas.microsoft.com/office/drawing/2014/main" id="{64728DBA-3A91-4162-A037-C041E63D9E2B}"/>
              </a:ext>
            </a:extLst>
          </p:cNvPr>
          <p:cNvSpPr/>
          <p:nvPr/>
        </p:nvSpPr>
        <p:spPr>
          <a:xfrm>
            <a:off x="3835" y="2217764"/>
            <a:ext cx="6071278" cy="20336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3" name="Groupe 22">
            <a:extLst>
              <a:ext uri="{FF2B5EF4-FFF2-40B4-BE49-F238E27FC236}">
                <a16:creationId xmlns:a16="http://schemas.microsoft.com/office/drawing/2014/main" id="{788372CE-2136-410D-8E0F-E595A4ACCC56}"/>
              </a:ext>
            </a:extLst>
          </p:cNvPr>
          <p:cNvGrpSpPr/>
          <p:nvPr/>
        </p:nvGrpSpPr>
        <p:grpSpPr>
          <a:xfrm>
            <a:off x="1766" y="1741079"/>
            <a:ext cx="6073347" cy="476685"/>
            <a:chOff x="430886" y="9527953"/>
            <a:chExt cx="8157527" cy="1963890"/>
          </a:xfrm>
        </p:grpSpPr>
        <p:sp>
          <p:nvSpPr>
            <p:cNvPr id="24" name="Rectangle 23">
              <a:extLst>
                <a:ext uri="{FF2B5EF4-FFF2-40B4-BE49-F238E27FC236}">
                  <a16:creationId xmlns:a16="http://schemas.microsoft.com/office/drawing/2014/main" id="{049A1611-A1B4-48D0-A56D-4AAD4DB9A8C3}"/>
                </a:ext>
              </a:extLst>
            </p:cNvPr>
            <p:cNvSpPr/>
            <p:nvPr/>
          </p:nvSpPr>
          <p:spPr>
            <a:xfrm>
              <a:off x="433523" y="9527953"/>
              <a:ext cx="8154890" cy="1963890"/>
            </a:xfrm>
            <a:prstGeom prst="rect">
              <a:avLst/>
            </a:prstGeom>
            <a:solidFill>
              <a:srgbClr val="5E5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space réservé du texte 20">
              <a:extLst>
                <a:ext uri="{FF2B5EF4-FFF2-40B4-BE49-F238E27FC236}">
                  <a16:creationId xmlns:a16="http://schemas.microsoft.com/office/drawing/2014/main" id="{F7270C1D-4B92-493B-A09D-D6BE6789AD86}"/>
                </a:ext>
              </a:extLst>
            </p:cNvPr>
            <p:cNvSpPr txBox="1">
              <a:spLocks/>
            </p:cNvSpPr>
            <p:nvPr/>
          </p:nvSpPr>
          <p:spPr>
            <a:xfrm>
              <a:off x="430886" y="9566709"/>
              <a:ext cx="8154890" cy="1925130"/>
            </a:xfrm>
            <a:prstGeom prst="rect">
              <a:avLst/>
            </a:prstGeom>
          </p:spPr>
          <p:txBody>
            <a:bodyPr anchor="ctr"/>
            <a:lstStyle>
              <a:lvl1pPr marL="0" indent="0" algn="ctr" defTabSz="4176431" rtl="0" eaLnBrk="1" latinLnBrk="0" hangingPunct="1">
                <a:spcBef>
                  <a:spcPct val="20000"/>
                </a:spcBef>
                <a:buFontTx/>
                <a:buNone/>
                <a:defRPr lang="fr-FR" sz="3600" b="1" kern="1200" dirty="0">
                  <a:solidFill>
                    <a:schemeClr val="bg1"/>
                  </a:solidFill>
                  <a:latin typeface="Arial" panose="020B0604020202020204" pitchFamily="34" charset="0"/>
                  <a:ea typeface="+mn-ea"/>
                  <a:cs typeface="Arial" panose="020B0604020202020204" pitchFamily="34" charset="0"/>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en-US" sz="1100" dirty="0"/>
                <a:t>Control Group</a:t>
              </a:r>
            </a:p>
            <a:p>
              <a:r>
                <a:rPr lang="en-US" sz="1100" dirty="0"/>
                <a:t>One operator devoted to 20%</a:t>
              </a:r>
            </a:p>
          </p:txBody>
        </p:sp>
      </p:grpSp>
      <p:pic>
        <p:nvPicPr>
          <p:cNvPr id="26" name="Picture 2" descr="N:\COM\GRAPHISME\POSTERS\Gabarit-AO\POSTER AO\ELEMENTS\Couleur.png">
            <a:extLst>
              <a:ext uri="{FF2B5EF4-FFF2-40B4-BE49-F238E27FC236}">
                <a16:creationId xmlns:a16="http://schemas.microsoft.com/office/drawing/2014/main" id="{DE1BE6F7-117F-4B77-AFA6-0F67FAC8A2F2}"/>
              </a:ext>
            </a:extLst>
          </p:cNvPr>
          <p:cNvPicPr preferRelativeResize="0">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66" y="1704768"/>
            <a:ext cx="6073347" cy="45719"/>
          </a:xfrm>
          <a:prstGeom prst="rect">
            <a:avLst/>
          </a:prstGeom>
          <a:solidFill>
            <a:srgbClr val="FBDB10"/>
          </a:solidFill>
        </p:spPr>
      </p:pic>
      <p:sp>
        <p:nvSpPr>
          <p:cNvPr id="27" name="Rectangle 26">
            <a:extLst>
              <a:ext uri="{FF2B5EF4-FFF2-40B4-BE49-F238E27FC236}">
                <a16:creationId xmlns:a16="http://schemas.microsoft.com/office/drawing/2014/main" id="{15FD755B-F600-4F67-A2E9-0F673E50D517}"/>
              </a:ext>
            </a:extLst>
          </p:cNvPr>
          <p:cNvSpPr/>
          <p:nvPr/>
        </p:nvSpPr>
        <p:spPr>
          <a:xfrm>
            <a:off x="6120722" y="2217763"/>
            <a:ext cx="6071278" cy="20336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8" name="Groupe 27">
            <a:extLst>
              <a:ext uri="{FF2B5EF4-FFF2-40B4-BE49-F238E27FC236}">
                <a16:creationId xmlns:a16="http://schemas.microsoft.com/office/drawing/2014/main" id="{C7AC8E39-2668-4571-B630-6F19FB4412A5}"/>
              </a:ext>
            </a:extLst>
          </p:cNvPr>
          <p:cNvGrpSpPr/>
          <p:nvPr/>
        </p:nvGrpSpPr>
        <p:grpSpPr>
          <a:xfrm>
            <a:off x="6120616" y="1741078"/>
            <a:ext cx="6071384" cy="549254"/>
            <a:chOff x="433523" y="9527953"/>
            <a:chExt cx="8154890" cy="2262866"/>
          </a:xfrm>
        </p:grpSpPr>
        <p:sp>
          <p:nvSpPr>
            <p:cNvPr id="29" name="Rectangle 28">
              <a:extLst>
                <a:ext uri="{FF2B5EF4-FFF2-40B4-BE49-F238E27FC236}">
                  <a16:creationId xmlns:a16="http://schemas.microsoft.com/office/drawing/2014/main" id="{FC1B334D-4A71-4039-9908-C45A38C7F8B1}"/>
                </a:ext>
              </a:extLst>
            </p:cNvPr>
            <p:cNvSpPr/>
            <p:nvPr/>
          </p:nvSpPr>
          <p:spPr>
            <a:xfrm>
              <a:off x="433523" y="9527953"/>
              <a:ext cx="8154890" cy="1963890"/>
            </a:xfrm>
            <a:prstGeom prst="rect">
              <a:avLst/>
            </a:prstGeom>
            <a:solidFill>
              <a:srgbClr val="5E5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Espace réservé du texte 20">
              <a:extLst>
                <a:ext uri="{FF2B5EF4-FFF2-40B4-BE49-F238E27FC236}">
                  <a16:creationId xmlns:a16="http://schemas.microsoft.com/office/drawing/2014/main" id="{E516B84D-FEA4-4F9A-B1EF-1D91CD8E5A37}"/>
                </a:ext>
              </a:extLst>
            </p:cNvPr>
            <p:cNvSpPr txBox="1">
              <a:spLocks/>
            </p:cNvSpPr>
            <p:nvPr/>
          </p:nvSpPr>
          <p:spPr>
            <a:xfrm>
              <a:off x="2876339" y="9865689"/>
              <a:ext cx="3000045" cy="1925130"/>
            </a:xfrm>
            <a:prstGeom prst="rect">
              <a:avLst/>
            </a:prstGeom>
          </p:spPr>
          <p:txBody>
            <a:bodyPr anchor="ctr"/>
            <a:lstStyle>
              <a:lvl1pPr marL="0" indent="0" algn="ctr" defTabSz="4176431" rtl="0" eaLnBrk="1" latinLnBrk="0" hangingPunct="1">
                <a:spcBef>
                  <a:spcPct val="20000"/>
                </a:spcBef>
                <a:buFontTx/>
                <a:buNone/>
                <a:defRPr lang="fr-FR" sz="3600" b="1" kern="1200" dirty="0">
                  <a:solidFill>
                    <a:schemeClr val="bg1"/>
                  </a:solidFill>
                  <a:latin typeface="Arial" panose="020B0604020202020204" pitchFamily="34" charset="0"/>
                  <a:ea typeface="+mn-ea"/>
                  <a:cs typeface="Arial" panose="020B0604020202020204" pitchFamily="34" charset="0"/>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en-US" sz="1100" dirty="0"/>
                <a:t>Cryogenic Cell:</a:t>
              </a:r>
            </a:p>
            <a:p>
              <a:r>
                <a:rPr lang="en-US" sz="1100" dirty="0"/>
                <a:t>Two operators devoted to 20%</a:t>
              </a:r>
            </a:p>
            <a:p>
              <a:endParaRPr lang="en-US" sz="1100" dirty="0">
                <a:solidFill>
                  <a:schemeClr val="tx1"/>
                </a:solidFill>
              </a:endParaRPr>
            </a:p>
          </p:txBody>
        </p:sp>
      </p:grpSp>
      <p:pic>
        <p:nvPicPr>
          <p:cNvPr id="31" name="Picture 2" descr="N:\COM\GRAPHISME\POSTERS\Gabarit-AO\POSTER AO\ELEMENTS\Couleur.png">
            <a:extLst>
              <a:ext uri="{FF2B5EF4-FFF2-40B4-BE49-F238E27FC236}">
                <a16:creationId xmlns:a16="http://schemas.microsoft.com/office/drawing/2014/main" id="{B481F44E-8199-49DF-9719-7CB856ADDB12}"/>
              </a:ext>
            </a:extLst>
          </p:cNvPr>
          <p:cNvPicPr preferRelativeResize="0">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18653" y="1704767"/>
            <a:ext cx="6073347" cy="45719"/>
          </a:xfrm>
          <a:prstGeom prst="rect">
            <a:avLst/>
          </a:prstGeom>
          <a:solidFill>
            <a:srgbClr val="FBDB10"/>
          </a:solidFill>
        </p:spPr>
      </p:pic>
      <p:sp>
        <p:nvSpPr>
          <p:cNvPr id="32" name="Espace réservé du texte 9">
            <a:extLst>
              <a:ext uri="{FF2B5EF4-FFF2-40B4-BE49-F238E27FC236}">
                <a16:creationId xmlns:a16="http://schemas.microsoft.com/office/drawing/2014/main" id="{75BFAB19-DFBD-41F2-91B2-4FD14C951DEC}"/>
              </a:ext>
            </a:extLst>
          </p:cNvPr>
          <p:cNvSpPr txBox="1">
            <a:spLocks/>
          </p:cNvSpPr>
          <p:nvPr/>
        </p:nvSpPr>
        <p:spPr>
          <a:xfrm>
            <a:off x="30650" y="2283111"/>
            <a:ext cx="3357415" cy="1883471"/>
          </a:xfrm>
          <a:prstGeom prst="rect">
            <a:avLst/>
          </a:prstGeom>
          <a:solidFill>
            <a:schemeClr val="bg1">
              <a:lumMod val="75000"/>
            </a:schemeClr>
          </a:solidFill>
        </p:spPr>
        <p:txBody>
          <a:bodyPr/>
          <a:lst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marL="0" indent="0">
              <a:buNone/>
            </a:pPr>
            <a:endParaRPr lang="en-US" sz="1400" baseline="30000" dirty="0"/>
          </a:p>
          <a:p>
            <a:pPr marL="0" indent="0">
              <a:buNone/>
            </a:pPr>
            <a:r>
              <a:rPr lang="en-US" sz="1400" baseline="30000" dirty="0"/>
              <a:t>The SOLEIL control group has proposed web-based activities to a member of the operation group: </a:t>
            </a:r>
          </a:p>
          <a:p>
            <a:pPr marL="126000" indent="-126000" defTabSz="216000"/>
            <a:r>
              <a:rPr lang="en-US" sz="1400" baseline="30000" dirty="0"/>
              <a:t>Helping evaluating and choosing the web technology for the future operation and controls</a:t>
            </a:r>
          </a:p>
          <a:p>
            <a:pPr marL="126000" indent="-126000" defTabSz="216000"/>
            <a:r>
              <a:rPr lang="en-US" sz="1400" baseline="30000" dirty="0"/>
              <a:t>Selection of a </a:t>
            </a:r>
            <a:r>
              <a:rPr lang="en-US" sz="1400" baseline="30000" dirty="0" err="1"/>
              <a:t>javascript</a:t>
            </a:r>
            <a:r>
              <a:rPr lang="en-US" sz="1400" baseline="30000" dirty="0"/>
              <a:t> plugin for Grafana allowing to collect data from database. It is then possible to create and customize dashboards to facilitate the on-call duty personnel and group managers. </a:t>
            </a:r>
          </a:p>
          <a:p>
            <a:pPr marL="126000" indent="-126000"/>
            <a:r>
              <a:rPr lang="en-US" sz="1400" baseline="30000" dirty="0"/>
              <a:t>Design of a new machine status version for the synchrotron SOLEIL web site: more dynamic and interactive than the current one which is based just on a snapshot.</a:t>
            </a:r>
            <a:endParaRPr lang="en-US" sz="1200" b="1" baseline="30000" dirty="0"/>
          </a:p>
        </p:txBody>
      </p:sp>
      <p:pic>
        <p:nvPicPr>
          <p:cNvPr id="33" name="Image 32">
            <a:extLst>
              <a:ext uri="{FF2B5EF4-FFF2-40B4-BE49-F238E27FC236}">
                <a16:creationId xmlns:a16="http://schemas.microsoft.com/office/drawing/2014/main" id="{25B25C90-5D57-448E-9DB1-45F22D612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81"/>
          <a:stretch/>
        </p:blipFill>
        <p:spPr>
          <a:xfrm>
            <a:off x="3388066" y="2291522"/>
            <a:ext cx="2037839" cy="1046776"/>
          </a:xfrm>
          <a:prstGeom prst="rect">
            <a:avLst/>
          </a:prstGeom>
        </p:spPr>
      </p:pic>
      <p:pic>
        <p:nvPicPr>
          <p:cNvPr id="34" name="Image 33">
            <a:extLst>
              <a:ext uri="{FF2B5EF4-FFF2-40B4-BE49-F238E27FC236}">
                <a16:creationId xmlns:a16="http://schemas.microsoft.com/office/drawing/2014/main" id="{7E82E0C0-ACF3-41EE-B2F3-F705CBA77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3127" y="3200940"/>
            <a:ext cx="2068533" cy="1037613"/>
          </a:xfrm>
          <a:prstGeom prst="rect">
            <a:avLst/>
          </a:prstGeom>
        </p:spPr>
      </p:pic>
      <p:sp>
        <p:nvSpPr>
          <p:cNvPr id="35" name="Espace réservé du texte 9">
            <a:extLst>
              <a:ext uri="{FF2B5EF4-FFF2-40B4-BE49-F238E27FC236}">
                <a16:creationId xmlns:a16="http://schemas.microsoft.com/office/drawing/2014/main" id="{193F6256-AC7D-4195-917A-31ADE64DD7E9}"/>
              </a:ext>
            </a:extLst>
          </p:cNvPr>
          <p:cNvSpPr txBox="1">
            <a:spLocks/>
          </p:cNvSpPr>
          <p:nvPr/>
        </p:nvSpPr>
        <p:spPr>
          <a:xfrm>
            <a:off x="6116944" y="2217761"/>
            <a:ext cx="3251747" cy="2033687"/>
          </a:xfrm>
          <a:prstGeom prst="rect">
            <a:avLst/>
          </a:prstGeom>
          <a:solidFill>
            <a:schemeClr val="bg1">
              <a:lumMod val="75000"/>
            </a:schemeClr>
          </a:solidFill>
        </p:spPr>
        <p:txBody>
          <a:bodyPr/>
          <a:lst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marL="0" indent="0" algn="just">
              <a:buNone/>
            </a:pPr>
            <a:r>
              <a:rPr lang="en-US" sz="1100" baseline="30000" dirty="0"/>
              <a:t>In January 2019, a cryogenics cell was created to support the engineers in charge of the </a:t>
            </a:r>
            <a:r>
              <a:rPr lang="en-US" sz="1100" baseline="30000" dirty="0" err="1"/>
              <a:t>cryosystem</a:t>
            </a:r>
            <a:r>
              <a:rPr lang="en-US" sz="1100" baseline="30000" dirty="0"/>
              <a:t> of the storage ring RF cavities (</a:t>
            </a:r>
            <a:r>
              <a:rPr lang="en-US" sz="1100" baseline="30000" dirty="0" err="1"/>
              <a:t>LHe</a:t>
            </a:r>
            <a:r>
              <a:rPr lang="en-US" sz="1100" baseline="30000" dirty="0"/>
              <a:t>, </a:t>
            </a:r>
            <a:r>
              <a:rPr lang="en-US" sz="1100" baseline="30000" dirty="0" err="1"/>
              <a:t>GHe</a:t>
            </a:r>
            <a:r>
              <a:rPr lang="en-US" sz="1100" baseline="30000" dirty="0"/>
              <a:t>, LN2) and the cryogenics systems for the beamlines (LN2). This cell is composed of 2 permanent people and 5 technicians with various backgrounds, including 2 operators  who devote a part of their time to the group.</a:t>
            </a:r>
          </a:p>
          <a:p>
            <a:pPr marL="126000" indent="-126000"/>
            <a:r>
              <a:rPr lang="en-US" sz="1100" baseline="30000" dirty="0"/>
              <a:t>Involvement to the on-call duty rolling (5 weeks/years)</a:t>
            </a:r>
          </a:p>
          <a:p>
            <a:pPr marL="126000" indent="-126000"/>
            <a:r>
              <a:rPr lang="en-US" sz="1100" baseline="30000" dirty="0"/>
              <a:t>Participation during operation and maintenance work</a:t>
            </a:r>
          </a:p>
          <a:p>
            <a:pPr marL="126000" indent="-126000"/>
            <a:r>
              <a:rPr lang="en-US" sz="1100" baseline="30000" dirty="0"/>
              <a:t>LabVIEW applications were created to provide a remote </a:t>
            </a:r>
            <a:r>
              <a:rPr lang="en-US" sz="1100" baseline="30000"/>
              <a:t>monitor of </a:t>
            </a:r>
            <a:r>
              <a:rPr lang="en-US" sz="1100" baseline="30000" dirty="0"/>
              <a:t>the cryogenic system status and another one to provide the assistance necessary to the experiment coordinators to remotely monitor the cryocoolers used by the beamlines. </a:t>
            </a:r>
          </a:p>
          <a:p>
            <a:pPr marL="126000" indent="-126000"/>
            <a:r>
              <a:rPr lang="en-US" sz="1100" baseline="30000" dirty="0"/>
              <a:t>Acquire new skills useful for operation</a:t>
            </a:r>
          </a:p>
          <a:p>
            <a:pPr marL="126000" indent="-126000"/>
            <a:r>
              <a:rPr lang="en-US" sz="1100" baseline="30000" dirty="0"/>
              <a:t>Study and implementation of a heating system for regeneration of activated carbon used in helium cleaning</a:t>
            </a:r>
          </a:p>
          <a:p>
            <a:pPr marL="126000" indent="-126000"/>
            <a:r>
              <a:rPr lang="en-US" sz="1100" baseline="30000" dirty="0"/>
              <a:t>Study and implementation of a control board to protect the He-liquefier in case of drop or shutdown on cooling circuit with automatic switching on the tap water circuit.</a:t>
            </a:r>
          </a:p>
        </p:txBody>
      </p:sp>
      <p:pic>
        <p:nvPicPr>
          <p:cNvPr id="36" name="Image 35">
            <a:extLst>
              <a:ext uri="{FF2B5EF4-FFF2-40B4-BE49-F238E27FC236}">
                <a16:creationId xmlns:a16="http://schemas.microsoft.com/office/drawing/2014/main" id="{519F1F42-E35F-40FA-8F18-92935BF516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916" y="2241797"/>
            <a:ext cx="1637573" cy="1318013"/>
          </a:xfrm>
          <a:prstGeom prst="rect">
            <a:avLst/>
          </a:prstGeom>
        </p:spPr>
      </p:pic>
      <p:pic>
        <p:nvPicPr>
          <p:cNvPr id="37" name="Image 36" descr="Une image contenant intérieur&#10;&#10;Description générée automatiquement">
            <a:extLst>
              <a:ext uri="{FF2B5EF4-FFF2-40B4-BE49-F238E27FC236}">
                <a16:creationId xmlns:a16="http://schemas.microsoft.com/office/drawing/2014/main" id="{4F8FFF5F-F469-48AD-AC47-E0A6688891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0490" y="2459852"/>
            <a:ext cx="987411" cy="1496939"/>
          </a:xfrm>
          <a:prstGeom prst="rect">
            <a:avLst/>
          </a:prstGeom>
        </p:spPr>
      </p:pic>
      <p:pic>
        <p:nvPicPr>
          <p:cNvPr id="38" name="Image 37">
            <a:extLst>
              <a:ext uri="{FF2B5EF4-FFF2-40B4-BE49-F238E27FC236}">
                <a16:creationId xmlns:a16="http://schemas.microsoft.com/office/drawing/2014/main" id="{8DBDFBDB-06FE-41EF-8C85-D519F09FD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1613" y="2877894"/>
            <a:ext cx="1498953" cy="1361133"/>
          </a:xfrm>
          <a:prstGeom prst="rect">
            <a:avLst/>
          </a:prstGeom>
        </p:spPr>
      </p:pic>
      <p:sp>
        <p:nvSpPr>
          <p:cNvPr id="39" name="Espace réservé du texte 9">
            <a:extLst>
              <a:ext uri="{FF2B5EF4-FFF2-40B4-BE49-F238E27FC236}">
                <a16:creationId xmlns:a16="http://schemas.microsoft.com/office/drawing/2014/main" id="{737140E7-06E8-4862-87F3-9CD1705F7125}"/>
              </a:ext>
            </a:extLst>
          </p:cNvPr>
          <p:cNvSpPr txBox="1">
            <a:spLocks/>
          </p:cNvSpPr>
          <p:nvPr/>
        </p:nvSpPr>
        <p:spPr>
          <a:xfrm>
            <a:off x="6175965" y="4910020"/>
            <a:ext cx="3281301" cy="1812307"/>
          </a:xfrm>
          <a:prstGeom prst="rect">
            <a:avLst/>
          </a:prstGeom>
          <a:solidFill>
            <a:schemeClr val="bg1">
              <a:lumMod val="75000"/>
            </a:schemeClr>
          </a:solidFill>
        </p:spPr>
        <p:txBody>
          <a:bodyPr/>
          <a:lst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marL="0" indent="0">
              <a:buNone/>
            </a:pPr>
            <a:r>
              <a:rPr lang="en-US" sz="1400" baseline="30000" dirty="0"/>
              <a:t>The operation group is also solicited  by various Accelerators groups to provide its expertise.</a:t>
            </a:r>
          </a:p>
          <a:p>
            <a:pPr marL="126000" indent="-126000"/>
            <a:r>
              <a:rPr lang="en-US" sz="1400" baseline="30000" dirty="0"/>
              <a:t>Development of new applications in LabVIEW for Pulsed Magnet group to control a magnet measurement test bench for the MAX-IV then SOLEIL Multipole Injection Kicker (MIK) and one used during its commissioning</a:t>
            </a:r>
          </a:p>
          <a:p>
            <a:pPr marL="126000" indent="-126000"/>
            <a:r>
              <a:rPr lang="en-US" sz="1400" baseline="30000" dirty="0"/>
              <a:t>Technical support and involvement in the implementation of water leak detector systems for other groups: </a:t>
            </a:r>
            <a:r>
              <a:rPr lang="en-US" sz="1400" baseline="30000" dirty="0" err="1"/>
              <a:t>Linac</a:t>
            </a:r>
            <a:r>
              <a:rPr lang="en-US" sz="1400" baseline="30000" dirty="0"/>
              <a:t>, power supply, radiofrequency technical rooms</a:t>
            </a:r>
          </a:p>
          <a:p>
            <a:pPr marL="126000" indent="-126000"/>
            <a:r>
              <a:rPr lang="en-US" sz="1400" baseline="30000" dirty="0"/>
              <a:t>Regular requesting of different work groups to install new temperature sensors (PT100 probes) in racks, on beamlines…</a:t>
            </a:r>
          </a:p>
        </p:txBody>
      </p:sp>
      <p:pic>
        <p:nvPicPr>
          <p:cNvPr id="40" name="Image 39">
            <a:extLst>
              <a:ext uri="{FF2B5EF4-FFF2-40B4-BE49-F238E27FC236}">
                <a16:creationId xmlns:a16="http://schemas.microsoft.com/office/drawing/2014/main" id="{A59D3B1E-4075-4798-9530-8E2CC5D140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2267" y="4833669"/>
            <a:ext cx="1743187" cy="1239040"/>
          </a:xfrm>
          <a:prstGeom prst="rect">
            <a:avLst/>
          </a:prstGeom>
        </p:spPr>
      </p:pic>
      <p:pic>
        <p:nvPicPr>
          <p:cNvPr id="41" name="Image 40">
            <a:extLst>
              <a:ext uri="{FF2B5EF4-FFF2-40B4-BE49-F238E27FC236}">
                <a16:creationId xmlns:a16="http://schemas.microsoft.com/office/drawing/2014/main" id="{0F4B163F-9FF4-4197-93DF-F3EBE30D76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872" y="5522824"/>
            <a:ext cx="1865164" cy="1301010"/>
          </a:xfrm>
          <a:prstGeom prst="rect">
            <a:avLst/>
          </a:prstGeom>
        </p:spPr>
      </p:pic>
      <p:sp>
        <p:nvSpPr>
          <p:cNvPr id="42" name="Espace réservé du texte 9">
            <a:extLst>
              <a:ext uri="{FF2B5EF4-FFF2-40B4-BE49-F238E27FC236}">
                <a16:creationId xmlns:a16="http://schemas.microsoft.com/office/drawing/2014/main" id="{DEFD8EFA-F335-4A80-B531-4B643D9981C7}"/>
              </a:ext>
            </a:extLst>
          </p:cNvPr>
          <p:cNvSpPr txBox="1">
            <a:spLocks/>
          </p:cNvSpPr>
          <p:nvPr/>
        </p:nvSpPr>
        <p:spPr>
          <a:xfrm>
            <a:off x="53067" y="4819181"/>
            <a:ext cx="3304664" cy="918297"/>
          </a:xfrm>
          <a:prstGeom prst="rect">
            <a:avLst/>
          </a:prstGeom>
          <a:solidFill>
            <a:schemeClr val="bg1">
              <a:lumMod val="75000"/>
            </a:schemeClr>
          </a:solidFill>
        </p:spPr>
        <p:txBody>
          <a:bodyPr/>
          <a:lst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marL="0" indent="0">
              <a:buNone/>
            </a:pPr>
            <a:r>
              <a:rPr lang="en-US" sz="1100" baseline="30000" dirty="0"/>
              <a:t>The Electronics group has asked support to the operation group to develop a tool able to automate a backup of all the motor systems (</a:t>
            </a:r>
            <a:r>
              <a:rPr lang="en-US" sz="1100" baseline="30000" dirty="0" err="1"/>
              <a:t>controlbox</a:t>
            </a:r>
            <a:r>
              <a:rPr lang="en-US" sz="1100" baseline="30000" dirty="0"/>
              <a:t>) configuration. At the origin, the backup was slow (10 days), semi-manual, cumbersome and made possible only during summer shutdown. </a:t>
            </a:r>
          </a:p>
          <a:p>
            <a:pPr marL="0" indent="0">
              <a:buNone/>
            </a:pPr>
            <a:r>
              <a:rPr lang="en-US" sz="1100" baseline="30000" dirty="0"/>
              <a:t>The </a:t>
            </a:r>
            <a:r>
              <a:rPr lang="en-US" sz="1100" b="1" baseline="30000" dirty="0" err="1"/>
              <a:t>Osmos</a:t>
            </a:r>
            <a:r>
              <a:rPr lang="en-US" sz="1100" b="1" baseline="30000" dirty="0"/>
              <a:t> applicatio</a:t>
            </a:r>
            <a:r>
              <a:rPr lang="en-US" sz="1100" baseline="30000" dirty="0"/>
              <a:t>n written in Python allows to perform the task in only one day with high quality without any error due to manual entry and the continuous evolution of the park of the motor systems widely deployed bring a strong added value for operation and maintenance work.</a:t>
            </a:r>
          </a:p>
          <a:p>
            <a:pPr>
              <a:buFont typeface="Wingdings" panose="05000000000000000000" pitchFamily="2" charset="2"/>
              <a:buChar char="Ø"/>
            </a:pPr>
            <a:endParaRPr lang="en-US" sz="1050" b="1" baseline="30000" dirty="0"/>
          </a:p>
          <a:p>
            <a:endParaRPr lang="en-US" sz="1050" b="1" baseline="30000" dirty="0"/>
          </a:p>
          <a:p>
            <a:pPr marL="0" indent="0">
              <a:buNone/>
            </a:pPr>
            <a:r>
              <a:rPr lang="en-US" sz="1050" b="1" baseline="30000" dirty="0"/>
              <a:t> </a:t>
            </a:r>
            <a:endParaRPr lang="en-US" sz="1050" dirty="0"/>
          </a:p>
        </p:txBody>
      </p:sp>
      <p:pic>
        <p:nvPicPr>
          <p:cNvPr id="43" name="Image 42">
            <a:extLst>
              <a:ext uri="{FF2B5EF4-FFF2-40B4-BE49-F238E27FC236}">
                <a16:creationId xmlns:a16="http://schemas.microsoft.com/office/drawing/2014/main" id="{C7C0F78A-F47C-45C9-A643-BC87054189ED}"/>
              </a:ext>
            </a:extLst>
          </p:cNvPr>
          <p:cNvPicPr>
            <a:picLocks noChangeAspect="1"/>
          </p:cNvPicPr>
          <p:nvPr/>
        </p:nvPicPr>
        <p:blipFill>
          <a:blip r:embed="rId10"/>
          <a:stretch>
            <a:fillRect/>
          </a:stretch>
        </p:blipFill>
        <p:spPr>
          <a:xfrm>
            <a:off x="462495" y="5756528"/>
            <a:ext cx="2485808" cy="1093185"/>
          </a:xfrm>
          <a:prstGeom prst="rect">
            <a:avLst/>
          </a:prstGeom>
        </p:spPr>
      </p:pic>
      <p:pic>
        <p:nvPicPr>
          <p:cNvPr id="44" name="Picture 2" descr="ControlBox Dessin">
            <a:extLst>
              <a:ext uri="{FF2B5EF4-FFF2-40B4-BE49-F238E27FC236}">
                <a16:creationId xmlns:a16="http://schemas.microsoft.com/office/drawing/2014/main" id="{0E3ED965-5DFD-4BEC-AD93-BE358FF17A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67811" y="6332050"/>
            <a:ext cx="1408113" cy="39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a:extLst>
              <a:ext uri="{FF2B5EF4-FFF2-40B4-BE49-F238E27FC236}">
                <a16:creationId xmlns:a16="http://schemas.microsoft.com/office/drawing/2014/main" id="{ABE534BA-092F-4129-B294-EF16D7993E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1539" y="4876623"/>
            <a:ext cx="1980659" cy="1309896"/>
          </a:xfrm>
          <a:prstGeom prst="rect">
            <a:avLst/>
          </a:prstGeom>
        </p:spPr>
      </p:pic>
      <p:pic>
        <p:nvPicPr>
          <p:cNvPr id="46" name="Image 45">
            <a:extLst>
              <a:ext uri="{FF2B5EF4-FFF2-40B4-BE49-F238E27FC236}">
                <a16:creationId xmlns:a16="http://schemas.microsoft.com/office/drawing/2014/main" id="{87A3C1BA-1A5C-43D9-9533-6B81A44DDD31}"/>
              </a:ext>
            </a:extLst>
          </p:cNvPr>
          <p:cNvPicPr>
            <a:picLocks noChangeAspect="1"/>
          </p:cNvPicPr>
          <p:nvPr/>
        </p:nvPicPr>
        <p:blipFill>
          <a:blip r:embed="rId13"/>
          <a:stretch>
            <a:fillRect/>
          </a:stretch>
        </p:blipFill>
        <p:spPr>
          <a:xfrm>
            <a:off x="0" y="-11370"/>
            <a:ext cx="12192000" cy="1040917"/>
          </a:xfrm>
          <a:prstGeom prst="rect">
            <a:avLst/>
          </a:prstGeom>
        </p:spPr>
      </p:pic>
      <p:sp>
        <p:nvSpPr>
          <p:cNvPr id="48" name="Espace réservé du texte 47">
            <a:extLst>
              <a:ext uri="{FF2B5EF4-FFF2-40B4-BE49-F238E27FC236}">
                <a16:creationId xmlns:a16="http://schemas.microsoft.com/office/drawing/2014/main" id="{D5486699-D9FF-459D-98F2-88B9CF97C26A}"/>
              </a:ext>
            </a:extLst>
          </p:cNvPr>
          <p:cNvSpPr txBox="1">
            <a:spLocks/>
          </p:cNvSpPr>
          <p:nvPr/>
        </p:nvSpPr>
        <p:spPr>
          <a:xfrm>
            <a:off x="-21020" y="579284"/>
            <a:ext cx="12192000" cy="516498"/>
          </a:xfrm>
          <a:prstGeom prst="rect">
            <a:avLst/>
          </a:prstGeom>
        </p:spPr>
        <p:txBody>
          <a:bodyPr/>
          <a:lstStyle>
            <a:lvl1pPr marL="0" indent="0" algn="l" defTabSz="4176431" rtl="0" eaLnBrk="1" latinLnBrk="0" hangingPunct="1">
              <a:spcBef>
                <a:spcPct val="20000"/>
              </a:spcBef>
              <a:buFontTx/>
              <a:buNone/>
              <a:defRPr lang="fr-FR" sz="2400" kern="1200" dirty="0" smtClean="0">
                <a:solidFill>
                  <a:schemeClr val="bg1"/>
                </a:solidFill>
                <a:latin typeface="Arial"/>
                <a:ea typeface="+mn-ea"/>
                <a:cs typeface="Arial"/>
              </a:defRPr>
            </a:lvl1pPr>
            <a:lvl2pPr marL="208821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2pPr>
            <a:lvl3pPr marL="4176430"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3pPr>
            <a:lvl4pPr marL="626464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4pPr>
            <a:lvl5pPr marL="8352861" indent="0" algn="l" defTabSz="4176431" rtl="0" eaLnBrk="1" latinLnBrk="0" hangingPunct="1">
              <a:spcBef>
                <a:spcPct val="20000"/>
              </a:spcBef>
              <a:buFontTx/>
              <a:buNone/>
              <a:defRPr lang="fr-FR" sz="1800" kern="1200" dirty="0">
                <a:solidFill>
                  <a:schemeClr val="bg1"/>
                </a:solidFill>
                <a:latin typeface="Arial"/>
                <a:ea typeface="+mn-ea"/>
                <a:cs typeface="Arial"/>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algn="just"/>
            <a:r>
              <a:rPr lang="en-US" sz="800" b="1" dirty="0"/>
              <a:t>Christophe Bourg, Yann Denis, Xavier </a:t>
            </a:r>
            <a:r>
              <a:rPr lang="en-US" sz="800" b="1" dirty="0" err="1"/>
              <a:t>Delétoille</a:t>
            </a:r>
            <a:r>
              <a:rPr lang="en-US" sz="800" b="1" dirty="0"/>
              <a:t>, Samuel Garnier, Jean-Francois Lamarre*, Thomas Marion, Laurent S. Nadolski, Emmanuel </a:t>
            </a:r>
            <a:r>
              <a:rPr lang="en-US" sz="800" b="1" dirty="0" err="1"/>
              <a:t>Patry</a:t>
            </a:r>
            <a:r>
              <a:rPr lang="en-US" sz="800" b="1" dirty="0"/>
              <a:t>, Guillaume Roux, Clément </a:t>
            </a:r>
            <a:r>
              <a:rPr lang="en-US" sz="800" b="1" dirty="0" err="1"/>
              <a:t>Tournier</a:t>
            </a:r>
            <a:r>
              <a:rPr lang="en-US" sz="800" b="1" dirty="0"/>
              <a:t>, Didier </a:t>
            </a:r>
            <a:r>
              <a:rPr lang="en-US" sz="800" b="1" dirty="0" err="1"/>
              <a:t>Trévarin</a:t>
            </a:r>
            <a:r>
              <a:rPr lang="en-US" sz="800" b="1" dirty="0"/>
              <a:t>,  Synchrotron SOLEIL, Gif-sur-Yvette, France</a:t>
            </a:r>
          </a:p>
          <a:p>
            <a:pPr algn="just"/>
            <a:r>
              <a:rPr lang="en-US" sz="800" b="1" dirty="0"/>
              <a:t>* </a:t>
            </a:r>
            <a:r>
              <a:rPr lang="en-US" sz="800" b="1" dirty="0" err="1"/>
              <a:t>jean-françois.lamarre@synchrotron</a:t>
            </a:r>
            <a:r>
              <a:rPr lang="en-US" sz="800" b="1" dirty="0"/>
              <a:t>–</a:t>
            </a:r>
            <a:r>
              <a:rPr lang="en-US" sz="800" b="1" dirty="0" err="1"/>
              <a:t>soleil.fr</a:t>
            </a:r>
            <a:endParaRPr lang="en-US" sz="800" b="1" dirty="0"/>
          </a:p>
        </p:txBody>
      </p:sp>
      <p:sp>
        <p:nvSpPr>
          <p:cNvPr id="49" name="Espace réservé du titre 1">
            <a:extLst>
              <a:ext uri="{FF2B5EF4-FFF2-40B4-BE49-F238E27FC236}">
                <a16:creationId xmlns:a16="http://schemas.microsoft.com/office/drawing/2014/main" id="{0F2B7F65-A803-4E0E-ADB9-D4544B4EBA49}"/>
              </a:ext>
            </a:extLst>
          </p:cNvPr>
          <p:cNvSpPr txBox="1">
            <a:spLocks/>
          </p:cNvSpPr>
          <p:nvPr/>
        </p:nvSpPr>
        <p:spPr>
          <a:xfrm>
            <a:off x="30651" y="22849"/>
            <a:ext cx="12192001" cy="281798"/>
          </a:xfrm>
          <a:prstGeom prst="rect">
            <a:avLst/>
          </a:prstGeom>
        </p:spPr>
        <p:txBody>
          <a:bodyPr vert="horz" lIns="417643" tIns="208822" rIns="417643" bIns="208822" rtlCol="0" anchor="ctr">
            <a:noAutofit/>
          </a:bodyPr>
          <a:lstStyle>
            <a:lvl1pPr algn="l" defTabSz="4176431" rtl="0" eaLnBrk="1" latinLnBrk="0" hangingPunct="1">
              <a:spcBef>
                <a:spcPct val="0"/>
              </a:spcBef>
              <a:buNone/>
              <a:defRPr lang="fr-FR" sz="15000" kern="1200">
                <a:solidFill>
                  <a:srgbClr val="FBDB10"/>
                </a:solidFill>
                <a:effectLst>
                  <a:outerShdw blurRad="38100" dist="38100" dir="2700000" algn="tl" rotWithShape="0">
                    <a:srgbClr val="000000">
                      <a:alpha val="70000"/>
                    </a:srgbClr>
                  </a:outerShdw>
                </a:effectLst>
                <a:latin typeface="Arial" panose="020B0604020202020204" pitchFamily="34" charset="0"/>
                <a:ea typeface="+mn-ea"/>
                <a:cs typeface="Arial" panose="020B0604020202020204" pitchFamily="34" charset="0"/>
              </a:defRPr>
            </a:lvl1pPr>
          </a:lstStyle>
          <a:p>
            <a:pPr algn="ctr"/>
            <a:r>
              <a:rPr lang="en-US" sz="2000" dirty="0"/>
              <a:t>Secondary activities of the SOLEIL operators</a:t>
            </a:r>
          </a:p>
        </p:txBody>
      </p:sp>
      <p:pic>
        <p:nvPicPr>
          <p:cNvPr id="50" name="Image 49">
            <a:extLst>
              <a:ext uri="{FF2B5EF4-FFF2-40B4-BE49-F238E27FC236}">
                <a16:creationId xmlns:a16="http://schemas.microsoft.com/office/drawing/2014/main" id="{3352D071-2FF6-4364-8113-B19C5FDD6887}"/>
              </a:ext>
            </a:extLst>
          </p:cNvPr>
          <p:cNvPicPr>
            <a:picLocks noChangeAspect="1"/>
          </p:cNvPicPr>
          <p:nvPr/>
        </p:nvPicPr>
        <p:blipFill>
          <a:blip r:embed="rId14"/>
          <a:stretch>
            <a:fillRect/>
          </a:stretch>
        </p:blipFill>
        <p:spPr>
          <a:xfrm>
            <a:off x="10062889" y="23246"/>
            <a:ext cx="1900451" cy="554182"/>
          </a:xfrm>
          <a:prstGeom prst="rect">
            <a:avLst/>
          </a:prstGeom>
        </p:spPr>
      </p:pic>
      <p:pic>
        <p:nvPicPr>
          <p:cNvPr id="51" name="Image 50">
            <a:extLst>
              <a:ext uri="{FF2B5EF4-FFF2-40B4-BE49-F238E27FC236}">
                <a16:creationId xmlns:a16="http://schemas.microsoft.com/office/drawing/2014/main" id="{4FBBE0D5-7270-46DE-BE5A-E514722DC1FC}"/>
              </a:ext>
            </a:extLst>
          </p:cNvPr>
          <p:cNvPicPr>
            <a:picLocks noChangeAspect="1"/>
          </p:cNvPicPr>
          <p:nvPr/>
        </p:nvPicPr>
        <p:blipFill>
          <a:blip r:embed="rId15"/>
          <a:stretch>
            <a:fillRect/>
          </a:stretch>
        </p:blipFill>
        <p:spPr>
          <a:xfrm>
            <a:off x="0" y="1010708"/>
            <a:ext cx="12192000" cy="699793"/>
          </a:xfrm>
          <a:prstGeom prst="rect">
            <a:avLst/>
          </a:prstGeom>
        </p:spPr>
      </p:pic>
      <p:sp>
        <p:nvSpPr>
          <p:cNvPr id="52" name="ZoneTexte 51">
            <a:extLst>
              <a:ext uri="{FF2B5EF4-FFF2-40B4-BE49-F238E27FC236}">
                <a16:creationId xmlns:a16="http://schemas.microsoft.com/office/drawing/2014/main" id="{2715A471-0078-4800-A0B2-3B8B0EE3E91F}"/>
              </a:ext>
            </a:extLst>
          </p:cNvPr>
          <p:cNvSpPr txBox="1"/>
          <p:nvPr/>
        </p:nvSpPr>
        <p:spPr>
          <a:xfrm>
            <a:off x="-21020" y="992229"/>
            <a:ext cx="12172587" cy="707886"/>
          </a:xfrm>
          <a:prstGeom prst="rect">
            <a:avLst/>
          </a:prstGeom>
          <a:noFill/>
        </p:spPr>
        <p:txBody>
          <a:bodyPr wrap="square" rtlCol="0">
            <a:spAutoFit/>
          </a:bodyPr>
          <a:lstStyle/>
          <a:p>
            <a:r>
              <a:rPr lang="en-US" sz="1000" i="1" dirty="0">
                <a:solidFill>
                  <a:schemeClr val="bg1"/>
                </a:solidFill>
                <a:effectLst/>
                <a:latin typeface="+mj-lt"/>
                <a:ea typeface="Calibri" panose="020F0502020204030204" pitchFamily="34" charset="0"/>
              </a:rPr>
              <a:t>SOLEIL is the French third generation synchrotron light source in operation since 2007 and providing photon beams to 29 beamlines with a maximum intensity of 500 mA, 5 000 hours per year. </a:t>
            </a:r>
            <a:endParaRPr lang="en-US" sz="1000" dirty="0">
              <a:solidFill>
                <a:schemeClr val="bg1"/>
              </a:solidFill>
              <a:effectLst/>
              <a:latin typeface="+mj-lt"/>
              <a:ea typeface="Calibri" panose="020F0502020204030204" pitchFamily="34" charset="0"/>
            </a:endParaRPr>
          </a:p>
          <a:p>
            <a:r>
              <a:rPr lang="en-US" sz="1000" i="1" dirty="0">
                <a:solidFill>
                  <a:schemeClr val="bg1"/>
                </a:solidFill>
                <a:effectLst/>
                <a:latin typeface="+mj-lt"/>
                <a:ea typeface="Calibri" panose="020F0502020204030204" pitchFamily="34" charset="0"/>
              </a:rPr>
              <a:t>For about ten years, the eight operators of the operation group have developed their own programs, first in </a:t>
            </a:r>
            <a:r>
              <a:rPr lang="en-US" sz="1000" i="1" dirty="0" err="1">
                <a:solidFill>
                  <a:schemeClr val="bg1"/>
                </a:solidFill>
                <a:effectLst/>
                <a:latin typeface="+mj-lt"/>
                <a:ea typeface="Calibri" panose="020F0502020204030204" pitchFamily="34" charset="0"/>
              </a:rPr>
              <a:t>GlobalSCREEN</a:t>
            </a:r>
            <a:r>
              <a:rPr lang="en-US" sz="1000" i="1" dirty="0">
                <a:solidFill>
                  <a:schemeClr val="bg1"/>
                </a:solidFill>
                <a:effectLst/>
                <a:latin typeface="+mj-lt"/>
                <a:ea typeface="Calibri" panose="020F0502020204030204" pitchFamily="34" charset="0"/>
              </a:rPr>
              <a:t> and then in LabVIEW and python, to ensure their main functions, namely to drive the accelerators with a 98-99% beam availability with top performance and stability. Today, they maintain these software programs and continue to develop new ones adapted to changing needs. In addition to their primary operation roles, some members of the group also have support duties for other groups in the organization</a:t>
            </a:r>
            <a:endParaRPr lang="en-US" sz="1000" b="1" dirty="0">
              <a:solidFill>
                <a:schemeClr val="bg1"/>
              </a:solidFill>
              <a:latin typeface="+mj-lt"/>
            </a:endParaRPr>
          </a:p>
        </p:txBody>
      </p:sp>
      <p:pic>
        <p:nvPicPr>
          <p:cNvPr id="1026" name="Picture 2" descr="WAO2021_Logo_700">
            <a:extLst>
              <a:ext uri="{FF2B5EF4-FFF2-40B4-BE49-F238E27FC236}">
                <a16:creationId xmlns:a16="http://schemas.microsoft.com/office/drawing/2014/main" id="{5C8BE7F6-8E04-4591-B6EA-182D25682C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40" y="12149"/>
            <a:ext cx="1374211" cy="58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267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2406</TotalTime>
  <Words>668</Words>
  <Application>Microsoft Office PowerPoint</Application>
  <PresentationFormat>Grand écran</PresentationFormat>
  <Paragraphs>32</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PATRY Emmanuel</dc:creator>
  <cp:lastModifiedBy>PATRY Emmanuel</cp:lastModifiedBy>
  <cp:revision>49</cp:revision>
  <cp:lastPrinted>2021-09-29T07:43:38Z</cp:lastPrinted>
  <dcterms:created xsi:type="dcterms:W3CDTF">2021-09-22T12:17:30Z</dcterms:created>
  <dcterms:modified xsi:type="dcterms:W3CDTF">2021-09-30T15:15:23Z</dcterms:modified>
</cp:coreProperties>
</file>