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33B"/>
    <a:srgbClr val="105C78"/>
    <a:srgbClr val="00ADDC"/>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130B70-8D94-1DED-5D7E-0B01E3B56858}" v="1219" dt="2021-09-24T16:21:15.521"/>
    <p1510:client id="{4741D9D1-294E-31FC-D7E5-F01D9CC2A0E7}" v="96" dt="2021-09-24T18:44:08.222"/>
    <p1510:client id="{7D78C391-8295-D016-5DD2-B7601C9A4F64}" v="1913" dt="2021-09-28T21:08:27.778"/>
    <p1510:client id="{D74AC041-8213-0797-2794-63B1A4A38521}" v="1897" dt="2021-09-29T05:05:57.318"/>
    <p1510:client id="{F7B2B902-46C4-1197-8534-A37DEE6E5A1A}" v="318" dt="2021-09-29T17:20:35.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114" d="100"/>
          <a:sy n="114" d="100"/>
        </p:scale>
        <p:origin x="3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77F7-E1DD-4504-AFB9-A57A5647D8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ADD083-1EE6-4CBE-AF7D-CD524FB623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EDBE3B-B2AA-4791-9ACD-84B8B1422DC3}"/>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5" name="Footer Placeholder 4">
            <a:extLst>
              <a:ext uri="{FF2B5EF4-FFF2-40B4-BE49-F238E27FC236}">
                <a16:creationId xmlns:a16="http://schemas.microsoft.com/office/drawing/2014/main" id="{B68CE00C-2A53-4A81-A0F4-A695071DF5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B79886-C5A4-4DC1-8497-71D654A6DF94}"/>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405393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84DD-8CC8-49E1-846E-5E85D29EFF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1308BD-7654-4291-9685-5F6C234951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97430-E9C7-4D2F-8920-923121480EBE}"/>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5" name="Footer Placeholder 4">
            <a:extLst>
              <a:ext uri="{FF2B5EF4-FFF2-40B4-BE49-F238E27FC236}">
                <a16:creationId xmlns:a16="http://schemas.microsoft.com/office/drawing/2014/main" id="{762294FE-7EC3-428A-B692-91DDE8F37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0F955-BD56-445B-A517-9DC0769615C9}"/>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117282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603969-F0A0-47E1-BE49-E4EDD7BBB7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B16594-58B5-48C7-A74A-4CE07D84FB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F521F-E400-4314-82D0-C58C1C3E243C}"/>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5" name="Footer Placeholder 4">
            <a:extLst>
              <a:ext uri="{FF2B5EF4-FFF2-40B4-BE49-F238E27FC236}">
                <a16:creationId xmlns:a16="http://schemas.microsoft.com/office/drawing/2014/main" id="{E591DC36-25C7-484B-BB22-9BA446F6ED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8A5B4-CCF5-44AA-96A6-A8D4D6C05B9C}"/>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234768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14351-CE7C-4818-8B71-6F4D67E091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9C4EAE-1A52-4FD1-A0BE-BD48C2258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E51997-EC74-4446-9EE4-2DA8190177B6}"/>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5" name="Footer Placeholder 4">
            <a:extLst>
              <a:ext uri="{FF2B5EF4-FFF2-40B4-BE49-F238E27FC236}">
                <a16:creationId xmlns:a16="http://schemas.microsoft.com/office/drawing/2014/main" id="{E487B095-4EB9-4E91-A756-5BB6EBD5C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91AD0C-483E-477E-A800-E60A40D5B895}"/>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159437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2C615-BC33-46E7-A37F-9806F96244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604514-C57D-4DF7-9E2D-DE41F5F813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2B7D0D-5BCA-49B4-94B8-1811782CB687}"/>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5" name="Footer Placeholder 4">
            <a:extLst>
              <a:ext uri="{FF2B5EF4-FFF2-40B4-BE49-F238E27FC236}">
                <a16:creationId xmlns:a16="http://schemas.microsoft.com/office/drawing/2014/main" id="{E3C32D24-A792-4C5A-99CE-3DED9D3D1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12B74-8A97-4557-81C3-055005F672B3}"/>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34173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BABAF-902E-4818-85E0-943B886E72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5CE79-C320-48D7-B941-B7BEDE86E9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FF675F-6913-4FED-BE18-7FA31090A6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8408F8-086E-432A-B238-4E91F1FDF55C}"/>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6" name="Footer Placeholder 5">
            <a:extLst>
              <a:ext uri="{FF2B5EF4-FFF2-40B4-BE49-F238E27FC236}">
                <a16:creationId xmlns:a16="http://schemas.microsoft.com/office/drawing/2014/main" id="{1DAD69BD-A6ED-4FD8-971B-9B43CF4333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92138-067D-48EB-8BB2-4041FD790B9C}"/>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354164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CA831-AA96-4308-9D3D-0CC5CBBA8E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BD8950-D447-4F33-8838-AA58E2F62A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A1B7D5-47B0-4AC0-97CE-A6439F68A8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EEBD9A-B703-41F3-867C-3F6BC3A138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F8B11C-A74A-4E9F-B2CC-D371F70732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1FC14E-C5F0-4CC0-B2ED-7FA18BC20BA0}"/>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8" name="Footer Placeholder 7">
            <a:extLst>
              <a:ext uri="{FF2B5EF4-FFF2-40B4-BE49-F238E27FC236}">
                <a16:creationId xmlns:a16="http://schemas.microsoft.com/office/drawing/2014/main" id="{7832A2EA-36F2-4CA7-89D2-C356918D56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DF3BD8-F504-44A7-8076-AC417B703541}"/>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147100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A6E8E-CD73-46BE-896D-F359B06725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1DE2B9-FB3B-453A-B974-169A6FDC4DBF}"/>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4" name="Footer Placeholder 3">
            <a:extLst>
              <a:ext uri="{FF2B5EF4-FFF2-40B4-BE49-F238E27FC236}">
                <a16:creationId xmlns:a16="http://schemas.microsoft.com/office/drawing/2014/main" id="{67AD5EE2-7005-4D63-A05F-B42C6D9471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C84ED5-C824-4A67-A041-C048F37A347C}"/>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1980924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9E6A7D-78EE-40B5-B429-86E5525701C8}"/>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3" name="Footer Placeholder 2">
            <a:extLst>
              <a:ext uri="{FF2B5EF4-FFF2-40B4-BE49-F238E27FC236}">
                <a16:creationId xmlns:a16="http://schemas.microsoft.com/office/drawing/2014/main" id="{4D208252-CE52-4CBF-8156-C16F5212BB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3F4E04-4168-472A-815C-DB8A567BB74A}"/>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3303565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B079F-C9F0-4D7C-A32A-C8DC682CE9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9A82F9-D745-46A0-A8CE-9494253839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340198-1C32-44D7-87FA-F865E039EB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F120E8-D31F-48E5-9F41-243CEF2E3334}"/>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6" name="Footer Placeholder 5">
            <a:extLst>
              <a:ext uri="{FF2B5EF4-FFF2-40B4-BE49-F238E27FC236}">
                <a16:creationId xmlns:a16="http://schemas.microsoft.com/office/drawing/2014/main" id="{5357390C-B64D-46F5-BF41-3CA030AD98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C4154-E28D-4F4C-A3CB-3AFA0B6AB188}"/>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2395936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73A76-FC4E-47AD-BE8F-05A55FC437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F787D1-E2CB-420D-82EC-C9BC7C3B95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29811F-D478-4459-9AEB-248A31647C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173FEE-062D-4C50-9739-1B09ADDDDE4F}"/>
              </a:ext>
            </a:extLst>
          </p:cNvPr>
          <p:cNvSpPr>
            <a:spLocks noGrp="1"/>
          </p:cNvSpPr>
          <p:nvPr>
            <p:ph type="dt" sz="half" idx="10"/>
          </p:nvPr>
        </p:nvSpPr>
        <p:spPr/>
        <p:txBody>
          <a:bodyPr/>
          <a:lstStyle/>
          <a:p>
            <a:fld id="{AE4650DA-5996-4A1D-A875-0CF61D71459F}" type="datetimeFigureOut">
              <a:rPr lang="en-US" smtClean="0"/>
              <a:t>9/30/2021</a:t>
            </a:fld>
            <a:endParaRPr lang="en-US"/>
          </a:p>
        </p:txBody>
      </p:sp>
      <p:sp>
        <p:nvSpPr>
          <p:cNvPr id="6" name="Footer Placeholder 5">
            <a:extLst>
              <a:ext uri="{FF2B5EF4-FFF2-40B4-BE49-F238E27FC236}">
                <a16:creationId xmlns:a16="http://schemas.microsoft.com/office/drawing/2014/main" id="{C5381BB5-69A3-437F-88D3-A696E2C776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E104B3-0492-4A18-8CB8-9C0E7D651982}"/>
              </a:ext>
            </a:extLst>
          </p:cNvPr>
          <p:cNvSpPr>
            <a:spLocks noGrp="1"/>
          </p:cNvSpPr>
          <p:nvPr>
            <p:ph type="sldNum" sz="quarter" idx="12"/>
          </p:nvPr>
        </p:nvSpPr>
        <p:spPr/>
        <p:txBody>
          <a:bodyPr/>
          <a:lstStyle/>
          <a:p>
            <a:fld id="{7D929350-C96E-4929-BBCD-DF8AE4764970}" type="slidenum">
              <a:rPr lang="en-US" smtClean="0"/>
              <a:t>‹#›</a:t>
            </a:fld>
            <a:endParaRPr lang="en-US"/>
          </a:p>
        </p:txBody>
      </p:sp>
    </p:spTree>
    <p:extLst>
      <p:ext uri="{BB962C8B-B14F-4D97-AF65-F5344CB8AC3E}">
        <p14:creationId xmlns:p14="http://schemas.microsoft.com/office/powerpoint/2010/main" val="106120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7D63F0-D0F9-4691-9310-89D5DF7C46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341695-5370-4B56-851B-47C959B1D1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D75B7-0F1B-42DC-A4AA-FF0052BEAE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650DA-5996-4A1D-A875-0CF61D71459F}" type="datetimeFigureOut">
              <a:rPr lang="en-US" smtClean="0"/>
              <a:t>9/30/2021</a:t>
            </a:fld>
            <a:endParaRPr lang="en-US"/>
          </a:p>
        </p:txBody>
      </p:sp>
      <p:sp>
        <p:nvSpPr>
          <p:cNvPr id="5" name="Footer Placeholder 4">
            <a:extLst>
              <a:ext uri="{FF2B5EF4-FFF2-40B4-BE49-F238E27FC236}">
                <a16:creationId xmlns:a16="http://schemas.microsoft.com/office/drawing/2014/main" id="{F436963D-6893-4031-9F22-9314CD07AA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6810D2-A72D-4C40-8642-77989E2CAB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29350-C96E-4929-BBCD-DF8AE4764970}" type="slidenum">
              <a:rPr lang="en-US" smtClean="0"/>
              <a:t>‹#›</a:t>
            </a:fld>
            <a:endParaRPr lang="en-US"/>
          </a:p>
        </p:txBody>
      </p:sp>
    </p:spTree>
    <p:extLst>
      <p:ext uri="{BB962C8B-B14F-4D97-AF65-F5344CB8AC3E}">
        <p14:creationId xmlns:p14="http://schemas.microsoft.com/office/powerpoint/2010/main" val="2620732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indico.bnl.gov/event/11680/contributions/52684/attachments/37172/61210/STAR_Run21_Retreat.pdf" TargetMode="External"/><Relationship Id="rId7" Type="http://schemas.openxmlformats.org/officeDocument/2006/relationships/image" Target="../media/image2.png"/><Relationship Id="rId2" Type="http://schemas.openxmlformats.org/officeDocument/2006/relationships/hyperlink" Target="https://indico.bnl.gov/event/11680/timetable/?view=standard_inline_minutes"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indico.bnl.gov/event/9276/" TargetMode="External"/><Relationship Id="rId4" Type="http://schemas.openxmlformats.org/officeDocument/2006/relationships/hyperlink" Target="https://indico.bnl.gov/event/9276/contributions/40964/attachments/30837/48460/RHIC_retreat_2020.pdf"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AFB0430D-7983-4F6A-AE66-B0BF1E239AD0}"/>
              </a:ext>
            </a:extLst>
          </p:cNvPr>
          <p:cNvSpPr txBox="1"/>
          <p:nvPr/>
        </p:nvSpPr>
        <p:spPr>
          <a:xfrm>
            <a:off x="8042011" y="5437744"/>
            <a:ext cx="4127811" cy="12926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650" dirty="0">
                <a:cs typeface="Calibri"/>
              </a:rPr>
              <a:t>Burkhart A. (</a:t>
            </a:r>
            <a:r>
              <a:rPr lang="en-US" sz="650" dirty="0">
                <a:ea typeface="+mn-lt"/>
                <a:cs typeface="+mn-lt"/>
              </a:rPr>
              <a:t>2021, September</a:t>
            </a:r>
            <a:r>
              <a:rPr lang="en-US" sz="650" dirty="0">
                <a:cs typeface="Calibri"/>
              </a:rPr>
              <a:t>). </a:t>
            </a:r>
            <a:r>
              <a:rPr lang="en-US" sz="650" i="1" dirty="0">
                <a:cs typeface="Calibri"/>
              </a:rPr>
              <a:t>View from Operations</a:t>
            </a:r>
            <a:r>
              <a:rPr lang="en-US" sz="650" dirty="0">
                <a:cs typeface="Calibri"/>
              </a:rPr>
              <a:t> [Presentation.]</a:t>
            </a:r>
            <a:r>
              <a:rPr lang="en-US" sz="650" dirty="0">
                <a:ea typeface="+mn-lt"/>
                <a:cs typeface="+mn-lt"/>
              </a:rPr>
              <a:t> RHIC Virtual Retreat 2021. Brookhaven NY, United States  </a:t>
            </a:r>
            <a:r>
              <a:rPr lang="en-US" sz="650" dirty="0">
                <a:ea typeface="+mn-lt"/>
                <a:cs typeface="+mn-lt"/>
                <a:hlinkClick r:id="rId2"/>
              </a:rPr>
              <a:t>https://indico.bnl.gov/event/11680/timetable/?view=standard_inline_minutes</a:t>
            </a:r>
            <a:endParaRPr lang="en-US" sz="650" dirty="0">
              <a:ea typeface="+mn-lt"/>
              <a:cs typeface="+mn-lt"/>
            </a:endParaRPr>
          </a:p>
          <a:p>
            <a:pPr marL="171450" indent="-171450">
              <a:buFont typeface="Arial"/>
              <a:buChar char="•"/>
            </a:pPr>
            <a:r>
              <a:rPr lang="en-US" sz="650" dirty="0">
                <a:cs typeface="Calibri"/>
              </a:rPr>
              <a:t>Lee J. H. (2021, September). </a:t>
            </a:r>
            <a:r>
              <a:rPr lang="en-US" sz="650" i="1" dirty="0">
                <a:cs typeface="Calibri"/>
              </a:rPr>
              <a:t>Run21 Summary and Requests for Run22</a:t>
            </a:r>
            <a:r>
              <a:rPr lang="en-US" sz="650" dirty="0">
                <a:cs typeface="Calibri"/>
              </a:rPr>
              <a:t> [Presentation]. RHIC Virtual Retreat 2021. Brookhaven NY, United States </a:t>
            </a:r>
            <a:r>
              <a:rPr lang="en-US" sz="650" dirty="0">
                <a:ea typeface="+mn-lt"/>
                <a:cs typeface="+mn-lt"/>
              </a:rPr>
              <a:t> </a:t>
            </a:r>
            <a:r>
              <a:rPr lang="en-US" sz="650" dirty="0">
                <a:ea typeface="+mn-lt"/>
                <a:cs typeface="+mn-lt"/>
                <a:hlinkClick r:id="rId3"/>
              </a:rPr>
              <a:t>https://indico.bnl.gov/event/11680/contributions/52684/attachments/37172/61210/STAR_Run21_Retreat.pdf</a:t>
            </a:r>
            <a:endParaRPr lang="en-US" sz="650" dirty="0">
              <a:cs typeface="Calibri"/>
            </a:endParaRPr>
          </a:p>
          <a:p>
            <a:pPr marL="171450" indent="-171450">
              <a:buFont typeface="Arial"/>
              <a:buChar char="•"/>
            </a:pPr>
            <a:r>
              <a:rPr lang="en-US" sz="650" dirty="0">
                <a:cs typeface="Calibri"/>
              </a:rPr>
              <a:t>Liu C.  (2020, October).</a:t>
            </a:r>
            <a:r>
              <a:rPr lang="en-US" sz="650" i="1" dirty="0">
                <a:cs typeface="Calibri"/>
              </a:rPr>
              <a:t> RHIC Beam Energy Scan II Operation in 2020</a:t>
            </a:r>
            <a:r>
              <a:rPr lang="en-US" sz="650" dirty="0">
                <a:cs typeface="Calibri"/>
              </a:rPr>
              <a:t> [Presentation]. RHIC Virtual Retreat 2020, Brookhaven, NY, United States. </a:t>
            </a:r>
            <a:r>
              <a:rPr lang="en-US" sz="650" dirty="0">
                <a:ea typeface="+mn-lt"/>
                <a:cs typeface="+mn-lt"/>
                <a:hlinkClick r:id="rId4"/>
              </a:rPr>
              <a:t>https://indico.bnl.gov/event/9276/contributions/40964/attachments/30837/48460/RHIC_retreat_2020.pdf</a:t>
            </a:r>
            <a:endParaRPr lang="en-US" sz="650" dirty="0">
              <a:cs typeface="Calibri"/>
            </a:endParaRPr>
          </a:p>
          <a:p>
            <a:pPr marL="171450" indent="-171450">
              <a:buFont typeface="Arial"/>
              <a:buChar char="•"/>
            </a:pPr>
            <a:r>
              <a:rPr lang="en-US" sz="650" dirty="0">
                <a:ea typeface="+mn-lt"/>
                <a:cs typeface="+mn-lt"/>
              </a:rPr>
              <a:t>Terheide R.  (2020, October).</a:t>
            </a:r>
            <a:r>
              <a:rPr lang="en-US" sz="650" i="1" dirty="0">
                <a:ea typeface="+mn-lt"/>
                <a:cs typeface="+mn-lt"/>
              </a:rPr>
              <a:t> View from Operations</a:t>
            </a:r>
            <a:r>
              <a:rPr lang="en-US" sz="650" dirty="0">
                <a:ea typeface="+mn-lt"/>
                <a:cs typeface="+mn-lt"/>
              </a:rPr>
              <a:t>[Presentation]. RHIC Virtual Retreat 2020, Brookhaven, NY, United States. </a:t>
            </a:r>
            <a:r>
              <a:rPr lang="en-US" sz="650" dirty="0">
                <a:ea typeface="+mn-lt"/>
                <a:cs typeface="+mn-lt"/>
                <a:hlinkClick r:id="rId5"/>
              </a:rPr>
              <a:t>https://indico.bnl.gov/event/9276/</a:t>
            </a:r>
            <a:endParaRPr lang="en-US" sz="650" dirty="0">
              <a:ea typeface="+mn-lt"/>
              <a:cs typeface="+mn-lt"/>
            </a:endParaRPr>
          </a:p>
        </p:txBody>
      </p:sp>
      <p:sp>
        <p:nvSpPr>
          <p:cNvPr id="24" name="TextBox 23">
            <a:extLst>
              <a:ext uri="{FF2B5EF4-FFF2-40B4-BE49-F238E27FC236}">
                <a16:creationId xmlns:a16="http://schemas.microsoft.com/office/drawing/2014/main" id="{69749132-43FF-4CD3-AAD5-BFCA9EF55093}"/>
              </a:ext>
            </a:extLst>
          </p:cNvPr>
          <p:cNvSpPr txBox="1"/>
          <p:nvPr/>
        </p:nvSpPr>
        <p:spPr>
          <a:xfrm>
            <a:off x="4068725" y="2120504"/>
            <a:ext cx="331005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800" dirty="0"/>
              <a:t>All goals were reached for the STAR experiment for the RHIC program</a:t>
            </a:r>
            <a:endParaRPr lang="en-US" sz="800" dirty="0">
              <a:cs typeface="Calibri"/>
            </a:endParaRPr>
          </a:p>
          <a:p>
            <a:pPr marL="171450" indent="-171450">
              <a:buFont typeface="Arial"/>
              <a:buChar char="•"/>
            </a:pPr>
            <a:r>
              <a:rPr lang="en-US" sz="800" dirty="0">
                <a:cs typeface="Calibri"/>
              </a:rPr>
              <a:t>NSRL and BLIP ran with little interruption</a:t>
            </a:r>
          </a:p>
        </p:txBody>
      </p:sp>
      <p:pic>
        <p:nvPicPr>
          <p:cNvPr id="19" name="Picture 3">
            <a:extLst>
              <a:ext uri="{FF2B5EF4-FFF2-40B4-BE49-F238E27FC236}">
                <a16:creationId xmlns:a16="http://schemas.microsoft.com/office/drawing/2014/main" id="{712EF311-051A-4238-B5AF-965CFF2E9D14}"/>
              </a:ext>
            </a:extLst>
          </p:cNvPr>
          <p:cNvPicPr>
            <a:picLocks noChangeAspect="1"/>
          </p:cNvPicPr>
          <p:nvPr/>
        </p:nvPicPr>
        <p:blipFill>
          <a:blip r:embed="rId6"/>
          <a:stretch>
            <a:fillRect/>
          </a:stretch>
        </p:blipFill>
        <p:spPr>
          <a:xfrm>
            <a:off x="4645734" y="2550288"/>
            <a:ext cx="2715322" cy="2404886"/>
          </a:xfrm>
          <a:prstGeom prst="rect">
            <a:avLst/>
          </a:prstGeom>
        </p:spPr>
      </p:pic>
      <p:sp>
        <p:nvSpPr>
          <p:cNvPr id="12" name="TextBox 11">
            <a:extLst>
              <a:ext uri="{FF2B5EF4-FFF2-40B4-BE49-F238E27FC236}">
                <a16:creationId xmlns:a16="http://schemas.microsoft.com/office/drawing/2014/main" id="{2E361B60-DFB5-4185-904E-F991AADCBA0F}"/>
              </a:ext>
            </a:extLst>
          </p:cNvPr>
          <p:cNvSpPr txBox="1"/>
          <p:nvPr/>
        </p:nvSpPr>
        <p:spPr>
          <a:xfrm>
            <a:off x="87857" y="4838593"/>
            <a:ext cx="3850758"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US" sz="800" dirty="0">
                <a:ea typeface="+mn-lt"/>
                <a:cs typeface="+mn-lt"/>
              </a:rPr>
              <a:t>Issues around bringing in offsite personnel for failures while working around the essential personnel designation.</a:t>
            </a:r>
          </a:p>
          <a:p>
            <a:pPr marL="171450" indent="-171450">
              <a:buFont typeface="Arial" panose="020B0604020202020204" pitchFamily="34" charset="0"/>
              <a:buChar char="•"/>
            </a:pPr>
            <a:r>
              <a:rPr lang="en-US" sz="800" dirty="0">
                <a:ea typeface="+mn-lt"/>
                <a:cs typeface="+mn-lt"/>
              </a:rPr>
              <a:t>Multiple failures due to running during the summer for Run20 after the minsafe shutdown. Running during the summer causes many heat related problems for magnets across the complex. Summer running also brought increased risk of storms and power dips across the site.</a:t>
            </a:r>
          </a:p>
          <a:p>
            <a:pPr marL="171450" indent="-171450">
              <a:buFont typeface="Arial" panose="020B0604020202020204" pitchFamily="34" charset="0"/>
              <a:buChar char="•"/>
            </a:pPr>
            <a:r>
              <a:rPr lang="en-US" sz="800" dirty="0">
                <a:ea typeface="+mn-lt"/>
                <a:cs typeface="+mn-lt"/>
              </a:rPr>
              <a:t>The remote access system largely depends on keys taken from MCR, with these restricted due to limited staff allowed in MCR most accesses for maintenance required sweeps to be lost for work to be done. This meant many sweeps were required on maintenance days which can slow recovery time. </a:t>
            </a:r>
          </a:p>
          <a:p>
            <a:pPr marL="171450" indent="-171450">
              <a:buFont typeface="Arial" panose="020B0604020202020204" pitchFamily="34" charset="0"/>
              <a:buChar char="•"/>
            </a:pPr>
            <a:r>
              <a:rPr lang="en-US" sz="800" dirty="0">
                <a:ea typeface="+mn-lt"/>
                <a:cs typeface="+mn-lt"/>
              </a:rPr>
              <a:t>Communication via teams with staff offsite presented some difficulty especially with involved setup work. It also resulted in less documentation in easily accessible areas such as e-logs.</a:t>
            </a:r>
          </a:p>
          <a:p>
            <a:pPr marL="171450" indent="-171450">
              <a:buFont typeface="Arial" panose="020B0604020202020204" pitchFamily="34" charset="0"/>
              <a:buChar char="•"/>
            </a:pPr>
            <a:r>
              <a:rPr lang="en-US" sz="800" dirty="0">
                <a:cs typeface="Calibri"/>
              </a:rPr>
              <a:t>At times, access to cleaning supplies such as hand sanitizer were difficult to find on site.</a:t>
            </a:r>
          </a:p>
          <a:p>
            <a:endParaRPr lang="en-US" sz="800" dirty="0">
              <a:cs typeface="Calibri"/>
            </a:endParaRPr>
          </a:p>
        </p:txBody>
      </p:sp>
      <p:pic>
        <p:nvPicPr>
          <p:cNvPr id="18" name="Picture 5">
            <a:extLst>
              <a:ext uri="{FF2B5EF4-FFF2-40B4-BE49-F238E27FC236}">
                <a16:creationId xmlns:a16="http://schemas.microsoft.com/office/drawing/2014/main" id="{331A384B-C797-4767-AA51-B36009A48838}"/>
              </a:ext>
            </a:extLst>
          </p:cNvPr>
          <p:cNvPicPr>
            <a:picLocks noChangeAspect="1"/>
          </p:cNvPicPr>
          <p:nvPr/>
        </p:nvPicPr>
        <p:blipFill>
          <a:blip r:embed="rId7"/>
          <a:stretch>
            <a:fillRect/>
          </a:stretch>
        </p:blipFill>
        <p:spPr>
          <a:xfrm>
            <a:off x="4072046" y="5044960"/>
            <a:ext cx="3874098" cy="1738140"/>
          </a:xfrm>
          <a:prstGeom prst="rect">
            <a:avLst/>
          </a:prstGeom>
          <a:ln>
            <a:solidFill>
              <a:schemeClr val="tx1"/>
            </a:solidFill>
          </a:ln>
        </p:spPr>
      </p:pic>
      <p:sp>
        <p:nvSpPr>
          <p:cNvPr id="10" name="TextBox 9">
            <a:extLst>
              <a:ext uri="{FF2B5EF4-FFF2-40B4-BE49-F238E27FC236}">
                <a16:creationId xmlns:a16="http://schemas.microsoft.com/office/drawing/2014/main" id="{C72CFD04-95C2-4804-A266-B809F9CA8387}"/>
              </a:ext>
            </a:extLst>
          </p:cNvPr>
          <p:cNvSpPr txBox="1"/>
          <p:nvPr/>
        </p:nvSpPr>
        <p:spPr>
          <a:xfrm>
            <a:off x="83785" y="2120828"/>
            <a:ext cx="3833037" cy="2431435"/>
          </a:xfrm>
          <a:prstGeom prst="rect">
            <a:avLst/>
          </a:prstGeom>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Lab Wide Practices</a:t>
            </a:r>
            <a:endParaRPr lang="en-US" sz="800" dirty="0">
              <a:cs typeface="Calibri"/>
            </a:endParaRPr>
          </a:p>
          <a:p>
            <a:pPr marL="171450" indent="-171450">
              <a:buFont typeface="Arial" panose="020B0604020202020204" pitchFamily="34" charset="0"/>
              <a:buChar char="•"/>
            </a:pPr>
            <a:r>
              <a:rPr lang="en-US" sz="800" dirty="0">
                <a:ea typeface="+mn-lt"/>
                <a:cs typeface="+mn-lt"/>
              </a:rPr>
              <a:t>Establishment of a task force to keep lab personnel informed on relevant information including infection and self-quarantining numbers, direction to telework resources, information on distancing and mask requirements, and eventually vaccination rates.</a:t>
            </a:r>
          </a:p>
          <a:p>
            <a:pPr marL="171450" indent="-171450">
              <a:buFont typeface="Arial" panose="020B0604020202020204" pitchFamily="34" charset="0"/>
              <a:buChar char="•"/>
            </a:pPr>
            <a:r>
              <a:rPr lang="en-US" sz="800" dirty="0">
                <a:ea typeface="+mn-lt"/>
                <a:cs typeface="+mn-lt"/>
              </a:rPr>
              <a:t>Mask requirements that evolved with the pandemic</a:t>
            </a:r>
          </a:p>
          <a:p>
            <a:pPr marL="171450" indent="-171450">
              <a:buFont typeface="Arial" panose="020B0604020202020204" pitchFamily="34" charset="0"/>
              <a:buChar char="•"/>
            </a:pPr>
            <a:r>
              <a:rPr lang="en-US" sz="800" dirty="0">
                <a:cs typeface="Calibri" panose="020F0502020204030204"/>
              </a:rPr>
              <a:t>Social distancing requests</a:t>
            </a:r>
          </a:p>
          <a:p>
            <a:pPr marL="171450" indent="-171450">
              <a:buFont typeface="Arial" panose="020B0604020202020204" pitchFamily="34" charset="0"/>
              <a:buChar char="•"/>
            </a:pPr>
            <a:r>
              <a:rPr lang="en-US" sz="800" dirty="0">
                <a:cs typeface="Calibri" panose="020F0502020204030204"/>
              </a:rPr>
              <a:t>Transition to telework when feasible</a:t>
            </a:r>
          </a:p>
          <a:p>
            <a:pPr marL="171450" indent="-171450">
              <a:buFont typeface="Arial" panose="020B0604020202020204" pitchFamily="34" charset="0"/>
              <a:buChar char="•"/>
            </a:pPr>
            <a:r>
              <a:rPr lang="en-US" sz="800" dirty="0">
                <a:ea typeface="+mn-lt"/>
                <a:cs typeface="+mn-lt"/>
              </a:rPr>
              <a:t>Resources for vaccination information and locations</a:t>
            </a:r>
          </a:p>
          <a:p>
            <a:pPr marL="171450" indent="-171450">
              <a:buFont typeface="Arial" panose="020B0604020202020204" pitchFamily="34" charset="0"/>
              <a:buChar char="•"/>
            </a:pPr>
            <a:r>
              <a:rPr lang="en-US" sz="800" dirty="0">
                <a:cs typeface="Calibri"/>
              </a:rPr>
              <a:t>Designation of essential and non-essential personnel with non-essential personnel kept off-site</a:t>
            </a:r>
          </a:p>
          <a:p>
            <a:r>
              <a:rPr lang="en-US" sz="800" dirty="0">
                <a:cs typeface="Calibri"/>
              </a:rPr>
              <a:t>Group and Department Practices</a:t>
            </a:r>
          </a:p>
          <a:p>
            <a:pPr marL="171450" indent="-171450">
              <a:buFont typeface="Arial"/>
              <a:buChar char="•"/>
            </a:pPr>
            <a:r>
              <a:rPr lang="en-US" sz="800" dirty="0">
                <a:cs typeface="Calibri"/>
              </a:rPr>
              <a:t>Communication via Microsoft Teams with staff offsite for both setup work and addressing failures. Teams chats were established for each project/group.</a:t>
            </a:r>
          </a:p>
          <a:p>
            <a:pPr marL="171450" indent="-171450">
              <a:buFont typeface="Arial"/>
              <a:buChar char="•"/>
            </a:pPr>
            <a:r>
              <a:rPr lang="en-US" sz="800" dirty="0">
                <a:cs typeface="Calibri"/>
              </a:rPr>
              <a:t>Staffing limitations inside MCR and MCR kitchen, mask, distancing and cleaning rules established that continued through FY21 including rules around using group transportation.</a:t>
            </a:r>
          </a:p>
          <a:p>
            <a:pPr marL="171450" indent="-171450">
              <a:buFont typeface="Arial"/>
              <a:buChar char="•"/>
            </a:pPr>
            <a:r>
              <a:rPr lang="en-US" sz="800" dirty="0">
                <a:cs typeface="Calibri"/>
              </a:rPr>
              <a:t>A new schedule for operations set up in only 12 hour shifts with no overlap in order to reduce staff interacting with each other.</a:t>
            </a:r>
          </a:p>
        </p:txBody>
      </p:sp>
      <p:sp>
        <p:nvSpPr>
          <p:cNvPr id="4" name="TextBox 3">
            <a:extLst>
              <a:ext uri="{FF2B5EF4-FFF2-40B4-BE49-F238E27FC236}">
                <a16:creationId xmlns:a16="http://schemas.microsoft.com/office/drawing/2014/main" id="{CEDE2C48-00E8-44BE-BDE3-F747B3BD2CA0}"/>
              </a:ext>
            </a:extLst>
          </p:cNvPr>
          <p:cNvSpPr txBox="1"/>
          <p:nvPr/>
        </p:nvSpPr>
        <p:spPr>
          <a:xfrm>
            <a:off x="126557" y="946333"/>
            <a:ext cx="11945272" cy="861774"/>
          </a:xfrm>
          <a:prstGeom prst="rect">
            <a:avLst/>
          </a:prstGeom>
          <a:noFill/>
          <a:ln>
            <a:solidFill>
              <a:srgbClr val="00ADDC"/>
            </a:solidFill>
          </a:ln>
        </p:spPr>
        <p:txBody>
          <a:bodyPr wrap="square" lIns="91440" tIns="45720" rIns="91440" bIns="45720" rtlCol="0" anchor="t">
            <a:spAutoFit/>
          </a:bodyPr>
          <a:lstStyle/>
          <a:p>
            <a:r>
              <a:rPr lang="en-US" sz="1000" dirty="0">
                <a:solidFill>
                  <a:srgbClr val="000000"/>
                </a:solidFill>
                <a:effectLst/>
                <a:latin typeface="Segoe UI"/>
                <a:ea typeface="Calibri" panose="020F0502020204030204" pitchFamily="34" charset="0"/>
                <a:cs typeface="Segoe UI"/>
              </a:rPr>
              <a:t>After the initial response to the COVID pandemic, there was a concentrated response from the lab at multiple levels to restructure</a:t>
            </a:r>
            <a:r>
              <a:rPr lang="en-US" sz="1000" dirty="0">
                <a:solidFill>
                  <a:srgbClr val="000000"/>
                </a:solidFill>
                <a:latin typeface="Segoe UI"/>
                <a:ea typeface="Calibri" panose="020F0502020204030204" pitchFamily="34" charset="0"/>
                <a:cs typeface="Segoe UI"/>
              </a:rPr>
              <a:t>,</a:t>
            </a:r>
            <a:r>
              <a:rPr lang="en-US" sz="1000" dirty="0">
                <a:solidFill>
                  <a:srgbClr val="000000"/>
                </a:solidFill>
                <a:effectLst/>
                <a:latin typeface="Segoe UI"/>
                <a:ea typeface="Calibri" panose="020F0502020204030204" pitchFamily="34" charset="0"/>
                <a:cs typeface="Segoe UI"/>
              </a:rPr>
              <a:t> where possible</a:t>
            </a:r>
            <a:r>
              <a:rPr lang="en-US" sz="1000" dirty="0">
                <a:solidFill>
                  <a:srgbClr val="000000"/>
                </a:solidFill>
                <a:latin typeface="Segoe UI"/>
                <a:ea typeface="Calibri" panose="020F0502020204030204" pitchFamily="34" charset="0"/>
                <a:cs typeface="Segoe UI"/>
              </a:rPr>
              <a:t>,</a:t>
            </a:r>
            <a:r>
              <a:rPr lang="en-US" sz="1000" dirty="0">
                <a:solidFill>
                  <a:srgbClr val="000000"/>
                </a:solidFill>
                <a:effectLst/>
                <a:latin typeface="Segoe UI"/>
                <a:ea typeface="Calibri" panose="020F0502020204030204" pitchFamily="34" charset="0"/>
                <a:cs typeface="Segoe UI"/>
              </a:rPr>
              <a:t> in the interest in safety. Because of this response, many new practices were established to ensure smooth operation and safety. The establishment of a task force, reduced staff on site, reduced interaction between those on site, masks, gloves, and available hand sanitizer are some examples of immediate restructuring that lasted the year of running under COVID19. </a:t>
            </a:r>
            <a:r>
              <a:rPr lang="en-US" sz="1000" dirty="0">
                <a:solidFill>
                  <a:srgbClr val="000000"/>
                </a:solidFill>
                <a:latin typeface="Segoe UI"/>
                <a:ea typeface="Calibri" panose="020F0502020204030204" pitchFamily="34" charset="0"/>
                <a:cs typeface="Segoe UI"/>
              </a:rPr>
              <a:t>There</a:t>
            </a:r>
            <a:r>
              <a:rPr lang="en-US" sz="1000" dirty="0">
                <a:solidFill>
                  <a:srgbClr val="000000"/>
                </a:solidFill>
                <a:effectLst/>
                <a:latin typeface="Segoe UI"/>
                <a:ea typeface="Calibri" panose="020F0502020204030204" pitchFamily="34" charset="0"/>
                <a:cs typeface="Segoe UI"/>
              </a:rPr>
              <a:t> were some challenges with continuing to run</a:t>
            </a:r>
            <a:r>
              <a:rPr lang="en-US" sz="1000" dirty="0">
                <a:solidFill>
                  <a:srgbClr val="000000"/>
                </a:solidFill>
                <a:latin typeface="Segoe UI"/>
                <a:ea typeface="Calibri" panose="020F0502020204030204" pitchFamily="34" charset="0"/>
                <a:cs typeface="Segoe UI"/>
              </a:rPr>
              <a:t> including</a:t>
            </a:r>
            <a:r>
              <a:rPr lang="en-US" sz="1000" dirty="0">
                <a:solidFill>
                  <a:srgbClr val="000000"/>
                </a:solidFill>
                <a:effectLst/>
                <a:latin typeface="Segoe UI"/>
                <a:ea typeface="Calibri" panose="020F0502020204030204" pitchFamily="34" charset="0"/>
                <a:cs typeface="Segoe UI"/>
              </a:rPr>
              <a:t> a two-month initial downtime, running during the summer, and maintenance periods adjusted to allow for more remote access. Despite this, the percentage of time spent in failure was relatively low, relevant luminosity projections were met, and all goals for the run lasting between Dec. 2019 and Sept. 2020 were reached. </a:t>
            </a:r>
            <a:endParaRPr lang="en-US" sz="1000">
              <a:effectLst/>
              <a:latin typeface="Segoe UI"/>
              <a:ea typeface="Calibri" panose="020F0502020204030204" pitchFamily="34" charset="0"/>
              <a:cs typeface="Segoe UI"/>
            </a:endParaRPr>
          </a:p>
        </p:txBody>
      </p:sp>
      <p:sp>
        <p:nvSpPr>
          <p:cNvPr id="5" name="TextBox 4">
            <a:extLst>
              <a:ext uri="{FF2B5EF4-FFF2-40B4-BE49-F238E27FC236}">
                <a16:creationId xmlns:a16="http://schemas.microsoft.com/office/drawing/2014/main" id="{434CED40-A27B-477D-8BAB-84F803550EBD}"/>
              </a:ext>
            </a:extLst>
          </p:cNvPr>
          <p:cNvSpPr txBox="1"/>
          <p:nvPr/>
        </p:nvSpPr>
        <p:spPr>
          <a:xfrm>
            <a:off x="1974369" y="31231"/>
            <a:ext cx="8243262" cy="646331"/>
          </a:xfrm>
          <a:prstGeom prst="rect">
            <a:avLst/>
          </a:prstGeom>
          <a:noFill/>
        </p:spPr>
        <p:txBody>
          <a:bodyPr wrap="square" rtlCol="0">
            <a:spAutoFit/>
          </a:bodyPr>
          <a:lstStyle/>
          <a:p>
            <a:r>
              <a:rPr lang="en-US" sz="1800" dirty="0">
                <a:solidFill>
                  <a:srgbClr val="000000"/>
                </a:solidFill>
                <a:effectLst/>
                <a:latin typeface="Segoe UI" panose="020B0502040204020203" pitchFamily="34" charset="0"/>
                <a:ea typeface="Calibri" panose="020F0502020204030204" pitchFamily="34" charset="0"/>
              </a:rPr>
              <a:t>Running the BNL Collider Accelerator Complex during the COVID19 Pandemic </a:t>
            </a:r>
            <a:endParaRPr lang="en-US" sz="1800" dirty="0">
              <a:effectLst/>
              <a:latin typeface="Calibri" panose="020F0502020204030204" pitchFamily="34" charset="0"/>
              <a:ea typeface="Calibri" panose="020F0502020204030204" pitchFamily="34" charset="0"/>
            </a:endParaRPr>
          </a:p>
          <a:p>
            <a:endParaRPr lang="en-US" dirty="0"/>
          </a:p>
        </p:txBody>
      </p:sp>
      <p:sp>
        <p:nvSpPr>
          <p:cNvPr id="6" name="TextBox 5">
            <a:extLst>
              <a:ext uri="{FF2B5EF4-FFF2-40B4-BE49-F238E27FC236}">
                <a16:creationId xmlns:a16="http://schemas.microsoft.com/office/drawing/2014/main" id="{333DBB35-1D36-4783-98B4-2D16C37E58F4}"/>
              </a:ext>
            </a:extLst>
          </p:cNvPr>
          <p:cNvSpPr txBox="1"/>
          <p:nvPr/>
        </p:nvSpPr>
        <p:spPr>
          <a:xfrm>
            <a:off x="2211172" y="238869"/>
            <a:ext cx="1314450" cy="369332"/>
          </a:xfrm>
          <a:prstGeom prst="rect">
            <a:avLst/>
          </a:prstGeom>
          <a:noFill/>
        </p:spPr>
        <p:txBody>
          <a:bodyPr wrap="square" rtlCol="0">
            <a:spAutoFit/>
          </a:bodyPr>
          <a:lstStyle/>
          <a:p>
            <a:r>
              <a:rPr lang="en-US" dirty="0"/>
              <a:t>R. Terheide</a:t>
            </a:r>
          </a:p>
        </p:txBody>
      </p:sp>
      <p:sp>
        <p:nvSpPr>
          <p:cNvPr id="7" name="Rectangle 6">
            <a:extLst>
              <a:ext uri="{FF2B5EF4-FFF2-40B4-BE49-F238E27FC236}">
                <a16:creationId xmlns:a16="http://schemas.microsoft.com/office/drawing/2014/main" id="{7470306C-FA8E-446E-941A-B5D2EAFD1070}"/>
              </a:ext>
            </a:extLst>
          </p:cNvPr>
          <p:cNvSpPr/>
          <p:nvPr/>
        </p:nvSpPr>
        <p:spPr>
          <a:xfrm>
            <a:off x="-4209" y="-4105"/>
            <a:ext cx="12200416" cy="6851302"/>
          </a:xfrm>
          <a:prstGeom prst="rect">
            <a:avLst/>
          </a:prstGeom>
          <a:noFill/>
          <a:ln w="28575">
            <a:solidFill>
              <a:srgbClr val="105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EAF8FB1-EF8A-41AB-A9CB-541DA8F2DB66}"/>
              </a:ext>
            </a:extLst>
          </p:cNvPr>
          <p:cNvSpPr txBox="1"/>
          <p:nvPr/>
        </p:nvSpPr>
        <p:spPr>
          <a:xfrm>
            <a:off x="129413" y="1869157"/>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Established Practices</a:t>
            </a:r>
            <a:endParaRPr lang="en-US" sz="1200">
              <a:cs typeface="Calibri"/>
            </a:endParaRPr>
          </a:p>
        </p:txBody>
      </p:sp>
      <p:sp>
        <p:nvSpPr>
          <p:cNvPr id="3" name="TextBox 2">
            <a:extLst>
              <a:ext uri="{FF2B5EF4-FFF2-40B4-BE49-F238E27FC236}">
                <a16:creationId xmlns:a16="http://schemas.microsoft.com/office/drawing/2014/main" id="{19CC8469-E0A1-4318-93F0-1C559070A4AD}"/>
              </a:ext>
            </a:extLst>
          </p:cNvPr>
          <p:cNvSpPr txBox="1"/>
          <p:nvPr/>
        </p:nvSpPr>
        <p:spPr>
          <a:xfrm>
            <a:off x="135417" y="4581932"/>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Challenges During the Run</a:t>
            </a:r>
            <a:endParaRPr lang="en-US" sz="1200">
              <a:cs typeface="Calibri"/>
            </a:endParaRPr>
          </a:p>
        </p:txBody>
      </p:sp>
      <p:sp>
        <p:nvSpPr>
          <p:cNvPr id="8" name="TextBox 7">
            <a:extLst>
              <a:ext uri="{FF2B5EF4-FFF2-40B4-BE49-F238E27FC236}">
                <a16:creationId xmlns:a16="http://schemas.microsoft.com/office/drawing/2014/main" id="{C95E67C8-5F13-4FBD-83FF-D3EA652B9BD0}"/>
              </a:ext>
            </a:extLst>
          </p:cNvPr>
          <p:cNvSpPr txBox="1"/>
          <p:nvPr/>
        </p:nvSpPr>
        <p:spPr>
          <a:xfrm>
            <a:off x="4070445" y="1846532"/>
            <a:ext cx="2973572"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Results from FY20 and FY21</a:t>
            </a:r>
            <a:endParaRPr lang="en-US" sz="1200">
              <a:cs typeface="Calibri"/>
            </a:endParaRPr>
          </a:p>
        </p:txBody>
      </p:sp>
      <p:sp>
        <p:nvSpPr>
          <p:cNvPr id="9" name="TextBox 8">
            <a:extLst>
              <a:ext uri="{FF2B5EF4-FFF2-40B4-BE49-F238E27FC236}">
                <a16:creationId xmlns:a16="http://schemas.microsoft.com/office/drawing/2014/main" id="{2AF8F53C-CD1A-493E-B6ED-E7E4A281977D}"/>
              </a:ext>
            </a:extLst>
          </p:cNvPr>
          <p:cNvSpPr txBox="1"/>
          <p:nvPr/>
        </p:nvSpPr>
        <p:spPr>
          <a:xfrm>
            <a:off x="8069106" y="5173739"/>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References</a:t>
            </a:r>
          </a:p>
        </p:txBody>
      </p:sp>
      <p:sp>
        <p:nvSpPr>
          <p:cNvPr id="11" name="Rectangle 10">
            <a:extLst>
              <a:ext uri="{FF2B5EF4-FFF2-40B4-BE49-F238E27FC236}">
                <a16:creationId xmlns:a16="http://schemas.microsoft.com/office/drawing/2014/main" id="{B017814E-455B-400A-98DD-948EB90392A4}"/>
              </a:ext>
            </a:extLst>
          </p:cNvPr>
          <p:cNvSpPr/>
          <p:nvPr/>
        </p:nvSpPr>
        <p:spPr>
          <a:xfrm>
            <a:off x="127429" y="2120113"/>
            <a:ext cx="3878151" cy="2384191"/>
          </a:xfrm>
          <a:prstGeom prst="rect">
            <a:avLst/>
          </a:prstGeom>
          <a:noFill/>
          <a:ln w="12700">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AD57BD-4892-449E-88A1-ACA37216E4B1}"/>
              </a:ext>
            </a:extLst>
          </p:cNvPr>
          <p:cNvSpPr/>
          <p:nvPr/>
        </p:nvSpPr>
        <p:spPr>
          <a:xfrm>
            <a:off x="137650" y="4822178"/>
            <a:ext cx="3878151" cy="1931658"/>
          </a:xfrm>
          <a:prstGeom prst="rect">
            <a:avLst/>
          </a:prstGeom>
          <a:noFill/>
          <a:ln w="12700">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B55E24A-4E51-4490-93A3-D0DDA3E015C0}"/>
              </a:ext>
            </a:extLst>
          </p:cNvPr>
          <p:cNvSpPr/>
          <p:nvPr/>
        </p:nvSpPr>
        <p:spPr>
          <a:xfrm>
            <a:off x="4069905" y="2080265"/>
            <a:ext cx="3878233" cy="428542"/>
          </a:xfrm>
          <a:prstGeom prst="rect">
            <a:avLst/>
          </a:prstGeom>
          <a:noFill/>
          <a:ln>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lgn="ctr">
              <a:buFont typeface="Arial" panose="020B0604020202020204" pitchFamily="34" charset="0"/>
              <a:buChar char="•"/>
            </a:pPr>
            <a:endParaRPr lang="en-US">
              <a:cs typeface="Calibri" panose="020F0502020204030204"/>
            </a:endParaRPr>
          </a:p>
        </p:txBody>
      </p:sp>
      <p:sp>
        <p:nvSpPr>
          <p:cNvPr id="26" name="Rectangle 25">
            <a:extLst>
              <a:ext uri="{FF2B5EF4-FFF2-40B4-BE49-F238E27FC236}">
                <a16:creationId xmlns:a16="http://schemas.microsoft.com/office/drawing/2014/main" id="{6DAD7139-8879-432F-A8B2-FF59BC786051}"/>
              </a:ext>
            </a:extLst>
          </p:cNvPr>
          <p:cNvSpPr/>
          <p:nvPr/>
        </p:nvSpPr>
        <p:spPr>
          <a:xfrm>
            <a:off x="8069635" y="5407154"/>
            <a:ext cx="4071060" cy="1379894"/>
          </a:xfrm>
          <a:prstGeom prst="rect">
            <a:avLst/>
          </a:prstGeom>
          <a:noFill/>
          <a:ln>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5">
            <a:extLst>
              <a:ext uri="{FF2B5EF4-FFF2-40B4-BE49-F238E27FC236}">
                <a16:creationId xmlns:a16="http://schemas.microsoft.com/office/drawing/2014/main" id="{A64E0CD0-C4F9-4324-A283-518761C4DF63}"/>
              </a:ext>
            </a:extLst>
          </p:cNvPr>
          <p:cNvPicPr>
            <a:picLocks noChangeAspect="1"/>
          </p:cNvPicPr>
          <p:nvPr/>
        </p:nvPicPr>
        <p:blipFill rotWithShape="1">
          <a:blip r:embed="rId8"/>
          <a:srcRect l="725" t="69" r="4589" b="5627"/>
          <a:stretch/>
        </p:blipFill>
        <p:spPr>
          <a:xfrm>
            <a:off x="8307361" y="1876552"/>
            <a:ext cx="3668466" cy="3216808"/>
          </a:xfrm>
          <a:prstGeom prst="rect">
            <a:avLst/>
          </a:prstGeom>
          <a:ln>
            <a:solidFill>
              <a:schemeClr val="tx1"/>
            </a:solidFill>
          </a:ln>
        </p:spPr>
      </p:pic>
      <p:pic>
        <p:nvPicPr>
          <p:cNvPr id="17" name="Picture 19">
            <a:extLst>
              <a:ext uri="{FF2B5EF4-FFF2-40B4-BE49-F238E27FC236}">
                <a16:creationId xmlns:a16="http://schemas.microsoft.com/office/drawing/2014/main" id="{6718DE73-3389-4D11-96F8-0796AECF90F3}"/>
              </a:ext>
            </a:extLst>
          </p:cNvPr>
          <p:cNvPicPr>
            <a:picLocks noChangeAspect="1"/>
          </p:cNvPicPr>
          <p:nvPr/>
        </p:nvPicPr>
        <p:blipFill>
          <a:blip r:embed="rId9"/>
          <a:stretch>
            <a:fillRect/>
          </a:stretch>
        </p:blipFill>
        <p:spPr>
          <a:xfrm>
            <a:off x="10297632" y="10803"/>
            <a:ext cx="1839433" cy="448001"/>
          </a:xfrm>
          <a:prstGeom prst="rect">
            <a:avLst/>
          </a:prstGeom>
        </p:spPr>
      </p:pic>
      <p:sp>
        <p:nvSpPr>
          <p:cNvPr id="25" name="Rectangle 24">
            <a:extLst>
              <a:ext uri="{FF2B5EF4-FFF2-40B4-BE49-F238E27FC236}">
                <a16:creationId xmlns:a16="http://schemas.microsoft.com/office/drawing/2014/main" id="{83535B9F-3F78-4DFE-A248-231FE39B09A8}"/>
              </a:ext>
            </a:extLst>
          </p:cNvPr>
          <p:cNvSpPr/>
          <p:nvPr/>
        </p:nvSpPr>
        <p:spPr>
          <a:xfrm>
            <a:off x="127429" y="1895007"/>
            <a:ext cx="3878151" cy="225831"/>
          </a:xfrm>
          <a:prstGeom prst="rect">
            <a:avLst/>
          </a:prstGeom>
          <a:noFill/>
          <a:ln w="12700">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F6BB2D5-F90F-47DB-9CF1-99E83A615D47}"/>
              </a:ext>
            </a:extLst>
          </p:cNvPr>
          <p:cNvSpPr/>
          <p:nvPr/>
        </p:nvSpPr>
        <p:spPr>
          <a:xfrm>
            <a:off x="137648" y="4626190"/>
            <a:ext cx="3878151" cy="197829"/>
          </a:xfrm>
          <a:prstGeom prst="rect">
            <a:avLst/>
          </a:prstGeom>
          <a:noFill/>
          <a:ln w="12700">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0E7D212-CC89-4788-9A46-53E0D8F71006}"/>
              </a:ext>
            </a:extLst>
          </p:cNvPr>
          <p:cNvSpPr/>
          <p:nvPr/>
        </p:nvSpPr>
        <p:spPr>
          <a:xfrm>
            <a:off x="4070336" y="1896263"/>
            <a:ext cx="3878151" cy="177936"/>
          </a:xfrm>
          <a:prstGeom prst="rect">
            <a:avLst/>
          </a:prstGeom>
          <a:noFill/>
          <a:ln w="12700">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CBF4C01-2B23-489F-81D8-EC65BB246969}"/>
              </a:ext>
            </a:extLst>
          </p:cNvPr>
          <p:cNvSpPr/>
          <p:nvPr/>
        </p:nvSpPr>
        <p:spPr>
          <a:xfrm>
            <a:off x="8070363" y="5174188"/>
            <a:ext cx="4066702" cy="234692"/>
          </a:xfrm>
          <a:prstGeom prst="rect">
            <a:avLst/>
          </a:prstGeom>
          <a:noFill/>
          <a:ln w="12700">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EA5F266A-F1FB-431E-BF5A-8F3CBC25E058}"/>
              </a:ext>
            </a:extLst>
          </p:cNvPr>
          <p:cNvSpPr txBox="1"/>
          <p:nvPr/>
        </p:nvSpPr>
        <p:spPr>
          <a:xfrm>
            <a:off x="126926" y="672952"/>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400" dirty="0"/>
              <a:t>Abstract</a:t>
            </a:r>
            <a:endParaRPr lang="en-US" sz="1400" dirty="0">
              <a:cs typeface="Calibri"/>
            </a:endParaRPr>
          </a:p>
        </p:txBody>
      </p:sp>
      <p:sp>
        <p:nvSpPr>
          <p:cNvPr id="30" name="Rectangle 29">
            <a:extLst>
              <a:ext uri="{FF2B5EF4-FFF2-40B4-BE49-F238E27FC236}">
                <a16:creationId xmlns:a16="http://schemas.microsoft.com/office/drawing/2014/main" id="{154F1F90-35D7-4BC2-8AF9-D9F36241A1D0}"/>
              </a:ext>
            </a:extLst>
          </p:cNvPr>
          <p:cNvSpPr/>
          <p:nvPr/>
        </p:nvSpPr>
        <p:spPr>
          <a:xfrm>
            <a:off x="126926" y="720159"/>
            <a:ext cx="11945272" cy="234692"/>
          </a:xfrm>
          <a:prstGeom prst="rect">
            <a:avLst/>
          </a:prstGeom>
          <a:noFill/>
          <a:ln w="12700">
            <a:solidFill>
              <a:srgbClr val="00AD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2514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712</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Terheide, Rachel</dc:creator>
  <cp:lastModifiedBy>Rachel Terheide</cp:lastModifiedBy>
  <cp:revision>591</cp:revision>
  <cp:lastPrinted>2021-09-30T21:27:07Z</cp:lastPrinted>
  <dcterms:created xsi:type="dcterms:W3CDTF">2021-09-02T17:56:49Z</dcterms:created>
  <dcterms:modified xsi:type="dcterms:W3CDTF">2021-09-30T21:28:50Z</dcterms:modified>
</cp:coreProperties>
</file>