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9" r:id="rId4"/>
    <p:sldId id="270" r:id="rId5"/>
    <p:sldId id="266" r:id="rId6"/>
    <p:sldId id="272" r:id="rId7"/>
    <p:sldId id="261" r:id="rId8"/>
    <p:sldId id="257" r:id="rId9"/>
    <p:sldId id="273" r:id="rId10"/>
    <p:sldId id="267" r:id="rId11"/>
    <p:sldId id="274" r:id="rId12"/>
    <p:sldId id="271" r:id="rId13"/>
    <p:sldId id="262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55" autoAdjust="0"/>
  </p:normalViewPr>
  <p:slideViewPr>
    <p:cSldViewPr snapToGrid="0" snapToObjects="1">
      <p:cViewPr varScale="1">
        <p:scale>
          <a:sx n="156" d="100"/>
          <a:sy n="156" d="100"/>
        </p:scale>
        <p:origin x="53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01.10.21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86614BEA-AD3D-4B49-BF6E-AA6A8526DFB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/ WAO2021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1453306F-E52E-444F-9691-0D8A6E60108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/ WAO2021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4E8A0E2-7804-9345-B439-D340D8E50349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/ WAO2021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03951074-51A9-614C-93F9-166AC55869CC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462631" cy="5849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Make the main control room the safest place and move 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Stephan Reimann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2942D-AD6F-2C45-8087-49347F18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beam time 2021 - how did it go?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6E2D42-EE9F-DE40-B513-16F58A226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76" y="1032867"/>
            <a:ext cx="8883324" cy="3677689"/>
          </a:xfrm>
        </p:spPr>
        <p:txBody>
          <a:bodyPr/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 started right into our 3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wave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but we were lucky – no cases in OP team anymore, no quarantine cascades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 covid related interruptions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 beam time was very successful and extraordinary efficient</a:t>
            </a:r>
          </a:p>
          <a:p>
            <a:pPr marL="0" indent="0" algn="ctr"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most important! all colleagues are still well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6AD027-0156-5E47-B60D-1531775D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74C3B1-AD08-9247-BC9B-4895E9FDBC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C67DC9-1EBD-6142-A0C5-9B76FA92B964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2EDDCD-A0C4-D547-ACC2-DE42BB586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725001" y="4341224"/>
            <a:ext cx="114646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are they?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996BA4-4D4B-F94B-9B91-2F4803C3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25" y="1109825"/>
            <a:ext cx="3896556" cy="1070561"/>
          </a:xfrm>
          <a:prstGeom prst="rect">
            <a:avLst/>
          </a:prstGeom>
        </p:spPr>
      </p:pic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ADE83298-8DEE-7F47-8466-A2B886D5CD8D}"/>
              </a:ext>
            </a:extLst>
          </p:cNvPr>
          <p:cNvCxnSpPr/>
          <p:nvPr/>
        </p:nvCxnSpPr>
        <p:spPr>
          <a:xfrm>
            <a:off x="3149600" y="2042160"/>
            <a:ext cx="81280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spectrum of horror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14BEA-AD3D-4B49-BF6E-AA6A8526DFB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914400" y="3710940"/>
            <a:ext cx="743712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92838" y="2832395"/>
            <a:ext cx="2467342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 beam time?</a:t>
            </a:r>
          </a:p>
          <a:p>
            <a:pPr algn="l"/>
            <a:r>
              <a:rPr lang="en-US" dirty="0"/>
              <a:t>during a pandemic???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YOU KILL US ALL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05740" y="2848063"/>
            <a:ext cx="2210862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no masks!</a:t>
            </a:r>
          </a:p>
          <a:p>
            <a:pPr algn="l"/>
            <a:r>
              <a:rPr lang="en-US" dirty="0"/>
              <a:t>this is dictatorship!!!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COVID IS A HOAX</a:t>
            </a:r>
          </a:p>
        </p:txBody>
      </p:sp>
      <p:pic>
        <p:nvPicPr>
          <p:cNvPr id="11" name="Grafik 10" descr="Visage d'extraterrestre Silhouette">
            <a:extLst>
              <a:ext uri="{FF2B5EF4-FFF2-40B4-BE49-F238E27FC236}">
                <a16:creationId xmlns:a16="http://schemas.microsoft.com/office/drawing/2014/main" id="{664DF25C-39F9-2E4B-A824-B95007ECE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043" y="1129989"/>
            <a:ext cx="1332347" cy="1332347"/>
          </a:xfrm>
          <a:prstGeom prst="rect">
            <a:avLst/>
          </a:prstGeom>
        </p:spPr>
      </p:pic>
      <p:pic>
        <p:nvPicPr>
          <p:cNvPr id="12" name="Grafik 11" descr="Pansement mit einfarbiger Füllung">
            <a:extLst>
              <a:ext uri="{FF2B5EF4-FFF2-40B4-BE49-F238E27FC236}">
                <a16:creationId xmlns:a16="http://schemas.microsoft.com/office/drawing/2014/main" id="{19E57EA6-8AE3-D849-AB4B-F09699CA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810" y="1389429"/>
            <a:ext cx="334598" cy="334598"/>
          </a:xfrm>
          <a:prstGeom prst="rect">
            <a:avLst/>
          </a:prstGeom>
        </p:spPr>
      </p:pic>
      <p:pic>
        <p:nvPicPr>
          <p:cNvPr id="13" name="Grafik 12" descr="Nadel Silhouette">
            <a:extLst>
              <a:ext uri="{FF2B5EF4-FFF2-40B4-BE49-F238E27FC236}">
                <a16:creationId xmlns:a16="http://schemas.microsoft.com/office/drawing/2014/main" id="{199FE1D4-C291-E943-9DD7-A8EF90028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006979">
            <a:off x="7509512" y="1916617"/>
            <a:ext cx="633993" cy="633993"/>
          </a:xfrm>
          <a:prstGeom prst="rect">
            <a:avLst/>
          </a:prstGeom>
        </p:spPr>
      </p:pic>
      <p:pic>
        <p:nvPicPr>
          <p:cNvPr id="14" name="Grafik 13" descr="Covid-19 mit einfarbiger Füllung">
            <a:extLst>
              <a:ext uri="{FF2B5EF4-FFF2-40B4-BE49-F238E27FC236}">
                <a16:creationId xmlns:a16="http://schemas.microsoft.com/office/drawing/2014/main" id="{6E0C7B90-4394-5C45-9229-C67E86A8A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1781" y="1211130"/>
            <a:ext cx="633993" cy="633993"/>
          </a:xfrm>
          <a:prstGeom prst="rect">
            <a:avLst/>
          </a:prstGeom>
        </p:spPr>
      </p:pic>
      <p:pic>
        <p:nvPicPr>
          <p:cNvPr id="15" name="Grafik 14" descr="Gesicht mit Maske mit einfarbiger Füllung">
            <a:extLst>
              <a:ext uri="{FF2B5EF4-FFF2-40B4-BE49-F238E27FC236}">
                <a16:creationId xmlns:a16="http://schemas.microsoft.com/office/drawing/2014/main" id="{F0E072CB-7591-7342-ADFB-DCAFACD1D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72517" y="1713586"/>
            <a:ext cx="633993" cy="633993"/>
          </a:xfrm>
          <a:prstGeom prst="rect">
            <a:avLst/>
          </a:prstGeom>
        </p:spPr>
      </p:pic>
      <p:pic>
        <p:nvPicPr>
          <p:cNvPr id="16" name="Grafik 15" descr="Dinosaurier-Ei Silhouette">
            <a:extLst>
              <a:ext uri="{FF2B5EF4-FFF2-40B4-BE49-F238E27FC236}">
                <a16:creationId xmlns:a16="http://schemas.microsoft.com/office/drawing/2014/main" id="{3834167C-35C8-B74D-8593-C84ED511D6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685" y="1835628"/>
            <a:ext cx="633993" cy="63399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51" y="1129989"/>
            <a:ext cx="727472" cy="1103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8" name="Gewitterblitz 17"/>
          <p:cNvSpPr/>
          <p:nvPr/>
        </p:nvSpPr>
        <p:spPr>
          <a:xfrm>
            <a:off x="3230880" y="2095500"/>
            <a:ext cx="914400" cy="914400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Explosion 2 18"/>
          <p:cNvSpPr/>
          <p:nvPr/>
        </p:nvSpPr>
        <p:spPr>
          <a:xfrm>
            <a:off x="3722466" y="2469621"/>
            <a:ext cx="1897380" cy="1981200"/>
          </a:xfrm>
          <a:prstGeom prst="irregularSeal2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team spirit</a:t>
            </a:r>
          </a:p>
        </p:txBody>
      </p:sp>
    </p:spTree>
    <p:extLst>
      <p:ext uri="{BB962C8B-B14F-4D97-AF65-F5344CB8AC3E}">
        <p14:creationId xmlns:p14="http://schemas.microsoft.com/office/powerpoint/2010/main" val="371351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outlook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14BEA-AD3D-4B49-BF6E-AA6A8526DFB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213924" y="1873300"/>
            <a:ext cx="6491375" cy="1783476"/>
            <a:chOff x="703384" y="2086660"/>
            <a:chExt cx="6491375" cy="17834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384" y="2086660"/>
              <a:ext cx="6491375" cy="1783476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6903720" y="3185160"/>
              <a:ext cx="83820" cy="838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BFBEBC7-E117-5B42-BC62-3B0DFD493D1C}"/>
              </a:ext>
            </a:extLst>
          </p:cNvPr>
          <p:cNvSpPr txBox="1"/>
          <p:nvPr/>
        </p:nvSpPr>
        <p:spPr>
          <a:xfrm>
            <a:off x="2692400" y="3989773"/>
            <a:ext cx="4602927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June, a vaccination campaign started at GSI.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Operators got top prioritization for vaccination</a:t>
            </a:r>
          </a:p>
          <a:p>
            <a:pPr algn="l"/>
            <a:endParaRPr lang="en-GB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14944F0-B8EB-2C46-BA3E-55FD047C543E}"/>
              </a:ext>
            </a:extLst>
          </p:cNvPr>
          <p:cNvCxnSpPr/>
          <p:nvPr/>
        </p:nvCxnSpPr>
        <p:spPr>
          <a:xfrm flipV="1">
            <a:off x="5781040" y="3169920"/>
            <a:ext cx="568960" cy="73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1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drinnen, Decke, Boden enthält.&#10;&#10;Automatisch generierte Beschreibung">
            <a:extLst>
              <a:ext uri="{FF2B5EF4-FFF2-40B4-BE49-F238E27FC236}">
                <a16:creationId xmlns:a16="http://schemas.microsoft.com/office/drawing/2014/main" id="{F4D9A186-6425-4248-93DF-02B69A861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211" y="1087438"/>
            <a:ext cx="2758677" cy="3678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EAB408-E359-BF40-8466-0B323D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F980F1-477D-3F4D-BF67-4DBD72033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0E2C4C-90EB-2945-9144-4A63C0FB37F3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1C037C-347A-3E48-8744-5218A3A04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692A83E-E760-5F4E-8619-3FA8B848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96394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Q1 /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14BEA-AD3D-4B49-BF6E-AA6A8526DFB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83239" y="1294988"/>
            <a:ext cx="2347784" cy="46955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/>
          </a:p>
        </p:txBody>
      </p:sp>
      <p:sp>
        <p:nvSpPr>
          <p:cNvPr id="8" name="Rechteck 7"/>
          <p:cNvSpPr/>
          <p:nvPr/>
        </p:nvSpPr>
        <p:spPr>
          <a:xfrm>
            <a:off x="3389870" y="1294988"/>
            <a:ext cx="2347784" cy="46955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113299" y="1294987"/>
            <a:ext cx="2347784" cy="46955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1381073" y="1389143"/>
            <a:ext cx="1549950" cy="29903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beam time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2568" y="1100731"/>
            <a:ext cx="423514" cy="307777"/>
          </a:xfrm>
          <a:prstGeom prst="rect">
            <a:avLst/>
          </a:prstGeom>
          <a:solidFill>
            <a:srgbClr val="FDBB63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67933" y="1081366"/>
            <a:ext cx="448136" cy="307777"/>
          </a:xfrm>
          <a:prstGeom prst="rect">
            <a:avLst/>
          </a:prstGeom>
          <a:solidFill>
            <a:srgbClr val="FDBB63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Feb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84744" y="1072470"/>
            <a:ext cx="487634" cy="307777"/>
          </a:xfrm>
          <a:prstGeom prst="rect">
            <a:avLst/>
          </a:prstGeom>
          <a:solidFill>
            <a:srgbClr val="FDBB63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15" name="Rechteck 14"/>
          <p:cNvSpPr/>
          <p:nvPr/>
        </p:nvSpPr>
        <p:spPr>
          <a:xfrm>
            <a:off x="3389870" y="1389143"/>
            <a:ext cx="2347784" cy="29903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beam time</a:t>
            </a:r>
          </a:p>
        </p:txBody>
      </p:sp>
      <p:sp>
        <p:nvSpPr>
          <p:cNvPr id="16" name="Rechteck 15"/>
          <p:cNvSpPr/>
          <p:nvPr/>
        </p:nvSpPr>
        <p:spPr>
          <a:xfrm>
            <a:off x="6113299" y="1380247"/>
            <a:ext cx="2347784" cy="29903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beam time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243380" y="1688178"/>
            <a:ext cx="3517310" cy="3425045"/>
            <a:chOff x="5243380" y="1688178"/>
            <a:chExt cx="3517310" cy="3425045"/>
          </a:xfrm>
        </p:grpSpPr>
        <p:cxnSp>
          <p:nvCxnSpPr>
            <p:cNvPr id="23" name="Gerade Verbindung mit Pfeil 22"/>
            <p:cNvCxnSpPr/>
            <p:nvPr/>
          </p:nvCxnSpPr>
          <p:spPr>
            <a:xfrm>
              <a:off x="6355491" y="1688178"/>
              <a:ext cx="0" cy="15690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5243380" y="3297341"/>
              <a:ext cx="3517310" cy="181588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disturbing news from Italy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first measures: </a:t>
              </a:r>
            </a:p>
            <a:p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 guests on campus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control room only for operators, distance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Home Office recommended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/>
                <a:t>wearing mask was only recommended</a:t>
              </a:r>
              <a:br>
                <a:rPr lang="en-GB" sz="1400" dirty="0"/>
              </a:br>
              <a:r>
                <a:rPr lang="en-GB" sz="1400" dirty="0"/>
                <a:t>(masks were anyhow not available)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Wolke 32"/>
          <p:cNvSpPr/>
          <p:nvPr/>
        </p:nvSpPr>
        <p:spPr>
          <a:xfrm>
            <a:off x="741405" y="2194560"/>
            <a:ext cx="3635209" cy="2725899"/>
          </a:xfrm>
          <a:prstGeom prst="cloud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6505329" y="1688178"/>
            <a:ext cx="2717860" cy="1425074"/>
            <a:chOff x="6505329" y="1688178"/>
            <a:chExt cx="2717860" cy="1425074"/>
          </a:xfrm>
        </p:grpSpPr>
        <p:cxnSp>
          <p:nvCxnSpPr>
            <p:cNvPr id="20" name="Gerade Verbindung mit Pfeil 19"/>
            <p:cNvCxnSpPr/>
            <p:nvPr/>
          </p:nvCxnSpPr>
          <p:spPr>
            <a:xfrm>
              <a:off x="6761617" y="1688178"/>
              <a:ext cx="0" cy="7836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6505329" y="2590032"/>
              <a:ext cx="2717860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11.03. first Covid-dead in Germany</a:t>
              </a:r>
            </a:p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(incidence: 2.2 / 100k)</a:t>
              </a: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6973329" y="1993279"/>
              <a:ext cx="1772910" cy="487099"/>
              <a:chOff x="6973329" y="1993279"/>
              <a:chExt cx="1772910" cy="48709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4" name="Grafik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73329" y="1993279"/>
                <a:ext cx="1772910" cy="487099"/>
              </a:xfrm>
              <a:prstGeom prst="rect">
                <a:avLst/>
              </a:prstGeom>
            </p:spPr>
          </p:pic>
          <p:sp>
            <p:nvSpPr>
              <p:cNvPr id="36" name="Ellipse 35"/>
              <p:cNvSpPr/>
              <p:nvPr/>
            </p:nvSpPr>
            <p:spPr>
              <a:xfrm flipV="1">
                <a:off x="7201798" y="238936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Grafik 18" descr="Ein Bild, das Text, Person, drinnen, Decke enthält.&#10;&#10;Automatisch generierte Beschreibung">
            <a:extLst>
              <a:ext uri="{FF2B5EF4-FFF2-40B4-BE49-F238E27FC236}">
                <a16:creationId xmlns:a16="http://schemas.microsoft.com/office/drawing/2014/main" id="{2B2BD8B1-BE79-B342-9633-097B17E8E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073" y="2608392"/>
            <a:ext cx="2275729" cy="17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Q2 /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14BEA-AD3D-4B49-BF6E-AA6A8526DFB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45524" y="1529765"/>
            <a:ext cx="2347784" cy="46955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616969" y="1307248"/>
            <a:ext cx="472758" cy="307777"/>
          </a:xfrm>
          <a:prstGeom prst="rect">
            <a:avLst/>
          </a:prstGeom>
          <a:solidFill>
            <a:srgbClr val="FDBB63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Apr.</a:t>
            </a:r>
          </a:p>
        </p:txBody>
      </p:sp>
      <p:sp>
        <p:nvSpPr>
          <p:cNvPr id="9" name="Rechteck 8"/>
          <p:cNvSpPr/>
          <p:nvPr/>
        </p:nvSpPr>
        <p:spPr>
          <a:xfrm>
            <a:off x="745524" y="1615025"/>
            <a:ext cx="2347784" cy="29903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beam time</a:t>
            </a:r>
          </a:p>
        </p:txBody>
      </p:sp>
      <p:sp>
        <p:nvSpPr>
          <p:cNvPr id="10" name="Rechteck 9"/>
          <p:cNvSpPr/>
          <p:nvPr/>
        </p:nvSpPr>
        <p:spPr>
          <a:xfrm>
            <a:off x="3592521" y="1529765"/>
            <a:ext cx="2347784" cy="46955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3463966" y="1307248"/>
            <a:ext cx="466794" cy="307777"/>
          </a:xfrm>
          <a:prstGeom prst="rect">
            <a:avLst/>
          </a:prstGeom>
          <a:solidFill>
            <a:srgbClr val="FDBB63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92521" y="1615025"/>
            <a:ext cx="2347784" cy="29903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beam time</a:t>
            </a:r>
          </a:p>
        </p:txBody>
      </p:sp>
      <p:sp>
        <p:nvSpPr>
          <p:cNvPr id="13" name="Rechteck 12"/>
          <p:cNvSpPr/>
          <p:nvPr/>
        </p:nvSpPr>
        <p:spPr>
          <a:xfrm>
            <a:off x="6412906" y="1529765"/>
            <a:ext cx="2347784" cy="46955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6284351" y="1307248"/>
            <a:ext cx="521297" cy="307777"/>
          </a:xfrm>
          <a:prstGeom prst="rect">
            <a:avLst/>
          </a:prstGeom>
          <a:solidFill>
            <a:srgbClr val="FDBB63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</a:p>
        </p:txBody>
      </p:sp>
      <p:sp>
        <p:nvSpPr>
          <p:cNvPr id="15" name="Rechteck 14"/>
          <p:cNvSpPr/>
          <p:nvPr/>
        </p:nvSpPr>
        <p:spPr>
          <a:xfrm>
            <a:off x="6412906" y="1615025"/>
            <a:ext cx="521297" cy="29903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696097" y="1914060"/>
            <a:ext cx="5408275" cy="3010945"/>
            <a:chOff x="696097" y="1914060"/>
            <a:chExt cx="5408275" cy="3010945"/>
          </a:xfrm>
        </p:grpSpPr>
        <p:cxnSp>
          <p:nvCxnSpPr>
            <p:cNvPr id="16" name="Gerade Verbindung mit Pfeil 15"/>
            <p:cNvCxnSpPr/>
            <p:nvPr/>
          </p:nvCxnSpPr>
          <p:spPr>
            <a:xfrm>
              <a:off x="903690" y="1914060"/>
              <a:ext cx="0" cy="2487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696097" y="4401785"/>
              <a:ext cx="5408275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travel ban in Europe</a:t>
              </a:r>
            </a:p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users were affected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 frequent re-arrangement of beam time schedule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128792" y="1914060"/>
            <a:ext cx="3445943" cy="1356495"/>
            <a:chOff x="2128792" y="1914060"/>
            <a:chExt cx="3445943" cy="1356495"/>
          </a:xfrm>
        </p:grpSpPr>
        <p:cxnSp>
          <p:nvCxnSpPr>
            <p:cNvPr id="18" name="Gerade Verbindung mit Pfeil 17"/>
            <p:cNvCxnSpPr/>
            <p:nvPr/>
          </p:nvCxnSpPr>
          <p:spPr>
            <a:xfrm>
              <a:off x="2336250" y="1914060"/>
              <a:ext cx="0" cy="8332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2128792" y="2747335"/>
              <a:ext cx="3445943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management decision:</a:t>
              </a:r>
            </a:p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continue beam time, extend engineering run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575074" y="1914059"/>
            <a:ext cx="4033348" cy="1818129"/>
            <a:chOff x="1575074" y="1914059"/>
            <a:chExt cx="4033348" cy="1818129"/>
          </a:xfrm>
        </p:grpSpPr>
        <p:cxnSp>
          <p:nvCxnSpPr>
            <p:cNvPr id="27" name="Gerade Verbindung mit Pfeil 26"/>
            <p:cNvCxnSpPr/>
            <p:nvPr/>
          </p:nvCxnSpPr>
          <p:spPr>
            <a:xfrm>
              <a:off x="1729945" y="1914059"/>
              <a:ext cx="0" cy="14865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1575074" y="3424411"/>
              <a:ext cx="4033348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task-force health established in GSI 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common rules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3152392" y="1914060"/>
            <a:ext cx="3410101" cy="830999"/>
            <a:chOff x="3152392" y="1914060"/>
            <a:chExt cx="3410101" cy="830999"/>
          </a:xfrm>
        </p:grpSpPr>
        <p:cxnSp>
          <p:nvCxnSpPr>
            <p:cNvPr id="30" name="Gerade Verbindung mit Pfeil 29"/>
            <p:cNvCxnSpPr/>
            <p:nvPr/>
          </p:nvCxnSpPr>
          <p:spPr>
            <a:xfrm>
              <a:off x="3803409" y="1914060"/>
              <a:ext cx="0" cy="320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3152392" y="2221839"/>
              <a:ext cx="3410101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incidence: 10.7 / 100k</a:t>
              </a:r>
            </a:p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user beam time stopped – no user anymore 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020668" y="1914059"/>
            <a:ext cx="6278693" cy="2437530"/>
            <a:chOff x="1020668" y="1914059"/>
            <a:chExt cx="6278693" cy="2437530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1020668" y="1914059"/>
              <a:ext cx="4541500" cy="2326647"/>
              <a:chOff x="1020668" y="1914059"/>
              <a:chExt cx="4541500" cy="2326647"/>
            </a:xfrm>
          </p:grpSpPr>
          <p:cxnSp>
            <p:nvCxnSpPr>
              <p:cNvPr id="24" name="Gerade Verbindung mit Pfeil 23"/>
              <p:cNvCxnSpPr/>
              <p:nvPr/>
            </p:nvCxnSpPr>
            <p:spPr>
              <a:xfrm>
                <a:off x="1219199" y="1914059"/>
                <a:ext cx="0" cy="20598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/>
              <p:cNvSpPr txBox="1"/>
              <p:nvPr/>
            </p:nvSpPr>
            <p:spPr>
              <a:xfrm>
                <a:off x="1020668" y="3932929"/>
                <a:ext cx="4541500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03.04. peak of 1</a:t>
                </a:r>
                <a:r>
                  <a:rPr lang="en-US" sz="14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wave in Germany (incidence: 44.6 / 100k) </a:t>
                </a:r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>
              <a:off x="5526451" y="3864490"/>
              <a:ext cx="1772910" cy="487099"/>
              <a:chOff x="5526451" y="3864490"/>
              <a:chExt cx="1772910" cy="48709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6" name="Grafik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26451" y="3864490"/>
                <a:ext cx="1772910" cy="487099"/>
              </a:xfrm>
              <a:prstGeom prst="rect">
                <a:avLst/>
              </a:prstGeom>
            </p:spPr>
          </p:pic>
          <p:sp>
            <p:nvSpPr>
              <p:cNvPr id="37" name="Ellipse 36"/>
              <p:cNvSpPr/>
              <p:nvPr/>
            </p:nvSpPr>
            <p:spPr>
              <a:xfrm flipV="1">
                <a:off x="5824118" y="417654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uppieren 46"/>
          <p:cNvGrpSpPr/>
          <p:nvPr/>
        </p:nvGrpSpPr>
        <p:grpSpPr>
          <a:xfrm>
            <a:off x="6756327" y="1914060"/>
            <a:ext cx="2068170" cy="1527877"/>
            <a:chOff x="6756327" y="1914060"/>
            <a:chExt cx="2068170" cy="1527877"/>
          </a:xfrm>
        </p:grpSpPr>
        <p:cxnSp>
          <p:nvCxnSpPr>
            <p:cNvPr id="33" name="Gerade Verbindung mit Pfeil 32"/>
            <p:cNvCxnSpPr/>
            <p:nvPr/>
          </p:nvCxnSpPr>
          <p:spPr>
            <a:xfrm>
              <a:off x="6915667" y="1914060"/>
              <a:ext cx="0" cy="7432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6756327" y="2703273"/>
              <a:ext cx="1690687" cy="73866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end of beam time</a:t>
              </a:r>
            </a:p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end of pandemic</a:t>
              </a:r>
            </a:p>
            <a:p>
              <a:pPr algn="l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(incidence: 3 / 100k</a:t>
              </a:r>
            </a:p>
          </p:txBody>
        </p:sp>
        <p:grpSp>
          <p:nvGrpSpPr>
            <p:cNvPr id="40" name="Gruppieren 39"/>
            <p:cNvGrpSpPr/>
            <p:nvPr/>
          </p:nvGrpSpPr>
          <p:grpSpPr>
            <a:xfrm>
              <a:off x="7051587" y="2138704"/>
              <a:ext cx="1772910" cy="487099"/>
              <a:chOff x="7051587" y="2138704"/>
              <a:chExt cx="1772910" cy="48709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51587" y="2138704"/>
                <a:ext cx="1772910" cy="487099"/>
              </a:xfrm>
              <a:prstGeom prst="rect">
                <a:avLst/>
              </a:prstGeom>
            </p:spPr>
          </p:pic>
          <p:sp>
            <p:nvSpPr>
              <p:cNvPr id="39" name="Ellipse 38"/>
              <p:cNvSpPr/>
              <p:nvPr/>
            </p:nvSpPr>
            <p:spPr>
              <a:xfrm flipV="1">
                <a:off x="7527186" y="253478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15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Review: first Covid beam time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25941"/>
            <a:ext cx="8420176" cy="3677689"/>
          </a:xfrm>
        </p:spPr>
        <p:txBody>
          <a:bodyPr/>
          <a:lstStyle/>
          <a:p>
            <a:pPr marL="14400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surreal situation - beam time was possible but partly meaningless without users</a:t>
            </a:r>
          </a:p>
          <a:p>
            <a:pPr marL="14400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some measures were more recommendation than obligation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so,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some persons took it more seriously than others</a:t>
            </a:r>
          </a:p>
          <a:p>
            <a:pPr marL="14400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nobody got hurt</a:t>
            </a:r>
          </a:p>
          <a:p>
            <a:pPr marL="144000"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14BEA-AD3D-4B49-BF6E-AA6A8526DFB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pic>
        <p:nvPicPr>
          <p:cNvPr id="7" name="Inhaltsplatzhalter 7" descr="Ein Bild, das drinnen, Küchengerät, zugemüllt enthält.&#10;&#10;Automatisch generierte Beschreibung">
            <a:extLst>
              <a:ext uri="{FF2B5EF4-FFF2-40B4-BE49-F238E27FC236}">
                <a16:creationId xmlns:a16="http://schemas.microsoft.com/office/drawing/2014/main" id="{299B4B07-C1D1-B74C-9142-3689A88F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381" y="2165351"/>
            <a:ext cx="3354717" cy="2516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" name="Inhaltsplatzhalter 7" descr="Ein Bild, das Text, drinnen, Boden, Stuhl enthält.&#10;&#10;Automatisch generierte Beschreibung">
            <a:extLst>
              <a:ext uri="{FF2B5EF4-FFF2-40B4-BE49-F238E27FC236}">
                <a16:creationId xmlns:a16="http://schemas.microsoft.com/office/drawing/2014/main" id="{F280AAA0-638A-7E4A-9CFF-62C77C6F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88" y="2165351"/>
            <a:ext cx="3354717" cy="2516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8194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02BB1-EFFD-9C40-9B10-62F35ECA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2021 beam time preparation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0156C8-2807-E94B-8BE5-82F24E4D6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2020 Shutdown should last until end of the year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November 2020: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incidence went up to 150 / 100K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21.11.: first Operator caught Covid19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enough operators to maintain operation in case of quarantine cascades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Management decision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2021 – we run 6 months from January to June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situation has changed 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 had to do something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to run an accelerator facility during a pandemic ... effectively and safely?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C2F75-F302-8147-9821-E22BEF32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526FAC-E48E-A048-88F7-80F23149AC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BD747CB-CFBC-184E-B428-27A44A35583B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A01544-1202-AF47-BC9D-96EFB1A8A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155677" y="1936683"/>
            <a:ext cx="2732525" cy="750749"/>
            <a:chOff x="5155677" y="1936683"/>
            <a:chExt cx="2732525" cy="7507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5677" y="1936683"/>
              <a:ext cx="2732525" cy="750749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 flipV="1">
              <a:off x="6508223" y="21145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27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4579" y="1088015"/>
            <a:ext cx="2796541" cy="367768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Make the main control room the safest place to 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14BEA-AD3D-4B49-BF6E-AA6A8526DFB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8" y="1257300"/>
            <a:ext cx="5595034" cy="31559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4636770" y="4473750"/>
            <a:ext cx="1340432" cy="24622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picture: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77469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18D0E-BFC1-F54C-B578-18638745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our measures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75A069-CA8F-D94E-B709-EABD6D60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D112D2-1933-CC4A-A0AA-175DA3C072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DB0ECD-3D7E-F44D-8EBB-A2437CE5FE28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718A80-9485-024F-A44C-6137C788A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66F5336-67C1-B94E-879F-A1504DB08834}"/>
              </a:ext>
            </a:extLst>
          </p:cNvPr>
          <p:cNvSpPr txBox="1">
            <a:spLocks/>
          </p:cNvSpPr>
          <p:nvPr/>
        </p:nvSpPr>
        <p:spPr>
          <a:xfrm>
            <a:off x="470035" y="12404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minimization on campus (especially with operators)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HKR Safety measures: masks, disinfectant, distance – no visitors, “only” operators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most staff in home office - longer interruptions for support were accepted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 call support and experts were also in home office, availability by phone when needed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(Controls team operated completely from home office)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meetings via zoom 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 ways of communication and coordination – disturbed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morning briefing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plan B – exit strategy.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0582C-4411-9248-967E-4CF27EB4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regular testing</a:t>
            </a:r>
          </a:p>
        </p:txBody>
      </p:sp>
      <p:pic>
        <p:nvPicPr>
          <p:cNvPr id="8" name="Inhaltsplatzhalter 7" descr="Ein Bild, das drinnen, Boden, Fenster enthält.&#10;&#10;Automatisch generierte Beschreibung">
            <a:extLst>
              <a:ext uri="{FF2B5EF4-FFF2-40B4-BE49-F238E27FC236}">
                <a16:creationId xmlns:a16="http://schemas.microsoft.com/office/drawing/2014/main" id="{7AD1B9C8-346B-9347-96F5-8F1D0FC02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783" y="1025668"/>
            <a:ext cx="4904316" cy="367823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2B423-6391-F648-8BFF-64A632BF55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58B8A1-9C96-AC42-A441-F3437E0EEF3A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63803-1020-A84C-A8D2-7CCBE9E99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142A68-8387-FC48-B28D-CFF4B79E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702570" y="2505125"/>
            <a:ext cx="316333" cy="642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316215" y="2534782"/>
            <a:ext cx="316333" cy="64255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251460" y="1577339"/>
            <a:ext cx="1821181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once per week  done by our medical doctors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3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ambitious and packed beam time schedule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(up to 6 accelerator chains parallel)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614BEA-AD3D-4B49-BF6E-AA6A8526DFBF}" type="datetime1">
              <a:rPr lang="de-DE" smtClean="0"/>
              <a:t>01.10.21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Reimann / WAO2021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F552B31-1787-5E42-9B28-F279FFE26248}"/>
              </a:ext>
            </a:extLst>
          </p:cNvPr>
          <p:cNvSpPr txBox="1"/>
          <p:nvPr/>
        </p:nvSpPr>
        <p:spPr>
          <a:xfrm>
            <a:off x="10251120" y="6300630"/>
            <a:ext cx="18293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picture by: Achim </a:t>
            </a:r>
            <a:r>
              <a:rPr lang="en-GB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bloch-Späth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0" y="949607"/>
            <a:ext cx="7806194" cy="3855896"/>
            <a:chOff x="0" y="949607"/>
            <a:chExt cx="9912424" cy="557573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49607"/>
              <a:ext cx="9912424" cy="5575738"/>
            </a:xfrm>
            <a:prstGeom prst="rect">
              <a:avLst/>
            </a:prstGeom>
          </p:spPr>
        </p:pic>
        <p:grpSp>
          <p:nvGrpSpPr>
            <p:cNvPr id="53" name="Gruppieren 52"/>
            <p:cNvGrpSpPr/>
            <p:nvPr/>
          </p:nvGrpSpPr>
          <p:grpSpPr>
            <a:xfrm>
              <a:off x="5191320" y="1605212"/>
              <a:ext cx="4173814" cy="3733028"/>
              <a:chOff x="5191320" y="1605212"/>
              <a:chExt cx="4173814" cy="3733028"/>
            </a:xfrm>
          </p:grpSpPr>
          <p:sp>
            <p:nvSpPr>
              <p:cNvPr id="18" name="Raute 17">
                <a:extLst>
                  <a:ext uri="{FF2B5EF4-FFF2-40B4-BE49-F238E27FC236}">
                    <a16:creationId xmlns:a16="http://schemas.microsoft.com/office/drawing/2014/main" id="{973A6C88-2B78-6449-995C-DE72468BD31B}"/>
                  </a:ext>
                </a:extLst>
              </p:cNvPr>
              <p:cNvSpPr/>
              <p:nvPr/>
            </p:nvSpPr>
            <p:spPr bwMode="auto">
              <a:xfrm>
                <a:off x="5358352" y="1605212"/>
                <a:ext cx="216024" cy="260056"/>
              </a:xfrm>
              <a:prstGeom prst="diamond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19" name="Raute 18">
                <a:extLst>
                  <a:ext uri="{FF2B5EF4-FFF2-40B4-BE49-F238E27FC236}">
                    <a16:creationId xmlns:a16="http://schemas.microsoft.com/office/drawing/2014/main" id="{98752518-4966-D141-B90D-E747F9F0A710}"/>
                  </a:ext>
                </a:extLst>
              </p:cNvPr>
              <p:cNvSpPr/>
              <p:nvPr/>
            </p:nvSpPr>
            <p:spPr bwMode="auto">
              <a:xfrm>
                <a:off x="5191320" y="2010682"/>
                <a:ext cx="216024" cy="260056"/>
              </a:xfrm>
              <a:prstGeom prst="diamond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0" name="Raute 19">
                <a:extLst>
                  <a:ext uri="{FF2B5EF4-FFF2-40B4-BE49-F238E27FC236}">
                    <a16:creationId xmlns:a16="http://schemas.microsoft.com/office/drawing/2014/main" id="{BFD66603-B58D-B245-A3BE-FCB7FEBA0EB3}"/>
                  </a:ext>
                </a:extLst>
              </p:cNvPr>
              <p:cNvSpPr/>
              <p:nvPr/>
            </p:nvSpPr>
            <p:spPr bwMode="auto">
              <a:xfrm>
                <a:off x="6824815" y="2344367"/>
                <a:ext cx="216024" cy="260056"/>
              </a:xfrm>
              <a:prstGeom prst="diamond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1" name="Raute 20">
                <a:extLst>
                  <a:ext uri="{FF2B5EF4-FFF2-40B4-BE49-F238E27FC236}">
                    <a16:creationId xmlns:a16="http://schemas.microsoft.com/office/drawing/2014/main" id="{EB096F7E-C029-1141-9EC7-CBCF17F2D840}"/>
                  </a:ext>
                </a:extLst>
              </p:cNvPr>
              <p:cNvSpPr/>
              <p:nvPr/>
            </p:nvSpPr>
            <p:spPr bwMode="auto">
              <a:xfrm>
                <a:off x="9149110" y="4841509"/>
                <a:ext cx="216024" cy="260056"/>
              </a:xfrm>
              <a:prstGeom prst="diamond">
                <a:avLst/>
              </a:prstGeom>
              <a:solidFill>
                <a:srgbClr val="00B05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2" name="Raute 21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774081" y="3394257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3" name="Raute 22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361243" y="3435032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4" name="Raute 23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230097" y="3580446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5" name="Raute 24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435384" y="4347530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6" name="Raute 25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9145444" y="4353394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7" name="Raute 26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9145444" y="4647616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8" name="Raute 27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931547" y="4696839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29" name="Raute 28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9078688" y="5129424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0" name="Raute 29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435384" y="4805503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1" name="Raute 30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534968" y="4950917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2" name="Raute 31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063273" y="3524285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3" name="Raute 32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922154" y="3613538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4" name="Raute 33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763257" y="3558969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5" name="Raute 34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642725" y="3488911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6" name="Raute 35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165895" y="3401939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7" name="Raute 36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017612" y="3150725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8" name="Raute 37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186959" y="3052390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39" name="Raute 38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172924" y="2363356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0" name="Raute 39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379150" y="2270738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1" name="Raute 40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575612" y="2474395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2" name="Raute 41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837398" y="3206669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3" name="Raute 42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063272" y="2873883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4" name="Raute 43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7893925" y="2993133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5" name="Raute 44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6244963" y="2063614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6" name="Raute 45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828037" y="2890453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7" name="Raute 46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304238" y="3904367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48" name="Raute 47">
                <a:extLst>
                  <a:ext uri="{FF2B5EF4-FFF2-40B4-BE49-F238E27FC236}">
                    <a16:creationId xmlns:a16="http://schemas.microsoft.com/office/drawing/2014/main" id="{0E857AC9-428F-1441-A033-89181A91E0E4}"/>
                  </a:ext>
                </a:extLst>
              </p:cNvPr>
              <p:cNvSpPr/>
              <p:nvPr/>
            </p:nvSpPr>
            <p:spPr bwMode="auto">
              <a:xfrm>
                <a:off x="8774081" y="5159733"/>
                <a:ext cx="148283" cy="178507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</p:grpSp>
      <p:grpSp>
        <p:nvGrpSpPr>
          <p:cNvPr id="55" name="Gruppieren 54"/>
          <p:cNvGrpSpPr/>
          <p:nvPr/>
        </p:nvGrpSpPr>
        <p:grpSpPr>
          <a:xfrm>
            <a:off x="507545" y="2927172"/>
            <a:ext cx="1762137" cy="871201"/>
            <a:chOff x="614878" y="4467039"/>
            <a:chExt cx="1762137" cy="871201"/>
          </a:xfrm>
        </p:grpSpPr>
        <p:sp>
          <p:nvSpPr>
            <p:cNvPr id="11" name="Raute 10">
              <a:extLst>
                <a:ext uri="{FF2B5EF4-FFF2-40B4-BE49-F238E27FC236}">
                  <a16:creationId xmlns:a16="http://schemas.microsoft.com/office/drawing/2014/main" id="{98752518-4966-D141-B90D-E747F9F0A710}"/>
                </a:ext>
              </a:extLst>
            </p:cNvPr>
            <p:cNvSpPr/>
            <p:nvPr/>
          </p:nvSpPr>
          <p:spPr bwMode="auto">
            <a:xfrm>
              <a:off x="614878" y="4526037"/>
              <a:ext cx="216024" cy="260056"/>
            </a:xfrm>
            <a:prstGeom prst="diamond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2" name="Raute 11">
              <a:extLst>
                <a:ext uri="{FF2B5EF4-FFF2-40B4-BE49-F238E27FC236}">
                  <a16:creationId xmlns:a16="http://schemas.microsoft.com/office/drawing/2014/main" id="{16A2A472-5692-5048-9C77-D86C91B9980F}"/>
                </a:ext>
              </a:extLst>
            </p:cNvPr>
            <p:cNvSpPr/>
            <p:nvPr/>
          </p:nvSpPr>
          <p:spPr bwMode="auto">
            <a:xfrm>
              <a:off x="623391" y="5056027"/>
              <a:ext cx="216024" cy="260056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39415" y="4467039"/>
              <a:ext cx="1537600" cy="871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ion sources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target stations</a:t>
              </a:r>
            </a:p>
          </p:txBody>
        </p:sp>
      </p:grpSp>
      <p:sp>
        <p:nvSpPr>
          <p:cNvPr id="56" name="Rechteck 55"/>
          <p:cNvSpPr/>
          <p:nvPr/>
        </p:nvSpPr>
        <p:spPr>
          <a:xfrm>
            <a:off x="7806195" y="1337181"/>
            <a:ext cx="13477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basically, no rest for shift crew 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single operators  have been 6 month in heavy rotation 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4162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609</Words>
  <Application>Microsoft Macintosh PowerPoint</Application>
  <PresentationFormat>Bildschirmpräsentation (16:9)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fair-gsi-folienmaster_2017_onering</vt:lpstr>
      <vt:lpstr>Make the main control room the safest place and move on</vt:lpstr>
      <vt:lpstr>Q1 / 2020</vt:lpstr>
      <vt:lpstr>Q2 / 2020</vt:lpstr>
      <vt:lpstr>Review: first Covid beam time</vt:lpstr>
      <vt:lpstr>2021 beam time preparation</vt:lpstr>
      <vt:lpstr>PowerPoint-Präsentation</vt:lpstr>
      <vt:lpstr>our measures</vt:lpstr>
      <vt:lpstr>regular testing</vt:lpstr>
      <vt:lpstr>very ambitious and packed beam time schedule  (up to 6 accelerator chains parallel)</vt:lpstr>
      <vt:lpstr>beam time 2021 - how did it go?</vt:lpstr>
      <vt:lpstr>spectrum of horror</vt:lpstr>
      <vt:lpstr>outlook</vt:lpstr>
      <vt:lpstr>Ende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Phase 0 Beam Time 2021</dc:title>
  <dc:creator>Reimann, Stephan</dc:creator>
  <cp:lastModifiedBy>Stephan Reimann</cp:lastModifiedBy>
  <cp:revision>77</cp:revision>
  <dcterms:created xsi:type="dcterms:W3CDTF">2021-06-28T13:19:14Z</dcterms:created>
  <dcterms:modified xsi:type="dcterms:W3CDTF">2021-10-01T09:41:07Z</dcterms:modified>
</cp:coreProperties>
</file>