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64" r:id="rId2"/>
    <p:sldId id="257" r:id="rId3"/>
    <p:sldId id="262" r:id="rId4"/>
    <p:sldId id="269" r:id="rId5"/>
    <p:sldId id="270" r:id="rId6"/>
    <p:sldId id="261" r:id="rId7"/>
    <p:sldId id="272" r:id="rId8"/>
    <p:sldId id="280" r:id="rId9"/>
    <p:sldId id="282" r:id="rId10"/>
    <p:sldId id="285" r:id="rId11"/>
    <p:sldId id="283" r:id="rId12"/>
    <p:sldId id="278" r:id="rId13"/>
    <p:sldId id="268" r:id="rId14"/>
    <p:sldId id="277" r:id="rId15"/>
    <p:sldId id="279" r:id="rId16"/>
    <p:sldId id="276" r:id="rId17"/>
    <p:sldId id="286" r:id="rId18"/>
    <p:sldId id="281"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AA9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94"/>
  </p:normalViewPr>
  <p:slideViewPr>
    <p:cSldViewPr snapToGrid="0" snapToObjects="1">
      <p:cViewPr varScale="1">
        <p:scale>
          <a:sx n="105" d="100"/>
          <a:sy n="105" d="100"/>
        </p:scale>
        <p:origin x="67" y="4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ithr\Dropbox\Work\machine%20stats\FaultTrends\Trends_FY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mithr\Dropbox\Work\machine%20stats\FaultAnalysForTimur\FaultAnalysis_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mithr\Dropbox\Work\machine%20stats\FaultAnalysForTimur\FaultAnalysis_FIN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a:t>FY2020,21 - MTTR (mean downtime per fault)</a:t>
            </a:r>
          </a:p>
        </c:rich>
      </c:tx>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15700618813477E-2"/>
          <c:y val="0.12582800080697493"/>
          <c:w val="0.89971205553293676"/>
          <c:h val="0.78565785486154349"/>
        </c:manualLayout>
      </c:layout>
      <c:barChart>
        <c:barDir val="col"/>
        <c:grouping val="clustered"/>
        <c:varyColors val="0"/>
        <c:ser>
          <c:idx val="0"/>
          <c:order val="0"/>
          <c:tx>
            <c:strRef>
              <c:f>MTTR!$D$1</c:f>
              <c:strCache>
                <c:ptCount val="1"/>
                <c:pt idx="0">
                  <c:v>MTTR</c:v>
                </c:pt>
              </c:strCache>
            </c:strRef>
          </c:tx>
          <c:spPr>
            <a:solidFill>
              <a:schemeClr val="accent1"/>
            </a:solidFill>
            <a:ln>
              <a:noFill/>
            </a:ln>
            <a:effectLst/>
          </c:spPr>
          <c:invertIfNegative val="0"/>
          <c:cat>
            <c:strRef>
              <c:f>MTTR!$A$2:$A$16</c:f>
              <c:strCache>
                <c:ptCount val="14"/>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strCache>
            </c:strRef>
          </c:cat>
          <c:val>
            <c:numRef>
              <c:f>MTTR!$D$2:$D$16</c:f>
              <c:numCache>
                <c:formatCode>0.00</c:formatCode>
                <c:ptCount val="14"/>
                <c:pt idx="0">
                  <c:v>0.48666666666666664</c:v>
                </c:pt>
                <c:pt idx="1">
                  <c:v>2.105</c:v>
                </c:pt>
                <c:pt idx="2">
                  <c:v>1.3483333333333334</c:v>
                </c:pt>
                <c:pt idx="3">
                  <c:v>0.72</c:v>
                </c:pt>
                <c:pt idx="4">
                  <c:v>0.85222222222222221</c:v>
                </c:pt>
                <c:pt idx="5">
                  <c:v>5.5212500000000002</c:v>
                </c:pt>
                <c:pt idx="6">
                  <c:v>8.9733333333333345</c:v>
                </c:pt>
                <c:pt idx="7">
                  <c:v>2.7233333333333332</c:v>
                </c:pt>
                <c:pt idx="8">
                  <c:v>2.2766666666666668</c:v>
                </c:pt>
                <c:pt idx="9">
                  <c:v>5.984</c:v>
                </c:pt>
                <c:pt idx="10">
                  <c:v>0.75</c:v>
                </c:pt>
                <c:pt idx="11">
                  <c:v>1.7766666666666666</c:v>
                </c:pt>
                <c:pt idx="12">
                  <c:v>2.1139999999999999</c:v>
                </c:pt>
                <c:pt idx="13">
                  <c:v>5.3916666666666666</c:v>
                </c:pt>
              </c:numCache>
            </c:numRef>
          </c:val>
          <c:extLst>
            <c:ext xmlns:c16="http://schemas.microsoft.com/office/drawing/2014/chart" uri="{C3380CC4-5D6E-409C-BE32-E72D297353CC}">
              <c16:uniqueId val="{00000000-F613-48E6-BB92-CFE2D69448AE}"/>
            </c:ext>
          </c:extLst>
        </c:ser>
        <c:ser>
          <c:idx val="1"/>
          <c:order val="1"/>
          <c:tx>
            <c:strRef>
              <c:f>MTTR!$C$1</c:f>
              <c:strCache>
                <c:ptCount val="1"/>
                <c:pt idx="0">
                  <c:v>DownTime</c:v>
                </c:pt>
              </c:strCache>
            </c:strRef>
          </c:tx>
          <c:spPr>
            <a:solidFill>
              <a:schemeClr val="accent4"/>
            </a:solidFill>
            <a:ln>
              <a:noFill/>
            </a:ln>
            <a:effectLst/>
          </c:spPr>
          <c:invertIfNegative val="0"/>
          <c:cat>
            <c:strLit>
              <c:ptCount val="14"/>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extLst>
                <c:ext xmlns:c15="http://schemas.microsoft.com/office/drawing/2012/chart" uri="{02D57815-91ED-43cb-92C2-25804820EDAC}">
                  <c15:autoCat val="1"/>
                </c:ext>
              </c:extLst>
            </c:strLit>
          </c:cat>
          <c:val>
            <c:numRef>
              <c:f>MTTR!$C$2:$C$16</c:f>
              <c:numCache>
                <c:formatCode>General</c:formatCode>
                <c:ptCount val="14"/>
                <c:pt idx="0">
                  <c:v>2.92</c:v>
                </c:pt>
                <c:pt idx="1">
                  <c:v>8.42</c:v>
                </c:pt>
                <c:pt idx="2">
                  <c:v>8.09</c:v>
                </c:pt>
                <c:pt idx="3">
                  <c:v>7.92</c:v>
                </c:pt>
                <c:pt idx="4">
                  <c:v>7.67</c:v>
                </c:pt>
                <c:pt idx="5">
                  <c:v>44.17</c:v>
                </c:pt>
                <c:pt idx="6">
                  <c:v>26.92</c:v>
                </c:pt>
                <c:pt idx="7">
                  <c:v>8.17</c:v>
                </c:pt>
                <c:pt idx="8">
                  <c:v>6.83</c:v>
                </c:pt>
                <c:pt idx="9">
                  <c:v>29.92</c:v>
                </c:pt>
                <c:pt idx="10">
                  <c:v>0.75</c:v>
                </c:pt>
                <c:pt idx="11">
                  <c:v>5.33</c:v>
                </c:pt>
                <c:pt idx="12">
                  <c:v>10.57</c:v>
                </c:pt>
                <c:pt idx="13">
                  <c:v>32.35</c:v>
                </c:pt>
              </c:numCache>
            </c:numRef>
          </c:val>
          <c:extLst>
            <c:ext xmlns:c16="http://schemas.microsoft.com/office/drawing/2014/chart" uri="{C3380CC4-5D6E-409C-BE32-E72D297353CC}">
              <c16:uniqueId val="{00000001-F613-48E6-BB92-CFE2D69448AE}"/>
            </c:ext>
          </c:extLst>
        </c:ser>
        <c:dLbls>
          <c:showLegendKey val="0"/>
          <c:showVal val="0"/>
          <c:showCatName val="0"/>
          <c:showSerName val="0"/>
          <c:showPercent val="0"/>
          <c:showBubbleSize val="0"/>
        </c:dLbls>
        <c:gapWidth val="20"/>
        <c:axId val="523468528"/>
        <c:axId val="99805744"/>
      </c:barChart>
      <c:catAx>
        <c:axId val="52346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9805744"/>
        <c:crosses val="autoZero"/>
        <c:auto val="1"/>
        <c:lblAlgn val="ctr"/>
        <c:lblOffset val="100"/>
        <c:noMultiLvlLbl val="0"/>
      </c:catAx>
      <c:valAx>
        <c:axId val="99805744"/>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23468528"/>
        <c:crosses val="autoZero"/>
        <c:crossBetween val="between"/>
      </c:valAx>
      <c:spPr>
        <a:noFill/>
        <a:ln>
          <a:noFill/>
        </a:ln>
        <a:effectLst/>
      </c:spPr>
    </c:plotArea>
    <c:legend>
      <c:legendPos val="r"/>
      <c:layout>
        <c:manualLayout>
          <c:xMode val="edge"/>
          <c:yMode val="edge"/>
          <c:x val="0.79481569754792791"/>
          <c:y val="0.4023690689420234"/>
          <c:w val="0.13601514252182859"/>
          <c:h val="0.12759445311981957"/>
        </c:manualLayout>
      </c:layout>
      <c:overlay val="0"/>
      <c:spPr>
        <a:solidFill>
          <a:schemeClr val="bg1"/>
        </a:solid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Accelerator</a:t>
            </a:r>
            <a:r>
              <a:rPr lang="en-US" baseline="0" dirty="0"/>
              <a:t> Reliability (%)</a:t>
            </a:r>
            <a:endParaRPr lang="en-US"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olidFill>
            <a:ln>
              <a:noFill/>
            </a:ln>
            <a:effectLst/>
          </c:spPr>
          <c:invertIfNegative val="0"/>
          <c:dLbls>
            <c:spPr>
              <a:solidFill>
                <a:schemeClr val="bg1">
                  <a:alpha val="5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PieChart!$A$32:$A$37</c:f>
              <c:strCache>
                <c:ptCount val="6"/>
                <c:pt idx="0">
                  <c:v>FY17</c:v>
                </c:pt>
                <c:pt idx="1">
                  <c:v>FY18</c:v>
                </c:pt>
                <c:pt idx="2">
                  <c:v>FY19</c:v>
                </c:pt>
                <c:pt idx="3">
                  <c:v>FY20</c:v>
                </c:pt>
                <c:pt idx="4">
                  <c:v>FY21</c:v>
                </c:pt>
                <c:pt idx="5">
                  <c:v>FY22</c:v>
                </c:pt>
              </c:strCache>
            </c:strRef>
          </c:cat>
          <c:val>
            <c:numRef>
              <c:f>PieChart!$E$32:$E$37</c:f>
              <c:numCache>
                <c:formatCode>0.0</c:formatCode>
                <c:ptCount val="6"/>
                <c:pt idx="0">
                  <c:v>96.8</c:v>
                </c:pt>
                <c:pt idx="1">
                  <c:v>96.5</c:v>
                </c:pt>
                <c:pt idx="2">
                  <c:v>97.1</c:v>
                </c:pt>
                <c:pt idx="3">
                  <c:v>97</c:v>
                </c:pt>
                <c:pt idx="4">
                  <c:v>96.7</c:v>
                </c:pt>
                <c:pt idx="5" formatCode="0.00">
                  <c:v>0</c:v>
                </c:pt>
              </c:numCache>
            </c:numRef>
          </c:val>
          <c:extLst>
            <c:ext xmlns:c16="http://schemas.microsoft.com/office/drawing/2014/chart" uri="{C3380CC4-5D6E-409C-BE32-E72D297353CC}">
              <c16:uniqueId val="{00000000-3EE7-4EE0-B126-278FC045F2D2}"/>
            </c:ext>
          </c:extLst>
        </c:ser>
        <c:dLbls>
          <c:showLegendKey val="0"/>
          <c:showVal val="0"/>
          <c:showCatName val="0"/>
          <c:showSerName val="0"/>
          <c:showPercent val="0"/>
          <c:showBubbleSize val="0"/>
        </c:dLbls>
        <c:gapWidth val="25"/>
        <c:overlap val="10"/>
        <c:axId val="1253449295"/>
        <c:axId val="1253450127"/>
      </c:barChart>
      <c:catAx>
        <c:axId val="125344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3450127"/>
        <c:crosses val="autoZero"/>
        <c:auto val="1"/>
        <c:lblAlgn val="ctr"/>
        <c:lblOffset val="100"/>
        <c:noMultiLvlLbl val="0"/>
      </c:catAx>
      <c:valAx>
        <c:axId val="1253450127"/>
        <c:scaling>
          <c:orientation val="minMax"/>
          <c:max val="98"/>
          <c:min val="9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344929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Scheduled Operating Hours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solidFill>
                <a:schemeClr val="bg1">
                  <a:alpha val="5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PieChart!$A$32:$A$37</c:f>
              <c:strCache>
                <c:ptCount val="6"/>
                <c:pt idx="0">
                  <c:v>FY17</c:v>
                </c:pt>
                <c:pt idx="1">
                  <c:v>FY18</c:v>
                </c:pt>
                <c:pt idx="2">
                  <c:v>FY19</c:v>
                </c:pt>
                <c:pt idx="3">
                  <c:v>FY20</c:v>
                </c:pt>
                <c:pt idx="4">
                  <c:v>FY21</c:v>
                </c:pt>
                <c:pt idx="5">
                  <c:v>FY22</c:v>
                </c:pt>
              </c:strCache>
            </c:strRef>
          </c:cat>
          <c:val>
            <c:numRef>
              <c:f>PieChart!$D$32:$D$37</c:f>
              <c:numCache>
                <c:formatCode>0</c:formatCode>
                <c:ptCount val="6"/>
                <c:pt idx="0">
                  <c:v>4504</c:v>
                </c:pt>
                <c:pt idx="1">
                  <c:v>4750</c:v>
                </c:pt>
                <c:pt idx="2">
                  <c:v>5000</c:v>
                </c:pt>
                <c:pt idx="3">
                  <c:v>5130</c:v>
                </c:pt>
                <c:pt idx="4">
                  <c:v>4500</c:v>
                </c:pt>
                <c:pt idx="5">
                  <c:v>4800</c:v>
                </c:pt>
              </c:numCache>
            </c:numRef>
          </c:val>
          <c:extLst>
            <c:ext xmlns:c16="http://schemas.microsoft.com/office/drawing/2014/chart" uri="{C3380CC4-5D6E-409C-BE32-E72D297353CC}">
              <c16:uniqueId val="{00000000-07EB-4DBD-A1E9-C8EF7FA75C18}"/>
            </c:ext>
          </c:extLst>
        </c:ser>
        <c:dLbls>
          <c:showLegendKey val="0"/>
          <c:showVal val="0"/>
          <c:showCatName val="0"/>
          <c:showSerName val="0"/>
          <c:showPercent val="0"/>
          <c:showBubbleSize val="0"/>
        </c:dLbls>
        <c:gapWidth val="25"/>
        <c:overlap val="10"/>
        <c:axId val="1253449295"/>
        <c:axId val="1253450127"/>
      </c:barChart>
      <c:catAx>
        <c:axId val="125344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3450127"/>
        <c:crosses val="autoZero"/>
        <c:auto val="1"/>
        <c:lblAlgn val="ctr"/>
        <c:lblOffset val="100"/>
        <c:noMultiLvlLbl val="0"/>
      </c:catAx>
      <c:valAx>
        <c:axId val="1253450127"/>
        <c:scaling>
          <c:orientation val="minMax"/>
          <c:max val="5500"/>
          <c:min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3449295"/>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0.61759</cdr:x>
      <cdr:y>0.10618</cdr:y>
    </cdr:from>
    <cdr:to>
      <cdr:x>0.96914</cdr:x>
      <cdr:y>0.3277</cdr:y>
    </cdr:to>
    <cdr:sp macro="" textlink="">
      <cdr:nvSpPr>
        <cdr:cNvPr id="2" name="TextBox 14">
          <a:extLst xmlns:a="http://schemas.openxmlformats.org/drawingml/2006/main">
            <a:ext uri="{FF2B5EF4-FFF2-40B4-BE49-F238E27FC236}">
              <a16:creationId xmlns:a16="http://schemas.microsoft.com/office/drawing/2014/main" id="{364CF325-0C5F-4862-842B-1AE3DE55CF3B}"/>
            </a:ext>
          </a:extLst>
        </cdr:cNvPr>
        <cdr:cNvSpPr txBox="1"/>
      </cdr:nvSpPr>
      <cdr:spPr>
        <a:xfrm xmlns:a="http://schemas.openxmlformats.org/drawingml/2006/main">
          <a:off x="6350069" y="547638"/>
          <a:ext cx="3614681" cy="1142521"/>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w="28575" cmpd="sng">
          <a:solidFill>
            <a:schemeClr val="accent4"/>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2000" b="1" u="sng" dirty="0">
              <a:solidFill>
                <a:schemeClr val="accent4">
                  <a:lumMod val="75000"/>
                </a:schemeClr>
              </a:solidFill>
            </a:rPr>
            <a:t>Phase-II operations</a:t>
          </a:r>
        </a:p>
        <a:p xmlns:a="http://schemas.openxmlformats.org/drawingml/2006/main">
          <a:pPr algn="ctr"/>
          <a:r>
            <a:rPr lang="en-US" sz="2000" dirty="0">
              <a:solidFill>
                <a:schemeClr val="accent4">
                  <a:lumMod val="75000"/>
                </a:schemeClr>
              </a:solidFill>
            </a:rPr>
            <a:t>MTTR: 3.7 </a:t>
          </a:r>
          <a:r>
            <a:rPr lang="en-US" sz="2000" dirty="0" err="1">
              <a:solidFill>
                <a:schemeClr val="accent4">
                  <a:lumMod val="75000"/>
                </a:schemeClr>
              </a:solidFill>
            </a:rPr>
            <a:t>hr</a:t>
          </a:r>
          <a:br>
            <a:rPr lang="en-US" sz="2000" dirty="0">
              <a:solidFill>
                <a:schemeClr val="accent4">
                  <a:lumMod val="75000"/>
                </a:schemeClr>
              </a:solidFill>
            </a:rPr>
          </a:br>
          <a:r>
            <a:rPr lang="en-US" sz="2000" dirty="0">
              <a:solidFill>
                <a:schemeClr val="accent4">
                  <a:lumMod val="75000"/>
                </a:schemeClr>
              </a:solidFill>
            </a:rPr>
            <a:t>Avg DT: 14 </a:t>
          </a:r>
          <a:r>
            <a:rPr lang="en-US" sz="2000" dirty="0" err="1">
              <a:solidFill>
                <a:schemeClr val="accent4">
                  <a:lumMod val="75000"/>
                </a:schemeClr>
              </a:solidFill>
            </a:rPr>
            <a:t>hr</a:t>
          </a:r>
          <a:r>
            <a:rPr lang="en-US" sz="2000" dirty="0">
              <a:solidFill>
                <a:schemeClr val="accent4">
                  <a:lumMod val="75000"/>
                </a:schemeClr>
              </a:solidFill>
            </a:rPr>
            <a:t>/month</a:t>
          </a:r>
        </a:p>
      </cdr:txBody>
    </cdr:sp>
  </cdr:relSizeAnchor>
  <cdr:relSizeAnchor xmlns:cdr="http://schemas.openxmlformats.org/drawingml/2006/chartDrawing">
    <cdr:from>
      <cdr:x>0.95889</cdr:x>
      <cdr:y>0.15084</cdr:y>
    </cdr:from>
    <cdr:to>
      <cdr:x>1</cdr:x>
      <cdr:y>0.24952</cdr:y>
    </cdr:to>
    <cdr:sp macro="" textlink="">
      <cdr:nvSpPr>
        <cdr:cNvPr id="3" name="Arrow: Right 2">
          <a:extLst xmlns:a="http://schemas.openxmlformats.org/drawingml/2006/main">
            <a:ext uri="{FF2B5EF4-FFF2-40B4-BE49-F238E27FC236}">
              <a16:creationId xmlns:a16="http://schemas.microsoft.com/office/drawing/2014/main" id="{DFDCB5EA-E81D-43A5-951D-F244B3A8CDA9}"/>
            </a:ext>
          </a:extLst>
        </cdr:cNvPr>
        <cdr:cNvSpPr/>
      </cdr:nvSpPr>
      <cdr:spPr>
        <a:xfrm xmlns:a="http://schemas.openxmlformats.org/drawingml/2006/main">
          <a:off x="9859344" y="777979"/>
          <a:ext cx="422695" cy="508956"/>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MinSafe</a:t>
            </a:r>
            <a:r>
              <a:rPr lang="en-US" dirty="0"/>
              <a:t> = minimum number of people possible to maintain safe operation of 2 COVID research beamlines </a:t>
            </a:r>
          </a:p>
          <a:p>
            <a:r>
              <a:rPr lang="en-US" dirty="0"/>
              <a:t>*Shutdown Cancelled to continue beamline COVID research</a:t>
            </a:r>
          </a:p>
          <a:p>
            <a:r>
              <a:rPr lang="en-US" dirty="0"/>
              <a:t>*PHASE 1:  30-40 people at NSLS-II</a:t>
            </a:r>
          </a:p>
          <a:p>
            <a:r>
              <a:rPr lang="en-US" dirty="0"/>
              <a:t>*PHASE 2: 10% up to 80% on-site for NSLS-II</a:t>
            </a:r>
          </a:p>
          <a:p>
            <a:r>
              <a:rPr lang="en-US" dirty="0"/>
              <a:t>*PHASE 3: Normal Operations with maximum telework, moving to Normal</a:t>
            </a:r>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366757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here: It’s extremely difficult to draw a single line between every cause and every effect, so I’m not going to try.  This is due to the large number of variables all changing at once, and the NEWNESS of the whole situation.  </a:t>
            </a:r>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69639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here: It’s extremely difficult to draw a single line between every cause and every effect, so I’m not going to try.  This is due to the large number of variables all changing at once, and the NEWNESS of the whole situation.  </a:t>
            </a:r>
          </a:p>
        </p:txBody>
      </p:sp>
      <p:sp>
        <p:nvSpPr>
          <p:cNvPr id="4" name="Slide Number Placeholder 3"/>
          <p:cNvSpPr>
            <a:spLocks noGrp="1"/>
          </p:cNvSpPr>
          <p:nvPr>
            <p:ph type="sldNum" sz="quarter" idx="5"/>
          </p:nvPr>
        </p:nvSpPr>
        <p:spPr/>
        <p:txBody>
          <a:bodyPr/>
          <a:lstStyle/>
          <a:p>
            <a:fld id="{515839EF-EF2D-A244-8B03-02564FD38722}" type="slidenum">
              <a:rPr lang="en-US" smtClean="0"/>
              <a:t>8</a:t>
            </a:fld>
            <a:endParaRPr lang="en-US"/>
          </a:p>
        </p:txBody>
      </p:sp>
    </p:spTree>
    <p:extLst>
      <p:ext uri="{BB962C8B-B14F-4D97-AF65-F5344CB8AC3E}">
        <p14:creationId xmlns:p14="http://schemas.microsoft.com/office/powerpoint/2010/main" val="133611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here: It’s extremely difficult to draw a single line between every cause and every effect, so I’m not going to try.  This is due to the large number of variables all changing at once, and the NEWNESS of the whole situation.  </a:t>
            </a:r>
          </a:p>
        </p:txBody>
      </p:sp>
      <p:sp>
        <p:nvSpPr>
          <p:cNvPr id="4" name="Slide Number Placeholder 3"/>
          <p:cNvSpPr>
            <a:spLocks noGrp="1"/>
          </p:cNvSpPr>
          <p:nvPr>
            <p:ph type="sldNum" sz="quarter" idx="5"/>
          </p:nvPr>
        </p:nvSpPr>
        <p:spPr/>
        <p:txBody>
          <a:bodyPr/>
          <a:lstStyle/>
          <a:p>
            <a:fld id="{515839EF-EF2D-A244-8B03-02564FD38722}" type="slidenum">
              <a:rPr lang="en-US" smtClean="0"/>
              <a:t>9</a:t>
            </a:fld>
            <a:endParaRPr lang="en-US"/>
          </a:p>
        </p:txBody>
      </p:sp>
    </p:spTree>
    <p:extLst>
      <p:ext uri="{BB962C8B-B14F-4D97-AF65-F5344CB8AC3E}">
        <p14:creationId xmlns:p14="http://schemas.microsoft.com/office/powerpoint/2010/main" val="3566039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557856" y="338585"/>
            <a:ext cx="10334625" cy="4067160"/>
          </a:xfrm>
        </p:spPr>
        <p:txBody>
          <a:bodyPr>
            <a:normAutofit/>
          </a:bodyPr>
          <a:lstStyle/>
          <a:p>
            <a:r>
              <a:rPr lang="en-US" sz="5600" b="1" dirty="0">
                <a:effectLst/>
                <a:latin typeface="Calibri" panose="020F0502020204030204" pitchFamily="34" charset="0"/>
                <a:ea typeface="Calibri" panose="020F0502020204030204" pitchFamily="34" charset="0"/>
                <a:cs typeface="Times New Roman" panose="02020603050405020304" pitchFamily="18" charset="0"/>
              </a:rPr>
              <a:t>What Happens to </a:t>
            </a:r>
            <a:br>
              <a:rPr lang="en-US" sz="5600" b="1" dirty="0">
                <a:effectLst/>
                <a:latin typeface="Calibri" panose="020F0502020204030204" pitchFamily="34" charset="0"/>
                <a:ea typeface="Calibri" panose="020F0502020204030204" pitchFamily="34" charset="0"/>
                <a:cs typeface="Times New Roman" panose="02020603050405020304" pitchFamily="18" charset="0"/>
              </a:rPr>
            </a:br>
            <a:r>
              <a:rPr lang="en-US" sz="5600" b="1" dirty="0">
                <a:effectLst/>
                <a:latin typeface="Calibri" panose="020F0502020204030204" pitchFamily="34" charset="0"/>
                <a:ea typeface="Calibri" panose="020F0502020204030204" pitchFamily="34" charset="0"/>
                <a:cs typeface="Times New Roman" panose="02020603050405020304" pitchFamily="18" charset="0"/>
              </a:rPr>
              <a:t>Accelerator Reliability </a:t>
            </a:r>
            <a:br>
              <a:rPr lang="en-US" sz="5600" b="1" dirty="0">
                <a:effectLst/>
                <a:latin typeface="Calibri" panose="020F0502020204030204" pitchFamily="34" charset="0"/>
                <a:ea typeface="Calibri" panose="020F0502020204030204" pitchFamily="34" charset="0"/>
                <a:cs typeface="Times New Roman" panose="02020603050405020304" pitchFamily="18" charset="0"/>
              </a:rPr>
            </a:br>
            <a:r>
              <a:rPr lang="en-US" sz="5600" b="1" dirty="0">
                <a:effectLst/>
                <a:latin typeface="Calibri" panose="020F0502020204030204" pitchFamily="34" charset="0"/>
                <a:ea typeface="Calibri" panose="020F0502020204030204" pitchFamily="34" charset="0"/>
                <a:cs typeface="Times New Roman" panose="02020603050405020304" pitchFamily="18" charset="0"/>
              </a:rPr>
              <a:t>and Maintenance </a:t>
            </a:r>
            <a:br>
              <a:rPr lang="en-US" sz="5600" b="1" dirty="0">
                <a:effectLst/>
                <a:latin typeface="Calibri" panose="020F0502020204030204" pitchFamily="34" charset="0"/>
                <a:ea typeface="Calibri" panose="020F0502020204030204" pitchFamily="34" charset="0"/>
                <a:cs typeface="Times New Roman" panose="02020603050405020304" pitchFamily="18" charset="0"/>
              </a:rPr>
            </a:br>
            <a:r>
              <a:rPr lang="en-US" sz="5600" b="1" dirty="0">
                <a:effectLst/>
                <a:latin typeface="Calibri" panose="020F0502020204030204" pitchFamily="34" charset="0"/>
                <a:ea typeface="Calibri" panose="020F0502020204030204" pitchFamily="34" charset="0"/>
                <a:cs typeface="Times New Roman" panose="02020603050405020304" pitchFamily="18" charset="0"/>
              </a:rPr>
              <a:t>in a Global Pandemic?</a:t>
            </a:r>
            <a:endParaRPr lang="en-US" sz="56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normAutofit/>
          </a:bodyPr>
          <a:lstStyle/>
          <a:p>
            <a:r>
              <a:rPr lang="en-US" sz="3200" dirty="0">
                <a:solidFill>
                  <a:schemeClr val="accent2">
                    <a:lumMod val="20000"/>
                    <a:lumOff val="80000"/>
                  </a:schemeClr>
                </a:solidFill>
              </a:rPr>
              <a:t>WAO 2021</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sz="3200" dirty="0"/>
              <a:t>Reid Smith</a:t>
            </a:r>
            <a:br>
              <a:rPr lang="en-US" sz="3200" dirty="0"/>
            </a:br>
            <a:r>
              <a:rPr lang="en-US" sz="3200" dirty="0"/>
              <a:t>NSLS-II</a:t>
            </a:r>
          </a:p>
        </p:txBody>
      </p:sp>
    </p:spTree>
    <p:extLst>
      <p:ext uri="{BB962C8B-B14F-4D97-AF65-F5344CB8AC3E}">
        <p14:creationId xmlns:p14="http://schemas.microsoft.com/office/powerpoint/2010/main" val="261661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EC0C2EA-402A-404D-A54E-3B19C3881862}"/>
              </a:ext>
            </a:extLst>
          </p:cNvPr>
          <p:cNvGraphicFramePr>
            <a:graphicFrameLocks/>
          </p:cNvGraphicFramePr>
          <p:nvPr>
            <p:extLst>
              <p:ext uri="{D42A27DB-BD31-4B8C-83A1-F6EECF244321}">
                <p14:modId xmlns:p14="http://schemas.microsoft.com/office/powerpoint/2010/main" val="3313077317"/>
              </p:ext>
            </p:extLst>
          </p:nvPr>
        </p:nvGraphicFramePr>
        <p:xfrm>
          <a:off x="6244591" y="2527538"/>
          <a:ext cx="5673259" cy="311557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E73F49B-F6FE-44DB-9D1D-5E118D53C9F2}"/>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graphicFrame>
        <p:nvGraphicFramePr>
          <p:cNvPr id="5" name="Chart 4">
            <a:extLst>
              <a:ext uri="{FF2B5EF4-FFF2-40B4-BE49-F238E27FC236}">
                <a16:creationId xmlns:a16="http://schemas.microsoft.com/office/drawing/2014/main" id="{E602A1D5-B8A5-4455-9E86-477A4DFED821}"/>
              </a:ext>
            </a:extLst>
          </p:cNvPr>
          <p:cNvGraphicFramePr>
            <a:graphicFrameLocks/>
          </p:cNvGraphicFramePr>
          <p:nvPr>
            <p:extLst>
              <p:ext uri="{D42A27DB-BD31-4B8C-83A1-F6EECF244321}">
                <p14:modId xmlns:p14="http://schemas.microsoft.com/office/powerpoint/2010/main" val="2352935320"/>
              </p:ext>
            </p:extLst>
          </p:nvPr>
        </p:nvGraphicFramePr>
        <p:xfrm>
          <a:off x="354328" y="2527538"/>
          <a:ext cx="5669280" cy="31155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F525F4B-2C4F-4C72-9DF9-41EC099142C9}"/>
              </a:ext>
            </a:extLst>
          </p:cNvPr>
          <p:cNvSpPr txBox="1"/>
          <p:nvPr/>
        </p:nvSpPr>
        <p:spPr>
          <a:xfrm>
            <a:off x="3512478" y="3108069"/>
            <a:ext cx="648042" cy="246888"/>
          </a:xfrm>
          <a:prstGeom prst="rect">
            <a:avLst/>
          </a:prstGeom>
          <a:solidFill>
            <a:schemeClr val="accent2">
              <a:lumMod val="20000"/>
              <a:lumOff val="80000"/>
            </a:schemeClr>
          </a:solidFill>
          <a:ln>
            <a:solidFill>
              <a:srgbClr val="FF0000"/>
            </a:solidFill>
          </a:ln>
        </p:spPr>
        <p:txBody>
          <a:bodyPr wrap="square" rtlCol="0">
            <a:noAutofit/>
          </a:bodyPr>
          <a:lstStyle/>
          <a:p>
            <a:pPr algn="ctr"/>
            <a:r>
              <a:rPr lang="en-US" sz="1400" dirty="0">
                <a:solidFill>
                  <a:srgbClr val="FF0000"/>
                </a:solidFill>
              </a:rPr>
              <a:t>5416 </a:t>
            </a:r>
          </a:p>
        </p:txBody>
      </p:sp>
      <p:sp>
        <p:nvSpPr>
          <p:cNvPr id="8" name="TextBox 7">
            <a:extLst>
              <a:ext uri="{FF2B5EF4-FFF2-40B4-BE49-F238E27FC236}">
                <a16:creationId xmlns:a16="http://schemas.microsoft.com/office/drawing/2014/main" id="{0B32372D-C2D3-4853-B765-4E8179367B28}"/>
              </a:ext>
            </a:extLst>
          </p:cNvPr>
          <p:cNvSpPr txBox="1"/>
          <p:nvPr/>
        </p:nvSpPr>
        <p:spPr>
          <a:xfrm>
            <a:off x="354328" y="5670705"/>
            <a:ext cx="5669280" cy="369332"/>
          </a:xfrm>
          <a:prstGeom prst="rect">
            <a:avLst/>
          </a:prstGeom>
          <a:noFill/>
          <a:ln>
            <a:solidFill>
              <a:schemeClr val="accent5"/>
            </a:solidFill>
          </a:ln>
        </p:spPr>
        <p:txBody>
          <a:bodyPr wrap="square">
            <a:spAutoFit/>
          </a:bodyPr>
          <a:lstStyle/>
          <a:p>
            <a:pPr algn="ctr"/>
            <a:r>
              <a:rPr lang="en-US" sz="1800" dirty="0">
                <a:solidFill>
                  <a:srgbClr val="FF0000"/>
                </a:solidFill>
              </a:rPr>
              <a:t>5416 </a:t>
            </a:r>
            <a:r>
              <a:rPr lang="en-US" sz="1800" dirty="0" err="1">
                <a:solidFill>
                  <a:srgbClr val="FF0000"/>
                </a:solidFill>
              </a:rPr>
              <a:t>hrs</a:t>
            </a:r>
            <a:r>
              <a:rPr lang="en-US" sz="1800" dirty="0">
                <a:solidFill>
                  <a:srgbClr val="FF0000"/>
                </a:solidFill>
              </a:rPr>
              <a:t> delivered in FY20, not </a:t>
            </a:r>
            <a:r>
              <a:rPr lang="en-US" dirty="0">
                <a:solidFill>
                  <a:srgbClr val="FF0000"/>
                </a:solidFill>
              </a:rPr>
              <a:t>including downtimes</a:t>
            </a:r>
          </a:p>
        </p:txBody>
      </p:sp>
      <p:cxnSp>
        <p:nvCxnSpPr>
          <p:cNvPr id="11" name="Straight Connector 10">
            <a:extLst>
              <a:ext uri="{FF2B5EF4-FFF2-40B4-BE49-F238E27FC236}">
                <a16:creationId xmlns:a16="http://schemas.microsoft.com/office/drawing/2014/main" id="{67D99471-EB27-4D5C-93CA-C4ADC0B3A5BD}"/>
              </a:ext>
            </a:extLst>
          </p:cNvPr>
          <p:cNvCxnSpPr>
            <a:cxnSpLocks/>
          </p:cNvCxnSpPr>
          <p:nvPr/>
        </p:nvCxnSpPr>
        <p:spPr>
          <a:xfrm>
            <a:off x="3417570" y="3040380"/>
            <a:ext cx="0" cy="219046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3BEAD3-AAA8-454E-BB9C-B735B3F44CA4}"/>
              </a:ext>
            </a:extLst>
          </p:cNvPr>
          <p:cNvCxnSpPr>
            <a:cxnSpLocks/>
          </p:cNvCxnSpPr>
          <p:nvPr/>
        </p:nvCxnSpPr>
        <p:spPr>
          <a:xfrm>
            <a:off x="9292590" y="3040380"/>
            <a:ext cx="0" cy="219046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628B97-343E-4649-9C65-61D119BF7824}"/>
              </a:ext>
            </a:extLst>
          </p:cNvPr>
          <p:cNvSpPr txBox="1"/>
          <p:nvPr/>
        </p:nvSpPr>
        <p:spPr>
          <a:xfrm>
            <a:off x="314239" y="1166214"/>
            <a:ext cx="11563521" cy="461665"/>
          </a:xfrm>
          <a:prstGeom prst="rect">
            <a:avLst/>
          </a:prstGeom>
          <a:noFill/>
        </p:spPr>
        <p:txBody>
          <a:bodyPr wrap="square" rtlCol="0">
            <a:spAutoFit/>
          </a:bodyPr>
          <a:lstStyle/>
          <a:p>
            <a:r>
              <a:rPr lang="en-US" sz="2400" b="1" dirty="0"/>
              <a:t>Impact</a:t>
            </a:r>
            <a:r>
              <a:rPr lang="en-US" sz="2200" b="1" dirty="0"/>
              <a:t> on Scheduled (and delivered) Operating Hours from FY20 COVID operations.</a:t>
            </a:r>
          </a:p>
        </p:txBody>
      </p:sp>
      <p:sp>
        <p:nvSpPr>
          <p:cNvPr id="20" name="Title 1">
            <a:extLst>
              <a:ext uri="{FF2B5EF4-FFF2-40B4-BE49-F238E27FC236}">
                <a16:creationId xmlns:a16="http://schemas.microsoft.com/office/drawing/2014/main" id="{86FBDFF9-19B3-49E5-BAB7-45CC39570084}"/>
              </a:ext>
            </a:extLst>
          </p:cNvPr>
          <p:cNvSpPr>
            <a:spLocks noGrp="1"/>
          </p:cNvSpPr>
          <p:nvPr>
            <p:ph type="title"/>
          </p:nvPr>
        </p:nvSpPr>
        <p:spPr>
          <a:xfrm>
            <a:off x="355257" y="8865"/>
            <a:ext cx="11049000" cy="869909"/>
          </a:xfrm>
        </p:spPr>
        <p:txBody>
          <a:bodyPr/>
          <a:lstStyle/>
          <a:p>
            <a:r>
              <a:rPr lang="en-US" dirty="0"/>
              <a:t>OPERATIONS RELIABILITY:</a:t>
            </a:r>
          </a:p>
        </p:txBody>
      </p:sp>
    </p:spTree>
    <p:extLst>
      <p:ext uri="{BB962C8B-B14F-4D97-AF65-F5344CB8AC3E}">
        <p14:creationId xmlns:p14="http://schemas.microsoft.com/office/powerpoint/2010/main" val="268785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00D343-079B-E04A-B9E8-66592272CCBB}"/>
              </a:ext>
            </a:extLst>
          </p:cNvPr>
          <p:cNvSpPr>
            <a:spLocks noGrp="1"/>
          </p:cNvSpPr>
          <p:nvPr>
            <p:ph type="sldNum" sz="quarter" idx="4"/>
          </p:nvPr>
        </p:nvSpPr>
        <p:spPr/>
        <p:txBody>
          <a:bodyPr/>
          <a:lstStyle/>
          <a:p>
            <a:fld id="{933A556B-7C63-244D-9B7C-B0EA8042B330}" type="slidenum">
              <a:rPr lang="en-US" smtClean="0"/>
              <a:pPr/>
              <a:t>11</a:t>
            </a:fld>
            <a:endParaRPr lang="en-US" dirty="0"/>
          </a:p>
        </p:txBody>
      </p:sp>
      <p:sp>
        <p:nvSpPr>
          <p:cNvPr id="7" name="Title 2">
            <a:extLst>
              <a:ext uri="{FF2B5EF4-FFF2-40B4-BE49-F238E27FC236}">
                <a16:creationId xmlns:a16="http://schemas.microsoft.com/office/drawing/2014/main" id="{FB86E511-04EC-4A35-94CF-72C8ABED9D84}"/>
              </a:ext>
            </a:extLst>
          </p:cNvPr>
          <p:cNvSpPr txBox="1">
            <a:spLocks/>
          </p:cNvSpPr>
          <p:nvPr/>
        </p:nvSpPr>
        <p:spPr>
          <a:xfrm>
            <a:off x="625601" y="553943"/>
            <a:ext cx="10334625" cy="110788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b="1" i="0" kern="1200">
                <a:solidFill>
                  <a:schemeClr val="tx1"/>
                </a:solidFill>
                <a:latin typeface="+mn-lt"/>
                <a:ea typeface="+mj-ea"/>
                <a:cs typeface="Arial" panose="020B0604020202020204" pitchFamily="34" charset="0"/>
              </a:defRPr>
            </a:lvl1pPr>
          </a:lstStyle>
          <a:p>
            <a:r>
              <a:rPr lang="en-US" dirty="0"/>
              <a:t>Maintenance</a:t>
            </a:r>
          </a:p>
        </p:txBody>
      </p:sp>
      <p:sp>
        <p:nvSpPr>
          <p:cNvPr id="11" name="Content Placeholder 2">
            <a:extLst>
              <a:ext uri="{FF2B5EF4-FFF2-40B4-BE49-F238E27FC236}">
                <a16:creationId xmlns:a16="http://schemas.microsoft.com/office/drawing/2014/main" id="{A906CD9D-866F-4041-983E-C92990AC9248}"/>
              </a:ext>
            </a:extLst>
          </p:cNvPr>
          <p:cNvSpPr txBox="1">
            <a:spLocks/>
          </p:cNvSpPr>
          <p:nvPr/>
        </p:nvSpPr>
        <p:spPr>
          <a:xfrm>
            <a:off x="355258" y="2361538"/>
            <a:ext cx="11698920" cy="3334657"/>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buFont typeface="+mj-lt"/>
              <a:buAutoNum type="arabicPeriod"/>
            </a:pPr>
            <a:r>
              <a:rPr lang="en-US" sz="2400" dirty="0"/>
              <a:t>(Fewer and Shorter) Accelerator Maintenances and Shutdowns</a:t>
            </a:r>
          </a:p>
          <a:p>
            <a:pPr marL="457200" indent="-457200">
              <a:lnSpc>
                <a:spcPct val="110000"/>
              </a:lnSpc>
              <a:buFont typeface="+mj-lt"/>
              <a:buAutoNum type="arabicPeriod"/>
            </a:pPr>
            <a:endParaRPr lang="en-US" sz="2400" dirty="0"/>
          </a:p>
          <a:p>
            <a:pPr marL="457200" indent="-457200">
              <a:lnSpc>
                <a:spcPct val="110000"/>
              </a:lnSpc>
              <a:buFont typeface="+mj-lt"/>
              <a:buAutoNum type="arabicPeriod"/>
            </a:pPr>
            <a:r>
              <a:rPr lang="en-US" sz="2400" dirty="0"/>
              <a:t>Distancing &amp; Safety limited work that could be done.</a:t>
            </a:r>
          </a:p>
          <a:p>
            <a:pPr marL="457200" indent="-457200">
              <a:lnSpc>
                <a:spcPct val="110000"/>
              </a:lnSpc>
              <a:buFont typeface="+mj-lt"/>
              <a:buAutoNum type="arabicPeriod"/>
            </a:pPr>
            <a:endParaRPr lang="en-US" sz="2400" dirty="0"/>
          </a:p>
          <a:p>
            <a:pPr marL="457200" indent="-457200">
              <a:lnSpc>
                <a:spcPct val="110000"/>
              </a:lnSpc>
              <a:buFont typeface="+mj-lt"/>
              <a:buAutoNum type="arabicPeriod"/>
            </a:pPr>
            <a:r>
              <a:rPr lang="en-US" sz="2400" dirty="0"/>
              <a:t>Challenges in Planning and Coordination between groups.</a:t>
            </a:r>
          </a:p>
        </p:txBody>
      </p:sp>
    </p:spTree>
    <p:extLst>
      <p:ext uri="{BB962C8B-B14F-4D97-AF65-F5344CB8AC3E}">
        <p14:creationId xmlns:p14="http://schemas.microsoft.com/office/powerpoint/2010/main" val="36042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6AC63-31C4-478C-B1A2-4A30553A88A1}"/>
              </a:ext>
            </a:extLst>
          </p:cNvPr>
          <p:cNvSpPr>
            <a:spLocks noGrp="1"/>
          </p:cNvSpPr>
          <p:nvPr>
            <p:ph idx="1"/>
          </p:nvPr>
        </p:nvSpPr>
        <p:spPr>
          <a:xfrm>
            <a:off x="355257" y="967839"/>
            <a:ext cx="11836743" cy="5881295"/>
          </a:xfrm>
          <a:solidFill>
            <a:schemeClr val="bg1"/>
          </a:solidFill>
        </p:spPr>
        <p:txBody>
          <a:bodyPr>
            <a:normAutofit/>
          </a:bodyPr>
          <a:lstStyle/>
          <a:p>
            <a:pPr marL="514350" indent="-514350" algn="ctr">
              <a:lnSpc>
                <a:spcPct val="110000"/>
              </a:lnSpc>
              <a:buAutoNum type="arabicPeriod"/>
            </a:pPr>
            <a:r>
              <a:rPr lang="en-US" b="1" dirty="0"/>
              <a:t>Accelerator Maintenance and Shutdown became less frequent, shorter, and expendable.</a:t>
            </a:r>
          </a:p>
          <a:p>
            <a:pPr marL="0" indent="0">
              <a:lnSpc>
                <a:spcPct val="110000"/>
              </a:lnSpc>
            </a:pPr>
            <a:endParaRPr lang="en-US" sz="2200" b="1" dirty="0"/>
          </a:p>
          <a:p>
            <a:pPr marL="457200" indent="-457200">
              <a:lnSpc>
                <a:spcPct val="110000"/>
              </a:lnSpc>
              <a:buFont typeface="Arial" panose="020B0604020202020204" pitchFamily="34" charset="0"/>
              <a:buChar char="•"/>
            </a:pPr>
            <a:r>
              <a:rPr lang="en-US" sz="2200" dirty="0"/>
              <a:t>NSLS-II intended to move Spring Shutdown. </a:t>
            </a:r>
          </a:p>
          <a:p>
            <a:pPr marL="457200" indent="-457200">
              <a:lnSpc>
                <a:spcPct val="110000"/>
              </a:lnSpc>
              <a:buFont typeface="Arial" panose="020B0604020202020204" pitchFamily="34" charset="0"/>
              <a:buChar char="•"/>
            </a:pPr>
            <a:r>
              <a:rPr lang="en-US" sz="2200" dirty="0"/>
              <a:t>Longer Operations periods with shorter maintenances</a:t>
            </a:r>
            <a:endParaRPr lang="en-US" sz="2200" b="1" dirty="0"/>
          </a:p>
          <a:p>
            <a:pPr marL="914400" lvl="1" indent="-457200">
              <a:lnSpc>
                <a:spcPct val="110000"/>
              </a:lnSpc>
            </a:pPr>
            <a:r>
              <a:rPr lang="en-US" sz="2000" dirty="0"/>
              <a:t>Running since Jan 13 </a:t>
            </a:r>
            <a:r>
              <a:rPr lang="en-US" sz="2000" b="1" dirty="0"/>
              <a:t> </a:t>
            </a:r>
            <a:br>
              <a:rPr lang="en-US" sz="2000" b="1" dirty="0"/>
            </a:br>
            <a:r>
              <a:rPr lang="en-US" sz="2000" b="1" dirty="0"/>
              <a:t>Planned:  3 month run + 5 week shutdown</a:t>
            </a:r>
            <a:br>
              <a:rPr lang="en-US" sz="2000" dirty="0"/>
            </a:br>
            <a:r>
              <a:rPr lang="en-US" sz="2000" b="1" dirty="0"/>
              <a:t>Actual:  5 months run + 3 week shutdown</a:t>
            </a:r>
          </a:p>
          <a:p>
            <a:pPr marL="457200" lvl="1" indent="0">
              <a:lnSpc>
                <a:spcPct val="110000"/>
              </a:lnSpc>
              <a:buNone/>
            </a:pPr>
            <a:endParaRPr lang="en-US" sz="2000" dirty="0"/>
          </a:p>
          <a:p>
            <a:pPr marL="342900" indent="-342900">
              <a:lnSpc>
                <a:spcPct val="110000"/>
              </a:lnSpc>
              <a:buFont typeface="Arial" panose="020B0604020202020204" pitchFamily="34" charset="0"/>
              <a:buChar char="•"/>
            </a:pPr>
            <a:r>
              <a:rPr lang="en-US" sz="2200" dirty="0"/>
              <a:t>Studies became potential Maintenance</a:t>
            </a:r>
          </a:p>
          <a:p>
            <a:pPr marL="342900" indent="-342900">
              <a:lnSpc>
                <a:spcPct val="110000"/>
              </a:lnSpc>
              <a:buFont typeface="Arial" panose="020B0604020202020204" pitchFamily="34" charset="0"/>
              <a:buChar char="•"/>
            </a:pPr>
            <a:r>
              <a:rPr lang="en-US" sz="2200" dirty="0"/>
              <a:t>Non-critical Maintenance/Studies were cancelled to continue beamline research.</a:t>
            </a:r>
          </a:p>
        </p:txBody>
      </p:sp>
      <p:sp>
        <p:nvSpPr>
          <p:cNvPr id="6" name="Title 1">
            <a:extLst>
              <a:ext uri="{FF2B5EF4-FFF2-40B4-BE49-F238E27FC236}">
                <a16:creationId xmlns:a16="http://schemas.microsoft.com/office/drawing/2014/main" id="{6B52833A-02AE-40BA-BF36-AB5821A263C2}"/>
              </a:ext>
            </a:extLst>
          </p:cNvPr>
          <p:cNvSpPr>
            <a:spLocks noGrp="1"/>
          </p:cNvSpPr>
          <p:nvPr>
            <p:ph type="title"/>
          </p:nvPr>
        </p:nvSpPr>
        <p:spPr>
          <a:xfrm>
            <a:off x="355257" y="8865"/>
            <a:ext cx="11049000" cy="869909"/>
          </a:xfrm>
        </p:spPr>
        <p:txBody>
          <a:bodyPr>
            <a:normAutofit/>
          </a:bodyPr>
          <a:lstStyle/>
          <a:p>
            <a:r>
              <a:rPr lang="en-US" dirty="0"/>
              <a:t>MAINTENANCE</a:t>
            </a:r>
          </a:p>
        </p:txBody>
      </p:sp>
      <p:sp>
        <p:nvSpPr>
          <p:cNvPr id="2" name="Slide Number Placeholder 1">
            <a:extLst>
              <a:ext uri="{FF2B5EF4-FFF2-40B4-BE49-F238E27FC236}">
                <a16:creationId xmlns:a16="http://schemas.microsoft.com/office/drawing/2014/main" id="{DFB5D364-9037-435A-B030-11AA4B81BBB8}"/>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spTree>
    <p:extLst>
      <p:ext uri="{BB962C8B-B14F-4D97-AF65-F5344CB8AC3E}">
        <p14:creationId xmlns:p14="http://schemas.microsoft.com/office/powerpoint/2010/main" val="269456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9387B0-E402-4878-898A-8A957031E667}"/>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pic>
        <p:nvPicPr>
          <p:cNvPr id="6" name="Picture 5">
            <a:extLst>
              <a:ext uri="{FF2B5EF4-FFF2-40B4-BE49-F238E27FC236}">
                <a16:creationId xmlns:a16="http://schemas.microsoft.com/office/drawing/2014/main" id="{879D4154-A390-4059-8F4F-EC4E935D79D6}"/>
              </a:ext>
            </a:extLst>
          </p:cNvPr>
          <p:cNvPicPr>
            <a:picLocks noChangeAspect="1"/>
          </p:cNvPicPr>
          <p:nvPr/>
        </p:nvPicPr>
        <p:blipFill>
          <a:blip r:embed="rId2"/>
          <a:stretch>
            <a:fillRect/>
          </a:stretch>
        </p:blipFill>
        <p:spPr>
          <a:xfrm>
            <a:off x="2380887" y="3465412"/>
            <a:ext cx="9499244" cy="3392588"/>
          </a:xfrm>
          <a:prstGeom prst="rect">
            <a:avLst/>
          </a:prstGeom>
        </p:spPr>
      </p:pic>
      <p:pic>
        <p:nvPicPr>
          <p:cNvPr id="8" name="Picture 7">
            <a:extLst>
              <a:ext uri="{FF2B5EF4-FFF2-40B4-BE49-F238E27FC236}">
                <a16:creationId xmlns:a16="http://schemas.microsoft.com/office/drawing/2014/main" id="{FAFF8636-43CF-4272-80E7-8EC35E1888C0}"/>
              </a:ext>
            </a:extLst>
          </p:cNvPr>
          <p:cNvPicPr>
            <a:picLocks noChangeAspect="1"/>
          </p:cNvPicPr>
          <p:nvPr/>
        </p:nvPicPr>
        <p:blipFill>
          <a:blip r:embed="rId3"/>
          <a:stretch>
            <a:fillRect/>
          </a:stretch>
        </p:blipFill>
        <p:spPr>
          <a:xfrm>
            <a:off x="2380887" y="-3300"/>
            <a:ext cx="9499244" cy="3371710"/>
          </a:xfrm>
          <a:prstGeom prst="rect">
            <a:avLst/>
          </a:prstGeom>
        </p:spPr>
      </p:pic>
      <p:sp>
        <p:nvSpPr>
          <p:cNvPr id="9" name="TextBox 8">
            <a:extLst>
              <a:ext uri="{FF2B5EF4-FFF2-40B4-BE49-F238E27FC236}">
                <a16:creationId xmlns:a16="http://schemas.microsoft.com/office/drawing/2014/main" id="{3E10E095-F5E6-4BDD-B475-B05406CFFD9F}"/>
              </a:ext>
            </a:extLst>
          </p:cNvPr>
          <p:cNvSpPr txBox="1"/>
          <p:nvPr/>
        </p:nvSpPr>
        <p:spPr>
          <a:xfrm>
            <a:off x="258792" y="0"/>
            <a:ext cx="2122095" cy="923330"/>
          </a:xfrm>
          <a:prstGeom prst="rect">
            <a:avLst/>
          </a:prstGeom>
          <a:noFill/>
        </p:spPr>
        <p:txBody>
          <a:bodyPr wrap="square" rtlCol="0">
            <a:spAutoFit/>
          </a:bodyPr>
          <a:lstStyle/>
          <a:p>
            <a:r>
              <a:rPr lang="en-US" dirty="0"/>
              <a:t>Original FY20 March-Sept schedule</a:t>
            </a:r>
          </a:p>
        </p:txBody>
      </p:sp>
      <p:sp>
        <p:nvSpPr>
          <p:cNvPr id="10" name="TextBox 9">
            <a:extLst>
              <a:ext uri="{FF2B5EF4-FFF2-40B4-BE49-F238E27FC236}">
                <a16:creationId xmlns:a16="http://schemas.microsoft.com/office/drawing/2014/main" id="{1BB21FFA-1ECC-45EA-8EEE-DB1439B889E2}"/>
              </a:ext>
            </a:extLst>
          </p:cNvPr>
          <p:cNvSpPr txBox="1"/>
          <p:nvPr/>
        </p:nvSpPr>
        <p:spPr>
          <a:xfrm>
            <a:off x="258791" y="3434101"/>
            <a:ext cx="2122095" cy="1754326"/>
          </a:xfrm>
          <a:prstGeom prst="rect">
            <a:avLst/>
          </a:prstGeom>
          <a:noFill/>
        </p:spPr>
        <p:txBody>
          <a:bodyPr wrap="square" rtlCol="0">
            <a:spAutoFit/>
          </a:bodyPr>
          <a:lstStyle/>
          <a:p>
            <a:r>
              <a:rPr lang="en-US" dirty="0"/>
              <a:t>COVID-altered FY20 March-Sept,</a:t>
            </a:r>
          </a:p>
          <a:p>
            <a:r>
              <a:rPr lang="en-US" dirty="0"/>
              <a:t>re-schedule</a:t>
            </a:r>
          </a:p>
          <a:p>
            <a:endParaRPr lang="en-US" dirty="0"/>
          </a:p>
          <a:p>
            <a:r>
              <a:rPr lang="en-US" dirty="0">
                <a:solidFill>
                  <a:srgbClr val="C00000"/>
                </a:solidFill>
              </a:rPr>
              <a:t>Fall Shutdown: </a:t>
            </a:r>
            <a:br>
              <a:rPr lang="en-US" dirty="0">
                <a:solidFill>
                  <a:srgbClr val="C00000"/>
                </a:solidFill>
              </a:rPr>
            </a:br>
            <a:r>
              <a:rPr lang="en-US" dirty="0">
                <a:solidFill>
                  <a:srgbClr val="C00000"/>
                </a:solidFill>
              </a:rPr>
              <a:t>Sep14 – Oct 18</a:t>
            </a:r>
          </a:p>
        </p:txBody>
      </p:sp>
    </p:spTree>
    <p:extLst>
      <p:ext uri="{BB962C8B-B14F-4D97-AF65-F5344CB8AC3E}">
        <p14:creationId xmlns:p14="http://schemas.microsoft.com/office/powerpoint/2010/main" val="211760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6AC63-31C4-478C-B1A2-4A30553A88A1}"/>
              </a:ext>
            </a:extLst>
          </p:cNvPr>
          <p:cNvSpPr>
            <a:spLocks noGrp="1"/>
          </p:cNvSpPr>
          <p:nvPr>
            <p:ph idx="1"/>
          </p:nvPr>
        </p:nvSpPr>
        <p:spPr>
          <a:xfrm>
            <a:off x="355257" y="967839"/>
            <a:ext cx="11836743" cy="5881295"/>
          </a:xfrm>
          <a:solidFill>
            <a:schemeClr val="bg1"/>
          </a:solidFill>
        </p:spPr>
        <p:txBody>
          <a:bodyPr>
            <a:normAutofit/>
          </a:bodyPr>
          <a:lstStyle/>
          <a:p>
            <a:pPr marL="0" indent="0" algn="ctr">
              <a:lnSpc>
                <a:spcPct val="110000"/>
              </a:lnSpc>
            </a:pPr>
            <a:r>
              <a:rPr lang="en-US" sz="2800" b="1" dirty="0"/>
              <a:t>2. </a:t>
            </a:r>
            <a:r>
              <a:rPr lang="en-US" sz="2800" b="1" u="sng" dirty="0"/>
              <a:t>Distancing &amp; Safety limited work that could be done.</a:t>
            </a:r>
          </a:p>
          <a:p>
            <a:pPr marL="457200" indent="-457200" algn="ctr">
              <a:lnSpc>
                <a:spcPct val="110000"/>
              </a:lnSpc>
              <a:buAutoNum type="arabicPeriod"/>
            </a:pPr>
            <a:endParaRPr lang="en-US" sz="2200" u="sng" dirty="0"/>
          </a:p>
          <a:p>
            <a:pPr marL="457200" indent="-457200">
              <a:lnSpc>
                <a:spcPct val="110000"/>
              </a:lnSpc>
              <a:buFont typeface="Arial" panose="020B0604020202020204" pitchFamily="34" charset="0"/>
              <a:buChar char="•"/>
            </a:pPr>
            <a:r>
              <a:rPr lang="en-US" sz="2600" dirty="0"/>
              <a:t>Social Distancing meant planning around crowding.</a:t>
            </a:r>
            <a:endParaRPr lang="en-US" sz="1800" dirty="0"/>
          </a:p>
          <a:p>
            <a:pPr marL="914400" lvl="1" indent="-457200">
              <a:lnSpc>
                <a:spcPct val="110000"/>
              </a:lnSpc>
            </a:pPr>
            <a:r>
              <a:rPr lang="en-US" sz="1800" dirty="0"/>
              <a:t>Had to plan taking-turns in crowded locations</a:t>
            </a:r>
            <a:br>
              <a:rPr lang="en-US" sz="1800" dirty="0"/>
            </a:br>
            <a:r>
              <a:rPr lang="en-US" sz="1800" dirty="0"/>
              <a:t>(near RF cavity, Cryo system, racks, IDs)</a:t>
            </a:r>
          </a:p>
          <a:p>
            <a:pPr marL="914400" lvl="1" indent="-457200">
              <a:lnSpc>
                <a:spcPct val="110000"/>
              </a:lnSpc>
            </a:pPr>
            <a:r>
              <a:rPr lang="en-US" sz="1800" dirty="0"/>
              <a:t>Staying &gt;6’ apart slowed work and communication.</a:t>
            </a:r>
            <a:endParaRPr lang="en-US" sz="2200" dirty="0"/>
          </a:p>
          <a:p>
            <a:pPr marL="457200" indent="-457200">
              <a:lnSpc>
                <a:spcPct val="110000"/>
              </a:lnSpc>
              <a:buFont typeface="Arial" panose="020B0604020202020204" pitchFamily="34" charset="0"/>
              <a:buChar char="•"/>
            </a:pPr>
            <a:r>
              <a:rPr lang="en-US" sz="2600" dirty="0"/>
              <a:t>Missing Personnel</a:t>
            </a:r>
            <a:endParaRPr lang="en-US" sz="2200" dirty="0"/>
          </a:p>
          <a:p>
            <a:pPr marL="914400" lvl="1" indent="-457200">
              <a:lnSpc>
                <a:spcPct val="110000"/>
              </a:lnSpc>
            </a:pPr>
            <a:r>
              <a:rPr lang="en-US" sz="1800" dirty="0"/>
              <a:t>Techs &amp; system experts absent from quarantine / illness.</a:t>
            </a:r>
          </a:p>
          <a:p>
            <a:pPr marL="1371600" lvl="2" indent="-457200">
              <a:lnSpc>
                <a:spcPct val="110000"/>
              </a:lnSpc>
            </a:pPr>
            <a:r>
              <a:rPr lang="en-US" sz="1400" dirty="0"/>
              <a:t>This is still a factor</a:t>
            </a:r>
          </a:p>
          <a:p>
            <a:pPr marL="457200" indent="-457200">
              <a:lnSpc>
                <a:spcPct val="110000"/>
              </a:lnSpc>
              <a:buFont typeface="Arial" panose="020B0604020202020204" pitchFamily="34" charset="0"/>
              <a:buChar char="•"/>
            </a:pPr>
            <a:r>
              <a:rPr lang="en-US" sz="2600" dirty="0"/>
              <a:t>Only Critical Repairs were Allowed</a:t>
            </a:r>
          </a:p>
          <a:p>
            <a:pPr marL="914400" lvl="1" indent="-457200">
              <a:lnSpc>
                <a:spcPct val="110000"/>
              </a:lnSpc>
            </a:pPr>
            <a:r>
              <a:rPr lang="en-US" sz="1800" dirty="0"/>
              <a:t>Non-crucial repairs were put on hold; sometimes until devices failed. </a:t>
            </a:r>
          </a:p>
          <a:p>
            <a:pPr marL="914400" lvl="1" indent="-457200">
              <a:lnSpc>
                <a:spcPct val="110000"/>
              </a:lnSpc>
            </a:pPr>
            <a:r>
              <a:rPr lang="en-US" sz="1800" dirty="0"/>
              <a:t>No preventative maintenance = more emergencies.</a:t>
            </a:r>
          </a:p>
        </p:txBody>
      </p:sp>
      <p:sp>
        <p:nvSpPr>
          <p:cNvPr id="6" name="Title 1">
            <a:extLst>
              <a:ext uri="{FF2B5EF4-FFF2-40B4-BE49-F238E27FC236}">
                <a16:creationId xmlns:a16="http://schemas.microsoft.com/office/drawing/2014/main" id="{6B52833A-02AE-40BA-BF36-AB5821A263C2}"/>
              </a:ext>
            </a:extLst>
          </p:cNvPr>
          <p:cNvSpPr>
            <a:spLocks noGrp="1"/>
          </p:cNvSpPr>
          <p:nvPr>
            <p:ph type="title"/>
          </p:nvPr>
        </p:nvSpPr>
        <p:spPr>
          <a:xfrm>
            <a:off x="355257" y="8865"/>
            <a:ext cx="11049000" cy="869909"/>
          </a:xfrm>
        </p:spPr>
        <p:txBody>
          <a:bodyPr>
            <a:normAutofit/>
          </a:bodyPr>
          <a:lstStyle/>
          <a:p>
            <a:r>
              <a:rPr lang="en-US" dirty="0"/>
              <a:t>MAINTENANCE</a:t>
            </a:r>
          </a:p>
        </p:txBody>
      </p:sp>
      <p:sp>
        <p:nvSpPr>
          <p:cNvPr id="2" name="Slide Number Placeholder 1">
            <a:extLst>
              <a:ext uri="{FF2B5EF4-FFF2-40B4-BE49-F238E27FC236}">
                <a16:creationId xmlns:a16="http://schemas.microsoft.com/office/drawing/2014/main" id="{DFB5D364-9037-435A-B030-11AA4B81BBB8}"/>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p:spTree>
    <p:extLst>
      <p:ext uri="{BB962C8B-B14F-4D97-AF65-F5344CB8AC3E}">
        <p14:creationId xmlns:p14="http://schemas.microsoft.com/office/powerpoint/2010/main" val="220458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6AC63-31C4-478C-B1A2-4A30553A88A1}"/>
              </a:ext>
            </a:extLst>
          </p:cNvPr>
          <p:cNvSpPr>
            <a:spLocks noGrp="1"/>
          </p:cNvSpPr>
          <p:nvPr>
            <p:ph idx="1"/>
          </p:nvPr>
        </p:nvSpPr>
        <p:spPr>
          <a:xfrm>
            <a:off x="355257" y="967839"/>
            <a:ext cx="11836743" cy="5881295"/>
          </a:xfrm>
          <a:solidFill>
            <a:schemeClr val="bg1"/>
          </a:solidFill>
        </p:spPr>
        <p:txBody>
          <a:bodyPr>
            <a:normAutofit/>
          </a:bodyPr>
          <a:lstStyle/>
          <a:p>
            <a:pPr marL="0" indent="0" algn="ctr">
              <a:lnSpc>
                <a:spcPct val="110000"/>
              </a:lnSpc>
            </a:pPr>
            <a:r>
              <a:rPr lang="en-US" b="1" u="sng" dirty="0"/>
              <a:t>3</a:t>
            </a:r>
            <a:r>
              <a:rPr lang="en-US" sz="2800" b="1" u="sng" dirty="0"/>
              <a:t>. Remotely Planning and Coordination between groups.</a:t>
            </a:r>
          </a:p>
          <a:p>
            <a:pPr marL="457200" indent="-457200" algn="ctr">
              <a:lnSpc>
                <a:spcPct val="110000"/>
              </a:lnSpc>
              <a:buAutoNum type="arabicPeriod"/>
            </a:pPr>
            <a:endParaRPr lang="en-US" sz="2200" u="sng" dirty="0"/>
          </a:p>
          <a:p>
            <a:pPr marL="457200" indent="-457200">
              <a:lnSpc>
                <a:spcPct val="110000"/>
              </a:lnSpc>
              <a:buFont typeface="Arial" panose="020B0604020202020204" pitchFamily="34" charset="0"/>
              <a:buChar char="•"/>
            </a:pPr>
            <a:r>
              <a:rPr lang="en-US" sz="2600" dirty="0"/>
              <a:t>No in-person meetings.</a:t>
            </a:r>
            <a:endParaRPr lang="en-US" sz="1800" dirty="0"/>
          </a:p>
          <a:p>
            <a:pPr marL="914400" lvl="1" indent="-457200">
              <a:lnSpc>
                <a:spcPct val="110000"/>
              </a:lnSpc>
            </a:pPr>
            <a:r>
              <a:rPr lang="en-US" sz="1800" dirty="0"/>
              <a:t>Zoom, PDFs, “can everyone please mute unless you’re talking?”.  </a:t>
            </a:r>
          </a:p>
          <a:p>
            <a:pPr marL="457200" indent="-457200">
              <a:lnSpc>
                <a:spcPct val="110000"/>
              </a:lnSpc>
              <a:buFont typeface="Arial" panose="020B0604020202020204" pitchFamily="34" charset="0"/>
              <a:buChar char="•"/>
            </a:pPr>
            <a:r>
              <a:rPr lang="en-US" sz="2600" dirty="0"/>
              <a:t>Coincidental meetings, conversations, impromptu planning were lost.</a:t>
            </a:r>
          </a:p>
          <a:p>
            <a:pPr marL="457200" indent="-457200">
              <a:lnSpc>
                <a:spcPct val="110000"/>
              </a:lnSpc>
              <a:buFont typeface="Arial" panose="020B0604020202020204" pitchFamily="34" charset="0"/>
              <a:buChar char="•"/>
            </a:pPr>
            <a:endParaRPr lang="en-US" sz="2600" dirty="0"/>
          </a:p>
          <a:p>
            <a:pPr marL="457200" indent="-457200">
              <a:lnSpc>
                <a:spcPct val="110000"/>
              </a:lnSpc>
              <a:buFont typeface="Arial" panose="020B0604020202020204" pitchFamily="34" charset="0"/>
              <a:buChar char="•"/>
            </a:pPr>
            <a:r>
              <a:rPr lang="en-US" sz="2600" dirty="0"/>
              <a:t>Good Timing: introduced Online Work Request database ~1 </a:t>
            </a:r>
            <a:r>
              <a:rPr lang="en-US" sz="2600" dirty="0" err="1"/>
              <a:t>yr</a:t>
            </a:r>
            <a:r>
              <a:rPr lang="en-US" sz="2600" dirty="0"/>
              <a:t> ago</a:t>
            </a:r>
            <a:endParaRPr lang="en-US" sz="2200" dirty="0"/>
          </a:p>
          <a:p>
            <a:pPr marL="914400" lvl="1" indent="-457200">
              <a:lnSpc>
                <a:spcPct val="110000"/>
              </a:lnSpc>
            </a:pPr>
            <a:r>
              <a:rPr lang="en-US" sz="1800" dirty="0"/>
              <a:t>A distributed, online </a:t>
            </a:r>
            <a:r>
              <a:rPr lang="en-US" sz="1800" dirty="0" err="1"/>
              <a:t>db</a:t>
            </a:r>
            <a:r>
              <a:rPr lang="en-US" sz="1800" dirty="0"/>
              <a:t> made it easier to work separately.</a:t>
            </a:r>
          </a:p>
          <a:p>
            <a:pPr marL="914400" lvl="1" indent="-457200">
              <a:lnSpc>
                <a:spcPct val="110000"/>
              </a:lnSpc>
            </a:pPr>
            <a:r>
              <a:rPr lang="en-US" sz="1800" dirty="0"/>
              <a:t>Work can be Approved, Closed with minimal friction.</a:t>
            </a:r>
          </a:p>
          <a:p>
            <a:pPr marL="457200" indent="-457200">
              <a:lnSpc>
                <a:spcPct val="110000"/>
              </a:lnSpc>
              <a:buFont typeface="Arial" panose="020B0604020202020204" pitchFamily="34" charset="0"/>
              <a:buChar char="•"/>
            </a:pPr>
            <a:r>
              <a:rPr lang="en-US" sz="2600" dirty="0" err="1"/>
              <a:t>Maint</a:t>
            </a:r>
            <a:r>
              <a:rPr lang="en-US" sz="2600" dirty="0"/>
              <a:t>. Planning meetings (for years) gave groups a template for talking through jobs that require cooperation / accommodation.</a:t>
            </a:r>
          </a:p>
        </p:txBody>
      </p:sp>
      <p:sp>
        <p:nvSpPr>
          <p:cNvPr id="6" name="Title 1">
            <a:extLst>
              <a:ext uri="{FF2B5EF4-FFF2-40B4-BE49-F238E27FC236}">
                <a16:creationId xmlns:a16="http://schemas.microsoft.com/office/drawing/2014/main" id="{6B52833A-02AE-40BA-BF36-AB5821A263C2}"/>
              </a:ext>
            </a:extLst>
          </p:cNvPr>
          <p:cNvSpPr>
            <a:spLocks noGrp="1"/>
          </p:cNvSpPr>
          <p:nvPr>
            <p:ph type="title"/>
          </p:nvPr>
        </p:nvSpPr>
        <p:spPr>
          <a:xfrm>
            <a:off x="355257" y="8865"/>
            <a:ext cx="11049000" cy="869909"/>
          </a:xfrm>
        </p:spPr>
        <p:txBody>
          <a:bodyPr>
            <a:normAutofit/>
          </a:bodyPr>
          <a:lstStyle/>
          <a:p>
            <a:r>
              <a:rPr lang="en-US" dirty="0"/>
              <a:t>MAINTENANCE</a:t>
            </a:r>
          </a:p>
        </p:txBody>
      </p:sp>
      <p:sp>
        <p:nvSpPr>
          <p:cNvPr id="2" name="Slide Number Placeholder 1">
            <a:extLst>
              <a:ext uri="{FF2B5EF4-FFF2-40B4-BE49-F238E27FC236}">
                <a16:creationId xmlns:a16="http://schemas.microsoft.com/office/drawing/2014/main" id="{DFB5D364-9037-435A-B030-11AA4B81BBB8}"/>
              </a:ext>
            </a:extLst>
          </p:cNvPr>
          <p:cNvSpPr>
            <a:spLocks noGrp="1"/>
          </p:cNvSpPr>
          <p:nvPr>
            <p:ph type="sldNum" sz="quarter" idx="4"/>
          </p:nvPr>
        </p:nvSpPr>
        <p:spPr/>
        <p:txBody>
          <a:bodyPr/>
          <a:lstStyle/>
          <a:p>
            <a:fld id="{933A556B-7C63-244D-9B7C-B0EA8042B330}" type="slidenum">
              <a:rPr lang="en-US" smtClean="0"/>
              <a:pPr/>
              <a:t>15</a:t>
            </a:fld>
            <a:endParaRPr lang="en-US" sz="1000" dirty="0"/>
          </a:p>
        </p:txBody>
      </p:sp>
    </p:spTree>
    <p:extLst>
      <p:ext uri="{BB962C8B-B14F-4D97-AF65-F5344CB8AC3E}">
        <p14:creationId xmlns:p14="http://schemas.microsoft.com/office/powerpoint/2010/main" val="283147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56F5DD-A511-4DA5-9B1B-C18D1FA0979E}"/>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pic>
        <p:nvPicPr>
          <p:cNvPr id="8" name="Picture 7" descr="Graphical user interface, text, application, email, website&#10;&#10;Description automatically generated">
            <a:extLst>
              <a:ext uri="{FF2B5EF4-FFF2-40B4-BE49-F238E27FC236}">
                <a16:creationId xmlns:a16="http://schemas.microsoft.com/office/drawing/2014/main" id="{70E21D2B-9E9C-40B0-814E-2414F21EA7B7}"/>
              </a:ext>
            </a:extLst>
          </p:cNvPr>
          <p:cNvPicPr>
            <a:picLocks noChangeAspect="1"/>
          </p:cNvPicPr>
          <p:nvPr/>
        </p:nvPicPr>
        <p:blipFill>
          <a:blip r:embed="rId2"/>
          <a:stretch>
            <a:fillRect/>
          </a:stretch>
        </p:blipFill>
        <p:spPr>
          <a:xfrm>
            <a:off x="7318360" y="3732756"/>
            <a:ext cx="4815089" cy="3044379"/>
          </a:xfrm>
          <a:prstGeom prst="rect">
            <a:avLst/>
          </a:prstGeom>
          <a:ln>
            <a:solidFill>
              <a:schemeClr val="tx1"/>
            </a:solidFill>
          </a:ln>
        </p:spPr>
      </p:pic>
      <p:pic>
        <p:nvPicPr>
          <p:cNvPr id="10" name="Picture 9" descr="Graphical user interface, application&#10;&#10;Description automatically generated">
            <a:extLst>
              <a:ext uri="{FF2B5EF4-FFF2-40B4-BE49-F238E27FC236}">
                <a16:creationId xmlns:a16="http://schemas.microsoft.com/office/drawing/2014/main" id="{D57733E2-67C4-4AA9-9A73-C8EEAD0B903B}"/>
              </a:ext>
            </a:extLst>
          </p:cNvPr>
          <p:cNvPicPr>
            <a:picLocks noChangeAspect="1"/>
          </p:cNvPicPr>
          <p:nvPr/>
        </p:nvPicPr>
        <p:blipFill>
          <a:blip r:embed="rId3"/>
          <a:stretch>
            <a:fillRect/>
          </a:stretch>
        </p:blipFill>
        <p:spPr>
          <a:xfrm>
            <a:off x="320363" y="4967101"/>
            <a:ext cx="6929963" cy="1810034"/>
          </a:xfrm>
          <a:prstGeom prst="rect">
            <a:avLst/>
          </a:prstGeom>
          <a:ln>
            <a:solidFill>
              <a:schemeClr val="tx1"/>
            </a:solidFill>
          </a:ln>
        </p:spPr>
      </p:pic>
      <p:sp>
        <p:nvSpPr>
          <p:cNvPr id="11" name="TextBox 10">
            <a:extLst>
              <a:ext uri="{FF2B5EF4-FFF2-40B4-BE49-F238E27FC236}">
                <a16:creationId xmlns:a16="http://schemas.microsoft.com/office/drawing/2014/main" id="{5682DCFB-04C9-419A-B2AE-5C4512068FDE}"/>
              </a:ext>
            </a:extLst>
          </p:cNvPr>
          <p:cNvSpPr txBox="1"/>
          <p:nvPr/>
        </p:nvSpPr>
        <p:spPr>
          <a:xfrm>
            <a:off x="510095" y="1383562"/>
            <a:ext cx="6740231"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t>Built in SharePoint for easy onboarding</a:t>
            </a:r>
          </a:p>
          <a:p>
            <a:pPr marL="285750" indent="-285750">
              <a:buFont typeface="Arial" panose="020B0604020202020204" pitchFamily="34" charset="0"/>
              <a:buChar char="•"/>
            </a:pPr>
            <a:r>
              <a:rPr lang="en-US" dirty="0"/>
              <a:t>Simple, Non-relational list / database</a:t>
            </a:r>
          </a:p>
          <a:p>
            <a:pPr marL="285750" indent="-285750">
              <a:buFont typeface="Arial" panose="020B0604020202020204" pitchFamily="34" charset="0"/>
              <a:buChar char="•"/>
            </a:pPr>
            <a:r>
              <a:rPr lang="en-US" dirty="0"/>
              <a:t>Custom entry-form, workflows</a:t>
            </a:r>
          </a:p>
          <a:p>
            <a:pPr marL="285750" indent="-285750">
              <a:buFont typeface="Arial" panose="020B0604020202020204" pitchFamily="34" charset="0"/>
              <a:buChar char="•"/>
            </a:pPr>
            <a:r>
              <a:rPr lang="en-US" dirty="0"/>
              <a:t>Users create/submit work requests for Maintenance work</a:t>
            </a:r>
          </a:p>
          <a:p>
            <a:pPr marL="285750" indent="-285750">
              <a:buFont typeface="Arial" panose="020B0604020202020204" pitchFamily="34" charset="0"/>
              <a:buChar char="•"/>
            </a:pPr>
            <a:r>
              <a:rPr lang="en-US" dirty="0"/>
              <a:t>Auto-Emails to WCCs involved in work</a:t>
            </a:r>
          </a:p>
          <a:p>
            <a:pPr marL="285750" indent="-285750">
              <a:buFont typeface="Arial" panose="020B0604020202020204" pitchFamily="34" charset="0"/>
              <a:buChar char="•"/>
            </a:pPr>
            <a:r>
              <a:rPr lang="en-US" dirty="0"/>
              <a:t>Approval process for WCCs and Maintenance Manager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Exports lists to Excel for easy formatting, PDFs</a:t>
            </a:r>
          </a:p>
          <a:p>
            <a:pPr marL="285750" indent="-285750">
              <a:buFont typeface="Arial" panose="020B0604020202020204" pitchFamily="34" charset="0"/>
              <a:buChar char="•"/>
            </a:pPr>
            <a:r>
              <a:rPr lang="en-US" dirty="0"/>
              <a:t>Easy to Edit Templates (People, Permissions, Dates)</a:t>
            </a:r>
          </a:p>
          <a:p>
            <a:pPr marL="285750" indent="-285750">
              <a:buFont typeface="Arial" panose="020B0604020202020204" pitchFamily="34" charset="0"/>
              <a:buChar char="•"/>
            </a:pPr>
            <a:r>
              <a:rPr lang="en-US" dirty="0"/>
              <a:t>Able to be split by year and archived to keep list manageable</a:t>
            </a:r>
          </a:p>
        </p:txBody>
      </p:sp>
      <p:sp>
        <p:nvSpPr>
          <p:cNvPr id="12" name="Title 1">
            <a:extLst>
              <a:ext uri="{FF2B5EF4-FFF2-40B4-BE49-F238E27FC236}">
                <a16:creationId xmlns:a16="http://schemas.microsoft.com/office/drawing/2014/main" id="{05D1A60A-48F0-4AE7-B11F-68CEE8C6CC90}"/>
              </a:ext>
            </a:extLst>
          </p:cNvPr>
          <p:cNvSpPr txBox="1">
            <a:spLocks/>
          </p:cNvSpPr>
          <p:nvPr/>
        </p:nvSpPr>
        <p:spPr>
          <a:xfrm>
            <a:off x="355257" y="8865"/>
            <a:ext cx="11049000" cy="8699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a:t>MAINTENANCE</a:t>
            </a:r>
          </a:p>
        </p:txBody>
      </p:sp>
      <p:pic>
        <p:nvPicPr>
          <p:cNvPr id="5" name="Content Placeholder 4" descr="Graphical user interface, application&#10;&#10;Description automatically generated">
            <a:extLst>
              <a:ext uri="{FF2B5EF4-FFF2-40B4-BE49-F238E27FC236}">
                <a16:creationId xmlns:a16="http://schemas.microsoft.com/office/drawing/2014/main" id="{4235D982-5FBD-4ABC-B206-E601F3EB071B}"/>
              </a:ext>
            </a:extLst>
          </p:cNvPr>
          <p:cNvPicPr>
            <a:picLocks noGrp="1" noChangeAspect="1"/>
          </p:cNvPicPr>
          <p:nvPr>
            <p:ph idx="1"/>
          </p:nvPr>
        </p:nvPicPr>
        <p:blipFill>
          <a:blip r:embed="rId4"/>
          <a:stretch>
            <a:fillRect/>
          </a:stretch>
        </p:blipFill>
        <p:spPr>
          <a:xfrm>
            <a:off x="7318360" y="138768"/>
            <a:ext cx="3537494" cy="3498573"/>
          </a:xfrm>
          <a:solidFill>
            <a:schemeClr val="bg1"/>
          </a:solidFill>
          <a:ln>
            <a:solidFill>
              <a:schemeClr val="tx1"/>
            </a:solidFill>
          </a:ln>
        </p:spPr>
      </p:pic>
      <p:sp>
        <p:nvSpPr>
          <p:cNvPr id="3" name="TextBox 2">
            <a:extLst>
              <a:ext uri="{FF2B5EF4-FFF2-40B4-BE49-F238E27FC236}">
                <a16:creationId xmlns:a16="http://schemas.microsoft.com/office/drawing/2014/main" id="{61F097AC-EF6D-4898-A832-5E4F3581CE42}"/>
              </a:ext>
            </a:extLst>
          </p:cNvPr>
          <p:cNvSpPr txBox="1"/>
          <p:nvPr/>
        </p:nvSpPr>
        <p:spPr>
          <a:xfrm>
            <a:off x="355257" y="830550"/>
            <a:ext cx="5243743" cy="430887"/>
          </a:xfrm>
          <a:prstGeom prst="rect">
            <a:avLst/>
          </a:prstGeom>
          <a:noFill/>
        </p:spPr>
        <p:txBody>
          <a:bodyPr wrap="none" rtlCol="0">
            <a:spAutoFit/>
          </a:bodyPr>
          <a:lstStyle/>
          <a:p>
            <a:r>
              <a:rPr lang="en-US" sz="2200" b="1" u="sng" dirty="0"/>
              <a:t>NSLS-II Online Maintenance database</a:t>
            </a:r>
          </a:p>
        </p:txBody>
      </p:sp>
    </p:spTree>
    <p:extLst>
      <p:ext uri="{BB962C8B-B14F-4D97-AF65-F5344CB8AC3E}">
        <p14:creationId xmlns:p14="http://schemas.microsoft.com/office/powerpoint/2010/main" val="301098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9270-1C9C-4CAD-A09B-278C0BA8D60C}"/>
              </a:ext>
            </a:extLst>
          </p:cNvPr>
          <p:cNvSpPr>
            <a:spLocks noGrp="1"/>
          </p:cNvSpPr>
          <p:nvPr>
            <p:ph type="title"/>
          </p:nvPr>
        </p:nvSpPr>
        <p:spPr>
          <a:xfrm>
            <a:off x="571500" y="12700"/>
            <a:ext cx="11049000" cy="1325563"/>
          </a:xfrm>
        </p:spPr>
        <p:txBody>
          <a:bodyPr/>
          <a:lstStyle/>
          <a:p>
            <a:r>
              <a:rPr lang="en-US" dirty="0"/>
              <a:t>GOING FORWARD</a:t>
            </a:r>
          </a:p>
        </p:txBody>
      </p:sp>
      <p:sp>
        <p:nvSpPr>
          <p:cNvPr id="3" name="Slide Number Placeholder 2">
            <a:extLst>
              <a:ext uri="{FF2B5EF4-FFF2-40B4-BE49-F238E27FC236}">
                <a16:creationId xmlns:a16="http://schemas.microsoft.com/office/drawing/2014/main" id="{3ADD1794-099D-4EC1-8231-0A9B0D307940}"/>
              </a:ext>
            </a:extLst>
          </p:cNvPr>
          <p:cNvSpPr>
            <a:spLocks noGrp="1"/>
          </p:cNvSpPr>
          <p:nvPr>
            <p:ph type="sldNum" sz="quarter" idx="4"/>
          </p:nvPr>
        </p:nvSpPr>
        <p:spPr/>
        <p:txBody>
          <a:bodyPr/>
          <a:lstStyle/>
          <a:p>
            <a:fld id="{933A556B-7C63-244D-9B7C-B0EA8042B330}" type="slidenum">
              <a:rPr lang="en-US" smtClean="0"/>
              <a:pPr/>
              <a:t>17</a:t>
            </a:fld>
            <a:endParaRPr lang="en-US" sz="1000" dirty="0"/>
          </a:p>
        </p:txBody>
      </p:sp>
      <p:sp>
        <p:nvSpPr>
          <p:cNvPr id="4" name="TextBox 3">
            <a:extLst>
              <a:ext uri="{FF2B5EF4-FFF2-40B4-BE49-F238E27FC236}">
                <a16:creationId xmlns:a16="http://schemas.microsoft.com/office/drawing/2014/main" id="{CDB5DBE6-E108-462B-930A-B82FEAF48C81}"/>
              </a:ext>
            </a:extLst>
          </p:cNvPr>
          <p:cNvSpPr txBox="1"/>
          <p:nvPr/>
        </p:nvSpPr>
        <p:spPr>
          <a:xfrm>
            <a:off x="733425" y="1503997"/>
            <a:ext cx="10887075" cy="4708981"/>
          </a:xfrm>
          <a:prstGeom prst="rect">
            <a:avLst/>
          </a:prstGeom>
          <a:noFill/>
        </p:spPr>
        <p:txBody>
          <a:bodyPr wrap="square" rtlCol="0">
            <a:spAutoFit/>
          </a:bodyPr>
          <a:lstStyle/>
          <a:p>
            <a:r>
              <a:rPr lang="en-US" sz="2200" b="1" dirty="0"/>
              <a:t>As of the start of FY2022:</a:t>
            </a:r>
          </a:p>
          <a:p>
            <a:pPr marL="285750" indent="-285750">
              <a:buFont typeface="Arial" panose="020B0604020202020204" pitchFamily="34" charset="0"/>
              <a:buChar char="•"/>
            </a:pPr>
            <a:endParaRPr lang="en-US" sz="2200" dirty="0"/>
          </a:p>
          <a:p>
            <a:r>
              <a:rPr lang="en-US" sz="2200" u="sng" dirty="0"/>
              <a:t>Ongoing Impact on Schedule</a:t>
            </a:r>
          </a:p>
          <a:p>
            <a:pPr marL="800100" lvl="1" indent="-342900">
              <a:buFont typeface="Arial" panose="020B0604020202020204" pitchFamily="34" charset="0"/>
              <a:buChar char="•"/>
            </a:pPr>
            <a:r>
              <a:rPr lang="en-US" sz="2200" dirty="0"/>
              <a:t>FY2021 Ops shortened from </a:t>
            </a:r>
            <a:r>
              <a:rPr lang="en-US" sz="2200" b="1" dirty="0"/>
              <a:t>5000 to 4500 </a:t>
            </a:r>
            <a:r>
              <a:rPr lang="en-US" sz="2200" b="1" dirty="0" err="1"/>
              <a:t>hrs</a:t>
            </a:r>
            <a:r>
              <a:rPr lang="en-US" sz="2200" b="1" dirty="0"/>
              <a:t> </a:t>
            </a:r>
            <a:br>
              <a:rPr lang="en-US" sz="2200" b="1" dirty="0"/>
            </a:br>
            <a:r>
              <a:rPr lang="en-US" sz="2200" b="1" dirty="0"/>
              <a:t>	</a:t>
            </a:r>
            <a:r>
              <a:rPr lang="en-US" sz="2200" dirty="0"/>
              <a:t>(delayed FY20 shutdown)</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FY2022 Ops shortened to 4800 </a:t>
            </a:r>
            <a:r>
              <a:rPr lang="en-US" sz="2200" dirty="0" err="1"/>
              <a:t>hrs</a:t>
            </a:r>
            <a:endParaRPr lang="en-US" sz="2200" dirty="0"/>
          </a:p>
          <a:p>
            <a:pPr lvl="2"/>
            <a:r>
              <a:rPr lang="en-US" sz="2200" dirty="0"/>
              <a:t>(HEX installation/commissioning)</a:t>
            </a:r>
          </a:p>
          <a:p>
            <a:endParaRPr lang="en-US" dirty="0"/>
          </a:p>
          <a:p>
            <a:r>
              <a:rPr lang="en-US" sz="2200" u="sng" dirty="0"/>
              <a:t>Operational upgrades delayed</a:t>
            </a:r>
          </a:p>
          <a:p>
            <a:pPr marL="800100" lvl="1" indent="-342900">
              <a:buFont typeface="Arial" panose="020B0604020202020204" pitchFamily="34" charset="0"/>
              <a:buChar char="•"/>
            </a:pPr>
            <a:r>
              <a:rPr lang="en-US" sz="2200" dirty="0"/>
              <a:t>Paused 500 mA studies </a:t>
            </a:r>
          </a:p>
          <a:p>
            <a:pPr marL="800100" lvl="1" indent="-342900">
              <a:buFont typeface="Arial" panose="020B0604020202020204" pitchFamily="34" charset="0"/>
              <a:buChar char="•"/>
            </a:pPr>
            <a:r>
              <a:rPr lang="en-US" sz="2200" dirty="0"/>
              <a:t>Delayed plans for 500 mA operation.</a:t>
            </a:r>
          </a:p>
          <a:p>
            <a:pPr marL="800100" lvl="1" indent="-342900">
              <a:buFont typeface="Arial" panose="020B0604020202020204" pitchFamily="34" charset="0"/>
              <a:buChar char="•"/>
            </a:pPr>
            <a:r>
              <a:rPr lang="en-US" sz="2200" dirty="0"/>
              <a:t>Cancelled plans for low-emittance operation mode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0503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9270-1C9C-4CAD-A09B-278C0BA8D60C}"/>
              </a:ext>
            </a:extLst>
          </p:cNvPr>
          <p:cNvSpPr>
            <a:spLocks noGrp="1"/>
          </p:cNvSpPr>
          <p:nvPr>
            <p:ph type="title"/>
          </p:nvPr>
        </p:nvSpPr>
        <p:spPr>
          <a:xfrm>
            <a:off x="571500" y="12700"/>
            <a:ext cx="11049000" cy="1325563"/>
          </a:xfrm>
        </p:spPr>
        <p:txBody>
          <a:bodyPr/>
          <a:lstStyle/>
          <a:p>
            <a:r>
              <a:rPr lang="en-US" dirty="0"/>
              <a:t>GOING FORWARD</a:t>
            </a:r>
          </a:p>
        </p:txBody>
      </p:sp>
      <p:sp>
        <p:nvSpPr>
          <p:cNvPr id="3" name="Slide Number Placeholder 2">
            <a:extLst>
              <a:ext uri="{FF2B5EF4-FFF2-40B4-BE49-F238E27FC236}">
                <a16:creationId xmlns:a16="http://schemas.microsoft.com/office/drawing/2014/main" id="{3ADD1794-099D-4EC1-8231-0A9B0D307940}"/>
              </a:ext>
            </a:extLst>
          </p:cNvPr>
          <p:cNvSpPr>
            <a:spLocks noGrp="1"/>
          </p:cNvSpPr>
          <p:nvPr>
            <p:ph type="sldNum" sz="quarter" idx="4"/>
          </p:nvPr>
        </p:nvSpPr>
        <p:spPr/>
        <p:txBody>
          <a:bodyPr/>
          <a:lstStyle/>
          <a:p>
            <a:fld id="{933A556B-7C63-244D-9B7C-B0EA8042B330}" type="slidenum">
              <a:rPr lang="en-US" smtClean="0"/>
              <a:pPr/>
              <a:t>18</a:t>
            </a:fld>
            <a:endParaRPr lang="en-US" sz="1000" dirty="0"/>
          </a:p>
        </p:txBody>
      </p:sp>
      <p:sp>
        <p:nvSpPr>
          <p:cNvPr id="4" name="TextBox 3">
            <a:extLst>
              <a:ext uri="{FF2B5EF4-FFF2-40B4-BE49-F238E27FC236}">
                <a16:creationId xmlns:a16="http://schemas.microsoft.com/office/drawing/2014/main" id="{CDB5DBE6-E108-462B-930A-B82FEAF48C81}"/>
              </a:ext>
            </a:extLst>
          </p:cNvPr>
          <p:cNvSpPr txBox="1"/>
          <p:nvPr/>
        </p:nvSpPr>
        <p:spPr>
          <a:xfrm>
            <a:off x="733425" y="1503997"/>
            <a:ext cx="10887075" cy="5386090"/>
          </a:xfrm>
          <a:prstGeom prst="rect">
            <a:avLst/>
          </a:prstGeom>
          <a:noFill/>
        </p:spPr>
        <p:txBody>
          <a:bodyPr wrap="square" rtlCol="0">
            <a:spAutoFit/>
          </a:bodyPr>
          <a:lstStyle/>
          <a:p>
            <a:r>
              <a:rPr lang="en-US" sz="2200" b="1" dirty="0"/>
              <a:t>As of the start of FY2022:</a:t>
            </a:r>
          </a:p>
          <a:p>
            <a:endParaRPr lang="en-US" sz="2200" dirty="0"/>
          </a:p>
          <a:p>
            <a:pPr marL="342900" indent="-342900">
              <a:buFont typeface="Arial" panose="020B0604020202020204" pitchFamily="34" charset="0"/>
              <a:buChar char="•"/>
            </a:pPr>
            <a:r>
              <a:rPr lang="en-US" sz="2200" dirty="0"/>
              <a:t>NSLS-II still in Phase-2.  </a:t>
            </a:r>
            <a:br>
              <a:rPr lang="en-US" sz="2200" dirty="0"/>
            </a:br>
            <a:r>
              <a:rPr lang="en-US" sz="2200" dirty="0"/>
              <a:t>(WFH encouraged, limited people on-site, masks required)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Remote studies (est. in Phase-1) are now standard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Employees/groups occasionally absent for week(s) due to illness / quarantine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Vaccination mandate going into effect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High turnover from retirements, resignations.  Increased hiring efforts</a:t>
            </a:r>
          </a:p>
          <a:p>
            <a:endParaRPr lang="en-US" sz="2200" dirty="0"/>
          </a:p>
          <a:p>
            <a:endParaRPr lang="en-US" sz="2200"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82282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9270-1C9C-4CAD-A09B-278C0BA8D60C}"/>
              </a:ext>
            </a:extLst>
          </p:cNvPr>
          <p:cNvSpPr>
            <a:spLocks noGrp="1"/>
          </p:cNvSpPr>
          <p:nvPr>
            <p:ph type="title"/>
          </p:nvPr>
        </p:nvSpPr>
        <p:spPr/>
        <p:txBody>
          <a:bodyPr/>
          <a:lstStyle/>
          <a:p>
            <a:r>
              <a:rPr lang="en-US" dirty="0"/>
              <a:t>SPECIAL THANKS</a:t>
            </a:r>
          </a:p>
        </p:txBody>
      </p:sp>
      <p:sp>
        <p:nvSpPr>
          <p:cNvPr id="3" name="Slide Number Placeholder 2">
            <a:extLst>
              <a:ext uri="{FF2B5EF4-FFF2-40B4-BE49-F238E27FC236}">
                <a16:creationId xmlns:a16="http://schemas.microsoft.com/office/drawing/2014/main" id="{3ADD1794-099D-4EC1-8231-0A9B0D307940}"/>
              </a:ext>
            </a:extLst>
          </p:cNvPr>
          <p:cNvSpPr>
            <a:spLocks noGrp="1"/>
          </p:cNvSpPr>
          <p:nvPr>
            <p:ph type="sldNum" sz="quarter" idx="4"/>
          </p:nvPr>
        </p:nvSpPr>
        <p:spPr/>
        <p:txBody>
          <a:bodyPr/>
          <a:lstStyle/>
          <a:p>
            <a:fld id="{933A556B-7C63-244D-9B7C-B0EA8042B330}" type="slidenum">
              <a:rPr lang="en-US" smtClean="0"/>
              <a:pPr/>
              <a:t>19</a:t>
            </a:fld>
            <a:endParaRPr lang="en-US" sz="1000" dirty="0"/>
          </a:p>
        </p:txBody>
      </p:sp>
      <p:sp>
        <p:nvSpPr>
          <p:cNvPr id="4" name="TextBox 3">
            <a:extLst>
              <a:ext uri="{FF2B5EF4-FFF2-40B4-BE49-F238E27FC236}">
                <a16:creationId xmlns:a16="http://schemas.microsoft.com/office/drawing/2014/main" id="{CDB5DBE6-E108-462B-930A-B82FEAF48C81}"/>
              </a:ext>
            </a:extLst>
          </p:cNvPr>
          <p:cNvSpPr txBox="1"/>
          <p:nvPr/>
        </p:nvSpPr>
        <p:spPr>
          <a:xfrm>
            <a:off x="704335" y="1908313"/>
            <a:ext cx="10916165" cy="3570208"/>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200" dirty="0"/>
              <a:t>Emil Zitvogel, Raymond Fliller III, and all NSLS-II operators and Floor Coordinators</a:t>
            </a:r>
          </a:p>
          <a:p>
            <a:pPr marL="285750" indent="-285750">
              <a:spcAft>
                <a:spcPts val="1000"/>
              </a:spcAft>
              <a:buFont typeface="Arial" panose="020B0604020202020204" pitchFamily="34" charset="0"/>
              <a:buChar char="•"/>
            </a:pPr>
            <a:r>
              <a:rPr lang="en-US" sz="2200" dirty="0"/>
              <a:t>Timur Shaftan</a:t>
            </a:r>
          </a:p>
          <a:p>
            <a:pPr marL="285750" indent="-285750">
              <a:spcAft>
                <a:spcPts val="1000"/>
              </a:spcAft>
              <a:buFont typeface="Arial" panose="020B0604020202020204" pitchFamily="34" charset="0"/>
              <a:buChar char="•"/>
            </a:pPr>
            <a:r>
              <a:rPr lang="en-US" sz="2200" dirty="0"/>
              <a:t>Guimei Wang, Yoshi Hidaka &amp; </a:t>
            </a:r>
            <a:r>
              <a:rPr lang="en-US" sz="2200" dirty="0" err="1"/>
              <a:t>Jinhyuk</a:t>
            </a:r>
            <a:r>
              <a:rPr lang="en-US" sz="2200" dirty="0"/>
              <a:t> Choi</a:t>
            </a:r>
          </a:p>
          <a:p>
            <a:pPr marL="285750" indent="-285750">
              <a:spcAft>
                <a:spcPts val="1000"/>
              </a:spcAft>
              <a:buFont typeface="Arial" panose="020B0604020202020204" pitchFamily="34" charset="0"/>
              <a:buChar char="•"/>
            </a:pPr>
            <a:r>
              <a:rPr lang="en-US" sz="2200" dirty="0"/>
              <a:t>Accelerator Group leaders, technicians, and WCCs</a:t>
            </a:r>
          </a:p>
          <a:p>
            <a:pPr marL="285750" indent="-285750">
              <a:spcAft>
                <a:spcPts val="1000"/>
              </a:spcAft>
              <a:buFont typeface="Arial" panose="020B0604020202020204" pitchFamily="34" charset="0"/>
              <a:buChar char="•"/>
            </a:pPr>
            <a:r>
              <a:rPr lang="en-US" sz="2200" dirty="0"/>
              <a:t>The (cooperative and understanding) NSLS-II beamline scientists</a:t>
            </a:r>
          </a:p>
          <a:p>
            <a:pPr marL="285750" indent="-285750">
              <a:spcAft>
                <a:spcPts val="1000"/>
              </a:spcAft>
              <a:buFont typeface="Arial" panose="020B0604020202020204" pitchFamily="34" charset="0"/>
              <a:buChar char="•"/>
            </a:pPr>
            <a:r>
              <a:rPr lang="en-US" sz="2200" dirty="0"/>
              <a:t>All kids/pets/partners wandering through the background of Zoom calls</a:t>
            </a:r>
          </a:p>
          <a:p>
            <a:pPr marL="285750" indent="-285750">
              <a:spcAft>
                <a:spcPts val="1000"/>
              </a:spcAft>
              <a:buFont typeface="Arial" panose="020B0604020202020204" pitchFamily="34" charset="0"/>
              <a:buChar char="•"/>
            </a:pPr>
            <a:r>
              <a:rPr lang="en-US" sz="2200" dirty="0"/>
              <a:t>Abby Armada (for sharing the house with me through an especially-stressful year of WFH)</a:t>
            </a:r>
          </a:p>
        </p:txBody>
      </p:sp>
    </p:spTree>
    <p:extLst>
      <p:ext uri="{BB962C8B-B14F-4D97-AF65-F5344CB8AC3E}">
        <p14:creationId xmlns:p14="http://schemas.microsoft.com/office/powerpoint/2010/main" val="181363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571499" y="14803"/>
            <a:ext cx="11049000" cy="1325563"/>
          </a:xfrm>
        </p:spPr>
        <p:txBody>
          <a:bodyPr/>
          <a:lstStyle/>
          <a:p>
            <a:r>
              <a:rPr lang="en-US" dirty="0"/>
              <a:t>Contents: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1383474" y="2137025"/>
            <a:ext cx="10237025" cy="3895786"/>
          </a:xfrm>
        </p:spPr>
        <p:txBody>
          <a:bodyPr>
            <a:normAutofit fontScale="92500" lnSpcReduction="20000"/>
          </a:bodyPr>
          <a:lstStyle/>
          <a:p>
            <a:pPr marL="457200" indent="-457200">
              <a:lnSpc>
                <a:spcPct val="150000"/>
              </a:lnSpc>
              <a:buFont typeface="Arial" panose="020B0604020202020204" pitchFamily="34" charset="0"/>
              <a:buChar char="•"/>
            </a:pPr>
            <a:r>
              <a:rPr lang="en-US" sz="3600" b="1" dirty="0"/>
              <a:t>About NSLS-II</a:t>
            </a:r>
          </a:p>
          <a:p>
            <a:pPr marL="457200" indent="-457200">
              <a:lnSpc>
                <a:spcPct val="150000"/>
              </a:lnSpc>
              <a:buFont typeface="Arial" panose="020B0604020202020204" pitchFamily="34" charset="0"/>
              <a:buChar char="•"/>
            </a:pPr>
            <a:r>
              <a:rPr lang="en-US" sz="3600" b="1" dirty="0"/>
              <a:t>COVID-19 Timeline</a:t>
            </a:r>
          </a:p>
          <a:p>
            <a:pPr marL="457200" indent="-457200">
              <a:lnSpc>
                <a:spcPct val="150000"/>
              </a:lnSpc>
              <a:buFont typeface="Arial" panose="020B0604020202020204" pitchFamily="34" charset="0"/>
              <a:buChar char="•"/>
            </a:pPr>
            <a:r>
              <a:rPr lang="en-US" sz="3600" dirty="0"/>
              <a:t>Impacts on </a:t>
            </a:r>
            <a:r>
              <a:rPr lang="en-US" sz="3600" b="1" dirty="0"/>
              <a:t>Operations Reliability</a:t>
            </a:r>
          </a:p>
          <a:p>
            <a:pPr marL="457200" indent="-457200">
              <a:lnSpc>
                <a:spcPct val="150000"/>
              </a:lnSpc>
              <a:buFont typeface="Arial" panose="020B0604020202020204" pitchFamily="34" charset="0"/>
              <a:buChar char="•"/>
            </a:pPr>
            <a:r>
              <a:rPr lang="en-US" sz="3600" dirty="0"/>
              <a:t>Impacts on </a:t>
            </a:r>
            <a:r>
              <a:rPr lang="en-US" sz="3600" b="1" dirty="0"/>
              <a:t>Maintenance</a:t>
            </a:r>
            <a:endParaRPr lang="en-US" b="1" i="1" dirty="0"/>
          </a:p>
          <a:p>
            <a:pPr marL="457200" indent="-457200">
              <a:lnSpc>
                <a:spcPct val="150000"/>
              </a:lnSpc>
              <a:buFont typeface="Arial" panose="020B0604020202020204" pitchFamily="34" charset="0"/>
              <a:buChar char="•"/>
            </a:pPr>
            <a:r>
              <a:rPr lang="en-US" sz="3600" b="1" dirty="0"/>
              <a:t>Going Forward</a:t>
            </a:r>
          </a:p>
          <a:p>
            <a:pPr marL="457200" indent="-457200">
              <a:buFont typeface="Arial" panose="020B0604020202020204" pitchFamily="34" charset="0"/>
              <a:buChar char="•"/>
            </a:pPr>
            <a:endParaRPr lang="en-US" sz="3600" dirty="0"/>
          </a:p>
          <a:p>
            <a:endParaRPr lang="en-US" sz="3600"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65595F-BD20-4142-8BE6-0A86380A9417}"/>
              </a:ext>
            </a:extLst>
          </p:cNvPr>
          <p:cNvPicPr>
            <a:picLocks noChangeAspect="1"/>
          </p:cNvPicPr>
          <p:nvPr/>
        </p:nvPicPr>
        <p:blipFill rotWithShape="1">
          <a:blip r:embed="rId2"/>
          <a:srcRect l="4603" t="9849" r="3325"/>
          <a:stretch/>
        </p:blipFill>
        <p:spPr>
          <a:xfrm>
            <a:off x="7239190" y="1156452"/>
            <a:ext cx="4796833" cy="2813516"/>
          </a:xfrm>
          <a:prstGeom prst="rect">
            <a:avLst/>
          </a:prstGeom>
        </p:spPr>
      </p:pic>
      <p:sp>
        <p:nvSpPr>
          <p:cNvPr id="2" name="Title 1">
            <a:extLst>
              <a:ext uri="{FF2B5EF4-FFF2-40B4-BE49-F238E27FC236}">
                <a16:creationId xmlns:a16="http://schemas.microsoft.com/office/drawing/2014/main" id="{59B95ECF-4DD5-489C-99E0-6D64253CCB2B}"/>
              </a:ext>
            </a:extLst>
          </p:cNvPr>
          <p:cNvSpPr>
            <a:spLocks noGrp="1"/>
          </p:cNvSpPr>
          <p:nvPr>
            <p:ph type="title"/>
          </p:nvPr>
        </p:nvSpPr>
        <p:spPr>
          <a:xfrm>
            <a:off x="1981200" y="-16548"/>
            <a:ext cx="8229600" cy="1143000"/>
          </a:xfrm>
        </p:spPr>
        <p:txBody>
          <a:bodyPr/>
          <a:lstStyle/>
          <a:p>
            <a:pPr algn="ctr"/>
            <a:r>
              <a:rPr lang="en-US" dirty="0"/>
              <a:t>About NSLS-II</a:t>
            </a:r>
          </a:p>
        </p:txBody>
      </p:sp>
      <p:sp>
        <p:nvSpPr>
          <p:cNvPr id="4" name="Rectangle 3">
            <a:extLst>
              <a:ext uri="{FF2B5EF4-FFF2-40B4-BE49-F238E27FC236}">
                <a16:creationId xmlns:a16="http://schemas.microsoft.com/office/drawing/2014/main" id="{816D1AAF-A81B-4CE2-A391-1847F24A2F88}"/>
              </a:ext>
            </a:extLst>
          </p:cNvPr>
          <p:cNvSpPr/>
          <p:nvPr/>
        </p:nvSpPr>
        <p:spPr>
          <a:xfrm>
            <a:off x="675091" y="973482"/>
            <a:ext cx="7942217" cy="3600986"/>
          </a:xfrm>
          <a:prstGeom prst="rect">
            <a:avLst/>
          </a:prstGeom>
          <a:effectLst>
            <a:glow rad="139700">
              <a:schemeClr val="bg1">
                <a:alpha val="40000"/>
              </a:schemeClr>
            </a:glow>
            <a:outerShdw blurRad="101600" dist="38100" dir="2700000" algn="tl" rotWithShape="0">
              <a:schemeClr val="bg1">
                <a:alpha val="90000"/>
              </a:schemeClr>
            </a:outerShdw>
          </a:effectLst>
        </p:spPr>
        <p:txBody>
          <a:bodyPr wrap="square">
            <a:spAutoFit/>
          </a:bodyPr>
          <a:lstStyle/>
          <a:p>
            <a:pPr>
              <a:lnSpc>
                <a:spcPct val="150000"/>
              </a:lnSpc>
              <a:buClr>
                <a:srgbClr val="0374B0"/>
              </a:buClr>
            </a:pPr>
            <a:r>
              <a:rPr lang="en-US" sz="2400" dirty="0">
                <a:latin typeface="Arial" panose="020B0604020202020204" pitchFamily="34" charset="0"/>
                <a:cs typeface="Arial" panose="020B0604020202020204" pitchFamily="34" charset="0"/>
              </a:rPr>
              <a:t>3 GeV Synchrotron </a:t>
            </a:r>
            <a:r>
              <a:rPr lang="en-US" sz="2400" dirty="0" err="1">
                <a:latin typeface="Arial" panose="020B0604020202020204" pitchFamily="34" charset="0"/>
                <a:cs typeface="Arial" panose="020B0604020202020204" pitchFamily="34" charset="0"/>
              </a:rPr>
              <a:t>Xray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lightsource</a:t>
            </a:r>
            <a:endParaRPr lang="en-US" sz="2400" dirty="0">
              <a:latin typeface="Arial" panose="020B0604020202020204" pitchFamily="34" charset="0"/>
              <a:cs typeface="Arial" panose="020B0604020202020204" pitchFamily="34" charset="0"/>
            </a:endParaRPr>
          </a:p>
          <a:p>
            <a:pPr>
              <a:lnSpc>
                <a:spcPct val="150000"/>
              </a:lnSpc>
              <a:buClr>
                <a:srgbClr val="0374B0"/>
              </a:buClr>
            </a:pPr>
            <a:r>
              <a:rPr lang="en-US" sz="2400" dirty="0">
                <a:latin typeface="Arial" panose="020B0604020202020204" pitchFamily="34" charset="0"/>
                <a:cs typeface="Arial" panose="020B0604020202020204" pitchFamily="34" charset="0"/>
              </a:rPr>
              <a:t>790 m circumference</a:t>
            </a:r>
          </a:p>
          <a:p>
            <a:pPr>
              <a:lnSpc>
                <a:spcPct val="150000"/>
              </a:lnSpc>
              <a:buClr>
                <a:srgbClr val="0374B0"/>
              </a:buClr>
            </a:pPr>
            <a:r>
              <a:rPr lang="en-US" sz="2400" dirty="0">
                <a:latin typeface="Arial" panose="020B0604020202020204" pitchFamily="34" charset="0"/>
                <a:cs typeface="Arial" panose="020B0604020202020204" pitchFamily="34" charset="0"/>
              </a:rPr>
              <a:t>Double-bend achromat, 30 cells</a:t>
            </a:r>
          </a:p>
          <a:p>
            <a:pPr>
              <a:lnSpc>
                <a:spcPct val="150000"/>
              </a:lnSpc>
              <a:buClr>
                <a:srgbClr val="0374B0"/>
              </a:buClr>
            </a:pPr>
            <a:r>
              <a:rPr lang="en-US" sz="2400" dirty="0">
                <a:latin typeface="Arial" panose="020B0604020202020204" pitchFamily="34" charset="0"/>
                <a:cs typeface="Arial" panose="020B0604020202020204" pitchFamily="34" charset="0"/>
              </a:rPr>
              <a:t>.55 nm-rad horizontal emittance</a:t>
            </a:r>
          </a:p>
          <a:p>
            <a:pPr>
              <a:lnSpc>
                <a:spcPct val="150000"/>
              </a:lnSpc>
              <a:buClr>
                <a:srgbClr val="0374B0"/>
              </a:buClr>
            </a:pPr>
            <a:r>
              <a:rPr lang="en-US" sz="2400" dirty="0">
                <a:latin typeface="Arial" panose="020B0604020202020204" pitchFamily="34" charset="0"/>
                <a:cs typeface="Arial" panose="020B0604020202020204" pitchFamily="34" charset="0"/>
              </a:rPr>
              <a:t>Operating since Feb 2015</a:t>
            </a:r>
          </a:p>
          <a:p>
            <a:pPr>
              <a:buClr>
                <a:srgbClr val="0374B0"/>
              </a:buClr>
            </a:pP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D6B3979-47B9-4B9A-981A-CF35BBFA2C30}"/>
              </a:ext>
            </a:extLst>
          </p:cNvPr>
          <p:cNvPicPr>
            <a:picLocks noChangeAspect="1"/>
          </p:cNvPicPr>
          <p:nvPr/>
        </p:nvPicPr>
        <p:blipFill>
          <a:blip r:embed="rId3"/>
          <a:stretch>
            <a:fillRect/>
          </a:stretch>
        </p:blipFill>
        <p:spPr>
          <a:xfrm>
            <a:off x="8754317" y="4114799"/>
            <a:ext cx="3281706" cy="2192155"/>
          </a:xfrm>
          <a:prstGeom prst="rect">
            <a:avLst/>
          </a:prstGeom>
        </p:spPr>
      </p:pic>
      <p:pic>
        <p:nvPicPr>
          <p:cNvPr id="10" name="Picture 9">
            <a:extLst>
              <a:ext uri="{FF2B5EF4-FFF2-40B4-BE49-F238E27FC236}">
                <a16:creationId xmlns:a16="http://schemas.microsoft.com/office/drawing/2014/main" id="{2D4B6EB2-BEC6-4D43-AB21-A40D2A0493D3}"/>
              </a:ext>
            </a:extLst>
          </p:cNvPr>
          <p:cNvPicPr>
            <a:picLocks noChangeAspect="1"/>
          </p:cNvPicPr>
          <p:nvPr/>
        </p:nvPicPr>
        <p:blipFill>
          <a:blip r:embed="rId4"/>
          <a:stretch>
            <a:fillRect/>
          </a:stretch>
        </p:blipFill>
        <p:spPr>
          <a:xfrm>
            <a:off x="4152026" y="4439494"/>
            <a:ext cx="3887947" cy="1867460"/>
          </a:xfrm>
          <a:prstGeom prst="rect">
            <a:avLst/>
          </a:prstGeom>
        </p:spPr>
      </p:pic>
    </p:spTree>
    <p:extLst>
      <p:ext uri="{BB962C8B-B14F-4D97-AF65-F5344CB8AC3E}">
        <p14:creationId xmlns:p14="http://schemas.microsoft.com/office/powerpoint/2010/main" val="375371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6AC63-31C4-478C-B1A2-4A30553A88A1}"/>
              </a:ext>
            </a:extLst>
          </p:cNvPr>
          <p:cNvSpPr>
            <a:spLocks noGrp="1"/>
          </p:cNvSpPr>
          <p:nvPr>
            <p:ph idx="1"/>
          </p:nvPr>
        </p:nvSpPr>
        <p:spPr>
          <a:xfrm>
            <a:off x="355257" y="967839"/>
            <a:ext cx="11836743" cy="5881295"/>
          </a:xfrm>
          <a:solidFill>
            <a:schemeClr val="bg1"/>
          </a:solidFill>
        </p:spPr>
        <p:txBody>
          <a:bodyPr>
            <a:normAutofit/>
          </a:bodyPr>
          <a:lstStyle/>
          <a:p>
            <a:pPr marL="457200" indent="-457200">
              <a:lnSpc>
                <a:spcPct val="110000"/>
              </a:lnSpc>
              <a:buFont typeface="Arial" panose="020B0604020202020204" pitchFamily="34" charset="0"/>
              <a:buChar char="•"/>
            </a:pPr>
            <a:r>
              <a:rPr lang="en-US" sz="2200" b="1" dirty="0">
                <a:solidFill>
                  <a:srgbClr val="FF0000"/>
                </a:solidFill>
              </a:rPr>
              <a:t>Mar 16		COVID lockdown starts; </a:t>
            </a:r>
            <a:r>
              <a:rPr lang="en-US" sz="2200" b="1" dirty="0" err="1">
                <a:solidFill>
                  <a:srgbClr val="FF0000"/>
                </a:solidFill>
              </a:rPr>
              <a:t>MinSafe</a:t>
            </a:r>
            <a:r>
              <a:rPr lang="en-US" sz="2200" b="1" dirty="0">
                <a:solidFill>
                  <a:srgbClr val="FF0000"/>
                </a:solidFill>
              </a:rPr>
              <a:t> Operations</a:t>
            </a:r>
            <a:endParaRPr lang="en-US" sz="2200" dirty="0"/>
          </a:p>
          <a:p>
            <a:pPr marL="0" indent="0">
              <a:lnSpc>
                <a:spcPct val="110000"/>
              </a:lnSpc>
            </a:pPr>
            <a:r>
              <a:rPr lang="en-US" sz="2200" dirty="0"/>
              <a:t>	Apr13-May19	Shutdown Cancelled </a:t>
            </a:r>
          </a:p>
          <a:p>
            <a:pPr marL="457200" indent="-457200">
              <a:lnSpc>
                <a:spcPct val="110000"/>
              </a:lnSpc>
              <a:buFont typeface="Arial" panose="020B0604020202020204" pitchFamily="34" charset="0"/>
              <a:buChar char="•"/>
            </a:pPr>
            <a:r>
              <a:rPr lang="en-US" sz="2200" b="1" dirty="0">
                <a:solidFill>
                  <a:srgbClr val="FF0000"/>
                </a:solidFill>
              </a:rPr>
              <a:t>Jun 04		Phase 1 Reopening  </a:t>
            </a:r>
          </a:p>
          <a:p>
            <a:pPr marL="0" indent="0">
              <a:lnSpc>
                <a:spcPct val="110000"/>
              </a:lnSpc>
            </a:pPr>
            <a:r>
              <a:rPr lang="en-US" sz="2200" dirty="0"/>
              <a:t>	Jun16-Jul04	Short Shutdown</a:t>
            </a:r>
            <a:endParaRPr lang="en-US" sz="2200" b="1" dirty="0">
              <a:solidFill>
                <a:srgbClr val="FF0000"/>
              </a:solidFill>
            </a:endParaRPr>
          </a:p>
          <a:p>
            <a:pPr marL="457200" indent="-457200">
              <a:lnSpc>
                <a:spcPct val="110000"/>
              </a:lnSpc>
              <a:buFont typeface="Arial" panose="020B0604020202020204" pitchFamily="34" charset="0"/>
              <a:buChar char="•"/>
            </a:pPr>
            <a:r>
              <a:rPr lang="en-US" sz="2200" b="1" dirty="0">
                <a:solidFill>
                  <a:srgbClr val="FF0000"/>
                </a:solidFill>
              </a:rPr>
              <a:t>Jul 06, 2020	Phase 2 Reopening </a:t>
            </a:r>
          </a:p>
          <a:p>
            <a:pPr marL="457200" indent="-457200">
              <a:lnSpc>
                <a:spcPct val="110000"/>
              </a:lnSpc>
              <a:buFont typeface="Arial" panose="020B0604020202020204" pitchFamily="34" charset="0"/>
              <a:buChar char="•"/>
            </a:pPr>
            <a:r>
              <a:rPr lang="en-US" sz="2200" b="1" dirty="0">
                <a:solidFill>
                  <a:schemeClr val="accent5"/>
                </a:solidFill>
              </a:rPr>
              <a:t>Aug 06		Estimated start of Phase 3, moving to ‘Normal Operations</a:t>
            </a:r>
          </a:p>
          <a:p>
            <a:pPr marL="0" indent="0">
              <a:lnSpc>
                <a:spcPct val="110000"/>
              </a:lnSpc>
            </a:pPr>
            <a:r>
              <a:rPr lang="en-US" sz="2200" b="1" dirty="0">
                <a:solidFill>
                  <a:schemeClr val="accent5"/>
                </a:solidFill>
              </a:rPr>
              <a:t>	</a:t>
            </a:r>
            <a:r>
              <a:rPr lang="en-US" sz="2200" b="1" dirty="0"/>
              <a:t>…</a:t>
            </a:r>
            <a:endParaRPr lang="en-US" sz="1800" dirty="0"/>
          </a:p>
          <a:p>
            <a:pPr marL="457200" indent="-457200">
              <a:lnSpc>
                <a:spcPct val="110000"/>
              </a:lnSpc>
              <a:buFont typeface="Arial" panose="020B0604020202020204" pitchFamily="34" charset="0"/>
              <a:buChar char="•"/>
            </a:pPr>
            <a:r>
              <a:rPr lang="en-US" sz="2200" dirty="0"/>
              <a:t>Oct 7, 2021	Currently in Phase 2 ‘Limited Operations’ through foreseeable future</a:t>
            </a:r>
          </a:p>
        </p:txBody>
      </p:sp>
      <p:sp>
        <p:nvSpPr>
          <p:cNvPr id="6" name="Title 1">
            <a:extLst>
              <a:ext uri="{FF2B5EF4-FFF2-40B4-BE49-F238E27FC236}">
                <a16:creationId xmlns:a16="http://schemas.microsoft.com/office/drawing/2014/main" id="{6B52833A-02AE-40BA-BF36-AB5821A263C2}"/>
              </a:ext>
            </a:extLst>
          </p:cNvPr>
          <p:cNvSpPr>
            <a:spLocks noGrp="1"/>
          </p:cNvSpPr>
          <p:nvPr>
            <p:ph type="title"/>
          </p:nvPr>
        </p:nvSpPr>
        <p:spPr>
          <a:xfrm>
            <a:off x="355257" y="8865"/>
            <a:ext cx="11049000" cy="869909"/>
          </a:xfrm>
        </p:spPr>
        <p:txBody>
          <a:bodyPr/>
          <a:lstStyle/>
          <a:p>
            <a:r>
              <a:rPr lang="en-US" dirty="0"/>
              <a:t>2020 Timeline of BNL COVID shutdown</a:t>
            </a:r>
          </a:p>
        </p:txBody>
      </p:sp>
      <p:sp>
        <p:nvSpPr>
          <p:cNvPr id="7" name="Slide Number Placeholder 6">
            <a:extLst>
              <a:ext uri="{FF2B5EF4-FFF2-40B4-BE49-F238E27FC236}">
                <a16:creationId xmlns:a16="http://schemas.microsoft.com/office/drawing/2014/main" id="{F9F88D98-D52E-4173-95C1-38BDA60C2620}"/>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Tree>
    <p:extLst>
      <p:ext uri="{BB962C8B-B14F-4D97-AF65-F5344CB8AC3E}">
        <p14:creationId xmlns:p14="http://schemas.microsoft.com/office/powerpoint/2010/main" val="67566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355257" y="8865"/>
            <a:ext cx="11049000" cy="869909"/>
          </a:xfrm>
        </p:spPr>
        <p:txBody>
          <a:bodyPr/>
          <a:lstStyle/>
          <a:p>
            <a:r>
              <a:rPr lang="en-US" dirty="0"/>
              <a:t>2020 Timeline of BNL COVID shutdown</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5</a:t>
            </a:fld>
            <a:endParaRPr lang="en-US" sz="1000" dirty="0"/>
          </a:p>
        </p:txBody>
      </p:sp>
      <p:grpSp>
        <p:nvGrpSpPr>
          <p:cNvPr id="4" name="Group 3">
            <a:extLst>
              <a:ext uri="{FF2B5EF4-FFF2-40B4-BE49-F238E27FC236}">
                <a16:creationId xmlns:a16="http://schemas.microsoft.com/office/drawing/2014/main" id="{7664F75A-01D9-448B-874E-5F5A990F416B}"/>
              </a:ext>
            </a:extLst>
          </p:cNvPr>
          <p:cNvGrpSpPr/>
          <p:nvPr/>
        </p:nvGrpSpPr>
        <p:grpSpPr>
          <a:xfrm>
            <a:off x="738737" y="1524081"/>
            <a:ext cx="10282039" cy="5157638"/>
            <a:chOff x="-214103" y="-94602"/>
            <a:chExt cx="4572000" cy="2762250"/>
          </a:xfrm>
        </p:grpSpPr>
        <p:graphicFrame>
          <p:nvGraphicFramePr>
            <p:cNvPr id="5" name="Chart 4">
              <a:extLst>
                <a:ext uri="{FF2B5EF4-FFF2-40B4-BE49-F238E27FC236}">
                  <a16:creationId xmlns:a16="http://schemas.microsoft.com/office/drawing/2014/main" id="{E1AA984C-AD15-410F-8846-DD9C373CA915}"/>
                </a:ext>
              </a:extLst>
            </p:cNvPr>
            <p:cNvGraphicFramePr/>
            <p:nvPr>
              <p:extLst>
                <p:ext uri="{D42A27DB-BD31-4B8C-83A1-F6EECF244321}">
                  <p14:modId xmlns:p14="http://schemas.microsoft.com/office/powerpoint/2010/main" val="3842853253"/>
                </p:ext>
              </p:extLst>
            </p:nvPr>
          </p:nvGraphicFramePr>
          <p:xfrm>
            <a:off x="-214103" y="-94602"/>
            <a:ext cx="4572000" cy="276225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C0DBADD7-EC5F-4F95-9F21-9FE768DED91B}"/>
                </a:ext>
              </a:extLst>
            </p:cNvPr>
            <p:cNvCxnSpPr/>
            <p:nvPr/>
          </p:nvCxnSpPr>
          <p:spPr>
            <a:xfrm>
              <a:off x="1534347" y="469519"/>
              <a:ext cx="0" cy="19489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420D00-E522-4651-8E34-5013018D2DE8}"/>
                </a:ext>
              </a:extLst>
            </p:cNvPr>
            <p:cNvCxnSpPr>
              <a:cxnSpLocks/>
            </p:cNvCxnSpPr>
            <p:nvPr/>
          </p:nvCxnSpPr>
          <p:spPr>
            <a:xfrm>
              <a:off x="2582884" y="469517"/>
              <a:ext cx="0" cy="1948921"/>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16">
              <a:extLst>
                <a:ext uri="{FF2B5EF4-FFF2-40B4-BE49-F238E27FC236}">
                  <a16:creationId xmlns:a16="http://schemas.microsoft.com/office/drawing/2014/main" id="{34C3E11A-CCD0-4E83-85A7-9CDA5004ACCC}"/>
                </a:ext>
              </a:extLst>
            </p:cNvPr>
            <p:cNvSpPr txBox="1"/>
            <p:nvPr/>
          </p:nvSpPr>
          <p:spPr>
            <a:xfrm>
              <a:off x="158321" y="200988"/>
              <a:ext cx="1338282" cy="609600"/>
            </a:xfrm>
            <a:prstGeom prst="rect">
              <a:avLst/>
            </a:prstGeom>
            <a:solidFill>
              <a:schemeClr val="bg1">
                <a:lumMod val="95000"/>
              </a:schemeClr>
            </a:solidFill>
            <a:ln w="28575" cmpd="sng">
              <a:solidFill>
                <a:schemeClr val="bg1">
                  <a:lumMod val="6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u="sng" dirty="0">
                  <a:solidFill>
                    <a:schemeClr val="bg1">
                      <a:lumMod val="50000"/>
                    </a:schemeClr>
                  </a:solidFill>
                </a:rPr>
                <a:t>before COVID</a:t>
              </a:r>
            </a:p>
            <a:p>
              <a:pPr algn="ctr"/>
              <a:r>
                <a:rPr lang="en-US" sz="2000" dirty="0">
                  <a:solidFill>
                    <a:schemeClr val="bg1">
                      <a:lumMod val="50000"/>
                    </a:schemeClr>
                  </a:solidFill>
                </a:rPr>
                <a:t>MTTR: 1.0 </a:t>
              </a:r>
              <a:r>
                <a:rPr lang="en-US" sz="2000" dirty="0" err="1">
                  <a:solidFill>
                    <a:schemeClr val="bg1">
                      <a:lumMod val="50000"/>
                    </a:schemeClr>
                  </a:solidFill>
                </a:rPr>
                <a:t>hr</a:t>
              </a:r>
              <a:endParaRPr lang="en-US" sz="2000" dirty="0">
                <a:solidFill>
                  <a:schemeClr val="bg1">
                    <a:lumMod val="50000"/>
                  </a:schemeClr>
                </a:solidFill>
              </a:endParaRPr>
            </a:p>
            <a:p>
              <a:pPr algn="ctr"/>
              <a:r>
                <a:rPr lang="en-US" sz="2000" dirty="0">
                  <a:solidFill>
                    <a:schemeClr val="bg1">
                      <a:lumMod val="50000"/>
                    </a:schemeClr>
                  </a:solidFill>
                </a:rPr>
                <a:t>Avg DT: 7 </a:t>
              </a:r>
              <a:r>
                <a:rPr lang="en-US" sz="2000" dirty="0" err="1">
                  <a:solidFill>
                    <a:schemeClr val="bg1">
                      <a:lumMod val="50000"/>
                    </a:schemeClr>
                  </a:solidFill>
                </a:rPr>
                <a:t>hr</a:t>
              </a:r>
              <a:r>
                <a:rPr lang="en-US" sz="2000" dirty="0">
                  <a:solidFill>
                    <a:schemeClr val="bg1">
                      <a:lumMod val="50000"/>
                    </a:schemeClr>
                  </a:solidFill>
                </a:rPr>
                <a:t>/month</a:t>
              </a:r>
            </a:p>
          </p:txBody>
        </p:sp>
        <p:sp>
          <p:nvSpPr>
            <p:cNvPr id="6" name="TextBox 13">
              <a:extLst>
                <a:ext uri="{FF2B5EF4-FFF2-40B4-BE49-F238E27FC236}">
                  <a16:creationId xmlns:a16="http://schemas.microsoft.com/office/drawing/2014/main" id="{BE09E7D3-9B79-4966-8417-8C7451F5C98A}"/>
                </a:ext>
              </a:extLst>
            </p:cNvPr>
            <p:cNvSpPr txBox="1"/>
            <p:nvPr/>
          </p:nvSpPr>
          <p:spPr>
            <a:xfrm>
              <a:off x="1572090" y="194905"/>
              <a:ext cx="984167" cy="609600"/>
            </a:xfrm>
            <a:prstGeom prst="rect">
              <a:avLst/>
            </a:prstGeom>
            <a:solidFill>
              <a:srgbClr val="CC0000">
                <a:alpha val="10196"/>
              </a:srgbClr>
            </a:solidFill>
            <a:ln w="2857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u="sng" dirty="0" err="1">
                  <a:solidFill>
                    <a:srgbClr val="FF0000"/>
                  </a:solidFill>
                </a:rPr>
                <a:t>Minsafe</a:t>
              </a:r>
              <a:r>
                <a:rPr lang="en-US" sz="2000" b="1" u="sng" dirty="0">
                  <a:solidFill>
                    <a:srgbClr val="FF0000"/>
                  </a:solidFill>
                </a:rPr>
                <a:t>, Phase-I </a:t>
              </a:r>
              <a:r>
                <a:rPr lang="en-US" sz="2000" dirty="0">
                  <a:solidFill>
                    <a:srgbClr val="FF0000"/>
                  </a:solidFill>
                </a:rPr>
                <a:t> </a:t>
              </a:r>
              <a:br>
                <a:rPr lang="en-US" sz="2000" dirty="0">
                  <a:solidFill>
                    <a:srgbClr val="FF0000"/>
                  </a:solidFill>
                </a:rPr>
              </a:br>
              <a:r>
                <a:rPr lang="en-US" sz="2000" dirty="0">
                  <a:solidFill>
                    <a:srgbClr val="FF0000"/>
                  </a:solidFill>
                </a:rPr>
                <a:t>MTTR: 4.2 </a:t>
              </a:r>
              <a:r>
                <a:rPr lang="en-US" sz="2000" dirty="0" err="1">
                  <a:solidFill>
                    <a:srgbClr val="FF0000"/>
                  </a:solidFill>
                </a:rPr>
                <a:t>hr</a:t>
              </a:r>
              <a:endParaRPr lang="en-US" sz="2000" dirty="0">
                <a:solidFill>
                  <a:srgbClr val="FF0000"/>
                </a:solidFill>
              </a:endParaRPr>
            </a:p>
            <a:p>
              <a:pPr algn="ctr"/>
              <a:r>
                <a:rPr lang="en-US" sz="2000" dirty="0">
                  <a:solidFill>
                    <a:srgbClr val="FF0000"/>
                  </a:solidFill>
                </a:rPr>
                <a:t>Avg DT: 21 h/</a:t>
              </a:r>
              <a:r>
                <a:rPr lang="en-US" sz="2000" dirty="0" err="1">
                  <a:solidFill>
                    <a:srgbClr val="FF0000"/>
                  </a:solidFill>
                </a:rPr>
                <a:t>mo</a:t>
              </a:r>
              <a:r>
                <a:rPr lang="en-US" sz="2000" baseline="0" dirty="0">
                  <a:solidFill>
                    <a:srgbClr val="FF0000"/>
                  </a:solidFill>
                </a:rPr>
                <a:t> </a:t>
              </a:r>
              <a:endParaRPr lang="en-US" sz="2000" dirty="0">
                <a:solidFill>
                  <a:srgbClr val="FF0000"/>
                </a:solidFill>
              </a:endParaRPr>
            </a:p>
          </p:txBody>
        </p:sp>
      </p:grpSp>
      <p:sp>
        <p:nvSpPr>
          <p:cNvPr id="13" name="Arrow: Right 12">
            <a:extLst>
              <a:ext uri="{FF2B5EF4-FFF2-40B4-BE49-F238E27FC236}">
                <a16:creationId xmlns:a16="http://schemas.microsoft.com/office/drawing/2014/main" id="{945AB5AF-ACDB-402D-9078-21EC76A253D9}"/>
              </a:ext>
            </a:extLst>
          </p:cNvPr>
          <p:cNvSpPr/>
          <p:nvPr/>
        </p:nvSpPr>
        <p:spPr>
          <a:xfrm rot="10800000">
            <a:off x="1438447" y="2272816"/>
            <a:ext cx="422692" cy="508959"/>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A1617CF-0133-4BC0-9FCB-871D632BD034}"/>
              </a:ext>
            </a:extLst>
          </p:cNvPr>
          <p:cNvSpPr txBox="1"/>
          <p:nvPr/>
        </p:nvSpPr>
        <p:spPr>
          <a:xfrm>
            <a:off x="463056" y="770742"/>
            <a:ext cx="11373687" cy="769441"/>
          </a:xfrm>
          <a:prstGeom prst="rect">
            <a:avLst/>
          </a:prstGeom>
          <a:noFill/>
        </p:spPr>
        <p:txBody>
          <a:bodyPr wrap="square" rtlCol="0">
            <a:spAutoFit/>
          </a:bodyPr>
          <a:lstStyle/>
          <a:p>
            <a:r>
              <a:rPr lang="en-US" sz="2200" dirty="0"/>
              <a:t>During the months after Lockdown, both total Downtime and Mean Downtime Length (MTTR) increased</a:t>
            </a:r>
          </a:p>
        </p:txBody>
      </p:sp>
    </p:spTree>
    <p:extLst>
      <p:ext uri="{BB962C8B-B14F-4D97-AF65-F5344CB8AC3E}">
        <p14:creationId xmlns:p14="http://schemas.microsoft.com/office/powerpoint/2010/main" val="390087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00D343-079B-E04A-B9E8-66592272CCBB}"/>
              </a:ext>
            </a:extLst>
          </p:cNvPr>
          <p:cNvSpPr>
            <a:spLocks noGrp="1"/>
          </p:cNvSpPr>
          <p:nvPr>
            <p:ph type="sldNum" sz="quarter" idx="4"/>
          </p:nvPr>
        </p:nvSpPr>
        <p:spPr/>
        <p:txBody>
          <a:bodyPr/>
          <a:lstStyle/>
          <a:p>
            <a:fld id="{933A556B-7C63-244D-9B7C-B0EA8042B330}" type="slidenum">
              <a:rPr lang="en-US" smtClean="0"/>
              <a:pPr/>
              <a:t>6</a:t>
            </a:fld>
            <a:endParaRPr lang="en-US" dirty="0"/>
          </a:p>
        </p:txBody>
      </p:sp>
      <p:sp>
        <p:nvSpPr>
          <p:cNvPr id="3" name="Title 2">
            <a:extLst>
              <a:ext uri="{FF2B5EF4-FFF2-40B4-BE49-F238E27FC236}">
                <a16:creationId xmlns:a16="http://schemas.microsoft.com/office/drawing/2014/main" id="{57C58A1D-D7F2-2C40-A411-2B4442D256EA}"/>
              </a:ext>
            </a:extLst>
          </p:cNvPr>
          <p:cNvSpPr>
            <a:spLocks noGrp="1"/>
          </p:cNvSpPr>
          <p:nvPr>
            <p:ph type="ctrTitle"/>
          </p:nvPr>
        </p:nvSpPr>
        <p:spPr>
          <a:xfrm>
            <a:off x="625601" y="553943"/>
            <a:ext cx="10334625" cy="1107880"/>
          </a:xfrm>
        </p:spPr>
        <p:txBody>
          <a:bodyPr/>
          <a:lstStyle/>
          <a:p>
            <a:r>
              <a:rPr lang="en-US" dirty="0"/>
              <a:t>Operations Reliability</a:t>
            </a:r>
          </a:p>
        </p:txBody>
      </p:sp>
      <p:sp>
        <p:nvSpPr>
          <p:cNvPr id="9" name="Content Placeholder 2">
            <a:extLst>
              <a:ext uri="{FF2B5EF4-FFF2-40B4-BE49-F238E27FC236}">
                <a16:creationId xmlns:a16="http://schemas.microsoft.com/office/drawing/2014/main" id="{AD9E343F-4507-49B5-BAE5-9B62CA306B9F}"/>
              </a:ext>
            </a:extLst>
          </p:cNvPr>
          <p:cNvSpPr txBox="1">
            <a:spLocks/>
          </p:cNvSpPr>
          <p:nvPr/>
        </p:nvSpPr>
        <p:spPr>
          <a:xfrm>
            <a:off x="355258" y="2184621"/>
            <a:ext cx="11516040" cy="2488758"/>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buFont typeface="+mj-lt"/>
              <a:buAutoNum type="arabicPeriod"/>
            </a:pPr>
            <a:r>
              <a:rPr lang="en-US" sz="2400" dirty="0"/>
              <a:t>Work From Home &amp; reduced response to machine issues</a:t>
            </a:r>
            <a:br>
              <a:rPr lang="en-US" sz="2400" dirty="0"/>
            </a:br>
            <a:endParaRPr lang="en-US" sz="2400" dirty="0"/>
          </a:p>
          <a:p>
            <a:pPr marL="457200" indent="-457200">
              <a:lnSpc>
                <a:spcPct val="110000"/>
              </a:lnSpc>
              <a:buFont typeface="+mj-lt"/>
              <a:buAutoNum type="arabicPeriod"/>
            </a:pPr>
            <a:r>
              <a:rPr lang="en-US" sz="2400" dirty="0"/>
              <a:t>Operating Beamlines with limited access</a:t>
            </a:r>
          </a:p>
          <a:p>
            <a:pPr marL="457200" indent="-457200">
              <a:lnSpc>
                <a:spcPct val="110000"/>
              </a:lnSpc>
              <a:buFont typeface="+mj-lt"/>
              <a:buAutoNum type="arabicPeriod"/>
            </a:pPr>
            <a:endParaRPr lang="en-US" sz="2400" dirty="0"/>
          </a:p>
          <a:p>
            <a:pPr marL="457200" indent="-457200">
              <a:lnSpc>
                <a:spcPct val="110000"/>
              </a:lnSpc>
              <a:buFont typeface="+mj-lt"/>
              <a:buAutoNum type="arabicPeriod"/>
            </a:pPr>
            <a:r>
              <a:rPr lang="en-US" sz="2400" dirty="0"/>
              <a:t>Major schedule-changes to accommodate COVID research beamlines</a:t>
            </a:r>
          </a:p>
        </p:txBody>
      </p:sp>
    </p:spTree>
    <p:extLst>
      <p:ext uri="{BB962C8B-B14F-4D97-AF65-F5344CB8AC3E}">
        <p14:creationId xmlns:p14="http://schemas.microsoft.com/office/powerpoint/2010/main" val="418916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6AC63-31C4-478C-B1A2-4A30553A88A1}"/>
              </a:ext>
            </a:extLst>
          </p:cNvPr>
          <p:cNvSpPr>
            <a:spLocks noGrp="1"/>
          </p:cNvSpPr>
          <p:nvPr>
            <p:ph idx="1"/>
          </p:nvPr>
        </p:nvSpPr>
        <p:spPr>
          <a:xfrm>
            <a:off x="355257" y="967839"/>
            <a:ext cx="11836743" cy="3203469"/>
          </a:xfrm>
          <a:solidFill>
            <a:schemeClr val="bg1"/>
          </a:solidFill>
        </p:spPr>
        <p:txBody>
          <a:bodyPr>
            <a:normAutofit/>
          </a:bodyPr>
          <a:lstStyle/>
          <a:p>
            <a:pPr marL="0" indent="0">
              <a:lnSpc>
                <a:spcPct val="110000"/>
              </a:lnSpc>
            </a:pPr>
            <a:r>
              <a:rPr lang="en-US" b="1" dirty="0"/>
              <a:t>1.	</a:t>
            </a:r>
            <a:r>
              <a:rPr lang="en-US" sz="2800" dirty="0"/>
              <a:t> WFH&amp; Reduced response to machine issues</a:t>
            </a:r>
            <a:endParaRPr lang="en-US" sz="2800" b="1" dirty="0"/>
          </a:p>
          <a:p>
            <a:pPr marL="342900" indent="-342900">
              <a:lnSpc>
                <a:spcPct val="110000"/>
              </a:lnSpc>
              <a:buFont typeface="Arial" panose="020B0604020202020204" pitchFamily="34" charset="0"/>
              <a:buChar char="•"/>
            </a:pPr>
            <a:r>
              <a:rPr lang="en-US" sz="2400" dirty="0"/>
              <a:t>Essential personnel included Operators, Floor Coordinators, custodians, and a small cross-section of others</a:t>
            </a:r>
            <a:r>
              <a:rPr lang="en-US" sz="2000" dirty="0"/>
              <a:t>.</a:t>
            </a:r>
          </a:p>
          <a:p>
            <a:pPr marL="457200" indent="-457200">
              <a:lnSpc>
                <a:spcPct val="110000"/>
              </a:lnSpc>
              <a:buFont typeface="Arial" panose="020B0604020202020204" pitchFamily="34" charset="0"/>
              <a:buChar char="•"/>
            </a:pPr>
            <a:r>
              <a:rPr lang="en-US" sz="2400" dirty="0"/>
              <a:t>Techs &amp; System experts not on-site outside of call-ins</a:t>
            </a:r>
          </a:p>
          <a:p>
            <a:pPr marL="914400" lvl="1" indent="-457200">
              <a:lnSpc>
                <a:spcPct val="110000"/>
              </a:lnSpc>
            </a:pPr>
            <a:r>
              <a:rPr lang="en-US" sz="2000" dirty="0"/>
              <a:t>Priority was placed on worker safety &amp; keeping personnel distanced. </a:t>
            </a:r>
          </a:p>
          <a:p>
            <a:pPr marL="914400" lvl="1" indent="-457200">
              <a:lnSpc>
                <a:spcPct val="110000"/>
              </a:lnSpc>
            </a:pPr>
            <a:r>
              <a:rPr lang="en-US" sz="2000" b="1" dirty="0"/>
              <a:t>Machine faults during off-hours were resolved less urgently, “increasing downtime” as a choice (while not impacting programs)</a:t>
            </a:r>
            <a:r>
              <a:rPr lang="en-US" sz="2000" dirty="0"/>
              <a:t>.</a:t>
            </a:r>
          </a:p>
        </p:txBody>
      </p:sp>
      <p:sp>
        <p:nvSpPr>
          <p:cNvPr id="6" name="Title 1">
            <a:extLst>
              <a:ext uri="{FF2B5EF4-FFF2-40B4-BE49-F238E27FC236}">
                <a16:creationId xmlns:a16="http://schemas.microsoft.com/office/drawing/2014/main" id="{6B52833A-02AE-40BA-BF36-AB5821A263C2}"/>
              </a:ext>
            </a:extLst>
          </p:cNvPr>
          <p:cNvSpPr>
            <a:spLocks noGrp="1"/>
          </p:cNvSpPr>
          <p:nvPr>
            <p:ph type="title"/>
          </p:nvPr>
        </p:nvSpPr>
        <p:spPr>
          <a:xfrm>
            <a:off x="355257" y="8865"/>
            <a:ext cx="11049000" cy="869909"/>
          </a:xfrm>
        </p:spPr>
        <p:txBody>
          <a:bodyPr/>
          <a:lstStyle/>
          <a:p>
            <a:r>
              <a:rPr lang="en-US" dirty="0"/>
              <a:t>OPERATIONS RELIABILITY:</a:t>
            </a:r>
          </a:p>
        </p:txBody>
      </p:sp>
      <p:sp>
        <p:nvSpPr>
          <p:cNvPr id="2" name="Slide Number Placeholder 1">
            <a:extLst>
              <a:ext uri="{FF2B5EF4-FFF2-40B4-BE49-F238E27FC236}">
                <a16:creationId xmlns:a16="http://schemas.microsoft.com/office/drawing/2014/main" id="{AB3D54E4-AD37-4F7B-BE3E-D53543201BD3}"/>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graphicFrame>
        <p:nvGraphicFramePr>
          <p:cNvPr id="5" name="Table 4">
            <a:extLst>
              <a:ext uri="{FF2B5EF4-FFF2-40B4-BE49-F238E27FC236}">
                <a16:creationId xmlns:a16="http://schemas.microsoft.com/office/drawing/2014/main" id="{5496C35B-01CB-4200-B762-F7EFC285AD56}"/>
              </a:ext>
            </a:extLst>
          </p:cNvPr>
          <p:cNvGraphicFramePr>
            <a:graphicFrameLocks/>
          </p:cNvGraphicFramePr>
          <p:nvPr>
            <p:extLst>
              <p:ext uri="{D42A27DB-BD31-4B8C-83A1-F6EECF244321}">
                <p14:modId xmlns:p14="http://schemas.microsoft.com/office/powerpoint/2010/main" val="3690888229"/>
              </p:ext>
            </p:extLst>
          </p:nvPr>
        </p:nvGraphicFramePr>
        <p:xfrm>
          <a:off x="2886616" y="4879944"/>
          <a:ext cx="8733884" cy="1801776"/>
        </p:xfrm>
        <a:graphic>
          <a:graphicData uri="http://schemas.openxmlformats.org/drawingml/2006/table">
            <a:tbl>
              <a:tblPr firstRow="1" bandRow="1">
                <a:tableStyleId>{5C22544A-7EE6-4342-B048-85BDC9FD1C3A}</a:tableStyleId>
              </a:tblPr>
              <a:tblGrid>
                <a:gridCol w="1515214">
                  <a:extLst>
                    <a:ext uri="{9D8B030D-6E8A-4147-A177-3AD203B41FA5}">
                      <a16:colId xmlns:a16="http://schemas.microsoft.com/office/drawing/2014/main" val="2432156668"/>
                    </a:ext>
                  </a:extLst>
                </a:gridCol>
                <a:gridCol w="1697636">
                  <a:extLst>
                    <a:ext uri="{9D8B030D-6E8A-4147-A177-3AD203B41FA5}">
                      <a16:colId xmlns:a16="http://schemas.microsoft.com/office/drawing/2014/main" val="717384715"/>
                    </a:ext>
                  </a:extLst>
                </a:gridCol>
                <a:gridCol w="5521034">
                  <a:extLst>
                    <a:ext uri="{9D8B030D-6E8A-4147-A177-3AD203B41FA5}">
                      <a16:colId xmlns:a16="http://schemas.microsoft.com/office/drawing/2014/main" val="1567668511"/>
                    </a:ext>
                  </a:extLst>
                </a:gridCol>
              </a:tblGrid>
              <a:tr h="322274">
                <a:tc>
                  <a:txBody>
                    <a:bodyPr/>
                    <a:lstStyle/>
                    <a:p>
                      <a:r>
                        <a:rPr lang="en-US" sz="1300" dirty="0"/>
                        <a:t>Date</a:t>
                      </a:r>
                    </a:p>
                  </a:txBody>
                  <a:tcPr marL="65678" marR="65678" marT="32839" marB="32839"/>
                </a:tc>
                <a:tc>
                  <a:txBody>
                    <a:bodyPr/>
                    <a:lstStyle/>
                    <a:p>
                      <a:r>
                        <a:rPr lang="en-US" sz="1300" dirty="0"/>
                        <a:t>Downtime </a:t>
                      </a:r>
                      <a:r>
                        <a:rPr lang="en-US" sz="1300" dirty="0" err="1"/>
                        <a:t>Hrs</a:t>
                      </a:r>
                      <a:endParaRPr lang="en-US" sz="1300" dirty="0"/>
                    </a:p>
                  </a:txBody>
                  <a:tcPr marL="65678" marR="65678" marT="32839" marB="32839"/>
                </a:tc>
                <a:tc>
                  <a:txBody>
                    <a:bodyPr/>
                    <a:lstStyle/>
                    <a:p>
                      <a:r>
                        <a:rPr lang="en-US" sz="1300" dirty="0"/>
                        <a:t>Description</a:t>
                      </a:r>
                    </a:p>
                  </a:txBody>
                  <a:tcPr marL="65678" marR="65678" marT="32839" marB="32839"/>
                </a:tc>
                <a:extLst>
                  <a:ext uri="{0D108BD9-81ED-4DB2-BD59-A6C34878D82A}">
                    <a16:rowId xmlns:a16="http://schemas.microsoft.com/office/drawing/2014/main" val="3726738707"/>
                  </a:ext>
                </a:extLst>
              </a:tr>
              <a:tr h="555666">
                <a:tc>
                  <a:txBody>
                    <a:bodyPr/>
                    <a:lstStyle/>
                    <a:p>
                      <a:pPr algn="ctr" fontAlgn="t"/>
                      <a:r>
                        <a:rPr lang="en-US" sz="1300" b="1" i="0" u="none" strike="noStrike" dirty="0">
                          <a:solidFill>
                            <a:srgbClr val="000000"/>
                          </a:solidFill>
                          <a:effectLst/>
                          <a:latin typeface="Calibri" panose="020F0502020204030204" pitchFamily="34" charset="0"/>
                        </a:rPr>
                        <a:t>4/25/20 20:05</a:t>
                      </a:r>
                    </a:p>
                  </a:txBody>
                  <a:tcPr marL="4561" marR="4561" marT="4561" marB="0"/>
                </a:tc>
                <a:tc>
                  <a:txBody>
                    <a:bodyPr/>
                    <a:lstStyle/>
                    <a:p>
                      <a:r>
                        <a:rPr lang="en-US" sz="1300" dirty="0"/>
                        <a:t>14.0</a:t>
                      </a:r>
                    </a:p>
                  </a:txBody>
                  <a:tcPr marL="65678" marR="65678" marT="32839" marB="32839"/>
                </a:tc>
                <a:tc>
                  <a:txBody>
                    <a:bodyPr/>
                    <a:lstStyle/>
                    <a:p>
                      <a:pPr algn="l" fontAlgn="t"/>
                      <a:r>
                        <a:rPr lang="en-US" sz="1300" b="1" i="0" u="none" strike="noStrike" dirty="0">
                          <a:solidFill>
                            <a:srgbClr val="FF0000"/>
                          </a:solidFill>
                          <a:effectLst/>
                          <a:latin typeface="+mn-lt"/>
                        </a:rPr>
                        <a:t>PPS P5 A-Chain communication. Long fault - left at 2am and resumed work in the morning, intentionally </a:t>
                      </a:r>
                      <a:r>
                        <a:rPr lang="en-US" sz="1300" b="1" i="0" u="none" strike="noStrike" dirty="0" err="1">
                          <a:solidFill>
                            <a:srgbClr val="FF0000"/>
                          </a:solidFill>
                          <a:effectLst/>
                          <a:latin typeface="+mn-lt"/>
                        </a:rPr>
                        <a:t>bc</a:t>
                      </a:r>
                      <a:r>
                        <a:rPr lang="en-US" sz="1300" b="1" i="0" u="none" strike="noStrike" dirty="0">
                          <a:solidFill>
                            <a:srgbClr val="FF0000"/>
                          </a:solidFill>
                          <a:effectLst/>
                          <a:latin typeface="+mn-lt"/>
                        </a:rPr>
                        <a:t> no users are active.</a:t>
                      </a:r>
                    </a:p>
                  </a:txBody>
                  <a:tcPr marL="4561" marR="4561" marT="4561" marB="0"/>
                </a:tc>
                <a:extLst>
                  <a:ext uri="{0D108BD9-81ED-4DB2-BD59-A6C34878D82A}">
                    <a16:rowId xmlns:a16="http://schemas.microsoft.com/office/drawing/2014/main" val="1898981844"/>
                  </a:ext>
                </a:extLst>
              </a:tr>
              <a:tr h="460391">
                <a:tc>
                  <a:txBody>
                    <a:bodyPr/>
                    <a:lstStyle/>
                    <a:p>
                      <a:r>
                        <a:rPr lang="en-US" sz="1300" dirty="0"/>
                        <a:t>6/13/2020 8:05</a:t>
                      </a:r>
                    </a:p>
                    <a:p>
                      <a:endParaRPr lang="en-US" sz="1300" dirty="0"/>
                    </a:p>
                  </a:txBody>
                  <a:tcPr marL="65678" marR="65678" marT="32839" marB="32839"/>
                </a:tc>
                <a:tc>
                  <a:txBody>
                    <a:bodyPr/>
                    <a:lstStyle/>
                    <a:p>
                      <a:r>
                        <a:rPr lang="en-US" sz="1300" dirty="0"/>
                        <a:t>5.9</a:t>
                      </a:r>
                    </a:p>
                  </a:txBody>
                  <a:tcPr marL="65678" marR="65678" marT="32839" marB="32839"/>
                </a:tc>
                <a:tc>
                  <a:txBody>
                    <a:bodyPr/>
                    <a:lstStyle/>
                    <a:p>
                      <a:r>
                        <a:rPr lang="en-US" sz="1300" dirty="0"/>
                        <a:t>Power Supplies - C08 QM2B output dropped to 117A, setpoint unchanged at 138A. R. Lyon came in and replaced SGA.</a:t>
                      </a:r>
                    </a:p>
                  </a:txBody>
                  <a:tcPr marL="65678" marR="65678" marT="32839" marB="32839"/>
                </a:tc>
                <a:extLst>
                  <a:ext uri="{0D108BD9-81ED-4DB2-BD59-A6C34878D82A}">
                    <a16:rowId xmlns:a16="http://schemas.microsoft.com/office/drawing/2014/main" val="3193925612"/>
                  </a:ext>
                </a:extLst>
              </a:tr>
              <a:tr h="460391">
                <a:tc>
                  <a:txBody>
                    <a:bodyPr/>
                    <a:lstStyle/>
                    <a:p>
                      <a:r>
                        <a:rPr lang="en-US" sz="1300" dirty="0"/>
                        <a:t>7/9/2020 17:30</a:t>
                      </a:r>
                    </a:p>
                    <a:p>
                      <a:endParaRPr lang="en-US" sz="1300" dirty="0"/>
                    </a:p>
                  </a:txBody>
                  <a:tcPr marL="65678" marR="65678" marT="32839" marB="32839"/>
                </a:tc>
                <a:tc>
                  <a:txBody>
                    <a:bodyPr/>
                    <a:lstStyle/>
                    <a:p>
                      <a:r>
                        <a:rPr lang="en-US" sz="1300" dirty="0"/>
                        <a:t>4.8</a:t>
                      </a:r>
                    </a:p>
                  </a:txBody>
                  <a:tcPr marL="65678" marR="65678" marT="32839" marB="32839"/>
                </a:tc>
                <a:tc>
                  <a:txBody>
                    <a:bodyPr/>
                    <a:lstStyle/>
                    <a:p>
                      <a:r>
                        <a:rPr lang="en-US" sz="1300" dirty="0"/>
                        <a:t>PPS - Blown Fuse in line cord that feeds the F.E."A" chain. Ewart came in to replace fuse.</a:t>
                      </a:r>
                    </a:p>
                  </a:txBody>
                  <a:tcPr marL="65678" marR="65678" marT="32839" marB="32839"/>
                </a:tc>
                <a:extLst>
                  <a:ext uri="{0D108BD9-81ED-4DB2-BD59-A6C34878D82A}">
                    <a16:rowId xmlns:a16="http://schemas.microsoft.com/office/drawing/2014/main" val="3723870459"/>
                  </a:ext>
                </a:extLst>
              </a:tr>
            </a:tbl>
          </a:graphicData>
        </a:graphic>
      </p:graphicFrame>
      <p:sp>
        <p:nvSpPr>
          <p:cNvPr id="7" name="TextBox 6">
            <a:extLst>
              <a:ext uri="{FF2B5EF4-FFF2-40B4-BE49-F238E27FC236}">
                <a16:creationId xmlns:a16="http://schemas.microsoft.com/office/drawing/2014/main" id="{782F2DDF-288A-4648-A04F-B6A1096C1BB8}"/>
              </a:ext>
            </a:extLst>
          </p:cNvPr>
          <p:cNvSpPr txBox="1"/>
          <p:nvPr/>
        </p:nvSpPr>
        <p:spPr>
          <a:xfrm>
            <a:off x="2886617" y="4459980"/>
            <a:ext cx="8733883" cy="369332"/>
          </a:xfrm>
          <a:prstGeom prst="rect">
            <a:avLst/>
          </a:prstGeom>
          <a:noFill/>
        </p:spPr>
        <p:txBody>
          <a:bodyPr wrap="square">
            <a:spAutoFit/>
          </a:bodyPr>
          <a:lstStyle/>
          <a:p>
            <a:r>
              <a:rPr lang="en-US" sz="1800" u="sng" dirty="0"/>
              <a:t>Examples of Major Downtimes made longer by min-safe operations.</a:t>
            </a:r>
            <a:endParaRPr lang="en-US" u="sng" dirty="0"/>
          </a:p>
        </p:txBody>
      </p:sp>
    </p:spTree>
    <p:extLst>
      <p:ext uri="{BB962C8B-B14F-4D97-AF65-F5344CB8AC3E}">
        <p14:creationId xmlns:p14="http://schemas.microsoft.com/office/powerpoint/2010/main" val="391401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6AC63-31C4-478C-B1A2-4A30553A88A1}"/>
              </a:ext>
            </a:extLst>
          </p:cNvPr>
          <p:cNvSpPr>
            <a:spLocks noGrp="1"/>
          </p:cNvSpPr>
          <p:nvPr>
            <p:ph idx="1"/>
          </p:nvPr>
        </p:nvSpPr>
        <p:spPr>
          <a:xfrm>
            <a:off x="355257" y="967839"/>
            <a:ext cx="11836743" cy="5881295"/>
          </a:xfrm>
          <a:solidFill>
            <a:schemeClr val="bg1"/>
          </a:solidFill>
        </p:spPr>
        <p:txBody>
          <a:bodyPr>
            <a:normAutofit/>
          </a:bodyPr>
          <a:lstStyle/>
          <a:p>
            <a:pPr marL="0" indent="0">
              <a:lnSpc>
                <a:spcPct val="110000"/>
              </a:lnSpc>
            </a:pPr>
            <a:r>
              <a:rPr lang="en-US" sz="2800" b="1" dirty="0"/>
              <a:t>2.	Limited beamline operation, exclusively for COVID investigation.</a:t>
            </a:r>
          </a:p>
          <a:p>
            <a:pPr marL="457200" indent="-457200">
              <a:lnSpc>
                <a:spcPct val="110000"/>
              </a:lnSpc>
              <a:buFont typeface="Arial" panose="020B0604020202020204" pitchFamily="34" charset="0"/>
              <a:buChar char="•"/>
            </a:pPr>
            <a:r>
              <a:rPr lang="en-US" sz="2400" dirty="0"/>
              <a:t>Beamlines each limited to 1 person onsite per-day.</a:t>
            </a:r>
          </a:p>
          <a:p>
            <a:pPr marL="800100" lvl="1" indent="-342900">
              <a:lnSpc>
                <a:spcPct val="110000"/>
              </a:lnSpc>
            </a:pPr>
            <a:r>
              <a:rPr lang="en-US" sz="2000" dirty="0"/>
              <a:t>Experimenters adjusting to less access/tools</a:t>
            </a:r>
          </a:p>
          <a:p>
            <a:pPr marL="800100" lvl="1" indent="-342900">
              <a:lnSpc>
                <a:spcPct val="110000"/>
              </a:lnSpc>
            </a:pPr>
            <a:r>
              <a:rPr lang="en-US" sz="2000" dirty="0"/>
              <a:t>Remote control established for beamline operation to improve work efficiency.</a:t>
            </a:r>
          </a:p>
          <a:p>
            <a:pPr marL="457200" indent="-457200">
              <a:lnSpc>
                <a:spcPct val="110000"/>
              </a:lnSpc>
              <a:buFont typeface="Arial" panose="020B0604020202020204" pitchFamily="34" charset="0"/>
              <a:buChar char="•"/>
            </a:pPr>
            <a:endParaRPr lang="en-US" sz="2400" dirty="0"/>
          </a:p>
          <a:p>
            <a:pPr marL="457200" indent="-457200">
              <a:lnSpc>
                <a:spcPct val="110000"/>
              </a:lnSpc>
              <a:buFont typeface="Arial" panose="020B0604020202020204" pitchFamily="34" charset="0"/>
              <a:buChar char="•"/>
            </a:pPr>
            <a:r>
              <a:rPr lang="en-US" sz="2400" dirty="0"/>
              <a:t>Smaller teams meant beamlines were not active 24 </a:t>
            </a:r>
            <a:r>
              <a:rPr lang="en-US" sz="2400" dirty="0" err="1"/>
              <a:t>hrs</a:t>
            </a:r>
            <a:r>
              <a:rPr lang="en-US" sz="2400" dirty="0"/>
              <a:t>/day.</a:t>
            </a:r>
          </a:p>
          <a:p>
            <a:pPr marL="914400" lvl="1" indent="-457200">
              <a:lnSpc>
                <a:spcPct val="110000"/>
              </a:lnSpc>
            </a:pPr>
            <a:r>
              <a:rPr lang="en-US" sz="2000" dirty="0"/>
              <a:t>When machine-failures occurred, experts were often not called-in during nights or weekends when experiments were known to not be using beam. </a:t>
            </a:r>
          </a:p>
          <a:p>
            <a:pPr marL="457200" indent="-457200">
              <a:lnSpc>
                <a:spcPct val="110000"/>
              </a:lnSpc>
              <a:buFont typeface="Arial" panose="020B0604020202020204" pitchFamily="34" charset="0"/>
              <a:buChar char="•"/>
            </a:pPr>
            <a:r>
              <a:rPr lang="en-US" sz="2400" dirty="0"/>
              <a:t>Less monitoring of beamline equipment (rack cooling, etc.)</a:t>
            </a:r>
          </a:p>
          <a:p>
            <a:pPr marL="457200" indent="-457200">
              <a:lnSpc>
                <a:spcPct val="110000"/>
              </a:lnSpc>
              <a:buFont typeface="Arial" panose="020B0604020202020204" pitchFamily="34" charset="0"/>
              <a:buChar char="•"/>
            </a:pPr>
            <a:endParaRPr lang="en-US" sz="2400" dirty="0"/>
          </a:p>
          <a:p>
            <a:pPr marL="457200" lvl="1" indent="0">
              <a:lnSpc>
                <a:spcPct val="110000"/>
              </a:lnSpc>
              <a:buNone/>
            </a:pPr>
            <a:endParaRPr lang="en-US" sz="2000" dirty="0"/>
          </a:p>
        </p:txBody>
      </p:sp>
      <p:sp>
        <p:nvSpPr>
          <p:cNvPr id="6" name="Title 1">
            <a:extLst>
              <a:ext uri="{FF2B5EF4-FFF2-40B4-BE49-F238E27FC236}">
                <a16:creationId xmlns:a16="http://schemas.microsoft.com/office/drawing/2014/main" id="{6B52833A-02AE-40BA-BF36-AB5821A263C2}"/>
              </a:ext>
            </a:extLst>
          </p:cNvPr>
          <p:cNvSpPr>
            <a:spLocks noGrp="1"/>
          </p:cNvSpPr>
          <p:nvPr>
            <p:ph type="title"/>
          </p:nvPr>
        </p:nvSpPr>
        <p:spPr>
          <a:xfrm>
            <a:off x="355257" y="8865"/>
            <a:ext cx="11049000" cy="869909"/>
          </a:xfrm>
        </p:spPr>
        <p:txBody>
          <a:bodyPr/>
          <a:lstStyle/>
          <a:p>
            <a:r>
              <a:rPr lang="en-US" dirty="0"/>
              <a:t>OPERATIONS RELIABILITY:</a:t>
            </a:r>
          </a:p>
        </p:txBody>
      </p:sp>
      <p:sp>
        <p:nvSpPr>
          <p:cNvPr id="2" name="Slide Number Placeholder 1">
            <a:extLst>
              <a:ext uri="{FF2B5EF4-FFF2-40B4-BE49-F238E27FC236}">
                <a16:creationId xmlns:a16="http://schemas.microsoft.com/office/drawing/2014/main" id="{AB3D54E4-AD37-4F7B-BE3E-D53543201BD3}"/>
              </a:ext>
            </a:extLst>
          </p:cNvPr>
          <p:cNvSpPr>
            <a:spLocks noGrp="1"/>
          </p:cNvSpPr>
          <p:nvPr>
            <p:ph type="sldNum" sz="quarter" idx="4"/>
          </p:nvPr>
        </p:nvSpPr>
        <p:spPr/>
        <p:txBody>
          <a:bodyPr/>
          <a:lstStyle/>
          <a:p>
            <a:fld id="{933A556B-7C63-244D-9B7C-B0EA8042B330}" type="slidenum">
              <a:rPr lang="en-US" smtClean="0"/>
              <a:pPr/>
              <a:t>8</a:t>
            </a:fld>
            <a:endParaRPr lang="en-US" sz="1000" dirty="0"/>
          </a:p>
        </p:txBody>
      </p:sp>
    </p:spTree>
    <p:extLst>
      <p:ext uri="{BB962C8B-B14F-4D97-AF65-F5344CB8AC3E}">
        <p14:creationId xmlns:p14="http://schemas.microsoft.com/office/powerpoint/2010/main" val="374819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6AC63-31C4-478C-B1A2-4A30553A88A1}"/>
              </a:ext>
            </a:extLst>
          </p:cNvPr>
          <p:cNvSpPr>
            <a:spLocks noGrp="1"/>
          </p:cNvSpPr>
          <p:nvPr>
            <p:ph idx="1"/>
          </p:nvPr>
        </p:nvSpPr>
        <p:spPr>
          <a:xfrm>
            <a:off x="355257" y="967839"/>
            <a:ext cx="11836743" cy="5881295"/>
          </a:xfrm>
          <a:solidFill>
            <a:schemeClr val="bg1"/>
          </a:solidFill>
        </p:spPr>
        <p:txBody>
          <a:bodyPr>
            <a:normAutofit/>
          </a:bodyPr>
          <a:lstStyle/>
          <a:p>
            <a:pPr marL="0" indent="0">
              <a:lnSpc>
                <a:spcPct val="110000"/>
              </a:lnSpc>
            </a:pPr>
            <a:r>
              <a:rPr lang="en-US" sz="2800" b="1" dirty="0"/>
              <a:t>3.	Major schedule changes to accommodate COVID research</a:t>
            </a:r>
          </a:p>
          <a:p>
            <a:pPr marL="0" indent="0">
              <a:lnSpc>
                <a:spcPct val="110000"/>
              </a:lnSpc>
            </a:pPr>
            <a:endParaRPr lang="en-US" sz="2400" dirty="0"/>
          </a:p>
          <a:p>
            <a:pPr marL="457200" indent="-457200">
              <a:lnSpc>
                <a:spcPct val="110000"/>
              </a:lnSpc>
              <a:buFont typeface="Arial" panose="020B0604020202020204" pitchFamily="34" charset="0"/>
              <a:buChar char="•"/>
            </a:pPr>
            <a:r>
              <a:rPr lang="en-US" sz="2400" dirty="0"/>
              <a:t>FY20 Operations Schedule became fluid, changing plans every several weeks.</a:t>
            </a:r>
          </a:p>
          <a:p>
            <a:pPr marL="914400" lvl="1" indent="-457200">
              <a:lnSpc>
                <a:spcPct val="110000"/>
              </a:lnSpc>
            </a:pPr>
            <a:r>
              <a:rPr lang="en-US" sz="2000" dirty="0"/>
              <a:t>Made conditions less predictable for Ops crew and Subsystem group members.</a:t>
            </a:r>
          </a:p>
          <a:p>
            <a:pPr marL="914400" lvl="1" indent="-457200">
              <a:lnSpc>
                <a:spcPct val="110000"/>
              </a:lnSpc>
            </a:pPr>
            <a:endParaRPr lang="en-US" sz="1600" dirty="0"/>
          </a:p>
          <a:p>
            <a:pPr marL="457200" indent="-457200">
              <a:lnSpc>
                <a:spcPct val="110000"/>
              </a:lnSpc>
              <a:buFont typeface="Arial" panose="020B0604020202020204" pitchFamily="34" charset="0"/>
              <a:buChar char="•"/>
            </a:pPr>
            <a:r>
              <a:rPr lang="en-US" sz="2400" dirty="0"/>
              <a:t>Delayed 3rdRF cavity installation</a:t>
            </a:r>
          </a:p>
          <a:p>
            <a:pPr marL="457200" indent="-457200">
              <a:lnSpc>
                <a:spcPct val="110000"/>
              </a:lnSpc>
              <a:buFont typeface="Arial" panose="020B0604020202020204" pitchFamily="34" charset="0"/>
              <a:buChar char="•"/>
            </a:pPr>
            <a:r>
              <a:rPr lang="en-US" sz="2400" dirty="0"/>
              <a:t>delayed HEX beamline construction</a:t>
            </a:r>
          </a:p>
          <a:p>
            <a:pPr marL="457200" indent="-457200">
              <a:lnSpc>
                <a:spcPct val="110000"/>
              </a:lnSpc>
              <a:buFont typeface="Arial" panose="020B0604020202020204" pitchFamily="34" charset="0"/>
              <a:buChar char="•"/>
            </a:pPr>
            <a:endParaRPr lang="en-US" sz="2400" dirty="0"/>
          </a:p>
          <a:p>
            <a:pPr marL="457200" indent="-457200">
              <a:lnSpc>
                <a:spcPct val="110000"/>
              </a:lnSpc>
              <a:buFont typeface="Arial" panose="020B0604020202020204" pitchFamily="34" charset="0"/>
              <a:buChar char="•"/>
            </a:pPr>
            <a:r>
              <a:rPr lang="en-US" sz="2400" dirty="0"/>
              <a:t>FY20 Schedule changed from delivering 5000 </a:t>
            </a:r>
            <a:r>
              <a:rPr lang="en-US" sz="2400" dirty="0" err="1"/>
              <a:t>hrs</a:t>
            </a:r>
            <a:r>
              <a:rPr lang="en-US" sz="2400" dirty="0"/>
              <a:t> of to 5130 </a:t>
            </a:r>
            <a:r>
              <a:rPr lang="en-US" sz="2400" dirty="0" err="1"/>
              <a:t>hrs</a:t>
            </a:r>
            <a:r>
              <a:rPr lang="en-US" sz="2400" dirty="0"/>
              <a:t>…</a:t>
            </a:r>
            <a:endParaRPr lang="en-US" sz="2800" dirty="0"/>
          </a:p>
          <a:p>
            <a:pPr marL="457200" indent="-457200">
              <a:lnSpc>
                <a:spcPct val="110000"/>
              </a:lnSpc>
              <a:buFont typeface="Arial" panose="020B0604020202020204" pitchFamily="34" charset="0"/>
              <a:buChar char="•"/>
            </a:pPr>
            <a:r>
              <a:rPr lang="en-US" sz="2400" dirty="0"/>
              <a:t>Actually delivered 5416 </a:t>
            </a:r>
            <a:r>
              <a:rPr lang="en-US" sz="2400" dirty="0" err="1"/>
              <a:t>hrs</a:t>
            </a:r>
            <a:r>
              <a:rPr lang="en-US" sz="2400" dirty="0"/>
              <a:t> of Operations (not including downtime) in FY20.</a:t>
            </a:r>
          </a:p>
        </p:txBody>
      </p:sp>
      <p:sp>
        <p:nvSpPr>
          <p:cNvPr id="6" name="Title 1">
            <a:extLst>
              <a:ext uri="{FF2B5EF4-FFF2-40B4-BE49-F238E27FC236}">
                <a16:creationId xmlns:a16="http://schemas.microsoft.com/office/drawing/2014/main" id="{6B52833A-02AE-40BA-BF36-AB5821A263C2}"/>
              </a:ext>
            </a:extLst>
          </p:cNvPr>
          <p:cNvSpPr>
            <a:spLocks noGrp="1"/>
          </p:cNvSpPr>
          <p:nvPr>
            <p:ph type="title"/>
          </p:nvPr>
        </p:nvSpPr>
        <p:spPr>
          <a:xfrm>
            <a:off x="355257" y="8865"/>
            <a:ext cx="11049000" cy="869909"/>
          </a:xfrm>
        </p:spPr>
        <p:txBody>
          <a:bodyPr/>
          <a:lstStyle/>
          <a:p>
            <a:r>
              <a:rPr lang="en-US" dirty="0"/>
              <a:t>OPERATIONS RELIABILITY:</a:t>
            </a:r>
          </a:p>
        </p:txBody>
      </p:sp>
      <p:sp>
        <p:nvSpPr>
          <p:cNvPr id="2" name="Slide Number Placeholder 1">
            <a:extLst>
              <a:ext uri="{FF2B5EF4-FFF2-40B4-BE49-F238E27FC236}">
                <a16:creationId xmlns:a16="http://schemas.microsoft.com/office/drawing/2014/main" id="{AB3D54E4-AD37-4F7B-BE3E-D53543201BD3}"/>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spTree>
    <p:extLst>
      <p:ext uri="{BB962C8B-B14F-4D97-AF65-F5344CB8AC3E}">
        <p14:creationId xmlns:p14="http://schemas.microsoft.com/office/powerpoint/2010/main" val="313652463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1145</TotalTime>
  <Words>1385</Words>
  <Application>Microsoft Office PowerPoint</Application>
  <PresentationFormat>Widescreen</PresentationFormat>
  <Paragraphs>204</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BNL</vt:lpstr>
      <vt:lpstr>What Happens to  Accelerator Reliability  and Maintenance  in a Global Pandemic?</vt:lpstr>
      <vt:lpstr>Contents:</vt:lpstr>
      <vt:lpstr>About NSLS-II</vt:lpstr>
      <vt:lpstr>2020 Timeline of BNL COVID shutdown</vt:lpstr>
      <vt:lpstr>2020 Timeline of BNL COVID shutdown</vt:lpstr>
      <vt:lpstr>Operations Reliability</vt:lpstr>
      <vt:lpstr>OPERATIONS RELIABILITY:</vt:lpstr>
      <vt:lpstr>OPERATIONS RELIABILITY:</vt:lpstr>
      <vt:lpstr>OPERATIONS RELIABILITY:</vt:lpstr>
      <vt:lpstr>OPERATIONS RELIABILITY:</vt:lpstr>
      <vt:lpstr>PowerPoint Presentation</vt:lpstr>
      <vt:lpstr>MAINTENANCE</vt:lpstr>
      <vt:lpstr>PowerPoint Presentation</vt:lpstr>
      <vt:lpstr>MAINTENANCE</vt:lpstr>
      <vt:lpstr>MAINTENANCE</vt:lpstr>
      <vt:lpstr>PowerPoint Presentation</vt:lpstr>
      <vt:lpstr>GOING FORWARD</vt:lpstr>
      <vt:lpstr>GOING FORWARD</vt:lpstr>
      <vt:lpstr>SPECIAL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Smith, Reid</dc:creator>
  <cp:keywords/>
  <dc:description/>
  <cp:lastModifiedBy>Smith, Reid</cp:lastModifiedBy>
  <cp:revision>73</cp:revision>
  <dcterms:created xsi:type="dcterms:W3CDTF">2021-09-29T20:09:02Z</dcterms:created>
  <dcterms:modified xsi:type="dcterms:W3CDTF">2021-10-07T13:22:20Z</dcterms:modified>
  <cp:category/>
</cp:coreProperties>
</file>