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handoutMasterIdLst>
    <p:handoutMasterId r:id="rId31"/>
  </p:handoutMasterIdLst>
  <p:sldIdLst>
    <p:sldId id="259" r:id="rId2"/>
    <p:sldId id="2119" r:id="rId3"/>
    <p:sldId id="2130" r:id="rId4"/>
    <p:sldId id="2122" r:id="rId5"/>
    <p:sldId id="2129" r:id="rId6"/>
    <p:sldId id="2126" r:id="rId7"/>
    <p:sldId id="2138" r:id="rId8"/>
    <p:sldId id="2141" r:id="rId9"/>
    <p:sldId id="2135" r:id="rId10"/>
    <p:sldId id="2131" r:id="rId11"/>
    <p:sldId id="2136" r:id="rId12"/>
    <p:sldId id="2142" r:id="rId13"/>
    <p:sldId id="2148" r:id="rId14"/>
    <p:sldId id="2149" r:id="rId15"/>
    <p:sldId id="2150" r:id="rId16"/>
    <p:sldId id="2151" r:id="rId17"/>
    <p:sldId id="2155" r:id="rId18"/>
    <p:sldId id="2152" r:id="rId19"/>
    <p:sldId id="2153" r:id="rId20"/>
    <p:sldId id="2156" r:id="rId21"/>
    <p:sldId id="2132" r:id="rId22"/>
    <p:sldId id="2147" r:id="rId23"/>
    <p:sldId id="2133" r:id="rId24"/>
    <p:sldId id="2134" r:id="rId25"/>
    <p:sldId id="2118" r:id="rId26"/>
    <p:sldId id="2120" r:id="rId27"/>
    <p:sldId id="2154" r:id="rId28"/>
    <p:sldId id="212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D6D249F-2400-104E-8AC3-C06AC44C016B}">
          <p14:sldIdLst>
            <p14:sldId id="259"/>
            <p14:sldId id="2119"/>
            <p14:sldId id="2130"/>
            <p14:sldId id="2122"/>
            <p14:sldId id="2129"/>
            <p14:sldId id="2126"/>
            <p14:sldId id="2138"/>
            <p14:sldId id="2141"/>
            <p14:sldId id="2135"/>
            <p14:sldId id="2131"/>
            <p14:sldId id="2136"/>
            <p14:sldId id="2142"/>
            <p14:sldId id="2148"/>
            <p14:sldId id="2149"/>
            <p14:sldId id="2150"/>
            <p14:sldId id="2151"/>
            <p14:sldId id="2155"/>
            <p14:sldId id="2152"/>
            <p14:sldId id="2153"/>
            <p14:sldId id="2156"/>
            <p14:sldId id="2132"/>
            <p14:sldId id="2147"/>
            <p14:sldId id="2133"/>
            <p14:sldId id="2134"/>
            <p14:sldId id="2118"/>
            <p14:sldId id="2120"/>
            <p14:sldId id="2154"/>
            <p14:sldId id="212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 Godinho" initials="AG"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2F2F"/>
    <a:srgbClr val="3030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C20E35-A176-4012-BC5E-935CFFF8708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15"/>
    <p:restoredTop sz="94686"/>
  </p:normalViewPr>
  <p:slideViewPr>
    <p:cSldViewPr snapToGrid="0" snapToObjects="1">
      <p:cViewPr varScale="1">
        <p:scale>
          <a:sx n="116" d="100"/>
          <a:sy n="116" d="100"/>
        </p:scale>
        <p:origin x="200" y="128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47" d="100"/>
          <a:sy n="147" d="100"/>
        </p:scale>
        <p:origin x="3392"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Users/rende/cernbox/CERN/Workshops-Conferences/WAO-October2021/200325_base%20de%20donne&#769;es_graphiques_COVID-19-rapport-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0"/>
        <c:ser>
          <c:idx val="0"/>
          <c:order val="0"/>
          <c:tx>
            <c:strRef>
              <c:f>'COVID19 chiffres'!$B$7</c:f>
              <c:strCache>
                <c:ptCount val="1"/>
                <c:pt idx="0">
                  <c:v>Nombre de cas</c:v>
                </c:pt>
              </c:strCache>
            </c:strRef>
          </c:tx>
          <c:spPr>
            <a:ln w="28575" cap="rnd">
              <a:solidFill>
                <a:schemeClr val="tx2"/>
              </a:solidFill>
              <a:round/>
            </a:ln>
            <a:effectLst/>
          </c:spPr>
          <c:marker>
            <c:symbol val="none"/>
          </c:marker>
          <c:cat>
            <c:numRef>
              <c:f>'COVID19 chiffres'!$A$14:$A$595</c:f>
              <c:numCache>
                <c:formatCode>m/d/yy</c:formatCode>
                <c:ptCount val="582"/>
                <c:pt idx="0">
                  <c:v>43891</c:v>
                </c:pt>
                <c:pt idx="1">
                  <c:v>43892</c:v>
                </c:pt>
                <c:pt idx="2">
                  <c:v>43893</c:v>
                </c:pt>
                <c:pt idx="3">
                  <c:v>43894</c:v>
                </c:pt>
                <c:pt idx="4">
                  <c:v>43895</c:v>
                </c:pt>
                <c:pt idx="5">
                  <c:v>43896</c:v>
                </c:pt>
                <c:pt idx="6">
                  <c:v>43897</c:v>
                </c:pt>
                <c:pt idx="7">
                  <c:v>43898</c:v>
                </c:pt>
                <c:pt idx="8">
                  <c:v>43899</c:v>
                </c:pt>
                <c:pt idx="9">
                  <c:v>43900</c:v>
                </c:pt>
                <c:pt idx="10">
                  <c:v>43901</c:v>
                </c:pt>
                <c:pt idx="11">
                  <c:v>43902</c:v>
                </c:pt>
                <c:pt idx="12">
                  <c:v>43903</c:v>
                </c:pt>
                <c:pt idx="13">
                  <c:v>43904</c:v>
                </c:pt>
                <c:pt idx="14">
                  <c:v>43905</c:v>
                </c:pt>
                <c:pt idx="15">
                  <c:v>43906</c:v>
                </c:pt>
                <c:pt idx="16">
                  <c:v>43907</c:v>
                </c:pt>
                <c:pt idx="17">
                  <c:v>43908</c:v>
                </c:pt>
                <c:pt idx="18">
                  <c:v>43909</c:v>
                </c:pt>
                <c:pt idx="19">
                  <c:v>43910</c:v>
                </c:pt>
                <c:pt idx="20">
                  <c:v>43911</c:v>
                </c:pt>
                <c:pt idx="21">
                  <c:v>43912</c:v>
                </c:pt>
                <c:pt idx="22">
                  <c:v>43913</c:v>
                </c:pt>
                <c:pt idx="23">
                  <c:v>43914</c:v>
                </c:pt>
                <c:pt idx="24">
                  <c:v>43915</c:v>
                </c:pt>
                <c:pt idx="25">
                  <c:v>43916</c:v>
                </c:pt>
                <c:pt idx="26">
                  <c:v>43917</c:v>
                </c:pt>
                <c:pt idx="27">
                  <c:v>43918</c:v>
                </c:pt>
                <c:pt idx="28">
                  <c:v>43919</c:v>
                </c:pt>
                <c:pt idx="29">
                  <c:v>43920</c:v>
                </c:pt>
                <c:pt idx="30">
                  <c:v>43921</c:v>
                </c:pt>
                <c:pt idx="31">
                  <c:v>43922</c:v>
                </c:pt>
                <c:pt idx="32">
                  <c:v>43923</c:v>
                </c:pt>
                <c:pt idx="33">
                  <c:v>43924</c:v>
                </c:pt>
                <c:pt idx="34">
                  <c:v>43925</c:v>
                </c:pt>
                <c:pt idx="35">
                  <c:v>43926</c:v>
                </c:pt>
                <c:pt idx="36">
                  <c:v>43927</c:v>
                </c:pt>
                <c:pt idx="37">
                  <c:v>43928</c:v>
                </c:pt>
                <c:pt idx="38">
                  <c:v>43929</c:v>
                </c:pt>
                <c:pt idx="39">
                  <c:v>43930</c:v>
                </c:pt>
                <c:pt idx="40">
                  <c:v>43931</c:v>
                </c:pt>
                <c:pt idx="41">
                  <c:v>43932</c:v>
                </c:pt>
                <c:pt idx="42">
                  <c:v>43933</c:v>
                </c:pt>
                <c:pt idx="43">
                  <c:v>43934</c:v>
                </c:pt>
                <c:pt idx="44">
                  <c:v>43935</c:v>
                </c:pt>
                <c:pt idx="45">
                  <c:v>43936</c:v>
                </c:pt>
                <c:pt idx="46">
                  <c:v>43937</c:v>
                </c:pt>
                <c:pt idx="47">
                  <c:v>43938</c:v>
                </c:pt>
                <c:pt idx="48">
                  <c:v>43939</c:v>
                </c:pt>
                <c:pt idx="49">
                  <c:v>43940</c:v>
                </c:pt>
                <c:pt idx="50">
                  <c:v>43941</c:v>
                </c:pt>
                <c:pt idx="51">
                  <c:v>43942</c:v>
                </c:pt>
                <c:pt idx="52">
                  <c:v>43943</c:v>
                </c:pt>
                <c:pt idx="53">
                  <c:v>43944</c:v>
                </c:pt>
                <c:pt idx="54">
                  <c:v>43945</c:v>
                </c:pt>
                <c:pt idx="55">
                  <c:v>43946</c:v>
                </c:pt>
                <c:pt idx="56">
                  <c:v>43947</c:v>
                </c:pt>
                <c:pt idx="57">
                  <c:v>43948</c:v>
                </c:pt>
                <c:pt idx="58">
                  <c:v>43949</c:v>
                </c:pt>
                <c:pt idx="59">
                  <c:v>43950</c:v>
                </c:pt>
                <c:pt idx="60">
                  <c:v>43951</c:v>
                </c:pt>
                <c:pt idx="61">
                  <c:v>43952</c:v>
                </c:pt>
                <c:pt idx="62">
                  <c:v>43953</c:v>
                </c:pt>
                <c:pt idx="63">
                  <c:v>43954</c:v>
                </c:pt>
                <c:pt idx="64">
                  <c:v>43955</c:v>
                </c:pt>
                <c:pt idx="65">
                  <c:v>43956</c:v>
                </c:pt>
                <c:pt idx="66">
                  <c:v>43957</c:v>
                </c:pt>
                <c:pt idx="67">
                  <c:v>43958</c:v>
                </c:pt>
                <c:pt idx="68">
                  <c:v>43959</c:v>
                </c:pt>
                <c:pt idx="69">
                  <c:v>43960</c:v>
                </c:pt>
                <c:pt idx="70">
                  <c:v>43961</c:v>
                </c:pt>
                <c:pt idx="71">
                  <c:v>43962</c:v>
                </c:pt>
                <c:pt idx="72">
                  <c:v>43963</c:v>
                </c:pt>
                <c:pt idx="73">
                  <c:v>43964</c:v>
                </c:pt>
                <c:pt idx="74">
                  <c:v>43965</c:v>
                </c:pt>
                <c:pt idx="75">
                  <c:v>43966</c:v>
                </c:pt>
                <c:pt idx="76">
                  <c:v>43967</c:v>
                </c:pt>
                <c:pt idx="77">
                  <c:v>43968</c:v>
                </c:pt>
                <c:pt idx="78">
                  <c:v>43969</c:v>
                </c:pt>
                <c:pt idx="79">
                  <c:v>43970</c:v>
                </c:pt>
                <c:pt idx="80">
                  <c:v>43971</c:v>
                </c:pt>
                <c:pt idx="81">
                  <c:v>43972</c:v>
                </c:pt>
                <c:pt idx="82">
                  <c:v>43973</c:v>
                </c:pt>
                <c:pt idx="83">
                  <c:v>43974</c:v>
                </c:pt>
                <c:pt idx="84">
                  <c:v>43975</c:v>
                </c:pt>
                <c:pt idx="85">
                  <c:v>43976</c:v>
                </c:pt>
                <c:pt idx="86">
                  <c:v>43977</c:v>
                </c:pt>
                <c:pt idx="87">
                  <c:v>43978</c:v>
                </c:pt>
                <c:pt idx="88">
                  <c:v>43979</c:v>
                </c:pt>
                <c:pt idx="89">
                  <c:v>43980</c:v>
                </c:pt>
                <c:pt idx="90">
                  <c:v>43981</c:v>
                </c:pt>
                <c:pt idx="91">
                  <c:v>43982</c:v>
                </c:pt>
                <c:pt idx="92">
                  <c:v>43983</c:v>
                </c:pt>
                <c:pt idx="93">
                  <c:v>43984</c:v>
                </c:pt>
                <c:pt idx="94">
                  <c:v>43985</c:v>
                </c:pt>
                <c:pt idx="95">
                  <c:v>43986</c:v>
                </c:pt>
                <c:pt idx="96">
                  <c:v>43987</c:v>
                </c:pt>
                <c:pt idx="97">
                  <c:v>43988</c:v>
                </c:pt>
                <c:pt idx="98">
                  <c:v>43989</c:v>
                </c:pt>
                <c:pt idx="99">
                  <c:v>43990</c:v>
                </c:pt>
                <c:pt idx="100">
                  <c:v>43991</c:v>
                </c:pt>
                <c:pt idx="101">
                  <c:v>43992</c:v>
                </c:pt>
                <c:pt idx="102">
                  <c:v>43993</c:v>
                </c:pt>
                <c:pt idx="103">
                  <c:v>43994</c:v>
                </c:pt>
                <c:pt idx="104">
                  <c:v>43995</c:v>
                </c:pt>
                <c:pt idx="105">
                  <c:v>43996</c:v>
                </c:pt>
                <c:pt idx="106">
                  <c:v>43997</c:v>
                </c:pt>
                <c:pt idx="107">
                  <c:v>43998</c:v>
                </c:pt>
                <c:pt idx="108">
                  <c:v>43999</c:v>
                </c:pt>
                <c:pt idx="109">
                  <c:v>44000</c:v>
                </c:pt>
                <c:pt idx="110">
                  <c:v>44001</c:v>
                </c:pt>
                <c:pt idx="111">
                  <c:v>44002</c:v>
                </c:pt>
                <c:pt idx="112">
                  <c:v>44003</c:v>
                </c:pt>
                <c:pt idx="113">
                  <c:v>44004</c:v>
                </c:pt>
                <c:pt idx="114">
                  <c:v>44005</c:v>
                </c:pt>
                <c:pt idx="115">
                  <c:v>44006</c:v>
                </c:pt>
                <c:pt idx="116">
                  <c:v>44007</c:v>
                </c:pt>
                <c:pt idx="117">
                  <c:v>44008</c:v>
                </c:pt>
                <c:pt idx="118">
                  <c:v>44009</c:v>
                </c:pt>
                <c:pt idx="119">
                  <c:v>44010</c:v>
                </c:pt>
                <c:pt idx="120">
                  <c:v>44011</c:v>
                </c:pt>
                <c:pt idx="121">
                  <c:v>44012</c:v>
                </c:pt>
                <c:pt idx="122">
                  <c:v>44013</c:v>
                </c:pt>
                <c:pt idx="123">
                  <c:v>44014</c:v>
                </c:pt>
                <c:pt idx="124">
                  <c:v>44015</c:v>
                </c:pt>
                <c:pt idx="125">
                  <c:v>44016</c:v>
                </c:pt>
                <c:pt idx="126">
                  <c:v>44017</c:v>
                </c:pt>
                <c:pt idx="127">
                  <c:v>44018</c:v>
                </c:pt>
                <c:pt idx="128">
                  <c:v>44019</c:v>
                </c:pt>
                <c:pt idx="129">
                  <c:v>44020</c:v>
                </c:pt>
                <c:pt idx="130">
                  <c:v>44021</c:v>
                </c:pt>
                <c:pt idx="131">
                  <c:v>44022</c:v>
                </c:pt>
                <c:pt idx="132">
                  <c:v>44023</c:v>
                </c:pt>
                <c:pt idx="133">
                  <c:v>44024</c:v>
                </c:pt>
                <c:pt idx="134">
                  <c:v>44025</c:v>
                </c:pt>
                <c:pt idx="135">
                  <c:v>44026</c:v>
                </c:pt>
                <c:pt idx="136">
                  <c:v>44027</c:v>
                </c:pt>
                <c:pt idx="137">
                  <c:v>44028</c:v>
                </c:pt>
                <c:pt idx="138">
                  <c:v>44029</c:v>
                </c:pt>
                <c:pt idx="139">
                  <c:v>44030</c:v>
                </c:pt>
                <c:pt idx="140">
                  <c:v>44031</c:v>
                </c:pt>
                <c:pt idx="141">
                  <c:v>44032</c:v>
                </c:pt>
                <c:pt idx="142">
                  <c:v>44033</c:v>
                </c:pt>
                <c:pt idx="143">
                  <c:v>44034</c:v>
                </c:pt>
                <c:pt idx="144">
                  <c:v>44035</c:v>
                </c:pt>
                <c:pt idx="145">
                  <c:v>44036</c:v>
                </c:pt>
                <c:pt idx="146">
                  <c:v>44037</c:v>
                </c:pt>
                <c:pt idx="147">
                  <c:v>44038</c:v>
                </c:pt>
                <c:pt idx="148">
                  <c:v>44039</c:v>
                </c:pt>
                <c:pt idx="149">
                  <c:v>44040</c:v>
                </c:pt>
                <c:pt idx="150">
                  <c:v>44041</c:v>
                </c:pt>
                <c:pt idx="151">
                  <c:v>44042</c:v>
                </c:pt>
                <c:pt idx="152">
                  <c:v>44043</c:v>
                </c:pt>
                <c:pt idx="153">
                  <c:v>44044</c:v>
                </c:pt>
                <c:pt idx="154">
                  <c:v>44045</c:v>
                </c:pt>
                <c:pt idx="155">
                  <c:v>44046</c:v>
                </c:pt>
                <c:pt idx="156">
                  <c:v>44047</c:v>
                </c:pt>
                <c:pt idx="157">
                  <c:v>44048</c:v>
                </c:pt>
                <c:pt idx="158">
                  <c:v>44049</c:v>
                </c:pt>
                <c:pt idx="159">
                  <c:v>44050</c:v>
                </c:pt>
                <c:pt idx="160">
                  <c:v>44051</c:v>
                </c:pt>
                <c:pt idx="161">
                  <c:v>44052</c:v>
                </c:pt>
                <c:pt idx="162">
                  <c:v>44053</c:v>
                </c:pt>
                <c:pt idx="163">
                  <c:v>44054</c:v>
                </c:pt>
                <c:pt idx="164">
                  <c:v>44055</c:v>
                </c:pt>
                <c:pt idx="165">
                  <c:v>44056</c:v>
                </c:pt>
                <c:pt idx="166">
                  <c:v>44057</c:v>
                </c:pt>
                <c:pt idx="167">
                  <c:v>44058</c:v>
                </c:pt>
                <c:pt idx="168">
                  <c:v>44059</c:v>
                </c:pt>
                <c:pt idx="169">
                  <c:v>44060</c:v>
                </c:pt>
                <c:pt idx="170">
                  <c:v>44061</c:v>
                </c:pt>
                <c:pt idx="171">
                  <c:v>44062</c:v>
                </c:pt>
                <c:pt idx="172">
                  <c:v>44063</c:v>
                </c:pt>
                <c:pt idx="173">
                  <c:v>44064</c:v>
                </c:pt>
                <c:pt idx="174">
                  <c:v>44065</c:v>
                </c:pt>
                <c:pt idx="175">
                  <c:v>44066</c:v>
                </c:pt>
                <c:pt idx="176">
                  <c:v>44067</c:v>
                </c:pt>
                <c:pt idx="177">
                  <c:v>44068</c:v>
                </c:pt>
                <c:pt idx="178">
                  <c:v>44069</c:v>
                </c:pt>
                <c:pt idx="179">
                  <c:v>44070</c:v>
                </c:pt>
                <c:pt idx="180">
                  <c:v>44071</c:v>
                </c:pt>
                <c:pt idx="181">
                  <c:v>44072</c:v>
                </c:pt>
                <c:pt idx="182">
                  <c:v>44073</c:v>
                </c:pt>
                <c:pt idx="183">
                  <c:v>44074</c:v>
                </c:pt>
                <c:pt idx="184">
                  <c:v>44075</c:v>
                </c:pt>
                <c:pt idx="185">
                  <c:v>44076</c:v>
                </c:pt>
                <c:pt idx="186">
                  <c:v>44077</c:v>
                </c:pt>
                <c:pt idx="187">
                  <c:v>44078</c:v>
                </c:pt>
                <c:pt idx="188">
                  <c:v>44079</c:v>
                </c:pt>
                <c:pt idx="189">
                  <c:v>44080</c:v>
                </c:pt>
                <c:pt idx="190">
                  <c:v>44081</c:v>
                </c:pt>
                <c:pt idx="191">
                  <c:v>44082</c:v>
                </c:pt>
                <c:pt idx="192">
                  <c:v>44083</c:v>
                </c:pt>
                <c:pt idx="193">
                  <c:v>44084</c:v>
                </c:pt>
                <c:pt idx="194">
                  <c:v>44085</c:v>
                </c:pt>
                <c:pt idx="195">
                  <c:v>44086</c:v>
                </c:pt>
                <c:pt idx="196">
                  <c:v>44087</c:v>
                </c:pt>
                <c:pt idx="197">
                  <c:v>44088</c:v>
                </c:pt>
                <c:pt idx="198">
                  <c:v>44089</c:v>
                </c:pt>
                <c:pt idx="199">
                  <c:v>44090</c:v>
                </c:pt>
                <c:pt idx="200">
                  <c:v>44091</c:v>
                </c:pt>
                <c:pt idx="201">
                  <c:v>44092</c:v>
                </c:pt>
                <c:pt idx="202">
                  <c:v>44093</c:v>
                </c:pt>
                <c:pt idx="203">
                  <c:v>44094</c:v>
                </c:pt>
                <c:pt idx="204">
                  <c:v>44095</c:v>
                </c:pt>
                <c:pt idx="205">
                  <c:v>44096</c:v>
                </c:pt>
                <c:pt idx="206">
                  <c:v>44097</c:v>
                </c:pt>
                <c:pt idx="207">
                  <c:v>44098</c:v>
                </c:pt>
                <c:pt idx="208">
                  <c:v>44099</c:v>
                </c:pt>
                <c:pt idx="209">
                  <c:v>44100</c:v>
                </c:pt>
                <c:pt idx="210">
                  <c:v>44101</c:v>
                </c:pt>
                <c:pt idx="211">
                  <c:v>44102</c:v>
                </c:pt>
                <c:pt idx="212">
                  <c:v>44103</c:v>
                </c:pt>
                <c:pt idx="213">
                  <c:v>44104</c:v>
                </c:pt>
                <c:pt idx="214">
                  <c:v>44105</c:v>
                </c:pt>
                <c:pt idx="215">
                  <c:v>44106</c:v>
                </c:pt>
                <c:pt idx="216">
                  <c:v>44107</c:v>
                </c:pt>
                <c:pt idx="217">
                  <c:v>44108</c:v>
                </c:pt>
                <c:pt idx="218">
                  <c:v>44109</c:v>
                </c:pt>
                <c:pt idx="219">
                  <c:v>44110</c:v>
                </c:pt>
                <c:pt idx="220">
                  <c:v>44111</c:v>
                </c:pt>
                <c:pt idx="221">
                  <c:v>44112</c:v>
                </c:pt>
                <c:pt idx="222">
                  <c:v>44113</c:v>
                </c:pt>
                <c:pt idx="223">
                  <c:v>44114</c:v>
                </c:pt>
                <c:pt idx="224">
                  <c:v>44115</c:v>
                </c:pt>
                <c:pt idx="225">
                  <c:v>44116</c:v>
                </c:pt>
                <c:pt idx="226">
                  <c:v>44117</c:v>
                </c:pt>
                <c:pt idx="227">
                  <c:v>44118</c:v>
                </c:pt>
                <c:pt idx="228">
                  <c:v>44119</c:v>
                </c:pt>
                <c:pt idx="229">
                  <c:v>44120</c:v>
                </c:pt>
                <c:pt idx="230">
                  <c:v>44121</c:v>
                </c:pt>
                <c:pt idx="231">
                  <c:v>44122</c:v>
                </c:pt>
                <c:pt idx="232">
                  <c:v>44123</c:v>
                </c:pt>
                <c:pt idx="233">
                  <c:v>44124</c:v>
                </c:pt>
                <c:pt idx="234">
                  <c:v>44125</c:v>
                </c:pt>
                <c:pt idx="235">
                  <c:v>44126</c:v>
                </c:pt>
                <c:pt idx="236">
                  <c:v>44127</c:v>
                </c:pt>
                <c:pt idx="237">
                  <c:v>44128</c:v>
                </c:pt>
                <c:pt idx="238">
                  <c:v>44129</c:v>
                </c:pt>
                <c:pt idx="239">
                  <c:v>44130</c:v>
                </c:pt>
                <c:pt idx="240">
                  <c:v>44131</c:v>
                </c:pt>
                <c:pt idx="241">
                  <c:v>44132</c:v>
                </c:pt>
                <c:pt idx="242">
                  <c:v>44133</c:v>
                </c:pt>
                <c:pt idx="243">
                  <c:v>44134</c:v>
                </c:pt>
                <c:pt idx="244">
                  <c:v>44135</c:v>
                </c:pt>
                <c:pt idx="245">
                  <c:v>44136</c:v>
                </c:pt>
                <c:pt idx="246">
                  <c:v>44137</c:v>
                </c:pt>
                <c:pt idx="247">
                  <c:v>44138</c:v>
                </c:pt>
                <c:pt idx="248">
                  <c:v>44139</c:v>
                </c:pt>
                <c:pt idx="249">
                  <c:v>44140</c:v>
                </c:pt>
                <c:pt idx="250">
                  <c:v>44141</c:v>
                </c:pt>
                <c:pt idx="251">
                  <c:v>44142</c:v>
                </c:pt>
                <c:pt idx="252">
                  <c:v>44143</c:v>
                </c:pt>
                <c:pt idx="253">
                  <c:v>44144</c:v>
                </c:pt>
                <c:pt idx="254">
                  <c:v>44145</c:v>
                </c:pt>
                <c:pt idx="255">
                  <c:v>44146</c:v>
                </c:pt>
                <c:pt idx="256">
                  <c:v>44147</c:v>
                </c:pt>
                <c:pt idx="257">
                  <c:v>44148</c:v>
                </c:pt>
                <c:pt idx="258">
                  <c:v>44149</c:v>
                </c:pt>
                <c:pt idx="259">
                  <c:v>44150</c:v>
                </c:pt>
                <c:pt idx="260">
                  <c:v>44151</c:v>
                </c:pt>
                <c:pt idx="261">
                  <c:v>44152</c:v>
                </c:pt>
                <c:pt idx="262">
                  <c:v>44153</c:v>
                </c:pt>
                <c:pt idx="263">
                  <c:v>44154</c:v>
                </c:pt>
                <c:pt idx="264">
                  <c:v>44155</c:v>
                </c:pt>
                <c:pt idx="265">
                  <c:v>44156</c:v>
                </c:pt>
                <c:pt idx="266">
                  <c:v>44157</c:v>
                </c:pt>
                <c:pt idx="267">
                  <c:v>44158</c:v>
                </c:pt>
                <c:pt idx="268">
                  <c:v>44159</c:v>
                </c:pt>
                <c:pt idx="269">
                  <c:v>44160</c:v>
                </c:pt>
                <c:pt idx="270">
                  <c:v>44161</c:v>
                </c:pt>
                <c:pt idx="271">
                  <c:v>44162</c:v>
                </c:pt>
                <c:pt idx="272">
                  <c:v>44163</c:v>
                </c:pt>
                <c:pt idx="273">
                  <c:v>44164</c:v>
                </c:pt>
                <c:pt idx="274">
                  <c:v>44165</c:v>
                </c:pt>
                <c:pt idx="275">
                  <c:v>44166</c:v>
                </c:pt>
                <c:pt idx="276">
                  <c:v>44167</c:v>
                </c:pt>
                <c:pt idx="277">
                  <c:v>44168</c:v>
                </c:pt>
                <c:pt idx="278">
                  <c:v>44169</c:v>
                </c:pt>
                <c:pt idx="279">
                  <c:v>44170</c:v>
                </c:pt>
                <c:pt idx="280">
                  <c:v>44171</c:v>
                </c:pt>
                <c:pt idx="281">
                  <c:v>44172</c:v>
                </c:pt>
                <c:pt idx="282">
                  <c:v>44173</c:v>
                </c:pt>
                <c:pt idx="283">
                  <c:v>44174</c:v>
                </c:pt>
                <c:pt idx="284">
                  <c:v>44175</c:v>
                </c:pt>
                <c:pt idx="285">
                  <c:v>44176</c:v>
                </c:pt>
                <c:pt idx="286">
                  <c:v>44177</c:v>
                </c:pt>
                <c:pt idx="287">
                  <c:v>44178</c:v>
                </c:pt>
                <c:pt idx="288">
                  <c:v>44179</c:v>
                </c:pt>
                <c:pt idx="289">
                  <c:v>44180</c:v>
                </c:pt>
                <c:pt idx="290">
                  <c:v>44181</c:v>
                </c:pt>
                <c:pt idx="291">
                  <c:v>44182</c:v>
                </c:pt>
                <c:pt idx="292">
                  <c:v>44183</c:v>
                </c:pt>
                <c:pt idx="293">
                  <c:v>44184</c:v>
                </c:pt>
                <c:pt idx="294">
                  <c:v>44185</c:v>
                </c:pt>
                <c:pt idx="295">
                  <c:v>44186</c:v>
                </c:pt>
                <c:pt idx="296">
                  <c:v>44187</c:v>
                </c:pt>
                <c:pt idx="297">
                  <c:v>44188</c:v>
                </c:pt>
                <c:pt idx="298">
                  <c:v>44189</c:v>
                </c:pt>
                <c:pt idx="299">
                  <c:v>44190</c:v>
                </c:pt>
                <c:pt idx="300">
                  <c:v>44191</c:v>
                </c:pt>
                <c:pt idx="301">
                  <c:v>44192</c:v>
                </c:pt>
                <c:pt idx="302">
                  <c:v>44193</c:v>
                </c:pt>
                <c:pt idx="303">
                  <c:v>44194</c:v>
                </c:pt>
                <c:pt idx="304">
                  <c:v>44195</c:v>
                </c:pt>
                <c:pt idx="305">
                  <c:v>44196</c:v>
                </c:pt>
                <c:pt idx="306">
                  <c:v>44197</c:v>
                </c:pt>
                <c:pt idx="307">
                  <c:v>44198</c:v>
                </c:pt>
                <c:pt idx="308">
                  <c:v>44199</c:v>
                </c:pt>
                <c:pt idx="309">
                  <c:v>44200</c:v>
                </c:pt>
                <c:pt idx="310">
                  <c:v>44201</c:v>
                </c:pt>
                <c:pt idx="311">
                  <c:v>44202</c:v>
                </c:pt>
                <c:pt idx="312">
                  <c:v>44203</c:v>
                </c:pt>
                <c:pt idx="313">
                  <c:v>44204</c:v>
                </c:pt>
                <c:pt idx="314">
                  <c:v>44205</c:v>
                </c:pt>
                <c:pt idx="315">
                  <c:v>44206</c:v>
                </c:pt>
                <c:pt idx="316">
                  <c:v>44207</c:v>
                </c:pt>
                <c:pt idx="317">
                  <c:v>44208</c:v>
                </c:pt>
                <c:pt idx="318">
                  <c:v>44209</c:v>
                </c:pt>
                <c:pt idx="319">
                  <c:v>44210</c:v>
                </c:pt>
                <c:pt idx="320">
                  <c:v>44211</c:v>
                </c:pt>
                <c:pt idx="321">
                  <c:v>44212</c:v>
                </c:pt>
                <c:pt idx="322">
                  <c:v>44213</c:v>
                </c:pt>
                <c:pt idx="323">
                  <c:v>44214</c:v>
                </c:pt>
                <c:pt idx="324">
                  <c:v>44215</c:v>
                </c:pt>
                <c:pt idx="325">
                  <c:v>44216</c:v>
                </c:pt>
                <c:pt idx="326">
                  <c:v>44217</c:v>
                </c:pt>
                <c:pt idx="327">
                  <c:v>44218</c:v>
                </c:pt>
                <c:pt idx="328">
                  <c:v>44219</c:v>
                </c:pt>
                <c:pt idx="329">
                  <c:v>44220</c:v>
                </c:pt>
                <c:pt idx="330">
                  <c:v>44221</c:v>
                </c:pt>
                <c:pt idx="331">
                  <c:v>44222</c:v>
                </c:pt>
                <c:pt idx="332">
                  <c:v>44223</c:v>
                </c:pt>
                <c:pt idx="333">
                  <c:v>44224</c:v>
                </c:pt>
                <c:pt idx="334">
                  <c:v>44225</c:v>
                </c:pt>
                <c:pt idx="335">
                  <c:v>44226</c:v>
                </c:pt>
                <c:pt idx="336">
                  <c:v>44227</c:v>
                </c:pt>
                <c:pt idx="337">
                  <c:v>44228</c:v>
                </c:pt>
                <c:pt idx="338">
                  <c:v>44229</c:v>
                </c:pt>
                <c:pt idx="339">
                  <c:v>44230</c:v>
                </c:pt>
                <c:pt idx="340">
                  <c:v>44231</c:v>
                </c:pt>
                <c:pt idx="341">
                  <c:v>44232</c:v>
                </c:pt>
                <c:pt idx="342">
                  <c:v>44233</c:v>
                </c:pt>
                <c:pt idx="343">
                  <c:v>44234</c:v>
                </c:pt>
                <c:pt idx="344">
                  <c:v>44235</c:v>
                </c:pt>
                <c:pt idx="345">
                  <c:v>44236</c:v>
                </c:pt>
                <c:pt idx="346">
                  <c:v>44237</c:v>
                </c:pt>
                <c:pt idx="347">
                  <c:v>44238</c:v>
                </c:pt>
                <c:pt idx="348">
                  <c:v>44239</c:v>
                </c:pt>
                <c:pt idx="349">
                  <c:v>44240</c:v>
                </c:pt>
                <c:pt idx="350">
                  <c:v>44241</c:v>
                </c:pt>
                <c:pt idx="351">
                  <c:v>44242</c:v>
                </c:pt>
                <c:pt idx="352">
                  <c:v>44243</c:v>
                </c:pt>
                <c:pt idx="353">
                  <c:v>44244</c:v>
                </c:pt>
                <c:pt idx="354">
                  <c:v>44245</c:v>
                </c:pt>
                <c:pt idx="355">
                  <c:v>44246</c:v>
                </c:pt>
                <c:pt idx="356">
                  <c:v>44247</c:v>
                </c:pt>
                <c:pt idx="357">
                  <c:v>44248</c:v>
                </c:pt>
                <c:pt idx="358">
                  <c:v>44249</c:v>
                </c:pt>
                <c:pt idx="359">
                  <c:v>44250</c:v>
                </c:pt>
                <c:pt idx="360">
                  <c:v>44251</c:v>
                </c:pt>
                <c:pt idx="361">
                  <c:v>44252</c:v>
                </c:pt>
                <c:pt idx="362">
                  <c:v>44253</c:v>
                </c:pt>
                <c:pt idx="363">
                  <c:v>44254</c:v>
                </c:pt>
                <c:pt idx="364">
                  <c:v>44255</c:v>
                </c:pt>
                <c:pt idx="365">
                  <c:v>44256</c:v>
                </c:pt>
                <c:pt idx="366">
                  <c:v>44257</c:v>
                </c:pt>
                <c:pt idx="367">
                  <c:v>44258</c:v>
                </c:pt>
                <c:pt idx="368">
                  <c:v>44259</c:v>
                </c:pt>
                <c:pt idx="369">
                  <c:v>44260</c:v>
                </c:pt>
                <c:pt idx="370">
                  <c:v>44261</c:v>
                </c:pt>
                <c:pt idx="371">
                  <c:v>44262</c:v>
                </c:pt>
                <c:pt idx="372">
                  <c:v>44263</c:v>
                </c:pt>
                <c:pt idx="373">
                  <c:v>44264</c:v>
                </c:pt>
                <c:pt idx="374">
                  <c:v>44265</c:v>
                </c:pt>
                <c:pt idx="375">
                  <c:v>44266</c:v>
                </c:pt>
                <c:pt idx="376">
                  <c:v>44267</c:v>
                </c:pt>
                <c:pt idx="377">
                  <c:v>44268</c:v>
                </c:pt>
                <c:pt idx="378">
                  <c:v>44269</c:v>
                </c:pt>
                <c:pt idx="379">
                  <c:v>44270</c:v>
                </c:pt>
                <c:pt idx="380">
                  <c:v>44271</c:v>
                </c:pt>
                <c:pt idx="381">
                  <c:v>44272</c:v>
                </c:pt>
                <c:pt idx="382">
                  <c:v>44273</c:v>
                </c:pt>
                <c:pt idx="383">
                  <c:v>44274</c:v>
                </c:pt>
                <c:pt idx="384">
                  <c:v>44275</c:v>
                </c:pt>
                <c:pt idx="385">
                  <c:v>44276</c:v>
                </c:pt>
                <c:pt idx="386">
                  <c:v>44277</c:v>
                </c:pt>
                <c:pt idx="387">
                  <c:v>44278</c:v>
                </c:pt>
                <c:pt idx="388">
                  <c:v>44279</c:v>
                </c:pt>
                <c:pt idx="389">
                  <c:v>44280</c:v>
                </c:pt>
                <c:pt idx="390">
                  <c:v>44281</c:v>
                </c:pt>
                <c:pt idx="391">
                  <c:v>44282</c:v>
                </c:pt>
                <c:pt idx="392">
                  <c:v>44283</c:v>
                </c:pt>
                <c:pt idx="393">
                  <c:v>44284</c:v>
                </c:pt>
                <c:pt idx="394">
                  <c:v>44285</c:v>
                </c:pt>
                <c:pt idx="395">
                  <c:v>44286</c:v>
                </c:pt>
                <c:pt idx="396">
                  <c:v>44287</c:v>
                </c:pt>
                <c:pt idx="397">
                  <c:v>44288</c:v>
                </c:pt>
                <c:pt idx="398">
                  <c:v>44289</c:v>
                </c:pt>
                <c:pt idx="399">
                  <c:v>44290</c:v>
                </c:pt>
                <c:pt idx="400">
                  <c:v>44291</c:v>
                </c:pt>
                <c:pt idx="401">
                  <c:v>44292</c:v>
                </c:pt>
                <c:pt idx="402">
                  <c:v>44293</c:v>
                </c:pt>
                <c:pt idx="403">
                  <c:v>44294</c:v>
                </c:pt>
                <c:pt idx="404">
                  <c:v>44295</c:v>
                </c:pt>
                <c:pt idx="405">
                  <c:v>44296</c:v>
                </c:pt>
                <c:pt idx="406">
                  <c:v>44297</c:v>
                </c:pt>
                <c:pt idx="407">
                  <c:v>44298</c:v>
                </c:pt>
                <c:pt idx="408">
                  <c:v>44299</c:v>
                </c:pt>
                <c:pt idx="409">
                  <c:v>44300</c:v>
                </c:pt>
                <c:pt idx="410">
                  <c:v>44301</c:v>
                </c:pt>
                <c:pt idx="411">
                  <c:v>44302</c:v>
                </c:pt>
                <c:pt idx="412">
                  <c:v>44303</c:v>
                </c:pt>
                <c:pt idx="413">
                  <c:v>44304</c:v>
                </c:pt>
                <c:pt idx="414">
                  <c:v>44305</c:v>
                </c:pt>
                <c:pt idx="415">
                  <c:v>44306</c:v>
                </c:pt>
                <c:pt idx="416">
                  <c:v>44307</c:v>
                </c:pt>
                <c:pt idx="417">
                  <c:v>44308</c:v>
                </c:pt>
                <c:pt idx="418">
                  <c:v>44309</c:v>
                </c:pt>
                <c:pt idx="419">
                  <c:v>44310</c:v>
                </c:pt>
                <c:pt idx="420">
                  <c:v>44311</c:v>
                </c:pt>
                <c:pt idx="421">
                  <c:v>44312</c:v>
                </c:pt>
                <c:pt idx="422">
                  <c:v>44313</c:v>
                </c:pt>
                <c:pt idx="423">
                  <c:v>44314</c:v>
                </c:pt>
                <c:pt idx="424">
                  <c:v>44315</c:v>
                </c:pt>
                <c:pt idx="425">
                  <c:v>44316</c:v>
                </c:pt>
                <c:pt idx="426">
                  <c:v>44317</c:v>
                </c:pt>
                <c:pt idx="427">
                  <c:v>44318</c:v>
                </c:pt>
                <c:pt idx="428">
                  <c:v>44319</c:v>
                </c:pt>
                <c:pt idx="429">
                  <c:v>44320</c:v>
                </c:pt>
                <c:pt idx="430">
                  <c:v>44321</c:v>
                </c:pt>
                <c:pt idx="431">
                  <c:v>44322</c:v>
                </c:pt>
                <c:pt idx="432">
                  <c:v>44323</c:v>
                </c:pt>
                <c:pt idx="433">
                  <c:v>44324</c:v>
                </c:pt>
                <c:pt idx="434">
                  <c:v>44325</c:v>
                </c:pt>
                <c:pt idx="435">
                  <c:v>44326</c:v>
                </c:pt>
                <c:pt idx="436">
                  <c:v>44327</c:v>
                </c:pt>
                <c:pt idx="437">
                  <c:v>44328</c:v>
                </c:pt>
                <c:pt idx="438">
                  <c:v>44329</c:v>
                </c:pt>
                <c:pt idx="439">
                  <c:v>44330</c:v>
                </c:pt>
                <c:pt idx="440">
                  <c:v>44331</c:v>
                </c:pt>
                <c:pt idx="441">
                  <c:v>44332</c:v>
                </c:pt>
                <c:pt idx="442">
                  <c:v>44333</c:v>
                </c:pt>
                <c:pt idx="443">
                  <c:v>44334</c:v>
                </c:pt>
                <c:pt idx="444">
                  <c:v>44335</c:v>
                </c:pt>
                <c:pt idx="445">
                  <c:v>44336</c:v>
                </c:pt>
                <c:pt idx="446">
                  <c:v>44337</c:v>
                </c:pt>
                <c:pt idx="447">
                  <c:v>44338</c:v>
                </c:pt>
                <c:pt idx="448">
                  <c:v>44339</c:v>
                </c:pt>
                <c:pt idx="449">
                  <c:v>44340</c:v>
                </c:pt>
                <c:pt idx="450">
                  <c:v>44341</c:v>
                </c:pt>
                <c:pt idx="451">
                  <c:v>44342</c:v>
                </c:pt>
                <c:pt idx="452">
                  <c:v>44343</c:v>
                </c:pt>
                <c:pt idx="453">
                  <c:v>44344</c:v>
                </c:pt>
                <c:pt idx="454">
                  <c:v>44345</c:v>
                </c:pt>
                <c:pt idx="455">
                  <c:v>44346</c:v>
                </c:pt>
                <c:pt idx="456">
                  <c:v>44347</c:v>
                </c:pt>
                <c:pt idx="457">
                  <c:v>44348</c:v>
                </c:pt>
                <c:pt idx="458">
                  <c:v>44349</c:v>
                </c:pt>
                <c:pt idx="459">
                  <c:v>44350</c:v>
                </c:pt>
                <c:pt idx="460">
                  <c:v>44351</c:v>
                </c:pt>
                <c:pt idx="461">
                  <c:v>44352</c:v>
                </c:pt>
                <c:pt idx="462">
                  <c:v>44353</c:v>
                </c:pt>
                <c:pt idx="463">
                  <c:v>44354</c:v>
                </c:pt>
                <c:pt idx="464">
                  <c:v>44355</c:v>
                </c:pt>
                <c:pt idx="465">
                  <c:v>44356</c:v>
                </c:pt>
                <c:pt idx="466">
                  <c:v>44357</c:v>
                </c:pt>
                <c:pt idx="467">
                  <c:v>44358</c:v>
                </c:pt>
                <c:pt idx="468">
                  <c:v>44359</c:v>
                </c:pt>
                <c:pt idx="469">
                  <c:v>44360</c:v>
                </c:pt>
                <c:pt idx="470">
                  <c:v>44361</c:v>
                </c:pt>
                <c:pt idx="471">
                  <c:v>44362</c:v>
                </c:pt>
                <c:pt idx="472">
                  <c:v>44363</c:v>
                </c:pt>
                <c:pt idx="473">
                  <c:v>44364</c:v>
                </c:pt>
                <c:pt idx="474">
                  <c:v>44365</c:v>
                </c:pt>
                <c:pt idx="475">
                  <c:v>44366</c:v>
                </c:pt>
                <c:pt idx="476">
                  <c:v>44367</c:v>
                </c:pt>
                <c:pt idx="477">
                  <c:v>44368</c:v>
                </c:pt>
                <c:pt idx="478">
                  <c:v>44369</c:v>
                </c:pt>
                <c:pt idx="479">
                  <c:v>44370</c:v>
                </c:pt>
                <c:pt idx="480">
                  <c:v>44371</c:v>
                </c:pt>
                <c:pt idx="481">
                  <c:v>44372</c:v>
                </c:pt>
                <c:pt idx="482">
                  <c:v>44373</c:v>
                </c:pt>
                <c:pt idx="483">
                  <c:v>44374</c:v>
                </c:pt>
                <c:pt idx="484">
                  <c:v>44375</c:v>
                </c:pt>
                <c:pt idx="485">
                  <c:v>44376</c:v>
                </c:pt>
                <c:pt idx="486">
                  <c:v>44377</c:v>
                </c:pt>
                <c:pt idx="487">
                  <c:v>44378</c:v>
                </c:pt>
                <c:pt idx="488">
                  <c:v>44379</c:v>
                </c:pt>
                <c:pt idx="489">
                  <c:v>44380</c:v>
                </c:pt>
                <c:pt idx="490">
                  <c:v>44381</c:v>
                </c:pt>
                <c:pt idx="491">
                  <c:v>44382</c:v>
                </c:pt>
                <c:pt idx="492">
                  <c:v>44383</c:v>
                </c:pt>
                <c:pt idx="493">
                  <c:v>44384</c:v>
                </c:pt>
                <c:pt idx="494">
                  <c:v>44385</c:v>
                </c:pt>
                <c:pt idx="495">
                  <c:v>44386</c:v>
                </c:pt>
                <c:pt idx="496">
                  <c:v>44387</c:v>
                </c:pt>
                <c:pt idx="497">
                  <c:v>44388</c:v>
                </c:pt>
                <c:pt idx="498">
                  <c:v>44389</c:v>
                </c:pt>
                <c:pt idx="499">
                  <c:v>44390</c:v>
                </c:pt>
                <c:pt idx="500">
                  <c:v>44391</c:v>
                </c:pt>
                <c:pt idx="501">
                  <c:v>44392</c:v>
                </c:pt>
                <c:pt idx="502">
                  <c:v>44393</c:v>
                </c:pt>
                <c:pt idx="503">
                  <c:v>44394</c:v>
                </c:pt>
                <c:pt idx="504">
                  <c:v>44395</c:v>
                </c:pt>
                <c:pt idx="505">
                  <c:v>44396</c:v>
                </c:pt>
                <c:pt idx="506">
                  <c:v>44397</c:v>
                </c:pt>
                <c:pt idx="507">
                  <c:v>44398</c:v>
                </c:pt>
                <c:pt idx="508">
                  <c:v>44399</c:v>
                </c:pt>
                <c:pt idx="509">
                  <c:v>44400</c:v>
                </c:pt>
                <c:pt idx="510">
                  <c:v>44401</c:v>
                </c:pt>
                <c:pt idx="511">
                  <c:v>44402</c:v>
                </c:pt>
                <c:pt idx="512">
                  <c:v>44403</c:v>
                </c:pt>
                <c:pt idx="513">
                  <c:v>44404</c:v>
                </c:pt>
                <c:pt idx="514">
                  <c:v>44405</c:v>
                </c:pt>
                <c:pt idx="515">
                  <c:v>44406</c:v>
                </c:pt>
                <c:pt idx="516">
                  <c:v>44407</c:v>
                </c:pt>
                <c:pt idx="517">
                  <c:v>44408</c:v>
                </c:pt>
                <c:pt idx="518">
                  <c:v>44409</c:v>
                </c:pt>
                <c:pt idx="519">
                  <c:v>44410</c:v>
                </c:pt>
                <c:pt idx="520">
                  <c:v>44411</c:v>
                </c:pt>
                <c:pt idx="521">
                  <c:v>44412</c:v>
                </c:pt>
                <c:pt idx="522">
                  <c:v>44413</c:v>
                </c:pt>
                <c:pt idx="523">
                  <c:v>44414</c:v>
                </c:pt>
                <c:pt idx="524">
                  <c:v>44415</c:v>
                </c:pt>
                <c:pt idx="525">
                  <c:v>44416</c:v>
                </c:pt>
                <c:pt idx="526">
                  <c:v>44417</c:v>
                </c:pt>
                <c:pt idx="527">
                  <c:v>44418</c:v>
                </c:pt>
                <c:pt idx="528">
                  <c:v>44419</c:v>
                </c:pt>
                <c:pt idx="529">
                  <c:v>44420</c:v>
                </c:pt>
                <c:pt idx="530">
                  <c:v>44421</c:v>
                </c:pt>
                <c:pt idx="531">
                  <c:v>44422</c:v>
                </c:pt>
                <c:pt idx="532">
                  <c:v>44423</c:v>
                </c:pt>
                <c:pt idx="533">
                  <c:v>44424</c:v>
                </c:pt>
                <c:pt idx="534">
                  <c:v>44425</c:v>
                </c:pt>
                <c:pt idx="535">
                  <c:v>44426</c:v>
                </c:pt>
                <c:pt idx="536">
                  <c:v>44427</c:v>
                </c:pt>
                <c:pt idx="537">
                  <c:v>44428</c:v>
                </c:pt>
                <c:pt idx="538">
                  <c:v>44429</c:v>
                </c:pt>
                <c:pt idx="539">
                  <c:v>44430</c:v>
                </c:pt>
                <c:pt idx="540">
                  <c:v>44431</c:v>
                </c:pt>
                <c:pt idx="541">
                  <c:v>44432</c:v>
                </c:pt>
                <c:pt idx="542">
                  <c:v>44433</c:v>
                </c:pt>
                <c:pt idx="543">
                  <c:v>44434</c:v>
                </c:pt>
                <c:pt idx="544">
                  <c:v>44435</c:v>
                </c:pt>
                <c:pt idx="545">
                  <c:v>44436</c:v>
                </c:pt>
                <c:pt idx="546">
                  <c:v>44437</c:v>
                </c:pt>
                <c:pt idx="547">
                  <c:v>44438</c:v>
                </c:pt>
                <c:pt idx="548">
                  <c:v>44439</c:v>
                </c:pt>
                <c:pt idx="549">
                  <c:v>44440</c:v>
                </c:pt>
                <c:pt idx="550">
                  <c:v>44441</c:v>
                </c:pt>
                <c:pt idx="551">
                  <c:v>44442</c:v>
                </c:pt>
                <c:pt idx="552">
                  <c:v>44443</c:v>
                </c:pt>
                <c:pt idx="553">
                  <c:v>44444</c:v>
                </c:pt>
                <c:pt idx="554">
                  <c:v>44445</c:v>
                </c:pt>
                <c:pt idx="555">
                  <c:v>44446</c:v>
                </c:pt>
                <c:pt idx="556">
                  <c:v>44447</c:v>
                </c:pt>
                <c:pt idx="557">
                  <c:v>44448</c:v>
                </c:pt>
                <c:pt idx="558">
                  <c:v>44449</c:v>
                </c:pt>
                <c:pt idx="559">
                  <c:v>44450</c:v>
                </c:pt>
                <c:pt idx="560">
                  <c:v>44451</c:v>
                </c:pt>
                <c:pt idx="561">
                  <c:v>44452</c:v>
                </c:pt>
                <c:pt idx="562">
                  <c:v>44453</c:v>
                </c:pt>
                <c:pt idx="563">
                  <c:v>44454</c:v>
                </c:pt>
                <c:pt idx="564">
                  <c:v>44455</c:v>
                </c:pt>
                <c:pt idx="565">
                  <c:v>44456</c:v>
                </c:pt>
                <c:pt idx="566">
                  <c:v>44457</c:v>
                </c:pt>
                <c:pt idx="567">
                  <c:v>44458</c:v>
                </c:pt>
                <c:pt idx="568">
                  <c:v>44459</c:v>
                </c:pt>
                <c:pt idx="569">
                  <c:v>44460</c:v>
                </c:pt>
                <c:pt idx="570">
                  <c:v>44461</c:v>
                </c:pt>
                <c:pt idx="571">
                  <c:v>44462</c:v>
                </c:pt>
                <c:pt idx="572">
                  <c:v>44463</c:v>
                </c:pt>
                <c:pt idx="573">
                  <c:v>44464</c:v>
                </c:pt>
                <c:pt idx="574">
                  <c:v>44465</c:v>
                </c:pt>
                <c:pt idx="575">
                  <c:v>44466</c:v>
                </c:pt>
                <c:pt idx="576">
                  <c:v>44467</c:v>
                </c:pt>
                <c:pt idx="577">
                  <c:v>44468</c:v>
                </c:pt>
                <c:pt idx="578">
                  <c:v>44469</c:v>
                </c:pt>
                <c:pt idx="579">
                  <c:v>44470</c:v>
                </c:pt>
                <c:pt idx="580">
                  <c:v>44471</c:v>
                </c:pt>
                <c:pt idx="581">
                  <c:v>44472</c:v>
                </c:pt>
              </c:numCache>
            </c:numRef>
          </c:cat>
          <c:val>
            <c:numRef>
              <c:f>'COVID19 chiffres'!$B$14:$B$595</c:f>
              <c:numCache>
                <c:formatCode>General</c:formatCode>
                <c:ptCount val="582"/>
                <c:pt idx="0">
                  <c:v>11</c:v>
                </c:pt>
                <c:pt idx="1">
                  <c:v>31</c:v>
                </c:pt>
                <c:pt idx="2">
                  <c:v>33</c:v>
                </c:pt>
                <c:pt idx="3">
                  <c:v>61</c:v>
                </c:pt>
                <c:pt idx="4">
                  <c:v>62</c:v>
                </c:pt>
                <c:pt idx="5">
                  <c:v>73</c:v>
                </c:pt>
                <c:pt idx="6">
                  <c:v>49</c:v>
                </c:pt>
                <c:pt idx="7">
                  <c:v>69</c:v>
                </c:pt>
                <c:pt idx="8">
                  <c:v>191</c:v>
                </c:pt>
                <c:pt idx="9">
                  <c:v>212</c:v>
                </c:pt>
                <c:pt idx="10">
                  <c:v>334</c:v>
                </c:pt>
                <c:pt idx="11">
                  <c:v>357</c:v>
                </c:pt>
                <c:pt idx="12">
                  <c:v>434</c:v>
                </c:pt>
                <c:pt idx="13">
                  <c:v>421</c:v>
                </c:pt>
                <c:pt idx="14">
                  <c:v>329</c:v>
                </c:pt>
                <c:pt idx="15">
                  <c:v>1065</c:v>
                </c:pt>
                <c:pt idx="16">
                  <c:v>1088</c:v>
                </c:pt>
                <c:pt idx="17">
                  <c:v>1215</c:v>
                </c:pt>
                <c:pt idx="18">
                  <c:v>837</c:v>
                </c:pt>
                <c:pt idx="19">
                  <c:v>1146</c:v>
                </c:pt>
                <c:pt idx="20">
                  <c:v>693</c:v>
                </c:pt>
                <c:pt idx="21">
                  <c:v>549</c:v>
                </c:pt>
                <c:pt idx="22">
                  <c:v>1464</c:v>
                </c:pt>
                <c:pt idx="23">
                  <c:v>1244</c:v>
                </c:pt>
                <c:pt idx="24">
                  <c:v>1072</c:v>
                </c:pt>
                <c:pt idx="25">
                  <c:v>1118</c:v>
                </c:pt>
                <c:pt idx="26">
                  <c:v>1306</c:v>
                </c:pt>
                <c:pt idx="27">
                  <c:v>723</c:v>
                </c:pt>
                <c:pt idx="28">
                  <c:v>435</c:v>
                </c:pt>
                <c:pt idx="29">
                  <c:v>1311</c:v>
                </c:pt>
                <c:pt idx="30">
                  <c:v>1138</c:v>
                </c:pt>
                <c:pt idx="31">
                  <c:v>1016</c:v>
                </c:pt>
                <c:pt idx="32">
                  <c:v>878</c:v>
                </c:pt>
                <c:pt idx="33">
                  <c:v>928</c:v>
                </c:pt>
                <c:pt idx="34">
                  <c:v>486</c:v>
                </c:pt>
                <c:pt idx="35">
                  <c:v>281</c:v>
                </c:pt>
                <c:pt idx="36">
                  <c:v>926</c:v>
                </c:pt>
                <c:pt idx="37">
                  <c:v>716</c:v>
                </c:pt>
                <c:pt idx="38">
                  <c:v>612</c:v>
                </c:pt>
                <c:pt idx="39">
                  <c:v>561</c:v>
                </c:pt>
                <c:pt idx="40">
                  <c:v>309</c:v>
                </c:pt>
                <c:pt idx="41">
                  <c:v>260</c:v>
                </c:pt>
                <c:pt idx="42">
                  <c:v>219</c:v>
                </c:pt>
                <c:pt idx="43">
                  <c:v>245</c:v>
                </c:pt>
                <c:pt idx="44">
                  <c:v>424</c:v>
                </c:pt>
                <c:pt idx="45">
                  <c:v>327</c:v>
                </c:pt>
                <c:pt idx="46">
                  <c:v>322</c:v>
                </c:pt>
                <c:pt idx="47">
                  <c:v>290</c:v>
                </c:pt>
                <c:pt idx="48">
                  <c:v>145</c:v>
                </c:pt>
                <c:pt idx="49">
                  <c:v>87</c:v>
                </c:pt>
                <c:pt idx="50">
                  <c:v>277</c:v>
                </c:pt>
                <c:pt idx="51">
                  <c:v>213</c:v>
                </c:pt>
                <c:pt idx="52">
                  <c:v>156</c:v>
                </c:pt>
                <c:pt idx="53">
                  <c:v>208</c:v>
                </c:pt>
                <c:pt idx="54">
                  <c:v>167</c:v>
                </c:pt>
                <c:pt idx="55">
                  <c:v>87</c:v>
                </c:pt>
                <c:pt idx="56">
                  <c:v>61</c:v>
                </c:pt>
                <c:pt idx="57">
                  <c:v>173</c:v>
                </c:pt>
                <c:pt idx="58">
                  <c:v>154</c:v>
                </c:pt>
                <c:pt idx="59">
                  <c:v>120</c:v>
                </c:pt>
                <c:pt idx="60">
                  <c:v>101</c:v>
                </c:pt>
                <c:pt idx="61">
                  <c:v>83</c:v>
                </c:pt>
                <c:pt idx="62">
                  <c:v>47</c:v>
                </c:pt>
                <c:pt idx="63">
                  <c:v>22</c:v>
                </c:pt>
                <c:pt idx="64">
                  <c:v>90</c:v>
                </c:pt>
                <c:pt idx="65">
                  <c:v>73</c:v>
                </c:pt>
                <c:pt idx="66">
                  <c:v>79</c:v>
                </c:pt>
                <c:pt idx="67">
                  <c:v>46</c:v>
                </c:pt>
                <c:pt idx="68">
                  <c:v>59</c:v>
                </c:pt>
                <c:pt idx="69">
                  <c:v>39</c:v>
                </c:pt>
                <c:pt idx="70">
                  <c:v>15</c:v>
                </c:pt>
                <c:pt idx="71">
                  <c:v>47</c:v>
                </c:pt>
                <c:pt idx="72">
                  <c:v>42</c:v>
                </c:pt>
                <c:pt idx="73">
                  <c:v>37</c:v>
                </c:pt>
                <c:pt idx="74">
                  <c:v>37</c:v>
                </c:pt>
                <c:pt idx="75">
                  <c:v>41</c:v>
                </c:pt>
                <c:pt idx="76">
                  <c:v>15</c:v>
                </c:pt>
                <c:pt idx="77">
                  <c:v>12</c:v>
                </c:pt>
                <c:pt idx="78">
                  <c:v>34</c:v>
                </c:pt>
                <c:pt idx="79">
                  <c:v>36</c:v>
                </c:pt>
                <c:pt idx="80">
                  <c:v>29</c:v>
                </c:pt>
                <c:pt idx="81">
                  <c:v>11</c:v>
                </c:pt>
                <c:pt idx="82">
                  <c:v>20</c:v>
                </c:pt>
                <c:pt idx="83">
                  <c:v>14</c:v>
                </c:pt>
                <c:pt idx="84">
                  <c:v>10</c:v>
                </c:pt>
                <c:pt idx="85">
                  <c:v>15</c:v>
                </c:pt>
                <c:pt idx="86">
                  <c:v>18</c:v>
                </c:pt>
                <c:pt idx="87">
                  <c:v>25</c:v>
                </c:pt>
                <c:pt idx="88">
                  <c:v>30</c:v>
                </c:pt>
                <c:pt idx="89">
                  <c:v>21</c:v>
                </c:pt>
                <c:pt idx="90">
                  <c:v>10</c:v>
                </c:pt>
                <c:pt idx="91">
                  <c:v>7</c:v>
                </c:pt>
                <c:pt idx="92">
                  <c:v>3</c:v>
                </c:pt>
                <c:pt idx="93">
                  <c:v>22</c:v>
                </c:pt>
                <c:pt idx="94">
                  <c:v>23</c:v>
                </c:pt>
                <c:pt idx="95">
                  <c:v>17</c:v>
                </c:pt>
                <c:pt idx="96">
                  <c:v>15</c:v>
                </c:pt>
                <c:pt idx="97">
                  <c:v>10</c:v>
                </c:pt>
                <c:pt idx="98">
                  <c:v>8</c:v>
                </c:pt>
                <c:pt idx="99">
                  <c:v>25</c:v>
                </c:pt>
                <c:pt idx="100">
                  <c:v>11</c:v>
                </c:pt>
                <c:pt idx="101">
                  <c:v>24</c:v>
                </c:pt>
                <c:pt idx="102">
                  <c:v>25</c:v>
                </c:pt>
                <c:pt idx="103">
                  <c:v>34</c:v>
                </c:pt>
                <c:pt idx="104">
                  <c:v>9</c:v>
                </c:pt>
                <c:pt idx="105">
                  <c:v>12</c:v>
                </c:pt>
                <c:pt idx="106">
                  <c:v>32</c:v>
                </c:pt>
                <c:pt idx="107">
                  <c:v>21</c:v>
                </c:pt>
                <c:pt idx="108">
                  <c:v>18</c:v>
                </c:pt>
                <c:pt idx="109">
                  <c:v>18</c:v>
                </c:pt>
                <c:pt idx="110">
                  <c:v>37</c:v>
                </c:pt>
                <c:pt idx="111">
                  <c:v>32</c:v>
                </c:pt>
                <c:pt idx="112">
                  <c:v>13</c:v>
                </c:pt>
                <c:pt idx="113">
                  <c:v>56</c:v>
                </c:pt>
                <c:pt idx="114">
                  <c:v>37</c:v>
                </c:pt>
                <c:pt idx="115">
                  <c:v>64</c:v>
                </c:pt>
                <c:pt idx="116">
                  <c:v>48</c:v>
                </c:pt>
                <c:pt idx="117">
                  <c:v>92</c:v>
                </c:pt>
                <c:pt idx="118">
                  <c:v>36</c:v>
                </c:pt>
                <c:pt idx="119">
                  <c:v>24</c:v>
                </c:pt>
                <c:pt idx="120">
                  <c:v>160</c:v>
                </c:pt>
                <c:pt idx="121">
                  <c:v>138</c:v>
                </c:pt>
                <c:pt idx="122">
                  <c:v>102</c:v>
                </c:pt>
                <c:pt idx="123">
                  <c:v>127</c:v>
                </c:pt>
                <c:pt idx="124">
                  <c:v>96</c:v>
                </c:pt>
                <c:pt idx="125">
                  <c:v>26</c:v>
                </c:pt>
                <c:pt idx="126">
                  <c:v>37</c:v>
                </c:pt>
                <c:pt idx="127">
                  <c:v>106</c:v>
                </c:pt>
                <c:pt idx="128">
                  <c:v>107</c:v>
                </c:pt>
                <c:pt idx="129">
                  <c:v>97</c:v>
                </c:pt>
                <c:pt idx="130">
                  <c:v>97</c:v>
                </c:pt>
                <c:pt idx="131">
                  <c:v>111</c:v>
                </c:pt>
                <c:pt idx="132">
                  <c:v>71</c:v>
                </c:pt>
                <c:pt idx="133">
                  <c:v>46</c:v>
                </c:pt>
                <c:pt idx="134">
                  <c:v>120</c:v>
                </c:pt>
                <c:pt idx="135">
                  <c:v>129</c:v>
                </c:pt>
                <c:pt idx="136">
                  <c:v>123</c:v>
                </c:pt>
                <c:pt idx="137">
                  <c:v>107</c:v>
                </c:pt>
                <c:pt idx="138">
                  <c:v>116</c:v>
                </c:pt>
                <c:pt idx="139">
                  <c:v>80</c:v>
                </c:pt>
                <c:pt idx="140">
                  <c:v>42</c:v>
                </c:pt>
                <c:pt idx="141">
                  <c:v>127</c:v>
                </c:pt>
                <c:pt idx="142">
                  <c:v>138</c:v>
                </c:pt>
                <c:pt idx="143">
                  <c:v>118</c:v>
                </c:pt>
                <c:pt idx="144">
                  <c:v>143</c:v>
                </c:pt>
                <c:pt idx="145">
                  <c:v>148</c:v>
                </c:pt>
                <c:pt idx="146">
                  <c:v>95</c:v>
                </c:pt>
                <c:pt idx="147">
                  <c:v>57</c:v>
                </c:pt>
                <c:pt idx="148">
                  <c:v>194</c:v>
                </c:pt>
                <c:pt idx="149">
                  <c:v>190</c:v>
                </c:pt>
                <c:pt idx="150">
                  <c:v>220</c:v>
                </c:pt>
                <c:pt idx="151">
                  <c:v>212</c:v>
                </c:pt>
                <c:pt idx="152">
                  <c:v>164</c:v>
                </c:pt>
                <c:pt idx="153">
                  <c:v>97</c:v>
                </c:pt>
                <c:pt idx="154">
                  <c:v>80</c:v>
                </c:pt>
                <c:pt idx="155">
                  <c:v>196</c:v>
                </c:pt>
                <c:pt idx="156">
                  <c:v>181</c:v>
                </c:pt>
                <c:pt idx="157">
                  <c:v>152</c:v>
                </c:pt>
                <c:pt idx="158">
                  <c:v>156</c:v>
                </c:pt>
                <c:pt idx="159">
                  <c:v>185</c:v>
                </c:pt>
                <c:pt idx="160">
                  <c:v>130</c:v>
                </c:pt>
                <c:pt idx="161">
                  <c:v>100</c:v>
                </c:pt>
                <c:pt idx="162">
                  <c:v>282</c:v>
                </c:pt>
                <c:pt idx="163">
                  <c:v>256</c:v>
                </c:pt>
                <c:pt idx="164">
                  <c:v>247</c:v>
                </c:pt>
                <c:pt idx="165">
                  <c:v>274</c:v>
                </c:pt>
                <c:pt idx="166">
                  <c:v>234</c:v>
                </c:pt>
                <c:pt idx="167">
                  <c:v>149</c:v>
                </c:pt>
                <c:pt idx="168">
                  <c:v>140</c:v>
                </c:pt>
                <c:pt idx="169">
                  <c:v>286</c:v>
                </c:pt>
                <c:pt idx="170">
                  <c:v>295</c:v>
                </c:pt>
                <c:pt idx="171">
                  <c:v>285</c:v>
                </c:pt>
                <c:pt idx="172">
                  <c:v>350</c:v>
                </c:pt>
                <c:pt idx="173">
                  <c:v>314</c:v>
                </c:pt>
                <c:pt idx="174">
                  <c:v>193</c:v>
                </c:pt>
                <c:pt idx="175">
                  <c:v>136</c:v>
                </c:pt>
                <c:pt idx="176">
                  <c:v>306</c:v>
                </c:pt>
                <c:pt idx="177">
                  <c:v>340</c:v>
                </c:pt>
                <c:pt idx="178">
                  <c:v>363</c:v>
                </c:pt>
                <c:pt idx="179">
                  <c:v>353</c:v>
                </c:pt>
                <c:pt idx="180">
                  <c:v>377</c:v>
                </c:pt>
                <c:pt idx="181">
                  <c:v>216</c:v>
                </c:pt>
                <c:pt idx="182">
                  <c:v>144</c:v>
                </c:pt>
                <c:pt idx="183">
                  <c:v>347</c:v>
                </c:pt>
                <c:pt idx="184">
                  <c:v>364</c:v>
                </c:pt>
                <c:pt idx="185">
                  <c:v>417</c:v>
                </c:pt>
                <c:pt idx="186">
                  <c:v>438</c:v>
                </c:pt>
                <c:pt idx="187">
                  <c:v>426</c:v>
                </c:pt>
                <c:pt idx="188">
                  <c:v>295</c:v>
                </c:pt>
                <c:pt idx="189">
                  <c:v>170</c:v>
                </c:pt>
                <c:pt idx="190">
                  <c:v>467</c:v>
                </c:pt>
                <c:pt idx="191">
                  <c:v>388</c:v>
                </c:pt>
                <c:pt idx="192">
                  <c:v>462</c:v>
                </c:pt>
                <c:pt idx="193">
                  <c:v>507</c:v>
                </c:pt>
                <c:pt idx="194">
                  <c:v>535</c:v>
                </c:pt>
                <c:pt idx="195">
                  <c:v>266</c:v>
                </c:pt>
                <c:pt idx="196">
                  <c:v>238</c:v>
                </c:pt>
                <c:pt idx="197">
                  <c:v>504</c:v>
                </c:pt>
                <c:pt idx="198">
                  <c:v>458</c:v>
                </c:pt>
                <c:pt idx="199">
                  <c:v>517</c:v>
                </c:pt>
                <c:pt idx="200">
                  <c:v>499</c:v>
                </c:pt>
                <c:pt idx="201">
                  <c:v>446</c:v>
                </c:pt>
                <c:pt idx="202">
                  <c:v>285</c:v>
                </c:pt>
                <c:pt idx="203">
                  <c:v>201</c:v>
                </c:pt>
                <c:pt idx="204">
                  <c:v>396</c:v>
                </c:pt>
                <c:pt idx="205">
                  <c:v>426</c:v>
                </c:pt>
                <c:pt idx="206">
                  <c:v>389</c:v>
                </c:pt>
                <c:pt idx="207">
                  <c:v>311</c:v>
                </c:pt>
                <c:pt idx="208">
                  <c:v>360</c:v>
                </c:pt>
                <c:pt idx="209">
                  <c:v>222</c:v>
                </c:pt>
                <c:pt idx="210">
                  <c:v>120</c:v>
                </c:pt>
                <c:pt idx="211">
                  <c:v>370</c:v>
                </c:pt>
                <c:pt idx="212">
                  <c:v>449</c:v>
                </c:pt>
                <c:pt idx="213">
                  <c:v>541</c:v>
                </c:pt>
                <c:pt idx="214">
                  <c:v>602</c:v>
                </c:pt>
                <c:pt idx="215">
                  <c:v>680</c:v>
                </c:pt>
                <c:pt idx="216">
                  <c:v>515</c:v>
                </c:pt>
                <c:pt idx="217">
                  <c:v>315</c:v>
                </c:pt>
                <c:pt idx="218">
                  <c:v>1021</c:v>
                </c:pt>
                <c:pt idx="219">
                  <c:v>1098</c:v>
                </c:pt>
                <c:pt idx="220">
                  <c:v>1380</c:v>
                </c:pt>
                <c:pt idx="221">
                  <c:v>1475</c:v>
                </c:pt>
                <c:pt idx="222">
                  <c:v>1729</c:v>
                </c:pt>
                <c:pt idx="223">
                  <c:v>1257</c:v>
                </c:pt>
                <c:pt idx="224">
                  <c:v>812</c:v>
                </c:pt>
                <c:pt idx="225">
                  <c:v>2572</c:v>
                </c:pt>
                <c:pt idx="226">
                  <c:v>2700</c:v>
                </c:pt>
                <c:pt idx="227">
                  <c:v>3006</c:v>
                </c:pt>
                <c:pt idx="228">
                  <c:v>3410</c:v>
                </c:pt>
                <c:pt idx="229">
                  <c:v>3699</c:v>
                </c:pt>
                <c:pt idx="230">
                  <c:v>2385</c:v>
                </c:pt>
                <c:pt idx="231">
                  <c:v>1787</c:v>
                </c:pt>
                <c:pt idx="232">
                  <c:v>5427</c:v>
                </c:pt>
                <c:pt idx="233">
                  <c:v>5709</c:v>
                </c:pt>
                <c:pt idx="234">
                  <c:v>6492</c:v>
                </c:pt>
                <c:pt idx="235">
                  <c:v>6797</c:v>
                </c:pt>
                <c:pt idx="236">
                  <c:v>7525</c:v>
                </c:pt>
                <c:pt idx="237">
                  <c:v>4700</c:v>
                </c:pt>
                <c:pt idx="238">
                  <c:v>3232</c:v>
                </c:pt>
                <c:pt idx="239">
                  <c:v>10155</c:v>
                </c:pt>
                <c:pt idx="240">
                  <c:v>9770</c:v>
                </c:pt>
                <c:pt idx="241">
                  <c:v>9316</c:v>
                </c:pt>
                <c:pt idx="242">
                  <c:v>9001</c:v>
                </c:pt>
                <c:pt idx="243">
                  <c:v>8974</c:v>
                </c:pt>
                <c:pt idx="244">
                  <c:v>5153</c:v>
                </c:pt>
                <c:pt idx="245">
                  <c:v>3649</c:v>
                </c:pt>
                <c:pt idx="246">
                  <c:v>10561</c:v>
                </c:pt>
                <c:pt idx="247">
                  <c:v>9631</c:v>
                </c:pt>
                <c:pt idx="248">
                  <c:v>8750</c:v>
                </c:pt>
                <c:pt idx="249">
                  <c:v>7867</c:v>
                </c:pt>
                <c:pt idx="250">
                  <c:v>7399</c:v>
                </c:pt>
                <c:pt idx="251">
                  <c:v>4202</c:v>
                </c:pt>
                <c:pt idx="252">
                  <c:v>3001</c:v>
                </c:pt>
                <c:pt idx="253">
                  <c:v>8728</c:v>
                </c:pt>
                <c:pt idx="254">
                  <c:v>7424</c:v>
                </c:pt>
                <c:pt idx="255">
                  <c:v>6383</c:v>
                </c:pt>
                <c:pt idx="256">
                  <c:v>5984</c:v>
                </c:pt>
                <c:pt idx="257">
                  <c:v>5705</c:v>
                </c:pt>
                <c:pt idx="258">
                  <c:v>3223</c:v>
                </c:pt>
                <c:pt idx="259">
                  <c:v>2326</c:v>
                </c:pt>
                <c:pt idx="260">
                  <c:v>6604</c:v>
                </c:pt>
                <c:pt idx="261">
                  <c:v>5454</c:v>
                </c:pt>
                <c:pt idx="262">
                  <c:v>4875</c:v>
                </c:pt>
                <c:pt idx="263">
                  <c:v>4512</c:v>
                </c:pt>
                <c:pt idx="264">
                  <c:v>4344</c:v>
                </c:pt>
                <c:pt idx="265">
                  <c:v>2587</c:v>
                </c:pt>
                <c:pt idx="266">
                  <c:v>1903</c:v>
                </c:pt>
                <c:pt idx="267">
                  <c:v>5462</c:v>
                </c:pt>
                <c:pt idx="268">
                  <c:v>4454</c:v>
                </c:pt>
                <c:pt idx="269">
                  <c:v>4328</c:v>
                </c:pt>
                <c:pt idx="270">
                  <c:v>3968</c:v>
                </c:pt>
                <c:pt idx="271">
                  <c:v>4075</c:v>
                </c:pt>
                <c:pt idx="272">
                  <c:v>2327</c:v>
                </c:pt>
                <c:pt idx="273">
                  <c:v>1702</c:v>
                </c:pt>
                <c:pt idx="274">
                  <c:v>5300</c:v>
                </c:pt>
                <c:pt idx="275">
                  <c:v>4276</c:v>
                </c:pt>
                <c:pt idx="276">
                  <c:v>4440</c:v>
                </c:pt>
                <c:pt idx="277">
                  <c:v>4336</c:v>
                </c:pt>
                <c:pt idx="278">
                  <c:v>4575</c:v>
                </c:pt>
                <c:pt idx="279">
                  <c:v>2532</c:v>
                </c:pt>
                <c:pt idx="280">
                  <c:v>1943</c:v>
                </c:pt>
                <c:pt idx="281">
                  <c:v>5851</c:v>
                </c:pt>
                <c:pt idx="282">
                  <c:v>4687</c:v>
                </c:pt>
                <c:pt idx="283">
                  <c:v>5263</c:v>
                </c:pt>
                <c:pt idx="284">
                  <c:v>4661</c:v>
                </c:pt>
                <c:pt idx="285">
                  <c:v>4709</c:v>
                </c:pt>
                <c:pt idx="286">
                  <c:v>2891</c:v>
                </c:pt>
                <c:pt idx="287">
                  <c:v>2117</c:v>
                </c:pt>
                <c:pt idx="288">
                  <c:v>5947</c:v>
                </c:pt>
                <c:pt idx="289">
                  <c:v>5206</c:v>
                </c:pt>
                <c:pt idx="290">
                  <c:v>4854</c:v>
                </c:pt>
                <c:pt idx="291">
                  <c:v>4422</c:v>
                </c:pt>
                <c:pt idx="292">
                  <c:v>4393</c:v>
                </c:pt>
                <c:pt idx="293">
                  <c:v>2707</c:v>
                </c:pt>
                <c:pt idx="294">
                  <c:v>1976</c:v>
                </c:pt>
                <c:pt idx="295">
                  <c:v>5667</c:v>
                </c:pt>
                <c:pt idx="296">
                  <c:v>4665</c:v>
                </c:pt>
                <c:pt idx="297">
                  <c:v>4525</c:v>
                </c:pt>
                <c:pt idx="298">
                  <c:v>3082</c:v>
                </c:pt>
                <c:pt idx="299">
                  <c:v>1751</c:v>
                </c:pt>
                <c:pt idx="300">
                  <c:v>2381</c:v>
                </c:pt>
                <c:pt idx="301">
                  <c:v>2145</c:v>
                </c:pt>
                <c:pt idx="302">
                  <c:v>5073</c:v>
                </c:pt>
                <c:pt idx="303">
                  <c:v>4500</c:v>
                </c:pt>
                <c:pt idx="304">
                  <c:v>4240</c:v>
                </c:pt>
                <c:pt idx="305">
                  <c:v>3077</c:v>
                </c:pt>
                <c:pt idx="306">
                  <c:v>1695</c:v>
                </c:pt>
                <c:pt idx="307">
                  <c:v>2745</c:v>
                </c:pt>
                <c:pt idx="308">
                  <c:v>2238</c:v>
                </c:pt>
                <c:pt idx="309">
                  <c:v>5314</c:v>
                </c:pt>
                <c:pt idx="310">
                  <c:v>4198</c:v>
                </c:pt>
                <c:pt idx="311">
                  <c:v>3363</c:v>
                </c:pt>
                <c:pt idx="312">
                  <c:v>3185</c:v>
                </c:pt>
                <c:pt idx="313">
                  <c:v>3066</c:v>
                </c:pt>
                <c:pt idx="314">
                  <c:v>1691</c:v>
                </c:pt>
                <c:pt idx="315">
                  <c:v>1302</c:v>
                </c:pt>
                <c:pt idx="316">
                  <c:v>3480</c:v>
                </c:pt>
                <c:pt idx="317">
                  <c:v>2616</c:v>
                </c:pt>
                <c:pt idx="318">
                  <c:v>2465</c:v>
                </c:pt>
                <c:pt idx="319">
                  <c:v>2240</c:v>
                </c:pt>
                <c:pt idx="320">
                  <c:v>2163</c:v>
                </c:pt>
                <c:pt idx="321">
                  <c:v>1343</c:v>
                </c:pt>
                <c:pt idx="322">
                  <c:v>899</c:v>
                </c:pt>
                <c:pt idx="323">
                  <c:v>2954</c:v>
                </c:pt>
                <c:pt idx="324">
                  <c:v>2341</c:v>
                </c:pt>
                <c:pt idx="325">
                  <c:v>2294</c:v>
                </c:pt>
                <c:pt idx="326">
                  <c:v>2061</c:v>
                </c:pt>
                <c:pt idx="327">
                  <c:v>2045</c:v>
                </c:pt>
                <c:pt idx="328">
                  <c:v>1103</c:v>
                </c:pt>
                <c:pt idx="329">
                  <c:v>741</c:v>
                </c:pt>
                <c:pt idx="330">
                  <c:v>2496</c:v>
                </c:pt>
                <c:pt idx="331">
                  <c:v>1855</c:v>
                </c:pt>
                <c:pt idx="332">
                  <c:v>1879</c:v>
                </c:pt>
                <c:pt idx="333">
                  <c:v>1790</c:v>
                </c:pt>
                <c:pt idx="334">
                  <c:v>1768</c:v>
                </c:pt>
                <c:pt idx="335">
                  <c:v>1021</c:v>
                </c:pt>
                <c:pt idx="336">
                  <c:v>740</c:v>
                </c:pt>
                <c:pt idx="337">
                  <c:v>2175</c:v>
                </c:pt>
                <c:pt idx="338">
                  <c:v>1655</c:v>
                </c:pt>
                <c:pt idx="339">
                  <c:v>1738</c:v>
                </c:pt>
                <c:pt idx="340">
                  <c:v>1443</c:v>
                </c:pt>
                <c:pt idx="341">
                  <c:v>1508</c:v>
                </c:pt>
                <c:pt idx="342">
                  <c:v>891</c:v>
                </c:pt>
                <c:pt idx="343">
                  <c:v>676</c:v>
                </c:pt>
                <c:pt idx="344">
                  <c:v>1753</c:v>
                </c:pt>
                <c:pt idx="345">
                  <c:v>1353</c:v>
                </c:pt>
                <c:pt idx="346">
                  <c:v>1262</c:v>
                </c:pt>
                <c:pt idx="347">
                  <c:v>1173</c:v>
                </c:pt>
                <c:pt idx="348">
                  <c:v>1131</c:v>
                </c:pt>
                <c:pt idx="349">
                  <c:v>719</c:v>
                </c:pt>
                <c:pt idx="350">
                  <c:v>486</c:v>
                </c:pt>
                <c:pt idx="351">
                  <c:v>1305</c:v>
                </c:pt>
                <c:pt idx="352">
                  <c:v>1139</c:v>
                </c:pt>
                <c:pt idx="353">
                  <c:v>1217</c:v>
                </c:pt>
                <c:pt idx="354">
                  <c:v>1009</c:v>
                </c:pt>
                <c:pt idx="355">
                  <c:v>1094</c:v>
                </c:pt>
                <c:pt idx="356">
                  <c:v>692</c:v>
                </c:pt>
                <c:pt idx="357">
                  <c:v>528</c:v>
                </c:pt>
                <c:pt idx="358">
                  <c:v>1411</c:v>
                </c:pt>
                <c:pt idx="359">
                  <c:v>1264</c:v>
                </c:pt>
                <c:pt idx="360">
                  <c:v>1084</c:v>
                </c:pt>
                <c:pt idx="361">
                  <c:v>1122</c:v>
                </c:pt>
                <c:pt idx="362">
                  <c:v>1082</c:v>
                </c:pt>
                <c:pt idx="363">
                  <c:v>728</c:v>
                </c:pt>
                <c:pt idx="364">
                  <c:v>551</c:v>
                </c:pt>
                <c:pt idx="365">
                  <c:v>1420</c:v>
                </c:pt>
                <c:pt idx="366">
                  <c:v>1234</c:v>
                </c:pt>
                <c:pt idx="367">
                  <c:v>1245</c:v>
                </c:pt>
                <c:pt idx="368">
                  <c:v>1064</c:v>
                </c:pt>
                <c:pt idx="369">
                  <c:v>1279</c:v>
                </c:pt>
                <c:pt idx="370">
                  <c:v>767</c:v>
                </c:pt>
                <c:pt idx="371">
                  <c:v>584</c:v>
                </c:pt>
                <c:pt idx="372">
                  <c:v>1702</c:v>
                </c:pt>
                <c:pt idx="373">
                  <c:v>1388</c:v>
                </c:pt>
                <c:pt idx="374">
                  <c:v>1392</c:v>
                </c:pt>
                <c:pt idx="375">
                  <c:v>1341</c:v>
                </c:pt>
                <c:pt idx="376">
                  <c:v>1346</c:v>
                </c:pt>
                <c:pt idx="377">
                  <c:v>928</c:v>
                </c:pt>
                <c:pt idx="378">
                  <c:v>707</c:v>
                </c:pt>
                <c:pt idx="379">
                  <c:v>1923</c:v>
                </c:pt>
                <c:pt idx="380">
                  <c:v>1656</c:v>
                </c:pt>
                <c:pt idx="381">
                  <c:v>1828</c:v>
                </c:pt>
                <c:pt idx="382">
                  <c:v>1650</c:v>
                </c:pt>
                <c:pt idx="383">
                  <c:v>1549</c:v>
                </c:pt>
                <c:pt idx="384">
                  <c:v>1114</c:v>
                </c:pt>
                <c:pt idx="385">
                  <c:v>789</c:v>
                </c:pt>
                <c:pt idx="386">
                  <c:v>2266</c:v>
                </c:pt>
                <c:pt idx="387">
                  <c:v>2001</c:v>
                </c:pt>
                <c:pt idx="388">
                  <c:v>1935</c:v>
                </c:pt>
                <c:pt idx="389">
                  <c:v>2146</c:v>
                </c:pt>
                <c:pt idx="390">
                  <c:v>2003</c:v>
                </c:pt>
                <c:pt idx="391">
                  <c:v>1215</c:v>
                </c:pt>
                <c:pt idx="392">
                  <c:v>1001</c:v>
                </c:pt>
                <c:pt idx="393">
                  <c:v>2537</c:v>
                </c:pt>
                <c:pt idx="394">
                  <c:v>2097</c:v>
                </c:pt>
                <c:pt idx="395">
                  <c:v>2135</c:v>
                </c:pt>
                <c:pt idx="396">
                  <c:v>1988</c:v>
                </c:pt>
                <c:pt idx="397">
                  <c:v>1212</c:v>
                </c:pt>
                <c:pt idx="398">
                  <c:v>1325</c:v>
                </c:pt>
                <c:pt idx="399">
                  <c:v>1027</c:v>
                </c:pt>
                <c:pt idx="400">
                  <c:v>1294</c:v>
                </c:pt>
                <c:pt idx="401">
                  <c:v>2693</c:v>
                </c:pt>
                <c:pt idx="402">
                  <c:v>2404</c:v>
                </c:pt>
                <c:pt idx="403">
                  <c:v>2506</c:v>
                </c:pt>
                <c:pt idx="404">
                  <c:v>2424</c:v>
                </c:pt>
                <c:pt idx="405">
                  <c:v>1688</c:v>
                </c:pt>
                <c:pt idx="406">
                  <c:v>1186</c:v>
                </c:pt>
                <c:pt idx="407">
                  <c:v>2752</c:v>
                </c:pt>
                <c:pt idx="408">
                  <c:v>2384</c:v>
                </c:pt>
                <c:pt idx="409">
                  <c:v>2226</c:v>
                </c:pt>
                <c:pt idx="410">
                  <c:v>2161</c:v>
                </c:pt>
                <c:pt idx="411">
                  <c:v>2132</c:v>
                </c:pt>
                <c:pt idx="412">
                  <c:v>1440</c:v>
                </c:pt>
                <c:pt idx="413">
                  <c:v>1055</c:v>
                </c:pt>
                <c:pt idx="414">
                  <c:v>2755</c:v>
                </c:pt>
                <c:pt idx="415">
                  <c:v>2402</c:v>
                </c:pt>
                <c:pt idx="416">
                  <c:v>2313</c:v>
                </c:pt>
                <c:pt idx="417">
                  <c:v>2273</c:v>
                </c:pt>
                <c:pt idx="418">
                  <c:v>2180</c:v>
                </c:pt>
                <c:pt idx="419">
                  <c:v>1465</c:v>
                </c:pt>
                <c:pt idx="420">
                  <c:v>1193</c:v>
                </c:pt>
                <c:pt idx="421">
                  <c:v>2457</c:v>
                </c:pt>
                <c:pt idx="422">
                  <c:v>2050</c:v>
                </c:pt>
                <c:pt idx="423">
                  <c:v>2016</c:v>
                </c:pt>
                <c:pt idx="424">
                  <c:v>1721</c:v>
                </c:pt>
                <c:pt idx="425">
                  <c:v>1684</c:v>
                </c:pt>
                <c:pt idx="426">
                  <c:v>1163</c:v>
                </c:pt>
                <c:pt idx="427">
                  <c:v>833</c:v>
                </c:pt>
                <c:pt idx="428">
                  <c:v>2025</c:v>
                </c:pt>
                <c:pt idx="429">
                  <c:v>1740</c:v>
                </c:pt>
                <c:pt idx="430">
                  <c:v>1654</c:v>
                </c:pt>
                <c:pt idx="431">
                  <c:v>1487</c:v>
                </c:pt>
                <c:pt idx="432">
                  <c:v>1576</c:v>
                </c:pt>
                <c:pt idx="433">
                  <c:v>1065</c:v>
                </c:pt>
                <c:pt idx="434">
                  <c:v>783</c:v>
                </c:pt>
                <c:pt idx="435">
                  <c:v>1722</c:v>
                </c:pt>
                <c:pt idx="436">
                  <c:v>1382</c:v>
                </c:pt>
                <c:pt idx="437">
                  <c:v>1443</c:v>
                </c:pt>
                <c:pt idx="438">
                  <c:v>673</c:v>
                </c:pt>
                <c:pt idx="439">
                  <c:v>1172</c:v>
                </c:pt>
                <c:pt idx="440">
                  <c:v>805</c:v>
                </c:pt>
                <c:pt idx="441">
                  <c:v>656</c:v>
                </c:pt>
                <c:pt idx="442">
                  <c:v>1673</c:v>
                </c:pt>
                <c:pt idx="443">
                  <c:v>1343</c:v>
                </c:pt>
                <c:pt idx="444">
                  <c:v>1213</c:v>
                </c:pt>
                <c:pt idx="445">
                  <c:v>1044</c:v>
                </c:pt>
                <c:pt idx="446">
                  <c:v>985</c:v>
                </c:pt>
                <c:pt idx="447">
                  <c:v>625</c:v>
                </c:pt>
                <c:pt idx="448">
                  <c:v>471</c:v>
                </c:pt>
                <c:pt idx="449">
                  <c:v>581</c:v>
                </c:pt>
                <c:pt idx="450">
                  <c:v>1148</c:v>
                </c:pt>
                <c:pt idx="451">
                  <c:v>928</c:v>
                </c:pt>
                <c:pt idx="452">
                  <c:v>852</c:v>
                </c:pt>
                <c:pt idx="453">
                  <c:v>751</c:v>
                </c:pt>
                <c:pt idx="454">
                  <c:v>501</c:v>
                </c:pt>
                <c:pt idx="455">
                  <c:v>359</c:v>
                </c:pt>
                <c:pt idx="456">
                  <c:v>855</c:v>
                </c:pt>
                <c:pt idx="457">
                  <c:v>655</c:v>
                </c:pt>
                <c:pt idx="458">
                  <c:v>551</c:v>
                </c:pt>
                <c:pt idx="459">
                  <c:v>472</c:v>
                </c:pt>
                <c:pt idx="460">
                  <c:v>491</c:v>
                </c:pt>
                <c:pt idx="461">
                  <c:v>313</c:v>
                </c:pt>
                <c:pt idx="462">
                  <c:v>187</c:v>
                </c:pt>
                <c:pt idx="463">
                  <c:v>582</c:v>
                </c:pt>
                <c:pt idx="464">
                  <c:v>419</c:v>
                </c:pt>
                <c:pt idx="465">
                  <c:v>375</c:v>
                </c:pt>
                <c:pt idx="466">
                  <c:v>307</c:v>
                </c:pt>
                <c:pt idx="467">
                  <c:v>319</c:v>
                </c:pt>
                <c:pt idx="468">
                  <c:v>194</c:v>
                </c:pt>
                <c:pt idx="469">
                  <c:v>121</c:v>
                </c:pt>
                <c:pt idx="470">
                  <c:v>328</c:v>
                </c:pt>
                <c:pt idx="471">
                  <c:v>234</c:v>
                </c:pt>
                <c:pt idx="472">
                  <c:v>191</c:v>
                </c:pt>
                <c:pt idx="473">
                  <c:v>155</c:v>
                </c:pt>
                <c:pt idx="474">
                  <c:v>152</c:v>
                </c:pt>
                <c:pt idx="475">
                  <c:v>102</c:v>
                </c:pt>
                <c:pt idx="476">
                  <c:v>78</c:v>
                </c:pt>
                <c:pt idx="477">
                  <c:v>165</c:v>
                </c:pt>
                <c:pt idx="478">
                  <c:v>124</c:v>
                </c:pt>
                <c:pt idx="479">
                  <c:v>129</c:v>
                </c:pt>
                <c:pt idx="480">
                  <c:v>113</c:v>
                </c:pt>
                <c:pt idx="481">
                  <c:v>98</c:v>
                </c:pt>
                <c:pt idx="482">
                  <c:v>60</c:v>
                </c:pt>
                <c:pt idx="483">
                  <c:v>61</c:v>
                </c:pt>
                <c:pt idx="484">
                  <c:v>151</c:v>
                </c:pt>
                <c:pt idx="485">
                  <c:v>118</c:v>
                </c:pt>
                <c:pt idx="486">
                  <c:v>161</c:v>
                </c:pt>
                <c:pt idx="487">
                  <c:v>171</c:v>
                </c:pt>
                <c:pt idx="488">
                  <c:v>168</c:v>
                </c:pt>
                <c:pt idx="489">
                  <c:v>129</c:v>
                </c:pt>
                <c:pt idx="490">
                  <c:v>139</c:v>
                </c:pt>
                <c:pt idx="491">
                  <c:v>313</c:v>
                </c:pt>
                <c:pt idx="492">
                  <c:v>293</c:v>
                </c:pt>
                <c:pt idx="493">
                  <c:v>322</c:v>
                </c:pt>
                <c:pt idx="494">
                  <c:v>315</c:v>
                </c:pt>
                <c:pt idx="495">
                  <c:v>329</c:v>
                </c:pt>
                <c:pt idx="496">
                  <c:v>257</c:v>
                </c:pt>
                <c:pt idx="497">
                  <c:v>230</c:v>
                </c:pt>
                <c:pt idx="498">
                  <c:v>572</c:v>
                </c:pt>
                <c:pt idx="499">
                  <c:v>524</c:v>
                </c:pt>
                <c:pt idx="500">
                  <c:v>590</c:v>
                </c:pt>
                <c:pt idx="501">
                  <c:v>625</c:v>
                </c:pt>
                <c:pt idx="502">
                  <c:v>646</c:v>
                </c:pt>
                <c:pt idx="503">
                  <c:v>455</c:v>
                </c:pt>
                <c:pt idx="504">
                  <c:v>397</c:v>
                </c:pt>
                <c:pt idx="505">
                  <c:v>854</c:v>
                </c:pt>
                <c:pt idx="506">
                  <c:v>740</c:v>
                </c:pt>
                <c:pt idx="507">
                  <c:v>876</c:v>
                </c:pt>
                <c:pt idx="508">
                  <c:v>726</c:v>
                </c:pt>
                <c:pt idx="509">
                  <c:v>744</c:v>
                </c:pt>
                <c:pt idx="510">
                  <c:v>541</c:v>
                </c:pt>
                <c:pt idx="511">
                  <c:v>484</c:v>
                </c:pt>
                <c:pt idx="512">
                  <c:v>953</c:v>
                </c:pt>
                <c:pt idx="513">
                  <c:v>741</c:v>
                </c:pt>
                <c:pt idx="514">
                  <c:v>785</c:v>
                </c:pt>
                <c:pt idx="515">
                  <c:v>784</c:v>
                </c:pt>
                <c:pt idx="516">
                  <c:v>802</c:v>
                </c:pt>
                <c:pt idx="517">
                  <c:v>659</c:v>
                </c:pt>
                <c:pt idx="518">
                  <c:v>537</c:v>
                </c:pt>
                <c:pt idx="519">
                  <c:v>1235</c:v>
                </c:pt>
                <c:pt idx="520">
                  <c:v>990</c:v>
                </c:pt>
                <c:pt idx="521">
                  <c:v>1072</c:v>
                </c:pt>
                <c:pt idx="522">
                  <c:v>1123</c:v>
                </c:pt>
                <c:pt idx="523">
                  <c:v>1155</c:v>
                </c:pt>
                <c:pt idx="524">
                  <c:v>1048</c:v>
                </c:pt>
                <c:pt idx="525">
                  <c:v>1011</c:v>
                </c:pt>
                <c:pt idx="526">
                  <c:v>2333</c:v>
                </c:pt>
                <c:pt idx="527">
                  <c:v>2041</c:v>
                </c:pt>
                <c:pt idx="528">
                  <c:v>2094</c:v>
                </c:pt>
                <c:pt idx="529">
                  <c:v>2176</c:v>
                </c:pt>
                <c:pt idx="530">
                  <c:v>2218</c:v>
                </c:pt>
                <c:pt idx="531">
                  <c:v>1683</c:v>
                </c:pt>
                <c:pt idx="532">
                  <c:v>1664</c:v>
                </c:pt>
                <c:pt idx="533">
                  <c:v>3962</c:v>
                </c:pt>
                <c:pt idx="534">
                  <c:v>2855</c:v>
                </c:pt>
                <c:pt idx="535">
                  <c:v>2717</c:v>
                </c:pt>
                <c:pt idx="536">
                  <c:v>2522</c:v>
                </c:pt>
                <c:pt idx="537">
                  <c:v>2564</c:v>
                </c:pt>
                <c:pt idx="538">
                  <c:v>1755</c:v>
                </c:pt>
                <c:pt idx="539">
                  <c:v>1635</c:v>
                </c:pt>
                <c:pt idx="540">
                  <c:v>3864</c:v>
                </c:pt>
                <c:pt idx="541">
                  <c:v>2918</c:v>
                </c:pt>
                <c:pt idx="542">
                  <c:v>2770</c:v>
                </c:pt>
                <c:pt idx="543">
                  <c:v>2694</c:v>
                </c:pt>
                <c:pt idx="544">
                  <c:v>2602</c:v>
                </c:pt>
                <c:pt idx="545">
                  <c:v>1675</c:v>
                </c:pt>
                <c:pt idx="546">
                  <c:v>1397</c:v>
                </c:pt>
                <c:pt idx="547">
                  <c:v>3567</c:v>
                </c:pt>
                <c:pt idx="548">
                  <c:v>2987</c:v>
                </c:pt>
                <c:pt idx="549">
                  <c:v>2951</c:v>
                </c:pt>
                <c:pt idx="550">
                  <c:v>3060</c:v>
                </c:pt>
                <c:pt idx="551">
                  <c:v>3086</c:v>
                </c:pt>
                <c:pt idx="552">
                  <c:v>1770</c:v>
                </c:pt>
                <c:pt idx="553">
                  <c:v>1407</c:v>
                </c:pt>
                <c:pt idx="554">
                  <c:v>4005</c:v>
                </c:pt>
                <c:pt idx="555">
                  <c:v>3058</c:v>
                </c:pt>
                <c:pt idx="556">
                  <c:v>3063</c:v>
                </c:pt>
                <c:pt idx="557">
                  <c:v>2773</c:v>
                </c:pt>
                <c:pt idx="558">
                  <c:v>2629</c:v>
                </c:pt>
                <c:pt idx="559">
                  <c:v>1549</c:v>
                </c:pt>
                <c:pt idx="560">
                  <c:v>1110</c:v>
                </c:pt>
                <c:pt idx="561">
                  <c:v>2770</c:v>
                </c:pt>
                <c:pt idx="562">
                  <c:v>2297</c:v>
                </c:pt>
                <c:pt idx="563">
                  <c:v>2248</c:v>
                </c:pt>
                <c:pt idx="564">
                  <c:v>2000</c:v>
                </c:pt>
                <c:pt idx="565">
                  <c:v>1697</c:v>
                </c:pt>
                <c:pt idx="566">
                  <c:v>1029</c:v>
                </c:pt>
                <c:pt idx="567">
                  <c:v>706</c:v>
                </c:pt>
                <c:pt idx="568">
                  <c:v>1883</c:v>
                </c:pt>
                <c:pt idx="569">
                  <c:v>1707</c:v>
                </c:pt>
                <c:pt idx="570">
                  <c:v>1533</c:v>
                </c:pt>
                <c:pt idx="571">
                  <c:v>1382</c:v>
                </c:pt>
                <c:pt idx="572">
                  <c:v>1340</c:v>
                </c:pt>
                <c:pt idx="573">
                  <c:v>894</c:v>
                </c:pt>
                <c:pt idx="574">
                  <c:v>609</c:v>
                </c:pt>
                <c:pt idx="575">
                  <c:v>1658</c:v>
                </c:pt>
                <c:pt idx="576">
                  <c:v>1207</c:v>
                </c:pt>
                <c:pt idx="577">
                  <c:v>1183</c:v>
                </c:pt>
                <c:pt idx="578">
                  <c:v>1194</c:v>
                </c:pt>
                <c:pt idx="579">
                  <c:v>1133</c:v>
                </c:pt>
                <c:pt idx="580">
                  <c:v>745</c:v>
                </c:pt>
                <c:pt idx="581">
                  <c:v>463</c:v>
                </c:pt>
              </c:numCache>
            </c:numRef>
          </c:val>
          <c:smooth val="0"/>
          <c:extLst>
            <c:ext xmlns:c16="http://schemas.microsoft.com/office/drawing/2014/chart" uri="{C3380CC4-5D6E-409C-BE32-E72D297353CC}">
              <c16:uniqueId val="{00000000-6B68-2740-BAA1-FB98777BA7FA}"/>
            </c:ext>
          </c:extLst>
        </c:ser>
        <c:dLbls>
          <c:showLegendKey val="0"/>
          <c:showVal val="0"/>
          <c:showCatName val="0"/>
          <c:showSerName val="0"/>
          <c:showPercent val="0"/>
          <c:showBubbleSize val="0"/>
        </c:dLbls>
        <c:smooth val="0"/>
        <c:axId val="282478336"/>
        <c:axId val="344869488"/>
      </c:lineChart>
      <c:dateAx>
        <c:axId val="282478336"/>
        <c:scaling>
          <c:orientation val="minMax"/>
        </c:scaling>
        <c:delete val="1"/>
        <c:axPos val="b"/>
        <c:numFmt formatCode="m/d/yy" sourceLinked="1"/>
        <c:majorTickMark val="out"/>
        <c:minorTickMark val="none"/>
        <c:tickLblPos val="nextTo"/>
        <c:crossAx val="344869488"/>
        <c:crosses val="autoZero"/>
        <c:auto val="1"/>
        <c:lblOffset val="100"/>
        <c:baseTimeUnit val="days"/>
      </c:dateAx>
      <c:valAx>
        <c:axId val="344869488"/>
        <c:scaling>
          <c:orientation val="minMax"/>
        </c:scaling>
        <c:delete val="1"/>
        <c:axPos val="l"/>
        <c:numFmt formatCode="General" sourceLinked="1"/>
        <c:majorTickMark val="none"/>
        <c:minorTickMark val="none"/>
        <c:tickLblPos val="nextTo"/>
        <c:crossAx val="282478336"/>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CB0CAB-A528-CD45-8F12-922B94DEC1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47AD8C8-453F-104C-B81F-526301CF402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B72EAA-2733-D14F-950A-8F4240385864}" type="datetimeFigureOut">
              <a:rPr lang="en-US" smtClean="0"/>
              <a:t>10/3/21</a:t>
            </a:fld>
            <a:endParaRPr lang="en-US"/>
          </a:p>
        </p:txBody>
      </p:sp>
      <p:sp>
        <p:nvSpPr>
          <p:cNvPr id="4" name="Footer Placeholder 3">
            <a:extLst>
              <a:ext uri="{FF2B5EF4-FFF2-40B4-BE49-F238E27FC236}">
                <a16:creationId xmlns:a16="http://schemas.microsoft.com/office/drawing/2014/main" id="{24EBBD38-63DF-604F-9396-6BB85612513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5D48731-E0D0-B242-9967-4E9E135D8D3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59750F-00B8-E148-9878-D197EE9CB895}" type="slidenum">
              <a:rPr lang="en-US" smtClean="0"/>
              <a:t>‹#›</a:t>
            </a:fld>
            <a:endParaRPr lang="en-US"/>
          </a:p>
        </p:txBody>
      </p:sp>
    </p:spTree>
    <p:extLst>
      <p:ext uri="{BB962C8B-B14F-4D97-AF65-F5344CB8AC3E}">
        <p14:creationId xmlns:p14="http://schemas.microsoft.com/office/powerpoint/2010/main" val="2451300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DD062E-52F7-A14D-A443-1F3854784447}" type="datetimeFigureOut">
              <a:rPr lang="en-US" smtClean="0"/>
              <a:t>10/3/21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B0EE9E-52B8-AA4F-8DD5-ED0FB4E5CBCC}" type="slidenum">
              <a:rPr lang="en-US" smtClean="0"/>
              <a:t>‹#›</a:t>
            </a:fld>
            <a:endParaRPr lang="en-US"/>
          </a:p>
        </p:txBody>
      </p:sp>
    </p:spTree>
    <p:extLst>
      <p:ext uri="{BB962C8B-B14F-4D97-AF65-F5344CB8AC3E}">
        <p14:creationId xmlns:p14="http://schemas.microsoft.com/office/powerpoint/2010/main" val="1864294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Quick run through the complex</a:t>
            </a:r>
          </a:p>
          <a:p>
            <a:pPr marL="171450" indent="-171450">
              <a:buFontTx/>
              <a:buChar char="-"/>
            </a:pPr>
            <a:r>
              <a:rPr lang="en-GB" dirty="0"/>
              <a:t>LIU upgrade – machine concerned – extend of the upgrade</a:t>
            </a:r>
          </a:p>
          <a:p>
            <a:pPr marL="171450" indent="-171450">
              <a:buFontTx/>
              <a:buChar char="-"/>
            </a:pPr>
            <a:r>
              <a:rPr lang="en-GB" dirty="0"/>
              <a:t>New </a:t>
            </a:r>
            <a:r>
              <a:rPr lang="en-GB" dirty="0" err="1"/>
              <a:t>Linac</a:t>
            </a:r>
            <a:r>
              <a:rPr lang="en-GB" dirty="0"/>
              <a:t> 4 with reliability runs</a:t>
            </a:r>
          </a:p>
          <a:p>
            <a:pPr marL="171450" indent="-171450">
              <a:buFontTx/>
              <a:buChar char="-"/>
            </a:pPr>
            <a:r>
              <a:rPr lang="en-GB" dirty="0"/>
              <a:t>LHC diode consolidation</a:t>
            </a:r>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4</a:t>
            </a:fld>
            <a:endParaRPr lang="en-US"/>
          </a:p>
        </p:txBody>
      </p:sp>
    </p:spTree>
    <p:extLst>
      <p:ext uri="{BB962C8B-B14F-4D97-AF65-F5344CB8AC3E}">
        <p14:creationId xmlns:p14="http://schemas.microsoft.com/office/powerpoint/2010/main" val="42878532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 Slide">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6403" y="2169047"/>
            <a:ext cx="2520000" cy="2494674"/>
          </a:xfrm>
          <a:prstGeom prst="rect">
            <a:avLst/>
          </a:prstGeom>
        </p:spPr>
      </p:pic>
    </p:spTree>
    <p:extLst>
      <p:ext uri="{BB962C8B-B14F-4D97-AF65-F5344CB8AC3E}">
        <p14:creationId xmlns:p14="http://schemas.microsoft.com/office/powerpoint/2010/main" val="1295105382"/>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5616574" cy="1065742"/>
          </a:xfrm>
        </p:spPr>
        <p:txBody>
          <a:bodyPr/>
          <a:lstStyle/>
          <a:p>
            <a:r>
              <a:rPr lang="en-GB"/>
              <a:t>Click to edit Master title style</a:t>
            </a:r>
            <a:endParaRPr lang="en-US" dirty="0"/>
          </a:p>
        </p:txBody>
      </p:sp>
      <p:sp>
        <p:nvSpPr>
          <p:cNvPr id="3" name="Content Placeholder 2"/>
          <p:cNvSpPr>
            <a:spLocks noGrp="1"/>
          </p:cNvSpPr>
          <p:nvPr>
            <p:ph sz="half" idx="1"/>
          </p:nvPr>
        </p:nvSpPr>
        <p:spPr>
          <a:xfrm>
            <a:off x="407987" y="1598658"/>
            <a:ext cx="5616575" cy="4608512"/>
          </a:xfrm>
        </p:spPr>
        <p:txBody>
          <a:bodyPr/>
          <a:lstStyle>
            <a:lvl1pPr>
              <a:defRPr>
                <a:solidFill>
                  <a:schemeClr val="tx2">
                    <a:lumMod val="50000"/>
                  </a:schemeClr>
                </a:solidFill>
              </a:defRPr>
            </a:lvl1pPr>
            <a:lvl2pPr>
              <a:lnSpc>
                <a:spcPct val="100000"/>
              </a:lnSpc>
              <a:defRPr/>
            </a:lvl2pPr>
          </a:lstStyle>
          <a:p>
            <a:pPr lvl="0"/>
            <a:r>
              <a:rPr lang="en-GB"/>
              <a:t>Click to edit Master text styles</a:t>
            </a:r>
          </a:p>
          <a:p>
            <a:pPr lvl="1"/>
            <a:r>
              <a:rPr lang="en-GB"/>
              <a:t>Second level</a:t>
            </a:r>
          </a:p>
          <a:p>
            <a:pPr lvl="2"/>
            <a:r>
              <a:rPr lang="en-GB"/>
              <a:t>Third level</a:t>
            </a:r>
          </a:p>
          <a:p>
            <a:pPr lvl="3"/>
            <a:r>
              <a:rPr lang="en-GB"/>
              <a:t>Fourth level</a:t>
            </a:r>
          </a:p>
        </p:txBody>
      </p:sp>
      <p:sp>
        <p:nvSpPr>
          <p:cNvPr id="9" name="Picture Placeholder 8">
            <a:extLst>
              <a:ext uri="{FF2B5EF4-FFF2-40B4-BE49-F238E27FC236}">
                <a16:creationId xmlns:a16="http://schemas.microsoft.com/office/drawing/2014/main" id="{94588863-2E7B-784C-BD2D-8C3D0E7E1D84}"/>
              </a:ext>
            </a:extLst>
          </p:cNvPr>
          <p:cNvSpPr>
            <a:spLocks noGrp="1"/>
          </p:cNvSpPr>
          <p:nvPr>
            <p:ph type="pic" sz="quarter" idx="13" hasCustomPrompt="1"/>
          </p:nvPr>
        </p:nvSpPr>
        <p:spPr>
          <a:xfrm>
            <a:off x="6167438" y="0"/>
            <a:ext cx="6024562" cy="631798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de-CH"/>
              <a:t>06.10.2021</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US"/>
              <a:t>R. Steerenberg | Workshop on Accelerator Operations - 2021</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0871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2 Pictures horizontal">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GB"/>
              <a:t>Click to edit Master title style</a:t>
            </a:r>
            <a:endParaRPr lang="en-US" dirty="0"/>
          </a:p>
        </p:txBody>
      </p:sp>
      <p:sp>
        <p:nvSpPr>
          <p:cNvPr id="3" name="Content Placeholder 2"/>
          <p:cNvSpPr>
            <a:spLocks noGrp="1"/>
          </p:cNvSpPr>
          <p:nvPr>
            <p:ph sz="half" idx="1"/>
          </p:nvPr>
        </p:nvSpPr>
        <p:spPr>
          <a:xfrm>
            <a:off x="407987" y="1598658"/>
            <a:ext cx="5616575" cy="4608512"/>
          </a:xfrm>
        </p:spPr>
        <p:txBody>
          <a:bodyPr/>
          <a:lstStyle>
            <a:lvl1pPr>
              <a:defRPr>
                <a:solidFill>
                  <a:schemeClr val="tx2">
                    <a:lumMod val="50000"/>
                  </a:schemeClr>
                </a:solidFill>
              </a:defRPr>
            </a:lvl1pPr>
            <a:lvl2pPr>
              <a:lnSpc>
                <a:spcPct val="100000"/>
              </a:lnSpc>
              <a:defRPr/>
            </a:lvl2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de-CH"/>
              <a:t>06.10.2021</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US"/>
              <a:t>R. Steerenberg | Workshop on Accelerator Operations - 2021</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11" name="Picture Placeholder 5">
            <a:extLst>
              <a:ext uri="{FF2B5EF4-FFF2-40B4-BE49-F238E27FC236}">
                <a16:creationId xmlns:a16="http://schemas.microsoft.com/office/drawing/2014/main" id="{47B07ADD-2F17-5640-985B-72FA646913F0}"/>
              </a:ext>
            </a:extLst>
          </p:cNvPr>
          <p:cNvSpPr>
            <a:spLocks noGrp="1"/>
          </p:cNvSpPr>
          <p:nvPr>
            <p:ph type="pic" sz="quarter" idx="13" hasCustomPrompt="1"/>
          </p:nvPr>
        </p:nvSpPr>
        <p:spPr>
          <a:xfrm>
            <a:off x="6167438" y="159226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2" name="Picture Placeholder 5">
            <a:extLst>
              <a:ext uri="{FF2B5EF4-FFF2-40B4-BE49-F238E27FC236}">
                <a16:creationId xmlns:a16="http://schemas.microsoft.com/office/drawing/2014/main" id="{AB41C95B-0CD0-B44F-9130-66CCD53B86BB}"/>
              </a:ext>
            </a:extLst>
          </p:cNvPr>
          <p:cNvSpPr>
            <a:spLocks noGrp="1"/>
          </p:cNvSpPr>
          <p:nvPr>
            <p:ph type="pic" sz="quarter" idx="17" hasCustomPrompt="1"/>
          </p:nvPr>
        </p:nvSpPr>
        <p:spPr>
          <a:xfrm>
            <a:off x="6167438" y="396970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036724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4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GB"/>
              <a:t>Click to edit Master title style</a:t>
            </a:r>
            <a:endParaRPr lang="en-US" dirty="0"/>
          </a:p>
        </p:txBody>
      </p:sp>
      <p:sp>
        <p:nvSpPr>
          <p:cNvPr id="3" name="Content Placeholder 2"/>
          <p:cNvSpPr>
            <a:spLocks noGrp="1"/>
          </p:cNvSpPr>
          <p:nvPr>
            <p:ph sz="half" idx="1"/>
          </p:nvPr>
        </p:nvSpPr>
        <p:spPr>
          <a:xfrm>
            <a:off x="407987" y="1598658"/>
            <a:ext cx="3708401" cy="4608512"/>
          </a:xfrm>
        </p:spPr>
        <p:txBody>
          <a:bodyPr/>
          <a:lstStyle>
            <a:lvl1pPr>
              <a:defRPr>
                <a:solidFill>
                  <a:schemeClr val="tx2">
                    <a:lumMod val="50000"/>
                  </a:schemeClr>
                </a:solidFill>
              </a:defRPr>
            </a:lvl1pPr>
            <a:lvl2pPr>
              <a:lnSpc>
                <a:spcPct val="120000"/>
              </a:lnSpc>
              <a:defRPr/>
            </a:lvl2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de-CH"/>
              <a:t>06.10.2021</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US"/>
              <a:t>R. Steerenberg | Workshop on Accelerator Operations - 2021</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9" name="Picture Placeholder 5">
            <a:extLst>
              <a:ext uri="{FF2B5EF4-FFF2-40B4-BE49-F238E27FC236}">
                <a16:creationId xmlns:a16="http://schemas.microsoft.com/office/drawing/2014/main" id="{255B7D9F-7313-2F46-8079-FEA6DAA0CF20}"/>
              </a:ext>
            </a:extLst>
          </p:cNvPr>
          <p:cNvSpPr>
            <a:spLocks noGrp="1"/>
          </p:cNvSpPr>
          <p:nvPr>
            <p:ph type="pic" sz="quarter" idx="13" hasCustomPrompt="1"/>
          </p:nvPr>
        </p:nvSpPr>
        <p:spPr>
          <a:xfrm>
            <a:off x="8075613" y="1592263"/>
            <a:ext cx="3708400"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5">
            <a:extLst>
              <a:ext uri="{FF2B5EF4-FFF2-40B4-BE49-F238E27FC236}">
                <a16:creationId xmlns:a16="http://schemas.microsoft.com/office/drawing/2014/main" id="{AECDCA30-A5C6-3549-9DAD-01819664F157}"/>
              </a:ext>
            </a:extLst>
          </p:cNvPr>
          <p:cNvSpPr>
            <a:spLocks noGrp="1"/>
          </p:cNvSpPr>
          <p:nvPr>
            <p:ph type="pic" sz="quarter" idx="17" hasCustomPrompt="1"/>
          </p:nvPr>
        </p:nvSpPr>
        <p:spPr>
          <a:xfrm>
            <a:off x="8124681" y="396970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4" name="Picture Placeholder 5">
            <a:extLst>
              <a:ext uri="{FF2B5EF4-FFF2-40B4-BE49-F238E27FC236}">
                <a16:creationId xmlns:a16="http://schemas.microsoft.com/office/drawing/2014/main" id="{0332EED6-F049-354D-90C1-2CDBDFEB153D}"/>
              </a:ext>
            </a:extLst>
          </p:cNvPr>
          <p:cNvSpPr>
            <a:spLocks noGrp="1"/>
          </p:cNvSpPr>
          <p:nvPr>
            <p:ph type="pic" sz="quarter" idx="18" hasCustomPrompt="1"/>
          </p:nvPr>
        </p:nvSpPr>
        <p:spPr>
          <a:xfrm>
            <a:off x="4259263" y="159226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5" name="Picture Placeholder 5">
            <a:extLst>
              <a:ext uri="{FF2B5EF4-FFF2-40B4-BE49-F238E27FC236}">
                <a16:creationId xmlns:a16="http://schemas.microsoft.com/office/drawing/2014/main" id="{A46E76A3-B525-534D-9396-8E4D08F06F6A}"/>
              </a:ext>
            </a:extLst>
          </p:cNvPr>
          <p:cNvSpPr>
            <a:spLocks noGrp="1"/>
          </p:cNvSpPr>
          <p:nvPr>
            <p:ph type="pic" sz="quarter" idx="19" hasCustomPrompt="1"/>
          </p:nvPr>
        </p:nvSpPr>
        <p:spPr>
          <a:xfrm>
            <a:off x="4259263" y="3978015"/>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407050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btitles and 2 Pictures ">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8" y="2420938"/>
            <a:ext cx="5616575"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D4B0609-1753-094D-A27B-B1604B6E44F9}"/>
              </a:ext>
            </a:extLst>
          </p:cNvPr>
          <p:cNvSpPr>
            <a:spLocks noGrp="1"/>
          </p:cNvSpPr>
          <p:nvPr>
            <p:ph type="dt" sz="half" idx="15"/>
          </p:nvPr>
        </p:nvSpPr>
        <p:spPr/>
        <p:txBody>
          <a:bodyPr/>
          <a:lstStyle/>
          <a:p>
            <a:r>
              <a:rPr lang="de-CH"/>
              <a:t>06.10.2021</a:t>
            </a:r>
            <a:endParaRPr lang="en-US" dirty="0"/>
          </a:p>
        </p:txBody>
      </p:sp>
      <p:sp>
        <p:nvSpPr>
          <p:cNvPr id="6" name="Footer Placeholder 5">
            <a:extLst>
              <a:ext uri="{FF2B5EF4-FFF2-40B4-BE49-F238E27FC236}">
                <a16:creationId xmlns:a16="http://schemas.microsoft.com/office/drawing/2014/main" id="{D3380C24-4584-494A-B2E2-7C02911E02E7}"/>
              </a:ext>
            </a:extLst>
          </p:cNvPr>
          <p:cNvSpPr>
            <a:spLocks noGrp="1"/>
          </p:cNvSpPr>
          <p:nvPr>
            <p:ph type="ftr" sz="quarter" idx="16"/>
          </p:nvPr>
        </p:nvSpPr>
        <p:spPr/>
        <p:txBody>
          <a:bodyPr/>
          <a:lstStyle/>
          <a:p>
            <a:r>
              <a:rPr lang="en-US"/>
              <a:t>R. Steerenberg | Workshop on Accelerator Operations - 2021</a:t>
            </a:r>
            <a:endParaRPr lang="en-US" dirty="0"/>
          </a:p>
        </p:txBody>
      </p:sp>
      <p:sp>
        <p:nvSpPr>
          <p:cNvPr id="10" name="Slide Number Placeholder 9">
            <a:extLst>
              <a:ext uri="{FF2B5EF4-FFF2-40B4-BE49-F238E27FC236}">
                <a16:creationId xmlns:a16="http://schemas.microsoft.com/office/drawing/2014/main" id="{89BEDBAA-E014-4E48-AA09-5D0DC18C0C76}"/>
              </a:ext>
            </a:extLst>
          </p:cNvPr>
          <p:cNvSpPr>
            <a:spLocks noGrp="1"/>
          </p:cNvSpPr>
          <p:nvPr>
            <p:ph type="sldNum" sz="quarter" idx="17"/>
          </p:nvPr>
        </p:nvSpPr>
        <p:spPr/>
        <p:txBody>
          <a:bodyPr/>
          <a:lstStyle/>
          <a:p>
            <a:fld id="{36B5EA5A-BC32-A742-B11B-8E7414D5B535}" type="slidenum">
              <a:rPr lang="en-US" smtClean="0"/>
              <a:pPr/>
              <a:t>‹#›</a:t>
            </a:fld>
            <a:endParaRPr lang="en-US" dirty="0"/>
          </a:p>
        </p:txBody>
      </p:sp>
      <p:sp>
        <p:nvSpPr>
          <p:cNvPr id="8" name="Picture Placeholder 7">
            <a:extLst>
              <a:ext uri="{FF2B5EF4-FFF2-40B4-BE49-F238E27FC236}">
                <a16:creationId xmlns:a16="http://schemas.microsoft.com/office/drawing/2014/main" id="{D35BE112-10C7-F548-91D2-DD3128654F33}"/>
              </a:ext>
            </a:extLst>
          </p:cNvPr>
          <p:cNvSpPr>
            <a:spLocks noGrp="1"/>
          </p:cNvSpPr>
          <p:nvPr>
            <p:ph type="pic" sz="quarter" idx="18" hasCustomPrompt="1"/>
          </p:nvPr>
        </p:nvSpPr>
        <p:spPr>
          <a:xfrm>
            <a:off x="6172200" y="2420938"/>
            <a:ext cx="5616575" cy="3779837"/>
          </a:xfrm>
          <a:pattFill prst="lgCheck">
            <a:fgClr>
              <a:schemeClr val="accent4"/>
            </a:fgClr>
            <a:bgClr>
              <a:schemeClr val="bg1"/>
            </a:bgClr>
          </a:pattFill>
        </p:spPr>
        <p:txBody>
          <a:bodyPr anchor="ctr" anchorCtr="0"/>
          <a:lstStyle>
            <a:lvl1pPr algn="ctr">
              <a:defRPr/>
            </a:lvl1pPr>
          </a:lstStyle>
          <a:p>
            <a:r>
              <a:rPr lang="en-GB" dirty="0"/>
              <a:t>Drag and Drop picture</a:t>
            </a:r>
          </a:p>
        </p:txBody>
      </p:sp>
    </p:spTree>
    <p:extLst>
      <p:ext uri="{BB962C8B-B14F-4D97-AF65-F5344CB8AC3E}">
        <p14:creationId xmlns:p14="http://schemas.microsoft.com/office/powerpoint/2010/main" val="2845831817"/>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title and 3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407987" y="1592263"/>
            <a:ext cx="3708401" cy="668337"/>
          </a:xfrm>
        </p:spPr>
        <p:txBody>
          <a:bodyPr anchor="t" anchorCtr="0"/>
          <a:lstStyle>
            <a:lvl1pPr marL="0" indent="0">
              <a:lnSpc>
                <a:spcPct val="100000"/>
              </a:lnSpc>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5" name="Text Placeholder 4"/>
          <p:cNvSpPr>
            <a:spLocks noGrp="1"/>
          </p:cNvSpPr>
          <p:nvPr>
            <p:ph type="body" sz="quarter" idx="3"/>
          </p:nvPr>
        </p:nvSpPr>
        <p:spPr>
          <a:xfrm>
            <a:off x="8075612" y="1604966"/>
            <a:ext cx="3713187" cy="655634"/>
          </a:xfrm>
        </p:spPr>
        <p:txBody>
          <a:bodyPr anchor="t" anchorCtr="0"/>
          <a:lstStyle>
            <a:lvl1pPr marL="0" indent="0">
              <a:spcBef>
                <a:spcPts val="400"/>
              </a:spcBef>
              <a:spcAft>
                <a:spcPts val="0"/>
              </a:spcAft>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9" y="2420938"/>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12">
            <a:extLst>
              <a:ext uri="{FF2B5EF4-FFF2-40B4-BE49-F238E27FC236}">
                <a16:creationId xmlns:a16="http://schemas.microsoft.com/office/drawing/2014/main" id="{EC779F7E-9707-2542-A19F-DD09A53038A7}"/>
              </a:ext>
            </a:extLst>
          </p:cNvPr>
          <p:cNvSpPr>
            <a:spLocks noGrp="1"/>
          </p:cNvSpPr>
          <p:nvPr>
            <p:ph type="pic" sz="quarter" idx="14" hasCustomPrompt="1"/>
          </p:nvPr>
        </p:nvSpPr>
        <p:spPr>
          <a:xfrm>
            <a:off x="8075613" y="2416175"/>
            <a:ext cx="3713187" cy="3779837"/>
          </a:xfrm>
          <a:pattFill prst="lgCheck">
            <a:fgClr>
              <a:schemeClr val="accent4"/>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a:buNone/>
              <a:tabLst/>
              <a:defRPr b="1"/>
            </a:lvl1pPr>
          </a:lstStyle>
          <a:p>
            <a:r>
              <a:rPr lang="en-US"/>
              <a:t>Drag and Drop picture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253846" y="1601227"/>
            <a:ext cx="3708401" cy="668337"/>
          </a:xfrm>
        </p:spPr>
        <p:txBody>
          <a:bodyPr anchor="t" anchorCtr="0"/>
          <a:lstStyle>
            <a:lvl1pPr marL="0" indent="0">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253848" y="2429902"/>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r>
              <a:rPr lang="de-CH"/>
              <a:t>06.10.2021</a:t>
            </a:r>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US"/>
              <a:t>R. Steerenberg | Workshop on Accelerator Operations - 2021</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201835388"/>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3 Pictures with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116386" y="1601376"/>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116386" y="2732442"/>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r>
              <a:rPr lang="de-CH"/>
              <a:t>06.10.2021</a:t>
            </a:r>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US"/>
              <a:t>R. Steerenberg | Workshop on Accelerator Operations - 2021</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
        <p:nvSpPr>
          <p:cNvPr id="15" name="Text Placeholder 2">
            <a:extLst>
              <a:ext uri="{FF2B5EF4-FFF2-40B4-BE49-F238E27FC236}">
                <a16:creationId xmlns:a16="http://schemas.microsoft.com/office/drawing/2014/main" id="{F0E95B09-A858-4A4A-B159-8C5B917D41E5}"/>
              </a:ext>
            </a:extLst>
          </p:cNvPr>
          <p:cNvSpPr>
            <a:spLocks noGrp="1"/>
          </p:cNvSpPr>
          <p:nvPr>
            <p:ph type="body" idx="20"/>
          </p:nvPr>
        </p:nvSpPr>
        <p:spPr>
          <a:xfrm>
            <a:off x="3275"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6" name="Picture Placeholder 10">
            <a:extLst>
              <a:ext uri="{FF2B5EF4-FFF2-40B4-BE49-F238E27FC236}">
                <a16:creationId xmlns:a16="http://schemas.microsoft.com/office/drawing/2014/main" id="{2FF76D54-8841-EA4B-B514-DFCE90D05C81}"/>
              </a:ext>
            </a:extLst>
          </p:cNvPr>
          <p:cNvSpPr>
            <a:spLocks noGrp="1"/>
          </p:cNvSpPr>
          <p:nvPr>
            <p:ph type="pic" sz="quarter" idx="21" hasCustomPrompt="1"/>
          </p:nvPr>
        </p:nvSpPr>
        <p:spPr>
          <a:xfrm>
            <a:off x="4050"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7" name="Text Placeholder 2">
            <a:extLst>
              <a:ext uri="{FF2B5EF4-FFF2-40B4-BE49-F238E27FC236}">
                <a16:creationId xmlns:a16="http://schemas.microsoft.com/office/drawing/2014/main" id="{DED6363A-4107-5A4F-9E1E-0E88F802ABE9}"/>
              </a:ext>
            </a:extLst>
          </p:cNvPr>
          <p:cNvSpPr>
            <a:spLocks noGrp="1"/>
          </p:cNvSpPr>
          <p:nvPr>
            <p:ph type="body" idx="22"/>
          </p:nvPr>
        </p:nvSpPr>
        <p:spPr>
          <a:xfrm>
            <a:off x="8232388"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8" name="Picture Placeholder 10">
            <a:extLst>
              <a:ext uri="{FF2B5EF4-FFF2-40B4-BE49-F238E27FC236}">
                <a16:creationId xmlns:a16="http://schemas.microsoft.com/office/drawing/2014/main" id="{91039F33-9CD5-004A-9F94-52D16B2EB081}"/>
              </a:ext>
            </a:extLst>
          </p:cNvPr>
          <p:cNvSpPr>
            <a:spLocks noGrp="1"/>
          </p:cNvSpPr>
          <p:nvPr>
            <p:ph type="pic" sz="quarter" idx="23" hasCustomPrompt="1"/>
          </p:nvPr>
        </p:nvSpPr>
        <p:spPr>
          <a:xfrm>
            <a:off x="8232388"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550207374"/>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Horizontal and text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12776" y="1592263"/>
            <a:ext cx="11376024" cy="256390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p:spPr>
        <p:txBody>
          <a:bodyPr/>
          <a:lstStyle/>
          <a:p>
            <a:pPr lvl="0"/>
            <a:r>
              <a:rPr lang="en-GB"/>
              <a:t>Click to edit Master text styles</a:t>
            </a:r>
          </a:p>
          <a:p>
            <a:pPr lvl="1"/>
            <a:r>
              <a:rPr lang="en-GB"/>
              <a:t>Second level</a:t>
            </a:r>
          </a:p>
          <a:p>
            <a:pPr lvl="2"/>
            <a:r>
              <a:rPr lang="en-GB"/>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p:spPr>
        <p:txBody>
          <a:bodyPr/>
          <a:lstStyle/>
          <a:p>
            <a:pPr lvl="0"/>
            <a:r>
              <a:rPr lang="en-GB"/>
              <a:t>Click to edit Master text styles</a:t>
            </a:r>
          </a:p>
          <a:p>
            <a:pPr lvl="1"/>
            <a:r>
              <a:rPr lang="en-GB"/>
              <a:t>Second level</a:t>
            </a:r>
          </a:p>
          <a:p>
            <a:pPr lvl="2"/>
            <a:r>
              <a:rPr lang="en-GB"/>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r>
              <a:rPr lang="de-CH"/>
              <a:t>06.10.2021</a:t>
            </a:r>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US"/>
              <a:t>R. Steerenberg | Workshop on Accelerator Operations - 2021</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p:spPr>
        <p:txBody>
          <a:body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65685515"/>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Horizontal and text in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0" y="1592263"/>
            <a:ext cx="12192000" cy="29458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GB"/>
              <a:t>Click to edit Master text styles</a:t>
            </a:r>
          </a:p>
          <a:p>
            <a:pPr lvl="1"/>
            <a:r>
              <a:rPr lang="en-GB"/>
              <a:t>Second level</a:t>
            </a:r>
          </a:p>
          <a:p>
            <a:pPr lvl="2"/>
            <a:r>
              <a:rPr lang="en-GB"/>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GB"/>
              <a:t>Click to edit Master text styles</a:t>
            </a:r>
          </a:p>
          <a:p>
            <a:pPr lvl="1"/>
            <a:r>
              <a:rPr lang="en-GB"/>
              <a:t>Second level</a:t>
            </a:r>
          </a:p>
          <a:p>
            <a:pPr lvl="2"/>
            <a:r>
              <a:rPr lang="en-GB"/>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r>
              <a:rPr lang="de-CH"/>
              <a:t>06.10.2021</a:t>
            </a:r>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US"/>
              <a:t>R. Steerenberg | Workshop on Accelerator Operations - 2021</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783906186"/>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p:nvPr>
        </p:nvSpPr>
        <p:spPr>
          <a:xfrm>
            <a:off x="407987" y="1709738"/>
            <a:ext cx="11376025" cy="2852737"/>
          </a:xfrm>
        </p:spPr>
        <p:txBody>
          <a:bodyPr anchor="b"/>
          <a:lstStyle>
            <a:lvl1pPr>
              <a:defRPr sz="5000"/>
            </a:lvl1pPr>
          </a:lstStyle>
          <a:p>
            <a:r>
              <a:rPr lang="en-GB"/>
              <a:t>Click to edit Master title style</a:t>
            </a:r>
            <a:endParaRPr lang="en-US" dirty="0"/>
          </a:p>
        </p:txBody>
      </p:sp>
      <p:sp>
        <p:nvSpPr>
          <p:cNvPr id="3" name="Text Placeholder 2"/>
          <p:cNvSpPr>
            <a:spLocks noGrp="1"/>
          </p:cNvSpPr>
          <p:nvPr>
            <p:ph type="body" idx="1"/>
          </p:nvPr>
        </p:nvSpPr>
        <p:spPr>
          <a:xfrm>
            <a:off x="407987" y="4589463"/>
            <a:ext cx="11376026"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7" name="Date Placeholder 6">
            <a:extLst>
              <a:ext uri="{FF2B5EF4-FFF2-40B4-BE49-F238E27FC236}">
                <a16:creationId xmlns:a16="http://schemas.microsoft.com/office/drawing/2014/main" id="{33FFEBF6-CE90-CC4E-8695-4D9E4AF1C9F7}"/>
              </a:ext>
            </a:extLst>
          </p:cNvPr>
          <p:cNvSpPr>
            <a:spLocks noGrp="1"/>
          </p:cNvSpPr>
          <p:nvPr>
            <p:ph type="dt" sz="half" idx="10"/>
          </p:nvPr>
        </p:nvSpPr>
        <p:spPr/>
        <p:txBody>
          <a:bodyPr/>
          <a:lstStyle/>
          <a:p>
            <a:r>
              <a:rPr lang="de-CH"/>
              <a:t>06.10.2021</a:t>
            </a:r>
            <a:endParaRPr lang="en-US" dirty="0"/>
          </a:p>
        </p:txBody>
      </p:sp>
      <p:sp>
        <p:nvSpPr>
          <p:cNvPr id="8" name="Footer Placeholder 7">
            <a:extLst>
              <a:ext uri="{FF2B5EF4-FFF2-40B4-BE49-F238E27FC236}">
                <a16:creationId xmlns:a16="http://schemas.microsoft.com/office/drawing/2014/main" id="{106BCDCA-F2B2-9249-AB85-06169E64A567}"/>
              </a:ext>
            </a:extLst>
          </p:cNvPr>
          <p:cNvSpPr>
            <a:spLocks noGrp="1"/>
          </p:cNvSpPr>
          <p:nvPr>
            <p:ph type="ftr" sz="quarter" idx="11"/>
          </p:nvPr>
        </p:nvSpPr>
        <p:spPr/>
        <p:txBody>
          <a:bodyPr/>
          <a:lstStyle/>
          <a:p>
            <a:r>
              <a:rPr lang="en-US"/>
              <a:t>R. Steerenberg | Workshop on Accelerator Operations - 2021</a:t>
            </a:r>
            <a:endParaRPr lang="en-US" dirty="0"/>
          </a:p>
        </p:txBody>
      </p:sp>
      <p:sp>
        <p:nvSpPr>
          <p:cNvPr id="9" name="Slide Number Placeholder 8">
            <a:extLst>
              <a:ext uri="{FF2B5EF4-FFF2-40B4-BE49-F238E27FC236}">
                <a16:creationId xmlns:a16="http://schemas.microsoft.com/office/drawing/2014/main" id="{46B4A1B0-EF49-4F43-ACA9-496419739709}"/>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063233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6" name="Date Placeholder 5">
            <a:extLst>
              <a:ext uri="{FF2B5EF4-FFF2-40B4-BE49-F238E27FC236}">
                <a16:creationId xmlns:a16="http://schemas.microsoft.com/office/drawing/2014/main" id="{2F8F7083-D188-D543-8008-F25F138E955C}"/>
              </a:ext>
            </a:extLst>
          </p:cNvPr>
          <p:cNvSpPr>
            <a:spLocks noGrp="1"/>
          </p:cNvSpPr>
          <p:nvPr>
            <p:ph type="dt" sz="half" idx="10"/>
          </p:nvPr>
        </p:nvSpPr>
        <p:spPr/>
        <p:txBody>
          <a:bodyPr/>
          <a:lstStyle/>
          <a:p>
            <a:r>
              <a:rPr lang="de-CH"/>
              <a:t>06.10.2021</a:t>
            </a:r>
            <a:endParaRPr lang="en-US" dirty="0"/>
          </a:p>
        </p:txBody>
      </p:sp>
      <p:sp>
        <p:nvSpPr>
          <p:cNvPr id="7" name="Footer Placeholder 6">
            <a:extLst>
              <a:ext uri="{FF2B5EF4-FFF2-40B4-BE49-F238E27FC236}">
                <a16:creationId xmlns:a16="http://schemas.microsoft.com/office/drawing/2014/main" id="{DA980EB7-C2CB-9D4D-8C5E-3EB093178EB7}"/>
              </a:ext>
            </a:extLst>
          </p:cNvPr>
          <p:cNvSpPr>
            <a:spLocks noGrp="1"/>
          </p:cNvSpPr>
          <p:nvPr>
            <p:ph type="ftr" sz="quarter" idx="11"/>
          </p:nvPr>
        </p:nvSpPr>
        <p:spPr/>
        <p:txBody>
          <a:bodyPr/>
          <a:lstStyle/>
          <a:p>
            <a:r>
              <a:rPr lang="en-US"/>
              <a:t>R. Steerenberg | Workshop on Accelerator Operations - 2021</a:t>
            </a:r>
            <a:endParaRPr lang="en-US" dirty="0"/>
          </a:p>
        </p:txBody>
      </p:sp>
      <p:sp>
        <p:nvSpPr>
          <p:cNvPr id="8" name="Slide Number Placeholder 7">
            <a:extLst>
              <a:ext uri="{FF2B5EF4-FFF2-40B4-BE49-F238E27FC236}">
                <a16:creationId xmlns:a16="http://schemas.microsoft.com/office/drawing/2014/main" id="{2F74050C-1801-2345-9DC3-F06B163A28D3}"/>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45708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61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7" name="Date Placeholder 6">
            <a:extLst>
              <a:ext uri="{FF2B5EF4-FFF2-40B4-BE49-F238E27FC236}">
                <a16:creationId xmlns:a16="http://schemas.microsoft.com/office/drawing/2014/main" id="{119B3E2A-0B0F-434E-B8B5-23D05F72C797}"/>
              </a:ext>
            </a:extLst>
          </p:cNvPr>
          <p:cNvSpPr>
            <a:spLocks noGrp="1"/>
          </p:cNvSpPr>
          <p:nvPr>
            <p:ph type="dt" sz="half" idx="10"/>
          </p:nvPr>
        </p:nvSpPr>
        <p:spPr/>
        <p:txBody>
          <a:bodyPr/>
          <a:lstStyle/>
          <a:p>
            <a:r>
              <a:rPr lang="de-CH"/>
              <a:t>06.10.2021</a:t>
            </a:r>
            <a:endParaRPr lang="en-US" dirty="0"/>
          </a:p>
        </p:txBody>
      </p:sp>
      <p:sp>
        <p:nvSpPr>
          <p:cNvPr id="8" name="Footer Placeholder 7">
            <a:extLst>
              <a:ext uri="{FF2B5EF4-FFF2-40B4-BE49-F238E27FC236}">
                <a16:creationId xmlns:a16="http://schemas.microsoft.com/office/drawing/2014/main" id="{33CECA80-B569-3D47-B163-138B2BA81B88}"/>
              </a:ext>
            </a:extLst>
          </p:cNvPr>
          <p:cNvSpPr>
            <a:spLocks noGrp="1"/>
          </p:cNvSpPr>
          <p:nvPr>
            <p:ph type="ftr" sz="quarter" idx="11"/>
          </p:nvPr>
        </p:nvSpPr>
        <p:spPr/>
        <p:txBody>
          <a:bodyPr/>
          <a:lstStyle/>
          <a:p>
            <a:r>
              <a:rPr lang="en-US"/>
              <a:t>R. Steerenberg | Workshop on Accelerator Operations - 2021</a:t>
            </a:r>
            <a:endParaRPr lang="en-US" dirty="0"/>
          </a:p>
        </p:txBody>
      </p:sp>
      <p:sp>
        <p:nvSpPr>
          <p:cNvPr id="9" name="Slide Number Placeholder 8">
            <a:extLst>
              <a:ext uri="{FF2B5EF4-FFF2-40B4-BE49-F238E27FC236}">
                <a16:creationId xmlns:a16="http://schemas.microsoft.com/office/drawing/2014/main" id="{EFD8CA65-7C13-A442-AF74-D3BBDBCB28B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744425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F763763-5414-8544-AF6D-F8D5C9B1117C}"/>
              </a:ext>
            </a:extLst>
          </p:cNvPr>
          <p:cNvSpPr>
            <a:spLocks noGrp="1"/>
          </p:cNvSpPr>
          <p:nvPr>
            <p:ph type="dt" sz="half" idx="10"/>
          </p:nvPr>
        </p:nvSpPr>
        <p:spPr/>
        <p:txBody>
          <a:bodyPr/>
          <a:lstStyle/>
          <a:p>
            <a:r>
              <a:rPr lang="de-CH"/>
              <a:t>06.10.2021</a:t>
            </a:r>
            <a:endParaRPr lang="en-US" dirty="0"/>
          </a:p>
        </p:txBody>
      </p:sp>
      <p:sp>
        <p:nvSpPr>
          <p:cNvPr id="6" name="Footer Placeholder 5">
            <a:extLst>
              <a:ext uri="{FF2B5EF4-FFF2-40B4-BE49-F238E27FC236}">
                <a16:creationId xmlns:a16="http://schemas.microsoft.com/office/drawing/2014/main" id="{7618A5D0-906E-0046-B0F3-96283308CD40}"/>
              </a:ext>
            </a:extLst>
          </p:cNvPr>
          <p:cNvSpPr>
            <a:spLocks noGrp="1"/>
          </p:cNvSpPr>
          <p:nvPr>
            <p:ph type="ftr" sz="quarter" idx="11"/>
          </p:nvPr>
        </p:nvSpPr>
        <p:spPr/>
        <p:txBody>
          <a:bodyPr/>
          <a:lstStyle/>
          <a:p>
            <a:r>
              <a:rPr lang="en-US"/>
              <a:t>R. Steerenberg | Workshop on Accelerator Operations - 2021</a:t>
            </a:r>
            <a:endParaRPr lang="en-US" dirty="0"/>
          </a:p>
        </p:txBody>
      </p:sp>
      <p:sp>
        <p:nvSpPr>
          <p:cNvPr id="7" name="Slide Number Placeholder 6">
            <a:extLst>
              <a:ext uri="{FF2B5EF4-FFF2-40B4-BE49-F238E27FC236}">
                <a16:creationId xmlns:a16="http://schemas.microsoft.com/office/drawing/2014/main" id="{414B140E-F283-BD43-9D8C-905BDA421CF5}"/>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37043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Last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059AC4-96B9-704B-82C7-32D5BEFF3254}"/>
              </a:ext>
            </a:extLst>
          </p:cNvPr>
          <p:cNvSpPr txBox="1"/>
          <p:nvPr userDrawn="1"/>
        </p:nvSpPr>
        <p:spPr>
          <a:xfrm>
            <a:off x="407988" y="6196406"/>
            <a:ext cx="11376025" cy="369332"/>
          </a:xfrm>
          <a:prstGeom prst="rect">
            <a:avLst/>
          </a:prstGeom>
          <a:noFill/>
        </p:spPr>
        <p:txBody>
          <a:bodyPr wrap="square" rtlCol="0">
            <a:spAutoFit/>
          </a:bodyPr>
          <a:lstStyle/>
          <a:p>
            <a:pPr algn="ctr"/>
            <a:r>
              <a:rPr kumimoji="0" lang="fr-CH" dirty="0" err="1"/>
              <a:t>home.cern</a:t>
            </a:r>
            <a:endParaRPr lang="en-US" dirty="0"/>
          </a:p>
        </p:txBody>
      </p:sp>
      <p:pic>
        <p:nvPicPr>
          <p:cNvPr id="5" name="Picture 4">
            <a:extLst>
              <a:ext uri="{FF2B5EF4-FFF2-40B4-BE49-F238E27FC236}">
                <a16:creationId xmlns:a16="http://schemas.microsoft.com/office/drawing/2014/main" id="{155196E8-CA32-8449-8B2F-F83D475BC17D}"/>
              </a:ext>
            </a:extLst>
          </p:cNvPr>
          <p:cNvPicPr>
            <a:picLocks noChangeAspect="1"/>
          </p:cNvPicPr>
          <p:nvPr userDrawn="1"/>
        </p:nvPicPr>
        <p:blipFill>
          <a:blip r:embed="rId2"/>
          <a:stretch>
            <a:fillRect/>
          </a:stretch>
        </p:blipFill>
        <p:spPr>
          <a:xfrm>
            <a:off x="5231904" y="2244864"/>
            <a:ext cx="1728192" cy="1728192"/>
          </a:xfrm>
          <a:prstGeom prst="rect">
            <a:avLst/>
          </a:prstGeom>
        </p:spPr>
      </p:pic>
    </p:spTree>
    <p:extLst>
      <p:ext uri="{BB962C8B-B14F-4D97-AF65-F5344CB8AC3E}">
        <p14:creationId xmlns:p14="http://schemas.microsoft.com/office/powerpoint/2010/main" val="1015873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logo">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06130" y="710117"/>
            <a:ext cx="1990424" cy="1970420"/>
          </a:xfrm>
          <a:prstGeom prst="rect">
            <a:avLst/>
          </a:prstGeom>
        </p:spPr>
      </p:pic>
      <p:sp>
        <p:nvSpPr>
          <p:cNvPr id="3" name="Title 1">
            <a:extLst>
              <a:ext uri="{FF2B5EF4-FFF2-40B4-BE49-F238E27FC236}">
                <a16:creationId xmlns:a16="http://schemas.microsoft.com/office/drawing/2014/main" id="{56F8ADC9-30DB-1243-8F69-09A7AAEA849D}"/>
              </a:ext>
            </a:extLst>
          </p:cNvPr>
          <p:cNvSpPr>
            <a:spLocks noGrp="1"/>
          </p:cNvSpPr>
          <p:nvPr>
            <p:ph type="ctrTitle" hasCustomPrompt="1"/>
          </p:nvPr>
        </p:nvSpPr>
        <p:spPr>
          <a:xfrm>
            <a:off x="407987" y="3429000"/>
            <a:ext cx="11376025" cy="2153265"/>
          </a:xfrm>
        </p:spPr>
        <p:txBody>
          <a:bodyPr anchor="t" anchorCtr="0"/>
          <a:lstStyle>
            <a:lvl1pPr algn="l">
              <a:defRPr sz="5000">
                <a:solidFill>
                  <a:schemeClr val="bg1"/>
                </a:solidFill>
              </a:defRPr>
            </a:lvl1pPr>
          </a:lstStyle>
          <a:p>
            <a:r>
              <a:rPr lang="en-US" dirty="0"/>
              <a:t>Click to edit Master title style</a:t>
            </a:r>
            <a:br>
              <a:rPr lang="en-US" dirty="0"/>
            </a:br>
            <a:endParaRPr lang="en-US" dirty="0"/>
          </a:p>
        </p:txBody>
      </p:sp>
      <p:sp>
        <p:nvSpPr>
          <p:cNvPr id="5" name="Subtitle 2">
            <a:extLst>
              <a:ext uri="{FF2B5EF4-FFF2-40B4-BE49-F238E27FC236}">
                <a16:creationId xmlns:a16="http://schemas.microsoft.com/office/drawing/2014/main" id="{D56D6D28-7860-E045-9091-E722B9476DB3}"/>
              </a:ext>
            </a:extLst>
          </p:cNvPr>
          <p:cNvSpPr>
            <a:spLocks noGrp="1"/>
          </p:cNvSpPr>
          <p:nvPr>
            <p:ph type="subTitle" idx="1"/>
          </p:nvPr>
        </p:nvSpPr>
        <p:spPr>
          <a:xfrm>
            <a:off x="407988" y="5700252"/>
            <a:ext cx="11376026" cy="803787"/>
          </a:xfrm>
        </p:spPr>
        <p:txBody>
          <a:bodyPr>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335189429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324000" indent="-324000">
              <a:buFont typeface="Arial" charset="0"/>
              <a:buChar char="•"/>
              <a:tabLst/>
              <a:defRPr sz="1800">
                <a:solidFill>
                  <a:schemeClr val="tx2"/>
                </a:solidFill>
              </a:defRPr>
            </a:lvl2pPr>
            <a:lvl3pPr marL="648000" indent="-324000">
              <a:buSzPct val="100000"/>
              <a:buFont typeface="Arial" panose="020B0604020202020204" pitchFamily="34" charset="0"/>
              <a:buChar char="•"/>
              <a:tabLst/>
              <a:defRPr>
                <a:solidFill>
                  <a:schemeClr val="tx2"/>
                </a:solidFill>
              </a:defRPr>
            </a:lvl3pPr>
            <a:lvl4pPr marL="972000" indent="-324000">
              <a:buSzPct val="100000"/>
              <a:buFont typeface="Arial" charset="0"/>
              <a:buChar char="•"/>
              <a:tabLst/>
              <a:defRPr>
                <a:solidFill>
                  <a:schemeClr val="tx2"/>
                </a:solidFill>
              </a:defRPr>
            </a:lvl4pPr>
            <a:lvl5pPr marL="2057400" indent="-228600">
              <a:buSzPct val="100000"/>
              <a:buFont typeface="Arial" charset="0"/>
              <a:buChar cha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GB"/>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de-CH"/>
              <a:t>06.10.2021</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a:t>R. Steerenberg | Workshop on Accelerator Operations - 2021</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72367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342900" indent="-342900">
              <a:buFont typeface="Arial" panose="020B0604020202020204" pitchFamily="34" charset="0"/>
              <a:buChar char="•"/>
              <a:defRPr>
                <a:solidFill>
                  <a:schemeClr val="tx2">
                    <a:lumMod val="50000"/>
                  </a:schemeClr>
                </a:solidFill>
              </a:defRPr>
            </a:lvl1pPr>
            <a:lvl2pPr marL="628650" indent="-261938">
              <a:buFont typeface="Arial" panose="020B0604020202020204" pitchFamily="34" charset="0"/>
              <a:buChar char="•"/>
              <a:tabLst/>
              <a:defRPr sz="1800">
                <a:solidFill>
                  <a:schemeClr val="tx2">
                    <a:lumMod val="50000"/>
                  </a:schemeClr>
                </a:solidFill>
              </a:defRPr>
            </a:lvl2pPr>
            <a:lvl3pPr marL="889000" indent="-260350">
              <a:buSzPct val="100000"/>
              <a:buFont typeface="Arial" panose="020B0604020202020204" pitchFamily="34" charset="0"/>
              <a:buChar char="•"/>
              <a:tabLst/>
              <a:defRPr sz="1800">
                <a:solidFill>
                  <a:schemeClr val="tx2">
                    <a:lumMod val="50000"/>
                  </a:schemeClr>
                </a:solidFill>
              </a:defRPr>
            </a:lvl3pPr>
            <a:lvl4pPr marL="1209675" indent="-269875">
              <a:buSzPct val="100000"/>
              <a:buFont typeface="Arial" panose="020B0604020202020204" pitchFamily="34" charset="0"/>
              <a:buChar char="•"/>
              <a:tabLst/>
              <a:defRPr sz="1600">
                <a:solidFill>
                  <a:schemeClr val="tx2">
                    <a:lumMod val="50000"/>
                  </a:schemeClr>
                </a:solidFill>
              </a:defRPr>
            </a:lvl4pPr>
            <a:lvl5pPr marL="2057400" indent="-228600">
              <a:buSzPct val="100000"/>
              <a:buFont typeface="Arial" charset="0"/>
              <a:buChar cha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endParaRPr lang="en-US" dirty="0"/>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GB"/>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de-CH"/>
              <a:t>06.10.2021</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a:t>R. Steerenberg | Workshop on Accelerator Operations - 2021</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865512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GB"/>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de-CH"/>
              <a:t>06.10.2021</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a:t>R. Steerenberg | Workshop on Accelerator Operations - 2021</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
        <p:nvSpPr>
          <p:cNvPr id="4" name="Picture Placeholder 3">
            <a:extLst>
              <a:ext uri="{FF2B5EF4-FFF2-40B4-BE49-F238E27FC236}">
                <a16:creationId xmlns:a16="http://schemas.microsoft.com/office/drawing/2014/main" id="{1CBAAC3B-64E8-6A4D-B184-3057E6D0D079}"/>
              </a:ext>
            </a:extLst>
          </p:cNvPr>
          <p:cNvSpPr>
            <a:spLocks noGrp="1"/>
          </p:cNvSpPr>
          <p:nvPr>
            <p:ph type="pic" sz="quarter" idx="13" hasCustomPrompt="1"/>
          </p:nvPr>
        </p:nvSpPr>
        <p:spPr>
          <a:xfrm>
            <a:off x="407988" y="1439863"/>
            <a:ext cx="11376025" cy="4760912"/>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913320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page Pictur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01A8103C-80BA-7941-AEF5-FB81302B57A9}"/>
              </a:ext>
            </a:extLst>
          </p:cNvPr>
          <p:cNvSpPr>
            <a:spLocks noGrp="1"/>
          </p:cNvSpPr>
          <p:nvPr>
            <p:ph type="pic" sz="quarter" idx="13" hasCustomPrompt="1"/>
          </p:nvPr>
        </p:nvSpPr>
        <p:spPr>
          <a:xfrm>
            <a:off x="0" y="-29980"/>
            <a:ext cx="12192000" cy="6351588"/>
          </a:xfrm>
          <a:pattFill prst="lgCheck">
            <a:fgClr>
              <a:schemeClr val="accent4"/>
            </a:fgClr>
            <a:bgClr>
              <a:schemeClr val="bg1"/>
            </a:bgClr>
          </a:pattFill>
        </p:spPr>
        <p:txBody>
          <a:bodyPr anchor="ctr" anchorCtr="0"/>
          <a:lstStyle>
            <a:lvl1pPr algn="ctr">
              <a:defRPr/>
            </a:lvl1pPr>
          </a:lstStyle>
          <a:p>
            <a:r>
              <a:rPr lang="en-US" dirty="0"/>
              <a:t>Drag and drop picture</a:t>
            </a:r>
          </a:p>
        </p:txBody>
      </p:sp>
      <p:sp>
        <p:nvSpPr>
          <p:cNvPr id="3" name="Content Placeholder 2"/>
          <p:cNvSpPr>
            <a:spLocks noGrp="1"/>
          </p:cNvSpPr>
          <p:nvPr>
            <p:ph idx="1"/>
          </p:nvPr>
        </p:nvSpPr>
        <p:spPr>
          <a:xfrm>
            <a:off x="8075612" y="-52466"/>
            <a:ext cx="4116387" cy="6370820"/>
          </a:xfrm>
          <a:solidFill>
            <a:schemeClr val="tx1">
              <a:alpha val="80000"/>
            </a:schemeClr>
          </a:solidFill>
        </p:spPr>
        <p:txBody>
          <a:bodyPr lIns="180000" tIns="180000" rIns="180000" bIns="180000"/>
          <a:lstStyle>
            <a:lvl1pPr>
              <a:defRPr sz="2800">
                <a:solidFill>
                  <a:schemeClr val="bg1"/>
                </a:solidFill>
              </a:defRPr>
            </a:lvl1pPr>
            <a:lvl2pPr marL="324000" indent="-324000">
              <a:buFont typeface="Arial" charset="0"/>
              <a:buChar char="•"/>
              <a:tabLst/>
              <a:defRPr sz="2100">
                <a:solidFill>
                  <a:schemeClr val="bg1"/>
                </a:solidFill>
              </a:defRPr>
            </a:lvl2pPr>
            <a:lvl3pPr marL="648000" indent="-324000">
              <a:buSzPct val="100000"/>
              <a:buFont typeface="Arial" panose="020B0604020202020204" pitchFamily="34" charset="0"/>
              <a:buChar char="•"/>
              <a:tabLst/>
              <a:defRPr sz="1800">
                <a:solidFill>
                  <a:schemeClr val="bg1"/>
                </a:solidFill>
              </a:defRPr>
            </a:lvl3pPr>
            <a:lvl4pPr marL="972000" indent="-324000">
              <a:buSzPct val="100000"/>
              <a:buFont typeface="Arial" charset="0"/>
              <a:buChar char="•"/>
              <a:tabLst/>
              <a:defRPr>
                <a:solidFill>
                  <a:schemeClr val="bg1"/>
                </a:solidFill>
              </a:defRPr>
            </a:lvl4pPr>
            <a:lvl5pPr marL="2057400" indent="-228600">
              <a:buSzPct val="100000"/>
              <a:buFont typeface="Arial" charset="0"/>
              <a:buChar cha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de-CH"/>
              <a:t>06.10.2021</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a:t>R. Steerenberg | Workshop on Accelerator Operations - 2021</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758805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07987" y="1592264"/>
            <a:ext cx="5616575" cy="4608512"/>
          </a:xfrm>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Content Placeholder 3"/>
          <p:cNvSpPr>
            <a:spLocks noGrp="1"/>
          </p:cNvSpPr>
          <p:nvPr>
            <p:ph sz="half" idx="2"/>
          </p:nvPr>
        </p:nvSpPr>
        <p:spPr>
          <a:xfrm>
            <a:off x="6172199" y="1592264"/>
            <a:ext cx="5611813" cy="4608511"/>
          </a:xfrm>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8" name="Date Placeholder 7">
            <a:extLst>
              <a:ext uri="{FF2B5EF4-FFF2-40B4-BE49-F238E27FC236}">
                <a16:creationId xmlns:a16="http://schemas.microsoft.com/office/drawing/2014/main" id="{E3A8A69A-7619-C44B-A930-6AC38A3F8BC7}"/>
              </a:ext>
            </a:extLst>
          </p:cNvPr>
          <p:cNvSpPr>
            <a:spLocks noGrp="1"/>
          </p:cNvSpPr>
          <p:nvPr>
            <p:ph type="dt" sz="half" idx="10"/>
          </p:nvPr>
        </p:nvSpPr>
        <p:spPr/>
        <p:txBody>
          <a:bodyPr/>
          <a:lstStyle/>
          <a:p>
            <a:r>
              <a:rPr lang="de-CH"/>
              <a:t>06.10.2021</a:t>
            </a:r>
            <a:endParaRPr lang="en-US" dirty="0"/>
          </a:p>
        </p:txBody>
      </p:sp>
      <p:sp>
        <p:nvSpPr>
          <p:cNvPr id="9" name="Footer Placeholder 8">
            <a:extLst>
              <a:ext uri="{FF2B5EF4-FFF2-40B4-BE49-F238E27FC236}">
                <a16:creationId xmlns:a16="http://schemas.microsoft.com/office/drawing/2014/main" id="{9B55D6E3-4871-704B-B795-99BD30EABFEE}"/>
              </a:ext>
            </a:extLst>
          </p:cNvPr>
          <p:cNvSpPr>
            <a:spLocks noGrp="1"/>
          </p:cNvSpPr>
          <p:nvPr>
            <p:ph type="ftr" sz="quarter" idx="11"/>
          </p:nvPr>
        </p:nvSpPr>
        <p:spPr/>
        <p:txBody>
          <a:bodyPr/>
          <a:lstStyle/>
          <a:p>
            <a:r>
              <a:rPr lang="en-US"/>
              <a:t>R. Steerenberg | Workshop on Accelerator Operations - 2021</a:t>
            </a:r>
            <a:endParaRPr lang="en-US" dirty="0"/>
          </a:p>
        </p:txBody>
      </p:sp>
      <p:sp>
        <p:nvSpPr>
          <p:cNvPr id="10" name="Slide Number Placeholder 9">
            <a:extLst>
              <a:ext uri="{FF2B5EF4-FFF2-40B4-BE49-F238E27FC236}">
                <a16:creationId xmlns:a16="http://schemas.microsoft.com/office/drawing/2014/main" id="{BEE4B464-E744-A34F-B223-6B554979B8EC}"/>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47222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btitle and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07987" y="2427287"/>
            <a:ext cx="5616575" cy="3762376"/>
          </a:xfrm>
        </p:spPr>
        <p:txBody>
          <a:bodyPr/>
          <a:lstStyle>
            <a:lvl1pPr marL="324000" indent="-324000">
              <a:buFont typeface="Arial" panose="020B060402020202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427287"/>
            <a:ext cx="5611813" cy="3762376"/>
          </a:xfrm>
        </p:spPr>
        <p:txBody>
          <a:bodyPr/>
          <a:lstStyle>
            <a:lvl1pPr marL="324000" indent="-324000">
              <a:buFont typeface="Arial" panose="020B060402020202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p:txBody>
      </p:sp>
      <p:sp>
        <p:nvSpPr>
          <p:cNvPr id="10" name="Date Placeholder 9">
            <a:extLst>
              <a:ext uri="{FF2B5EF4-FFF2-40B4-BE49-F238E27FC236}">
                <a16:creationId xmlns:a16="http://schemas.microsoft.com/office/drawing/2014/main" id="{0B511762-E0C9-6C4A-9015-D9D3D4FF97C2}"/>
              </a:ext>
            </a:extLst>
          </p:cNvPr>
          <p:cNvSpPr>
            <a:spLocks noGrp="1"/>
          </p:cNvSpPr>
          <p:nvPr>
            <p:ph type="dt" sz="half" idx="10"/>
          </p:nvPr>
        </p:nvSpPr>
        <p:spPr/>
        <p:txBody>
          <a:bodyPr/>
          <a:lstStyle/>
          <a:p>
            <a:r>
              <a:rPr lang="de-CH"/>
              <a:t>06.10.2021</a:t>
            </a:r>
            <a:endParaRPr lang="en-US" dirty="0"/>
          </a:p>
        </p:txBody>
      </p:sp>
      <p:sp>
        <p:nvSpPr>
          <p:cNvPr id="11" name="Footer Placeholder 10">
            <a:extLst>
              <a:ext uri="{FF2B5EF4-FFF2-40B4-BE49-F238E27FC236}">
                <a16:creationId xmlns:a16="http://schemas.microsoft.com/office/drawing/2014/main" id="{E2689900-D127-9840-8E06-B694B9FE1267}"/>
              </a:ext>
            </a:extLst>
          </p:cNvPr>
          <p:cNvSpPr>
            <a:spLocks noGrp="1"/>
          </p:cNvSpPr>
          <p:nvPr>
            <p:ph type="ftr" sz="quarter" idx="11"/>
          </p:nvPr>
        </p:nvSpPr>
        <p:spPr/>
        <p:txBody>
          <a:bodyPr/>
          <a:lstStyle/>
          <a:p>
            <a:r>
              <a:rPr lang="en-US"/>
              <a:t>R. Steerenberg | Workshop on Accelerator Operations - 2021</a:t>
            </a:r>
            <a:endParaRPr lang="en-US" dirty="0"/>
          </a:p>
        </p:txBody>
      </p:sp>
      <p:sp>
        <p:nvSpPr>
          <p:cNvPr id="12" name="Slide Number Placeholder 11">
            <a:extLst>
              <a:ext uri="{FF2B5EF4-FFF2-40B4-BE49-F238E27FC236}">
                <a16:creationId xmlns:a16="http://schemas.microsoft.com/office/drawing/2014/main" id="{7B398DFD-572D-D549-8BBF-A86A1DFF026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678086151"/>
      </p:ext>
    </p:extLst>
  </p:cSld>
  <p:clrMapOvr>
    <a:masterClrMapping/>
  </p:clrMapOvr>
  <p:extLst>
    <p:ext uri="{DCECCB84-F9BA-43D5-87BE-67443E8EF086}">
      <p15:sldGuideLst xmlns:p15="http://schemas.microsoft.com/office/powerpoint/2012/main">
        <p15:guide id="1" orient="horz" pos="1434" userDrawn="1">
          <p15:clr>
            <a:srgbClr val="FBAE40"/>
          </p15:clr>
        </p15:guide>
        <p15:guide id="2" orient="horz" pos="1525"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373593"/>
            <a:ext cx="11376025" cy="1065742"/>
          </a:xfrm>
          <a:prstGeom prst="rect">
            <a:avLst/>
          </a:prstGeom>
        </p:spPr>
        <p:txBody>
          <a:bodyPr vert="horz" lIns="0" tIns="0" rIns="0" bIns="0" rtlCol="0" anchor="t" anchorCtr="0">
            <a:noAutofit/>
          </a:bodyPr>
          <a:lstStyle/>
          <a:p>
            <a:r>
              <a:rPr lang="en-GB"/>
              <a:t>Click to edit Master title style</a:t>
            </a:r>
            <a:endParaRPr lang="en-US" dirty="0"/>
          </a:p>
        </p:txBody>
      </p:sp>
      <p:pic>
        <p:nvPicPr>
          <p:cNvPr id="5" name="Picture 4"/>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0" y="6315998"/>
            <a:ext cx="12192000" cy="542002"/>
          </a:xfrm>
          <a:prstGeom prst="rect">
            <a:avLst/>
          </a:prstGeom>
        </p:spPr>
      </p:pic>
      <p:sp>
        <p:nvSpPr>
          <p:cNvPr id="3" name="Text Placeholder 2"/>
          <p:cNvSpPr>
            <a:spLocks noGrp="1"/>
          </p:cNvSpPr>
          <p:nvPr>
            <p:ph type="body" idx="1"/>
          </p:nvPr>
        </p:nvSpPr>
        <p:spPr>
          <a:xfrm>
            <a:off x="407989" y="1592263"/>
            <a:ext cx="11376024" cy="460851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3485228" y="6350851"/>
            <a:ext cx="631160" cy="365125"/>
          </a:xfrm>
          <a:prstGeom prst="rect">
            <a:avLst/>
          </a:prstGeom>
        </p:spPr>
        <p:txBody>
          <a:bodyPr vert="horz" lIns="0" tIns="0" rIns="0" bIns="0" rtlCol="0" anchor="ctr"/>
          <a:lstStyle>
            <a:lvl1pPr algn="r">
              <a:defRPr sz="1000">
                <a:solidFill>
                  <a:schemeClr val="bg1"/>
                </a:solidFill>
              </a:defRPr>
            </a:lvl1pPr>
          </a:lstStyle>
          <a:p>
            <a:r>
              <a:rPr lang="de-CH"/>
              <a:t>06.10.2021</a:t>
            </a:r>
            <a:endParaRPr lang="en-US" dirty="0"/>
          </a:p>
        </p:txBody>
      </p:sp>
      <p:sp>
        <p:nvSpPr>
          <p:cNvPr id="6" name="Slide Number Placeholder 5"/>
          <p:cNvSpPr>
            <a:spLocks noGrp="1"/>
          </p:cNvSpPr>
          <p:nvPr>
            <p:ph type="sldNum" sz="quarter" idx="4"/>
          </p:nvPr>
        </p:nvSpPr>
        <p:spPr>
          <a:xfrm>
            <a:off x="11107546" y="6356350"/>
            <a:ext cx="681254" cy="365125"/>
          </a:xfrm>
          <a:prstGeom prst="rect">
            <a:avLst/>
          </a:prstGeom>
        </p:spPr>
        <p:txBody>
          <a:bodyPr vert="horz" lIns="0" tIns="0" rIns="0" bIns="0" rtlCol="0" anchor="ctr"/>
          <a:lstStyle>
            <a:lvl1pPr algn="r">
              <a:defRPr sz="1000">
                <a:solidFill>
                  <a:schemeClr val="bg1"/>
                </a:solidFill>
              </a:defRPr>
            </a:lvl1pPr>
          </a:lstStyle>
          <a:p>
            <a:fld id="{36B5EA5A-BC32-A742-B11B-8E7414D5B535}" type="slidenum">
              <a:rPr lang="en-US" smtClean="0"/>
              <a:pPr/>
              <a:t>‹#›</a:t>
            </a:fld>
            <a:endParaRPr lang="en-US" dirty="0"/>
          </a:p>
        </p:txBody>
      </p:sp>
      <p:sp>
        <p:nvSpPr>
          <p:cNvPr id="7" name="Footer Placeholder 6">
            <a:extLst>
              <a:ext uri="{FF2B5EF4-FFF2-40B4-BE49-F238E27FC236}">
                <a16:creationId xmlns:a16="http://schemas.microsoft.com/office/drawing/2014/main" id="{7AB22024-69B4-1F4F-8860-CB954517F654}"/>
              </a:ext>
            </a:extLst>
          </p:cNvPr>
          <p:cNvSpPr>
            <a:spLocks noGrp="1"/>
          </p:cNvSpPr>
          <p:nvPr>
            <p:ph type="ftr" sz="quarter" idx="3"/>
          </p:nvPr>
        </p:nvSpPr>
        <p:spPr>
          <a:xfrm>
            <a:off x="4259262" y="6356350"/>
            <a:ext cx="6572221" cy="365125"/>
          </a:xfrm>
          <a:prstGeom prst="rect">
            <a:avLst/>
          </a:prstGeom>
        </p:spPr>
        <p:txBody>
          <a:bodyPr vert="horz" lIns="91440" tIns="45720" rIns="91440" bIns="45720" rtlCol="0" anchor="ctr"/>
          <a:lstStyle>
            <a:lvl1pPr algn="ctr">
              <a:defRPr sz="1200">
                <a:solidFill>
                  <a:schemeClr val="bg1"/>
                </a:solidFill>
              </a:defRPr>
            </a:lvl1pPr>
          </a:lstStyle>
          <a:p>
            <a:r>
              <a:rPr lang="en-US"/>
              <a:t>R. Steerenberg | Workshop on Accelerator Operations - 2021</a:t>
            </a:r>
            <a:endParaRPr lang="en-US" dirty="0"/>
          </a:p>
        </p:txBody>
      </p:sp>
    </p:spTree>
    <p:extLst>
      <p:ext uri="{BB962C8B-B14F-4D97-AF65-F5344CB8AC3E}">
        <p14:creationId xmlns:p14="http://schemas.microsoft.com/office/powerpoint/2010/main" val="1598869953"/>
      </p:ext>
    </p:extLst>
  </p:cSld>
  <p:clrMap bg1="lt1" tx1="dk1" bg2="lt2" tx2="dk2" accent1="accent1" accent2="accent2" accent3="accent3" accent4="accent4" accent5="accent5" accent6="accent6" hlink="hlink" folHlink="folHlink"/>
  <p:sldLayoutIdLst>
    <p:sldLayoutId id="2147483657" r:id="rId1"/>
    <p:sldLayoutId id="2147483649" r:id="rId2"/>
    <p:sldLayoutId id="2147483662" r:id="rId3"/>
    <p:sldLayoutId id="2147483650" r:id="rId4"/>
    <p:sldLayoutId id="2147483665" r:id="rId5"/>
    <p:sldLayoutId id="2147483668" r:id="rId6"/>
    <p:sldLayoutId id="2147483674" r:id="rId7"/>
    <p:sldLayoutId id="2147483652" r:id="rId8"/>
    <p:sldLayoutId id="2147483653" r:id="rId9"/>
    <p:sldLayoutId id="2147483661" r:id="rId10"/>
    <p:sldLayoutId id="2147483666" r:id="rId11"/>
    <p:sldLayoutId id="2147483667" r:id="rId12"/>
    <p:sldLayoutId id="2147483658" r:id="rId13"/>
    <p:sldLayoutId id="2147483659" r:id="rId14"/>
    <p:sldLayoutId id="2147483673" r:id="rId15"/>
    <p:sldLayoutId id="2147483660" r:id="rId16"/>
    <p:sldLayoutId id="2147483671" r:id="rId17"/>
    <p:sldLayoutId id="2147483651" r:id="rId18"/>
    <p:sldLayoutId id="2147483654" r:id="rId19"/>
    <p:sldLayoutId id="2147483669" r:id="rId20"/>
    <p:sldLayoutId id="2147483655" r:id="rId21"/>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userDrawn="1">
          <p15:clr>
            <a:srgbClr val="F26B43"/>
          </p15:clr>
        </p15:guide>
        <p15:guide id="2" pos="3840" userDrawn="1">
          <p15:clr>
            <a:srgbClr val="F26B43"/>
          </p15:clr>
        </p15:guide>
        <p15:guide id="3" pos="7423" userDrawn="1">
          <p15:clr>
            <a:srgbClr val="F26B43"/>
          </p15:clr>
        </p15:guide>
        <p15:guide id="4" pos="257" userDrawn="1">
          <p15:clr>
            <a:srgbClr val="F26B43"/>
          </p15:clr>
        </p15:guide>
        <p15:guide id="6" pos="3795" userDrawn="1">
          <p15:clr>
            <a:srgbClr val="F26B43"/>
          </p15:clr>
        </p15:guide>
        <p15:guide id="7" pos="3885" userDrawn="1">
          <p15:clr>
            <a:srgbClr val="F26B43"/>
          </p15:clr>
        </p15:guide>
        <p15:guide id="8" pos="5087" userDrawn="1">
          <p15:clr>
            <a:srgbClr val="F26B43"/>
          </p15:clr>
        </p15:guide>
        <p15:guide id="9" pos="4997" userDrawn="1">
          <p15:clr>
            <a:srgbClr val="F26B43"/>
          </p15:clr>
        </p15:guide>
        <p15:guide id="10" pos="2683" userDrawn="1">
          <p15:clr>
            <a:srgbClr val="F26B43"/>
          </p15:clr>
        </p15:guide>
        <p15:guide id="11" pos="2593" userDrawn="1">
          <p15:clr>
            <a:srgbClr val="F26B43"/>
          </p15:clr>
        </p15:guide>
        <p15:guide id="12" orient="horz" pos="3906" userDrawn="1">
          <p15:clr>
            <a:srgbClr val="F26B43"/>
          </p15:clr>
        </p15:guide>
        <p15:guide id="13" orient="horz" pos="2409" userDrawn="1">
          <p15:clr>
            <a:srgbClr val="F26B43"/>
          </p15:clr>
        </p15:guide>
        <p15:guide id="14" orient="horz" pos="913" userDrawn="1">
          <p15:clr>
            <a:srgbClr val="F26B43"/>
          </p15:clr>
        </p15:guide>
        <p15:guide id="15" orient="horz" pos="1003" userDrawn="1">
          <p15:clr>
            <a:srgbClr val="F26B43"/>
          </p15:clr>
        </p15:guide>
        <p15:guide id="16" orient="horz" pos="2500" userDrawn="1">
          <p15:clr>
            <a:srgbClr val="F26B43"/>
          </p15:clr>
        </p15:guide>
        <p15:guide id="17" pos="6312" userDrawn="1">
          <p15:clr>
            <a:srgbClr val="F26B43"/>
          </p15:clr>
        </p15:guide>
        <p15:guide id="18" pos="622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f"/><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5.xml"/><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2.tiff"/><Relationship Id="rId3" Type="http://schemas.openxmlformats.org/officeDocument/2006/relationships/image" Target="../media/image7.tiff"/><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15.jpe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1.tif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tiff"/><Relationship Id="rId1" Type="http://schemas.openxmlformats.org/officeDocument/2006/relationships/slideLayout" Target="../slideLayouts/slideLayout4.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E51C5-3272-6249-822A-715EFFE0DFFD}"/>
              </a:ext>
            </a:extLst>
          </p:cNvPr>
          <p:cNvSpPr>
            <a:spLocks noGrp="1"/>
          </p:cNvSpPr>
          <p:nvPr>
            <p:ph type="ctrTitle"/>
          </p:nvPr>
        </p:nvSpPr>
        <p:spPr>
          <a:xfrm>
            <a:off x="407987" y="3157282"/>
            <a:ext cx="11376025" cy="2153265"/>
          </a:xfrm>
        </p:spPr>
        <p:txBody>
          <a:bodyPr/>
          <a:lstStyle/>
          <a:p>
            <a:r>
              <a:rPr lang="en-GB" sz="4400" dirty="0"/>
              <a:t>Re-commissioning the CERN Accelerator Complex in times of COVID</a:t>
            </a:r>
            <a:br>
              <a:rPr lang="en-GB" sz="4400" dirty="0"/>
            </a:br>
            <a:br>
              <a:rPr lang="en-GB" sz="1800" dirty="0"/>
            </a:br>
            <a:r>
              <a:rPr lang="en-GB" sz="1800" dirty="0"/>
              <a:t>Workshop on Accelerator Operations 5</a:t>
            </a:r>
            <a:r>
              <a:rPr lang="en-GB" sz="1800" baseline="30000" dirty="0"/>
              <a:t>th</a:t>
            </a:r>
            <a:r>
              <a:rPr lang="en-GB" sz="1800" dirty="0"/>
              <a:t> – 8</a:t>
            </a:r>
            <a:r>
              <a:rPr lang="en-GB" sz="1800" baseline="30000" dirty="0"/>
              <a:t>th</a:t>
            </a:r>
            <a:r>
              <a:rPr lang="en-GB" sz="1800" dirty="0"/>
              <a:t> October 2021</a:t>
            </a:r>
            <a:endParaRPr lang="en-US" sz="2000" dirty="0"/>
          </a:p>
        </p:txBody>
      </p:sp>
      <p:sp>
        <p:nvSpPr>
          <p:cNvPr id="3" name="Subtitle 2">
            <a:extLst>
              <a:ext uri="{FF2B5EF4-FFF2-40B4-BE49-F238E27FC236}">
                <a16:creationId xmlns:a16="http://schemas.microsoft.com/office/drawing/2014/main" id="{BB999459-0238-C64F-8F4D-7EA35945354F}"/>
              </a:ext>
            </a:extLst>
          </p:cNvPr>
          <p:cNvSpPr>
            <a:spLocks noGrp="1"/>
          </p:cNvSpPr>
          <p:nvPr>
            <p:ph type="subTitle" idx="1"/>
          </p:nvPr>
        </p:nvSpPr>
        <p:spPr/>
        <p:txBody>
          <a:bodyPr/>
          <a:lstStyle/>
          <a:p>
            <a:r>
              <a:rPr lang="en-US" sz="1800" dirty="0"/>
              <a:t>Rende Steerenberg - CERN </a:t>
            </a:r>
          </a:p>
          <a:p>
            <a:r>
              <a:rPr lang="en-US" sz="1800" dirty="0"/>
              <a:t>6 October 2021</a:t>
            </a:r>
          </a:p>
        </p:txBody>
      </p:sp>
      <p:pic>
        <p:nvPicPr>
          <p:cNvPr id="4" name="Picture 3">
            <a:extLst>
              <a:ext uri="{FF2B5EF4-FFF2-40B4-BE49-F238E27FC236}">
                <a16:creationId xmlns:a16="http://schemas.microsoft.com/office/drawing/2014/main" id="{82446D79-F2E7-EB44-959F-F67A358C0E35}"/>
              </a:ext>
            </a:extLst>
          </p:cNvPr>
          <p:cNvPicPr>
            <a:picLocks/>
          </p:cNvPicPr>
          <p:nvPr/>
        </p:nvPicPr>
        <p:blipFill>
          <a:blip r:embed="rId2"/>
          <a:stretch>
            <a:fillRect/>
          </a:stretch>
        </p:blipFill>
        <p:spPr>
          <a:xfrm>
            <a:off x="0" y="0"/>
            <a:ext cx="12206110" cy="2715492"/>
          </a:xfrm>
          <a:prstGeom prst="rect">
            <a:avLst/>
          </a:prstGeom>
        </p:spPr>
      </p:pic>
      <p:sp>
        <p:nvSpPr>
          <p:cNvPr id="5" name="Rectangle 4">
            <a:extLst>
              <a:ext uri="{FF2B5EF4-FFF2-40B4-BE49-F238E27FC236}">
                <a16:creationId xmlns:a16="http://schemas.microsoft.com/office/drawing/2014/main" id="{7CA87EB5-EF27-E042-84D7-F67244282730}"/>
              </a:ext>
            </a:extLst>
          </p:cNvPr>
          <p:cNvSpPr/>
          <p:nvPr/>
        </p:nvSpPr>
        <p:spPr>
          <a:xfrm>
            <a:off x="9014460" y="1334324"/>
            <a:ext cx="3166110" cy="1357746"/>
          </a:xfrm>
          <a:prstGeom prst="rect">
            <a:avLst/>
          </a:prstGeom>
          <a:solidFill>
            <a:schemeClr val="accent4">
              <a:lumMod val="40000"/>
              <a:lumOff val="60000"/>
              <a:alpha val="4273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WAO2021_Logo_700">
            <a:extLst>
              <a:ext uri="{FF2B5EF4-FFF2-40B4-BE49-F238E27FC236}">
                <a16:creationId xmlns:a16="http://schemas.microsoft.com/office/drawing/2014/main" id="{5E7E218F-27A0-5248-A8EC-6B1F7BF867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4645" y="1450696"/>
            <a:ext cx="2768600" cy="11707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3BDDA2E-18B3-F94F-8435-E2EEF630F9B2}"/>
              </a:ext>
            </a:extLst>
          </p:cNvPr>
          <p:cNvPicPr>
            <a:picLocks noChangeAspect="1"/>
          </p:cNvPicPr>
          <p:nvPr/>
        </p:nvPicPr>
        <p:blipFill>
          <a:blip r:embed="rId4"/>
          <a:stretch>
            <a:fillRect/>
          </a:stretch>
        </p:blipFill>
        <p:spPr>
          <a:xfrm>
            <a:off x="9236764" y="5317885"/>
            <a:ext cx="2817487" cy="1370410"/>
          </a:xfrm>
          <a:prstGeom prst="rect">
            <a:avLst/>
          </a:prstGeom>
        </p:spPr>
      </p:pic>
    </p:spTree>
    <p:extLst>
      <p:ext uri="{BB962C8B-B14F-4D97-AF65-F5344CB8AC3E}">
        <p14:creationId xmlns:p14="http://schemas.microsoft.com/office/powerpoint/2010/main" val="2159943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1DFF29-E001-0846-915F-3D31FA42D579}"/>
              </a:ext>
            </a:extLst>
          </p:cNvPr>
          <p:cNvSpPr>
            <a:spLocks noGrp="1"/>
          </p:cNvSpPr>
          <p:nvPr>
            <p:ph idx="1"/>
          </p:nvPr>
        </p:nvSpPr>
        <p:spPr>
          <a:xfrm>
            <a:off x="407988" y="1124744"/>
            <a:ext cx="11376024" cy="4608512"/>
          </a:xfrm>
        </p:spPr>
        <p:txBody>
          <a:bodyPr/>
          <a:lstStyle/>
          <a:p>
            <a:pPr marL="342900" indent="-342900">
              <a:lnSpc>
                <a:spcPct val="200000"/>
              </a:lnSpc>
              <a:buFont typeface="Arial" panose="020B0604020202020204" pitchFamily="34" charset="0"/>
              <a:buChar char="•"/>
            </a:pPr>
            <a:r>
              <a:rPr lang="en-GB" sz="2800" dirty="0">
                <a:solidFill>
                  <a:schemeClr val="bg1">
                    <a:lumMod val="75000"/>
                  </a:schemeClr>
                </a:solidFill>
              </a:rPr>
              <a:t>The Context: Long Shutdown &amp; Commissioning</a:t>
            </a:r>
          </a:p>
          <a:p>
            <a:pPr marL="342900" indent="-342900">
              <a:lnSpc>
                <a:spcPct val="200000"/>
              </a:lnSpc>
              <a:buFont typeface="Arial" panose="020B0604020202020204" pitchFamily="34" charset="0"/>
              <a:buChar char="•"/>
            </a:pPr>
            <a:r>
              <a:rPr lang="en-GB" sz="2800" dirty="0">
                <a:solidFill>
                  <a:schemeClr val="accent3"/>
                </a:solidFill>
              </a:rPr>
              <a:t>The Impact of Covid, Measures and Tools put in place</a:t>
            </a:r>
          </a:p>
          <a:p>
            <a:pPr marL="342900" indent="-342900">
              <a:lnSpc>
                <a:spcPct val="200000"/>
              </a:lnSpc>
              <a:buFont typeface="Arial" panose="020B0604020202020204" pitchFamily="34" charset="0"/>
              <a:buChar char="•"/>
            </a:pPr>
            <a:r>
              <a:rPr lang="en-GB" sz="2800" dirty="0">
                <a:solidFill>
                  <a:schemeClr val="bg1">
                    <a:lumMod val="75000"/>
                  </a:schemeClr>
                </a:solidFill>
              </a:rPr>
              <a:t>Post-Covid</a:t>
            </a:r>
          </a:p>
          <a:p>
            <a:pPr marL="342900" indent="-342900">
              <a:lnSpc>
                <a:spcPct val="200000"/>
              </a:lnSpc>
              <a:buFont typeface="Arial" panose="020B0604020202020204" pitchFamily="34" charset="0"/>
              <a:buChar char="•"/>
            </a:pPr>
            <a:r>
              <a:rPr lang="en-GB" sz="2800" dirty="0">
                <a:solidFill>
                  <a:schemeClr val="bg1">
                    <a:lumMod val="75000"/>
                  </a:schemeClr>
                </a:solidFill>
              </a:rPr>
              <a:t>Concluding Remarks</a:t>
            </a:r>
          </a:p>
          <a:p>
            <a:endParaRPr lang="en-GB" dirty="0"/>
          </a:p>
        </p:txBody>
      </p:sp>
      <p:sp>
        <p:nvSpPr>
          <p:cNvPr id="3" name="Title 2">
            <a:extLst>
              <a:ext uri="{FF2B5EF4-FFF2-40B4-BE49-F238E27FC236}">
                <a16:creationId xmlns:a16="http://schemas.microsoft.com/office/drawing/2014/main" id="{A1B182EF-C505-8845-BA0B-D1919EA652D4}"/>
              </a:ext>
            </a:extLst>
          </p:cNvPr>
          <p:cNvSpPr>
            <a:spLocks noGrp="1"/>
          </p:cNvSpPr>
          <p:nvPr>
            <p:ph type="title"/>
          </p:nvPr>
        </p:nvSpPr>
        <p:spPr/>
        <p:txBody>
          <a:bodyPr/>
          <a:lstStyle/>
          <a:p>
            <a:r>
              <a:rPr lang="en-GB" dirty="0"/>
              <a:t>Topics</a:t>
            </a:r>
          </a:p>
        </p:txBody>
      </p:sp>
      <p:sp>
        <p:nvSpPr>
          <p:cNvPr id="4" name="Date Placeholder 3">
            <a:extLst>
              <a:ext uri="{FF2B5EF4-FFF2-40B4-BE49-F238E27FC236}">
                <a16:creationId xmlns:a16="http://schemas.microsoft.com/office/drawing/2014/main" id="{AB9D96D3-5EF6-9141-A908-BF7E52FB182F}"/>
              </a:ext>
            </a:extLst>
          </p:cNvPr>
          <p:cNvSpPr>
            <a:spLocks noGrp="1"/>
          </p:cNvSpPr>
          <p:nvPr>
            <p:ph type="dt" sz="half" idx="10"/>
          </p:nvPr>
        </p:nvSpPr>
        <p:spPr/>
        <p:txBody>
          <a:bodyPr/>
          <a:lstStyle/>
          <a:p>
            <a:r>
              <a:rPr lang="de-CH"/>
              <a:t>06.10.2021</a:t>
            </a:r>
            <a:endParaRPr lang="en-US" dirty="0"/>
          </a:p>
        </p:txBody>
      </p:sp>
      <p:sp>
        <p:nvSpPr>
          <p:cNvPr id="5" name="Footer Placeholder 4">
            <a:extLst>
              <a:ext uri="{FF2B5EF4-FFF2-40B4-BE49-F238E27FC236}">
                <a16:creationId xmlns:a16="http://schemas.microsoft.com/office/drawing/2014/main" id="{54E0FB73-6883-D347-B85B-03B20EDB7F5F}"/>
              </a:ext>
            </a:extLst>
          </p:cNvPr>
          <p:cNvSpPr>
            <a:spLocks noGrp="1"/>
          </p:cNvSpPr>
          <p:nvPr>
            <p:ph type="ftr" sz="quarter" idx="11"/>
          </p:nvPr>
        </p:nvSpPr>
        <p:spPr/>
        <p:txBody>
          <a:bodyPr/>
          <a:lstStyle/>
          <a:p>
            <a:r>
              <a:rPr lang="en-US"/>
              <a:t>R. Steerenberg | Workshop on Accelerator Operations - 2021</a:t>
            </a:r>
            <a:endParaRPr lang="en-US" dirty="0"/>
          </a:p>
        </p:txBody>
      </p:sp>
      <p:sp>
        <p:nvSpPr>
          <p:cNvPr id="6" name="Slide Number Placeholder 5">
            <a:extLst>
              <a:ext uri="{FF2B5EF4-FFF2-40B4-BE49-F238E27FC236}">
                <a16:creationId xmlns:a16="http://schemas.microsoft.com/office/drawing/2014/main" id="{E594E1A5-BE13-1843-B746-11D1AC0E06D8}"/>
              </a:ext>
            </a:extLst>
          </p:cNvPr>
          <p:cNvSpPr>
            <a:spLocks noGrp="1"/>
          </p:cNvSpPr>
          <p:nvPr>
            <p:ph type="sldNum" sz="quarter" idx="12"/>
          </p:nvPr>
        </p:nvSpPr>
        <p:spPr/>
        <p:txBody>
          <a:bodyPr/>
          <a:lstStyle/>
          <a:p>
            <a:fld id="{36B5EA5A-BC32-A742-B11B-8E7414D5B535}" type="slidenum">
              <a:rPr lang="en-US" smtClean="0"/>
              <a:pPr/>
              <a:t>10</a:t>
            </a:fld>
            <a:endParaRPr lang="en-US" dirty="0"/>
          </a:p>
        </p:txBody>
      </p:sp>
      <p:sp>
        <p:nvSpPr>
          <p:cNvPr id="7" name="Rectangle 6">
            <a:extLst>
              <a:ext uri="{FF2B5EF4-FFF2-40B4-BE49-F238E27FC236}">
                <a16:creationId xmlns:a16="http://schemas.microsoft.com/office/drawing/2014/main" id="{8C2FD017-F3D8-3D46-8B4D-85710CD9BBBD}"/>
              </a:ext>
            </a:extLst>
          </p:cNvPr>
          <p:cNvSpPr/>
          <p:nvPr/>
        </p:nvSpPr>
        <p:spPr>
          <a:xfrm>
            <a:off x="9132000" y="-14895"/>
            <a:ext cx="3060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13C7145D-7ADE-9944-A1DA-7A91EB14C21B}"/>
              </a:ext>
            </a:extLst>
          </p:cNvPr>
          <p:cNvSpPr/>
          <p:nvPr/>
        </p:nvSpPr>
        <p:spPr>
          <a:xfrm>
            <a:off x="3012000" y="-14895"/>
            <a:ext cx="3060000" cy="2329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661BA1CB-7759-614F-B1B2-0184EC1362AA}"/>
              </a:ext>
            </a:extLst>
          </p:cNvPr>
          <p:cNvSpPr/>
          <p:nvPr/>
        </p:nvSpPr>
        <p:spPr>
          <a:xfrm>
            <a:off x="6072000" y="-14895"/>
            <a:ext cx="3060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5"/>
              </a:solidFill>
            </a:endParaRPr>
          </a:p>
        </p:txBody>
      </p:sp>
      <p:sp>
        <p:nvSpPr>
          <p:cNvPr id="12" name="Rectangle 11">
            <a:extLst>
              <a:ext uri="{FF2B5EF4-FFF2-40B4-BE49-F238E27FC236}">
                <a16:creationId xmlns:a16="http://schemas.microsoft.com/office/drawing/2014/main" id="{04B27F23-7174-4244-9BAC-DAFCE31D560C}"/>
              </a:ext>
            </a:extLst>
          </p:cNvPr>
          <p:cNvSpPr/>
          <p:nvPr/>
        </p:nvSpPr>
        <p:spPr>
          <a:xfrm>
            <a:off x="-9728" y="-14896"/>
            <a:ext cx="3096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87266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60AFF5-D61E-9A4F-9186-5D444732DE53}"/>
              </a:ext>
            </a:extLst>
          </p:cNvPr>
          <p:cNvSpPr>
            <a:spLocks noGrp="1"/>
          </p:cNvSpPr>
          <p:nvPr>
            <p:ph idx="1"/>
          </p:nvPr>
        </p:nvSpPr>
        <p:spPr>
          <a:xfrm>
            <a:off x="405190" y="1374098"/>
            <a:ext cx="7137383" cy="473364"/>
          </a:xfrm>
        </p:spPr>
        <p:txBody>
          <a:bodyPr/>
          <a:lstStyle/>
          <a:p>
            <a:pPr marL="342900" indent="-342900">
              <a:buFont typeface="Arial" panose="020B0604020202020204" pitchFamily="34" charset="0"/>
              <a:buChar char="•"/>
            </a:pPr>
            <a:r>
              <a:rPr lang="en-GB" dirty="0">
                <a:solidFill>
                  <a:schemeClr val="tx1"/>
                </a:solidFill>
              </a:rPr>
              <a:t>Very similar to elsewhere….…</a:t>
            </a:r>
          </a:p>
        </p:txBody>
      </p:sp>
      <p:sp>
        <p:nvSpPr>
          <p:cNvPr id="3" name="Title 2">
            <a:extLst>
              <a:ext uri="{FF2B5EF4-FFF2-40B4-BE49-F238E27FC236}">
                <a16:creationId xmlns:a16="http://schemas.microsoft.com/office/drawing/2014/main" id="{FA570BBD-8CAD-B742-AAA8-545754DE70BE}"/>
              </a:ext>
            </a:extLst>
          </p:cNvPr>
          <p:cNvSpPr>
            <a:spLocks noGrp="1"/>
          </p:cNvSpPr>
          <p:nvPr>
            <p:ph type="title"/>
          </p:nvPr>
        </p:nvSpPr>
        <p:spPr/>
        <p:txBody>
          <a:bodyPr/>
          <a:lstStyle/>
          <a:p>
            <a:r>
              <a:rPr lang="en-GB" dirty="0"/>
              <a:t>CERN Covid Measures</a:t>
            </a:r>
            <a:br>
              <a:rPr lang="en-GB" dirty="0"/>
            </a:br>
            <a:endParaRPr lang="en-GB" dirty="0"/>
          </a:p>
        </p:txBody>
      </p:sp>
      <p:sp>
        <p:nvSpPr>
          <p:cNvPr id="4" name="Date Placeholder 3">
            <a:extLst>
              <a:ext uri="{FF2B5EF4-FFF2-40B4-BE49-F238E27FC236}">
                <a16:creationId xmlns:a16="http://schemas.microsoft.com/office/drawing/2014/main" id="{D9E40C3E-4E0E-4D45-8463-B9556271636A}"/>
              </a:ext>
            </a:extLst>
          </p:cNvPr>
          <p:cNvSpPr>
            <a:spLocks noGrp="1"/>
          </p:cNvSpPr>
          <p:nvPr>
            <p:ph type="dt" sz="half" idx="10"/>
          </p:nvPr>
        </p:nvSpPr>
        <p:spPr/>
        <p:txBody>
          <a:bodyPr/>
          <a:lstStyle/>
          <a:p>
            <a:r>
              <a:rPr lang="de-CH"/>
              <a:t>06.10.2021</a:t>
            </a:r>
            <a:endParaRPr lang="en-US" dirty="0"/>
          </a:p>
        </p:txBody>
      </p:sp>
      <p:sp>
        <p:nvSpPr>
          <p:cNvPr id="5" name="Footer Placeholder 4">
            <a:extLst>
              <a:ext uri="{FF2B5EF4-FFF2-40B4-BE49-F238E27FC236}">
                <a16:creationId xmlns:a16="http://schemas.microsoft.com/office/drawing/2014/main" id="{63FF4C42-2B41-0844-92CF-905F41B88964}"/>
              </a:ext>
            </a:extLst>
          </p:cNvPr>
          <p:cNvSpPr>
            <a:spLocks noGrp="1"/>
          </p:cNvSpPr>
          <p:nvPr>
            <p:ph type="ftr" sz="quarter" idx="11"/>
          </p:nvPr>
        </p:nvSpPr>
        <p:spPr/>
        <p:txBody>
          <a:bodyPr/>
          <a:lstStyle/>
          <a:p>
            <a:r>
              <a:rPr lang="en-US"/>
              <a:t>R. Steerenberg | Workshop on Accelerator Operations - 2021</a:t>
            </a:r>
            <a:endParaRPr lang="en-US" dirty="0"/>
          </a:p>
        </p:txBody>
      </p:sp>
      <p:sp>
        <p:nvSpPr>
          <p:cNvPr id="6" name="Slide Number Placeholder 5">
            <a:extLst>
              <a:ext uri="{FF2B5EF4-FFF2-40B4-BE49-F238E27FC236}">
                <a16:creationId xmlns:a16="http://schemas.microsoft.com/office/drawing/2014/main" id="{7F35A3AB-58E5-624A-B8A8-DFD078E043C4}"/>
              </a:ext>
            </a:extLst>
          </p:cNvPr>
          <p:cNvSpPr>
            <a:spLocks noGrp="1"/>
          </p:cNvSpPr>
          <p:nvPr>
            <p:ph type="sldNum" sz="quarter" idx="12"/>
          </p:nvPr>
        </p:nvSpPr>
        <p:spPr/>
        <p:txBody>
          <a:bodyPr/>
          <a:lstStyle/>
          <a:p>
            <a:fld id="{36B5EA5A-BC32-A742-B11B-8E7414D5B535}" type="slidenum">
              <a:rPr lang="en-US" smtClean="0"/>
              <a:pPr/>
              <a:t>11</a:t>
            </a:fld>
            <a:endParaRPr lang="en-US" dirty="0"/>
          </a:p>
        </p:txBody>
      </p:sp>
      <p:pic>
        <p:nvPicPr>
          <p:cNvPr id="9" name="Picture 8">
            <a:extLst>
              <a:ext uri="{FF2B5EF4-FFF2-40B4-BE49-F238E27FC236}">
                <a16:creationId xmlns:a16="http://schemas.microsoft.com/office/drawing/2014/main" id="{18AE9B42-7277-AE49-A35D-D5C2E2529A66}"/>
              </a:ext>
            </a:extLst>
          </p:cNvPr>
          <p:cNvPicPr>
            <a:picLocks noChangeAspect="1"/>
          </p:cNvPicPr>
          <p:nvPr/>
        </p:nvPicPr>
        <p:blipFill>
          <a:blip r:embed="rId2"/>
          <a:stretch>
            <a:fillRect/>
          </a:stretch>
        </p:blipFill>
        <p:spPr>
          <a:xfrm>
            <a:off x="7790996" y="304950"/>
            <a:ext cx="4299706" cy="5894841"/>
          </a:xfrm>
          <a:prstGeom prst="rect">
            <a:avLst/>
          </a:prstGeom>
        </p:spPr>
      </p:pic>
      <p:sp>
        <p:nvSpPr>
          <p:cNvPr id="10" name="TextBox 9">
            <a:extLst>
              <a:ext uri="{FF2B5EF4-FFF2-40B4-BE49-F238E27FC236}">
                <a16:creationId xmlns:a16="http://schemas.microsoft.com/office/drawing/2014/main" id="{89ACEFA9-60E3-2540-B75E-30E532A7A1BD}"/>
              </a:ext>
            </a:extLst>
          </p:cNvPr>
          <p:cNvSpPr txBox="1"/>
          <p:nvPr/>
        </p:nvSpPr>
        <p:spPr>
          <a:xfrm>
            <a:off x="8401050" y="2857500"/>
            <a:ext cx="1238865" cy="215444"/>
          </a:xfrm>
          <a:prstGeom prst="rect">
            <a:avLst/>
          </a:prstGeom>
          <a:noFill/>
        </p:spPr>
        <p:txBody>
          <a:bodyPr wrap="none" lIns="0" tIns="0" rIns="0" bIns="0" rtlCol="0">
            <a:spAutoFit/>
          </a:bodyPr>
          <a:lstStyle/>
          <a:p>
            <a:pPr algn="l"/>
            <a:r>
              <a:rPr lang="en-GB" sz="1400" dirty="0">
                <a:solidFill>
                  <a:schemeClr val="bg1"/>
                </a:solidFill>
              </a:rPr>
              <a:t>Was initially 2m</a:t>
            </a:r>
          </a:p>
        </p:txBody>
      </p:sp>
      <p:grpSp>
        <p:nvGrpSpPr>
          <p:cNvPr id="15" name="Group 14">
            <a:extLst>
              <a:ext uri="{FF2B5EF4-FFF2-40B4-BE49-F238E27FC236}">
                <a16:creationId xmlns:a16="http://schemas.microsoft.com/office/drawing/2014/main" id="{273B747D-4E7D-EA4A-BE81-85872248EEE2}"/>
              </a:ext>
            </a:extLst>
          </p:cNvPr>
          <p:cNvGrpSpPr/>
          <p:nvPr/>
        </p:nvGrpSpPr>
        <p:grpSpPr>
          <a:xfrm>
            <a:off x="231819" y="2189670"/>
            <a:ext cx="2743200" cy="3864789"/>
            <a:chOff x="270572" y="2313235"/>
            <a:chExt cx="2743200" cy="3864789"/>
          </a:xfrm>
        </p:grpSpPr>
        <p:pic>
          <p:nvPicPr>
            <p:cNvPr id="11" name="Picture 10">
              <a:extLst>
                <a:ext uri="{FF2B5EF4-FFF2-40B4-BE49-F238E27FC236}">
                  <a16:creationId xmlns:a16="http://schemas.microsoft.com/office/drawing/2014/main" id="{DDB2A100-FBD6-064D-9311-3EF3B9652F01}"/>
                </a:ext>
              </a:extLst>
            </p:cNvPr>
            <p:cNvPicPr>
              <a:picLocks noChangeAspect="1"/>
            </p:cNvPicPr>
            <p:nvPr/>
          </p:nvPicPr>
          <p:blipFill>
            <a:blip r:embed="rId3"/>
            <a:stretch>
              <a:fillRect/>
            </a:stretch>
          </p:blipFill>
          <p:spPr>
            <a:xfrm>
              <a:off x="565925" y="2313235"/>
              <a:ext cx="2154096" cy="2700000"/>
            </a:xfrm>
            <a:prstGeom prst="rect">
              <a:avLst/>
            </a:prstGeom>
          </p:spPr>
        </p:pic>
        <p:sp>
          <p:nvSpPr>
            <p:cNvPr id="12" name="TextBox 11">
              <a:extLst>
                <a:ext uri="{FF2B5EF4-FFF2-40B4-BE49-F238E27FC236}">
                  <a16:creationId xmlns:a16="http://schemas.microsoft.com/office/drawing/2014/main" id="{36835333-6D4D-C44D-876F-96F3AD681808}"/>
                </a:ext>
              </a:extLst>
            </p:cNvPr>
            <p:cNvSpPr txBox="1"/>
            <p:nvPr/>
          </p:nvSpPr>
          <p:spPr>
            <a:xfrm>
              <a:off x="270572" y="5070028"/>
              <a:ext cx="2743200" cy="1107996"/>
            </a:xfrm>
            <a:prstGeom prst="rect">
              <a:avLst/>
            </a:prstGeom>
            <a:noFill/>
          </p:spPr>
          <p:txBody>
            <a:bodyPr wrap="square" lIns="0" tIns="0" rIns="0" bIns="0" rtlCol="0">
              <a:spAutoFit/>
            </a:bodyPr>
            <a:lstStyle/>
            <a:p>
              <a:pPr algn="ctr"/>
              <a:r>
                <a:rPr lang="en-GB" dirty="0"/>
                <a:t>Wearing a </a:t>
              </a:r>
              <a:r>
                <a:rPr lang="en-GB" dirty="0" err="1"/>
                <a:t>Proximeter</a:t>
              </a:r>
              <a:r>
                <a:rPr lang="en-GB" dirty="0"/>
                <a:t> </a:t>
              </a:r>
            </a:p>
            <a:p>
              <a:pPr algn="ctr"/>
              <a:r>
                <a:rPr lang="en-GB" dirty="0"/>
                <a:t>is obligatory to ease and partially automate  </a:t>
              </a:r>
            </a:p>
            <a:p>
              <a:pPr algn="ctr"/>
              <a:r>
                <a:rPr lang="en-GB" dirty="0"/>
                <a:t>contact tracing</a:t>
              </a:r>
            </a:p>
          </p:txBody>
        </p:sp>
      </p:grpSp>
      <p:pic>
        <p:nvPicPr>
          <p:cNvPr id="2055" name="Picture 7" descr="page8image1817428896">
            <a:extLst>
              <a:ext uri="{FF2B5EF4-FFF2-40B4-BE49-F238E27FC236}">
                <a16:creationId xmlns:a16="http://schemas.microsoft.com/office/drawing/2014/main" id="{7C461521-B40B-704D-ABA4-FEFFC5DCBB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6100" cy="54610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95AD433E-023D-5A4D-A470-515774584239}"/>
              </a:ext>
            </a:extLst>
          </p:cNvPr>
          <p:cNvGrpSpPr/>
          <p:nvPr/>
        </p:nvGrpSpPr>
        <p:grpSpPr>
          <a:xfrm>
            <a:off x="3392256" y="1802737"/>
            <a:ext cx="3952160" cy="3974723"/>
            <a:chOff x="3405092" y="2060215"/>
            <a:chExt cx="3952160" cy="3974723"/>
          </a:xfrm>
        </p:grpSpPr>
        <p:sp>
          <p:nvSpPr>
            <p:cNvPr id="13" name="TextBox 12">
              <a:extLst>
                <a:ext uri="{FF2B5EF4-FFF2-40B4-BE49-F238E27FC236}">
                  <a16:creationId xmlns:a16="http://schemas.microsoft.com/office/drawing/2014/main" id="{F3AAA4D2-78D8-B74A-830B-9349D159FF23}"/>
                </a:ext>
              </a:extLst>
            </p:cNvPr>
            <p:cNvSpPr txBox="1"/>
            <p:nvPr/>
          </p:nvSpPr>
          <p:spPr>
            <a:xfrm>
              <a:off x="3415847" y="5203941"/>
              <a:ext cx="3872855" cy="830997"/>
            </a:xfrm>
            <a:prstGeom prst="rect">
              <a:avLst/>
            </a:prstGeom>
            <a:noFill/>
          </p:spPr>
          <p:txBody>
            <a:bodyPr wrap="none" lIns="0" tIns="0" rIns="0" bIns="0" rtlCol="0">
              <a:spAutoFit/>
            </a:bodyPr>
            <a:lstStyle/>
            <a:p>
              <a:pPr algn="ctr"/>
              <a:r>
                <a:rPr lang="en-GB" dirty="0"/>
                <a:t>Stratified (saliva) testing by the </a:t>
              </a:r>
            </a:p>
            <a:p>
              <a:pPr algn="ctr"/>
              <a:r>
                <a:rPr lang="en-GB" dirty="0"/>
                <a:t>CERN medical service once per week</a:t>
              </a:r>
            </a:p>
            <a:p>
              <a:pPr algn="ctr"/>
              <a:r>
                <a:rPr lang="en-GB" dirty="0"/>
                <a:t>Mobile unit next to the Control Room</a:t>
              </a:r>
            </a:p>
          </p:txBody>
        </p:sp>
        <p:pic>
          <p:nvPicPr>
            <p:cNvPr id="2051" name="Picture 3" descr="page8image1817437456">
              <a:extLst>
                <a:ext uri="{FF2B5EF4-FFF2-40B4-BE49-F238E27FC236}">
                  <a16:creationId xmlns:a16="http://schemas.microsoft.com/office/drawing/2014/main" id="{ABEC3B94-A537-2A44-AAF9-17FE9D5672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5092" y="2874188"/>
              <a:ext cx="3952160" cy="2268000"/>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descr="page7image1769525312">
              <a:extLst>
                <a:ext uri="{FF2B5EF4-FFF2-40B4-BE49-F238E27FC236}">
                  <a16:creationId xmlns:a16="http://schemas.microsoft.com/office/drawing/2014/main" id="{F920944A-1D67-C94B-AD05-3600DB28E2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5013" y="2060215"/>
              <a:ext cx="1076211" cy="1440000"/>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Rectangle 30">
            <a:extLst>
              <a:ext uri="{FF2B5EF4-FFF2-40B4-BE49-F238E27FC236}">
                <a16:creationId xmlns:a16="http://schemas.microsoft.com/office/drawing/2014/main" id="{2EBC1D51-ECBF-8D49-9A85-B070730356AC}"/>
              </a:ext>
            </a:extLst>
          </p:cNvPr>
          <p:cNvSpPr/>
          <p:nvPr/>
        </p:nvSpPr>
        <p:spPr>
          <a:xfrm>
            <a:off x="9132000" y="-14895"/>
            <a:ext cx="3060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extLst>
              <a:ext uri="{FF2B5EF4-FFF2-40B4-BE49-F238E27FC236}">
                <a16:creationId xmlns:a16="http://schemas.microsoft.com/office/drawing/2014/main" id="{24FF304E-6A76-DD4A-8B71-E32C27A0AEED}"/>
              </a:ext>
            </a:extLst>
          </p:cNvPr>
          <p:cNvSpPr/>
          <p:nvPr/>
        </p:nvSpPr>
        <p:spPr>
          <a:xfrm>
            <a:off x="3012000" y="-14895"/>
            <a:ext cx="3060000" cy="2329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a:extLst>
              <a:ext uri="{FF2B5EF4-FFF2-40B4-BE49-F238E27FC236}">
                <a16:creationId xmlns:a16="http://schemas.microsoft.com/office/drawing/2014/main" id="{61D6B9B3-3DDF-B949-8D1D-B48BEE640D7B}"/>
              </a:ext>
            </a:extLst>
          </p:cNvPr>
          <p:cNvSpPr/>
          <p:nvPr/>
        </p:nvSpPr>
        <p:spPr>
          <a:xfrm>
            <a:off x="6072000" y="-14895"/>
            <a:ext cx="3060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5"/>
              </a:solidFill>
            </a:endParaRPr>
          </a:p>
        </p:txBody>
      </p:sp>
      <p:sp>
        <p:nvSpPr>
          <p:cNvPr id="34" name="Rectangle 33">
            <a:extLst>
              <a:ext uri="{FF2B5EF4-FFF2-40B4-BE49-F238E27FC236}">
                <a16:creationId xmlns:a16="http://schemas.microsoft.com/office/drawing/2014/main" id="{B4C6A3DE-D0C4-2E44-8A71-413E0CC18439}"/>
              </a:ext>
            </a:extLst>
          </p:cNvPr>
          <p:cNvSpPr/>
          <p:nvPr/>
        </p:nvSpPr>
        <p:spPr>
          <a:xfrm>
            <a:off x="-9728" y="-14896"/>
            <a:ext cx="3096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857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78BD64-4BDB-6C43-BBC3-564DE81888A2}"/>
              </a:ext>
            </a:extLst>
          </p:cNvPr>
          <p:cNvSpPr>
            <a:spLocks noGrp="1"/>
          </p:cNvSpPr>
          <p:nvPr>
            <p:ph type="title"/>
          </p:nvPr>
        </p:nvSpPr>
        <p:spPr/>
        <p:txBody>
          <a:bodyPr/>
          <a:lstStyle/>
          <a:p>
            <a:r>
              <a:rPr lang="en-GB" dirty="0"/>
              <a:t>Some additional Controls Room Covid Measures</a:t>
            </a:r>
          </a:p>
        </p:txBody>
      </p:sp>
      <p:sp>
        <p:nvSpPr>
          <p:cNvPr id="4" name="Date Placeholder 3">
            <a:extLst>
              <a:ext uri="{FF2B5EF4-FFF2-40B4-BE49-F238E27FC236}">
                <a16:creationId xmlns:a16="http://schemas.microsoft.com/office/drawing/2014/main" id="{8D56A3C9-2FDF-1B46-AAAF-CF879DBDF2E1}"/>
              </a:ext>
            </a:extLst>
          </p:cNvPr>
          <p:cNvSpPr>
            <a:spLocks noGrp="1"/>
          </p:cNvSpPr>
          <p:nvPr>
            <p:ph type="dt" sz="half" idx="10"/>
          </p:nvPr>
        </p:nvSpPr>
        <p:spPr/>
        <p:txBody>
          <a:bodyPr/>
          <a:lstStyle/>
          <a:p>
            <a:r>
              <a:rPr lang="de-CH"/>
              <a:t>06.10.2021</a:t>
            </a:r>
            <a:endParaRPr lang="en-US" dirty="0"/>
          </a:p>
        </p:txBody>
      </p:sp>
      <p:sp>
        <p:nvSpPr>
          <p:cNvPr id="5" name="Footer Placeholder 4">
            <a:extLst>
              <a:ext uri="{FF2B5EF4-FFF2-40B4-BE49-F238E27FC236}">
                <a16:creationId xmlns:a16="http://schemas.microsoft.com/office/drawing/2014/main" id="{8B78298B-D4F3-FC4E-AACC-6CBCD9FA5DEB}"/>
              </a:ext>
            </a:extLst>
          </p:cNvPr>
          <p:cNvSpPr>
            <a:spLocks noGrp="1"/>
          </p:cNvSpPr>
          <p:nvPr>
            <p:ph type="ftr" sz="quarter" idx="11"/>
          </p:nvPr>
        </p:nvSpPr>
        <p:spPr/>
        <p:txBody>
          <a:bodyPr/>
          <a:lstStyle/>
          <a:p>
            <a:r>
              <a:rPr lang="en-US"/>
              <a:t>R. Steerenberg | Workshop on Accelerator Operations - 2021</a:t>
            </a:r>
            <a:endParaRPr lang="en-US" dirty="0"/>
          </a:p>
        </p:txBody>
      </p:sp>
      <p:sp>
        <p:nvSpPr>
          <p:cNvPr id="6" name="Slide Number Placeholder 5">
            <a:extLst>
              <a:ext uri="{FF2B5EF4-FFF2-40B4-BE49-F238E27FC236}">
                <a16:creationId xmlns:a16="http://schemas.microsoft.com/office/drawing/2014/main" id="{C997136A-EFD8-7246-9CDB-9605C886E414}"/>
              </a:ext>
            </a:extLst>
          </p:cNvPr>
          <p:cNvSpPr>
            <a:spLocks noGrp="1"/>
          </p:cNvSpPr>
          <p:nvPr>
            <p:ph type="sldNum" sz="quarter" idx="12"/>
          </p:nvPr>
        </p:nvSpPr>
        <p:spPr/>
        <p:txBody>
          <a:bodyPr/>
          <a:lstStyle/>
          <a:p>
            <a:fld id="{36B5EA5A-BC32-A742-B11B-8E7414D5B535}" type="slidenum">
              <a:rPr lang="en-US" smtClean="0"/>
              <a:pPr/>
              <a:t>12</a:t>
            </a:fld>
            <a:endParaRPr lang="en-US" dirty="0"/>
          </a:p>
        </p:txBody>
      </p:sp>
      <p:pic>
        <p:nvPicPr>
          <p:cNvPr id="7" name="Picture 9" descr="Piaoan Surgical Masks | Africa Medical Supplies Platform">
            <a:extLst>
              <a:ext uri="{FF2B5EF4-FFF2-40B4-BE49-F238E27FC236}">
                <a16:creationId xmlns:a16="http://schemas.microsoft.com/office/drawing/2014/main" id="{BD7BD193-6496-0B45-A25B-3D5FB700E0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659" y="1016194"/>
            <a:ext cx="2019114" cy="20191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1" descr="RND 600-00258 | RND Lab Particle Filtering Face Mask, FFP2 | Distrelec  Switzerland">
            <a:extLst>
              <a:ext uri="{FF2B5EF4-FFF2-40B4-BE49-F238E27FC236}">
                <a16:creationId xmlns:a16="http://schemas.microsoft.com/office/drawing/2014/main" id="{315BD618-2B85-9E47-B4EF-ADE335F646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514" y="1108081"/>
            <a:ext cx="3355922" cy="1875472"/>
          </a:xfrm>
          <a:prstGeom prst="rect">
            <a:avLst/>
          </a:prstGeom>
          <a:noFill/>
          <a:extLst>
            <a:ext uri="{909E8E84-426E-40DD-AFC4-6F175D3DCCD1}">
              <a14:hiddenFill xmlns:a14="http://schemas.microsoft.com/office/drawing/2010/main">
                <a:solidFill>
                  <a:srgbClr val="FFFFFF"/>
                </a:solidFill>
              </a14:hiddenFill>
            </a:ext>
          </a:extLst>
        </p:spPr>
      </p:pic>
      <p:sp>
        <p:nvSpPr>
          <p:cNvPr id="9" name="Right Arrow 8">
            <a:extLst>
              <a:ext uri="{FF2B5EF4-FFF2-40B4-BE49-F238E27FC236}">
                <a16:creationId xmlns:a16="http://schemas.microsoft.com/office/drawing/2014/main" id="{637FB63F-68B6-F147-9DA5-12D8C5E627A6}"/>
              </a:ext>
            </a:extLst>
          </p:cNvPr>
          <p:cNvSpPr/>
          <p:nvPr/>
        </p:nvSpPr>
        <p:spPr>
          <a:xfrm>
            <a:off x="2948683" y="1895318"/>
            <a:ext cx="793902" cy="392351"/>
          </a:xfrm>
          <a:prstGeom prst="righ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7DDC9DBE-138A-6248-8767-DE9296C3AEED}"/>
              </a:ext>
            </a:extLst>
          </p:cNvPr>
          <p:cNvSpPr txBox="1"/>
          <p:nvPr/>
        </p:nvSpPr>
        <p:spPr>
          <a:xfrm>
            <a:off x="760656" y="2990591"/>
            <a:ext cx="4982844" cy="1877437"/>
          </a:xfrm>
          <a:prstGeom prst="rect">
            <a:avLst/>
          </a:prstGeom>
          <a:noFill/>
        </p:spPr>
        <p:txBody>
          <a:bodyPr wrap="square" lIns="0" tIns="0" rIns="0" bIns="0" rtlCol="0">
            <a:spAutoFit/>
          </a:bodyPr>
          <a:lstStyle/>
          <a:p>
            <a:pPr algn="ctr"/>
            <a:r>
              <a:rPr lang="en-GB" sz="2000" dirty="0"/>
              <a:t>Wearing FFP2 masks in control rooms as distancing cannot always be guaranteed in such a dynamic environment</a:t>
            </a:r>
          </a:p>
          <a:p>
            <a:pPr algn="ctr"/>
            <a:endParaRPr lang="en-GB" sz="1100" dirty="0"/>
          </a:p>
          <a:p>
            <a:pPr algn="ctr"/>
            <a:r>
              <a:rPr lang="en-GB" sz="2000" dirty="0"/>
              <a:t>Surgical masks protect others</a:t>
            </a:r>
          </a:p>
          <a:p>
            <a:pPr algn="ctr"/>
            <a:endParaRPr lang="en-GB" sz="1100" dirty="0"/>
          </a:p>
          <a:p>
            <a:pPr algn="ctr"/>
            <a:r>
              <a:rPr lang="en-GB" sz="2000" dirty="0"/>
              <a:t>FFP2 masks protect yourself and others</a:t>
            </a:r>
          </a:p>
        </p:txBody>
      </p:sp>
      <p:pic>
        <p:nvPicPr>
          <p:cNvPr id="11" name="Content Placeholder 7" descr="A picture containing text, floor, indoor&#10;&#10;Description automatically generated">
            <a:extLst>
              <a:ext uri="{FF2B5EF4-FFF2-40B4-BE49-F238E27FC236}">
                <a16:creationId xmlns:a16="http://schemas.microsoft.com/office/drawing/2014/main" id="{95FA7F92-CDFE-F74D-BF68-120DEA679AC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165363" y="1108081"/>
            <a:ext cx="3942183" cy="2956637"/>
          </a:xfrm>
          <a:prstGeom prst="rect">
            <a:avLst/>
          </a:prstGeom>
          <a:ln>
            <a:noFill/>
          </a:ln>
          <a:effectLst>
            <a:softEdge rad="112500"/>
          </a:effectLst>
        </p:spPr>
      </p:pic>
      <p:cxnSp>
        <p:nvCxnSpPr>
          <p:cNvPr id="13" name="Straight Connector 12">
            <a:extLst>
              <a:ext uri="{FF2B5EF4-FFF2-40B4-BE49-F238E27FC236}">
                <a16:creationId xmlns:a16="http://schemas.microsoft.com/office/drawing/2014/main" id="{0B4308B6-B395-C14D-8402-9042878B6766}"/>
              </a:ext>
            </a:extLst>
          </p:cNvPr>
          <p:cNvCxnSpPr/>
          <p:nvPr/>
        </p:nvCxnSpPr>
        <p:spPr>
          <a:xfrm>
            <a:off x="944424" y="1108081"/>
            <a:ext cx="1603692" cy="167533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B934348-A405-6C40-8BAC-9B7AFDD2BDD7}"/>
              </a:ext>
            </a:extLst>
          </p:cNvPr>
          <p:cNvSpPr txBox="1"/>
          <p:nvPr/>
        </p:nvSpPr>
        <p:spPr>
          <a:xfrm>
            <a:off x="6046045" y="4067702"/>
            <a:ext cx="5909733" cy="923330"/>
          </a:xfrm>
          <a:prstGeom prst="rect">
            <a:avLst/>
          </a:prstGeom>
          <a:noFill/>
        </p:spPr>
        <p:txBody>
          <a:bodyPr wrap="square" lIns="0" tIns="0" rIns="0" bIns="0" rtlCol="0">
            <a:spAutoFit/>
          </a:bodyPr>
          <a:lstStyle/>
          <a:p>
            <a:pPr algn="ctr"/>
            <a:r>
              <a:rPr lang="en-GB" sz="2000" dirty="0"/>
              <a:t>Sharing of work spaces, keyboards, mice etc. </a:t>
            </a:r>
          </a:p>
          <a:p>
            <a:pPr algn="ctr"/>
            <a:r>
              <a:rPr lang="en-GB" sz="2000" dirty="0"/>
              <a:t>cannot be avoided in the control rooms</a:t>
            </a:r>
          </a:p>
          <a:p>
            <a:pPr algn="ctr"/>
            <a:r>
              <a:rPr lang="en-GB" sz="2000" dirty="0"/>
              <a:t>A reservation and cleaning protocol was put in place </a:t>
            </a:r>
          </a:p>
        </p:txBody>
      </p:sp>
      <p:sp>
        <p:nvSpPr>
          <p:cNvPr id="15" name="TextBox 14">
            <a:extLst>
              <a:ext uri="{FF2B5EF4-FFF2-40B4-BE49-F238E27FC236}">
                <a16:creationId xmlns:a16="http://schemas.microsoft.com/office/drawing/2014/main" id="{C54F7D39-5C3B-A343-983E-B3A426654E12}"/>
              </a:ext>
            </a:extLst>
          </p:cNvPr>
          <p:cNvSpPr txBox="1"/>
          <p:nvPr/>
        </p:nvSpPr>
        <p:spPr>
          <a:xfrm>
            <a:off x="760656" y="5238648"/>
            <a:ext cx="11023357" cy="1023357"/>
          </a:xfrm>
          <a:prstGeom prst="rect">
            <a:avLst/>
          </a:prstGeom>
          <a:noFill/>
        </p:spPr>
        <p:txBody>
          <a:bodyPr wrap="square" lIns="0" tIns="0" rIns="0" bIns="0" rtlCol="0">
            <a:spAutoFit/>
          </a:bodyPr>
          <a:lstStyle/>
          <a:p>
            <a:pPr algn="l"/>
            <a:r>
              <a:rPr lang="en-GB" sz="2400" dirty="0"/>
              <a:t>No changes made to the shift organisation in the control rooms</a:t>
            </a:r>
          </a:p>
          <a:p>
            <a:pPr marL="342900" indent="-342900" algn="l">
              <a:spcBef>
                <a:spcPts val="300"/>
              </a:spcBef>
              <a:buFont typeface="Arial" panose="020B0604020202020204" pitchFamily="34" charset="0"/>
              <a:buChar char="•"/>
            </a:pPr>
            <a:r>
              <a:rPr lang="en-GB" sz="2000" dirty="0"/>
              <a:t>Due to gradual commissioning initially reduced number of people per shift and not all shift manned – </a:t>
            </a:r>
            <a:r>
              <a:rPr lang="en-GB" sz="2000" i="1" dirty="0"/>
              <a:t>now back to full shifts</a:t>
            </a:r>
          </a:p>
        </p:txBody>
      </p:sp>
      <p:sp>
        <p:nvSpPr>
          <p:cNvPr id="16" name="Rectangle 15">
            <a:extLst>
              <a:ext uri="{FF2B5EF4-FFF2-40B4-BE49-F238E27FC236}">
                <a16:creationId xmlns:a16="http://schemas.microsoft.com/office/drawing/2014/main" id="{C0825BFF-D06E-2147-B8DC-4871BCAE4D76}"/>
              </a:ext>
            </a:extLst>
          </p:cNvPr>
          <p:cNvSpPr/>
          <p:nvPr/>
        </p:nvSpPr>
        <p:spPr>
          <a:xfrm>
            <a:off x="9132000" y="-14895"/>
            <a:ext cx="3060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D6D3F9A4-9F4E-9947-9C91-4485650AFBB7}"/>
              </a:ext>
            </a:extLst>
          </p:cNvPr>
          <p:cNvSpPr/>
          <p:nvPr/>
        </p:nvSpPr>
        <p:spPr>
          <a:xfrm>
            <a:off x="3012000" y="-14895"/>
            <a:ext cx="3060000" cy="2329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2FD6BD42-519E-3640-9782-71B2C57B0F90}"/>
              </a:ext>
            </a:extLst>
          </p:cNvPr>
          <p:cNvSpPr/>
          <p:nvPr/>
        </p:nvSpPr>
        <p:spPr>
          <a:xfrm>
            <a:off x="6072000" y="-14895"/>
            <a:ext cx="3060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5"/>
              </a:solidFill>
            </a:endParaRPr>
          </a:p>
        </p:txBody>
      </p:sp>
      <p:sp>
        <p:nvSpPr>
          <p:cNvPr id="19" name="Rectangle 18">
            <a:extLst>
              <a:ext uri="{FF2B5EF4-FFF2-40B4-BE49-F238E27FC236}">
                <a16:creationId xmlns:a16="http://schemas.microsoft.com/office/drawing/2014/main" id="{534046F1-8EE6-5A4C-A83D-2A719292A28B}"/>
              </a:ext>
            </a:extLst>
          </p:cNvPr>
          <p:cNvSpPr/>
          <p:nvPr/>
        </p:nvSpPr>
        <p:spPr>
          <a:xfrm>
            <a:off x="-9728" y="-14896"/>
            <a:ext cx="3096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30927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E8144A-BB0D-854B-8310-863A47D1D7A5}"/>
              </a:ext>
            </a:extLst>
          </p:cNvPr>
          <p:cNvSpPr>
            <a:spLocks noGrp="1"/>
          </p:cNvSpPr>
          <p:nvPr>
            <p:ph idx="1"/>
          </p:nvPr>
        </p:nvSpPr>
        <p:spPr>
          <a:xfrm>
            <a:off x="404156" y="1124744"/>
            <a:ext cx="6726834" cy="4871148"/>
          </a:xfrm>
        </p:spPr>
        <p:txBody>
          <a:bodyPr/>
          <a:lstStyle/>
          <a:p>
            <a:pPr marL="349250" indent="-342900">
              <a:lnSpc>
                <a:spcPct val="120000"/>
              </a:lnSpc>
              <a:spcBef>
                <a:spcPts val="600"/>
              </a:spcBef>
              <a:buFont typeface="Arial" panose="020B0604020202020204" pitchFamily="34" charset="0"/>
              <a:buChar char="•"/>
            </a:pPr>
            <a:r>
              <a:rPr lang="en-GB" sz="2400" b="0" dirty="0">
                <a:solidFill>
                  <a:schemeClr val="tx1"/>
                </a:solidFill>
              </a:rPr>
              <a:t>All four islands normally </a:t>
            </a:r>
            <a:r>
              <a:rPr lang="en-GB" sz="2400" dirty="0">
                <a:solidFill>
                  <a:schemeClr val="tx1"/>
                </a:solidFill>
              </a:rPr>
              <a:t>~ 49 work desks, now reduced to ~30</a:t>
            </a:r>
            <a:r>
              <a:rPr lang="en-GB" sz="2400" b="0" dirty="0">
                <a:solidFill>
                  <a:schemeClr val="tx1"/>
                </a:solidFill>
              </a:rPr>
              <a:t>.</a:t>
            </a:r>
          </a:p>
          <a:p>
            <a:pPr marL="342900" indent="-342900">
              <a:buFont typeface="Arial" panose="020B0604020202020204" pitchFamily="34" charset="0"/>
              <a:buChar char="•"/>
            </a:pPr>
            <a:endParaRPr lang="en-GB" dirty="0">
              <a:solidFill>
                <a:schemeClr val="tx1"/>
              </a:solidFill>
            </a:endParaRPr>
          </a:p>
        </p:txBody>
      </p:sp>
      <p:sp>
        <p:nvSpPr>
          <p:cNvPr id="3" name="Title 2">
            <a:extLst>
              <a:ext uri="{FF2B5EF4-FFF2-40B4-BE49-F238E27FC236}">
                <a16:creationId xmlns:a16="http://schemas.microsoft.com/office/drawing/2014/main" id="{B0FAABDE-0FEA-8E40-96C2-F8EBCDD4CA83}"/>
              </a:ext>
            </a:extLst>
          </p:cNvPr>
          <p:cNvSpPr>
            <a:spLocks noGrp="1"/>
          </p:cNvSpPr>
          <p:nvPr>
            <p:ph type="title"/>
          </p:nvPr>
        </p:nvSpPr>
        <p:spPr/>
        <p:txBody>
          <a:bodyPr/>
          <a:lstStyle/>
          <a:p>
            <a:r>
              <a:rPr lang="en-GB" dirty="0"/>
              <a:t>CERN Control Centre Capacity Reduction</a:t>
            </a:r>
          </a:p>
        </p:txBody>
      </p:sp>
      <p:sp>
        <p:nvSpPr>
          <p:cNvPr id="4" name="Date Placeholder 3">
            <a:extLst>
              <a:ext uri="{FF2B5EF4-FFF2-40B4-BE49-F238E27FC236}">
                <a16:creationId xmlns:a16="http://schemas.microsoft.com/office/drawing/2014/main" id="{0B82D328-4009-094C-88C9-EE0957823083}"/>
              </a:ext>
            </a:extLst>
          </p:cNvPr>
          <p:cNvSpPr>
            <a:spLocks noGrp="1"/>
          </p:cNvSpPr>
          <p:nvPr>
            <p:ph type="dt" sz="half" idx="10"/>
          </p:nvPr>
        </p:nvSpPr>
        <p:spPr/>
        <p:txBody>
          <a:bodyPr/>
          <a:lstStyle/>
          <a:p>
            <a:r>
              <a:rPr lang="de-CH"/>
              <a:t>06.10.2021</a:t>
            </a:r>
            <a:endParaRPr lang="en-US" dirty="0"/>
          </a:p>
        </p:txBody>
      </p:sp>
      <p:sp>
        <p:nvSpPr>
          <p:cNvPr id="5" name="Footer Placeholder 4">
            <a:extLst>
              <a:ext uri="{FF2B5EF4-FFF2-40B4-BE49-F238E27FC236}">
                <a16:creationId xmlns:a16="http://schemas.microsoft.com/office/drawing/2014/main" id="{60A437F6-C594-904C-A1FD-9B30F9F1EC8D}"/>
              </a:ext>
            </a:extLst>
          </p:cNvPr>
          <p:cNvSpPr>
            <a:spLocks noGrp="1"/>
          </p:cNvSpPr>
          <p:nvPr>
            <p:ph type="ftr" sz="quarter" idx="11"/>
          </p:nvPr>
        </p:nvSpPr>
        <p:spPr/>
        <p:txBody>
          <a:bodyPr/>
          <a:lstStyle/>
          <a:p>
            <a:r>
              <a:rPr lang="en-US"/>
              <a:t>R. Steerenberg | Workshop on Accelerator Operations - 2021</a:t>
            </a:r>
            <a:endParaRPr lang="en-US" dirty="0"/>
          </a:p>
        </p:txBody>
      </p:sp>
      <p:sp>
        <p:nvSpPr>
          <p:cNvPr id="6" name="Slide Number Placeholder 5">
            <a:extLst>
              <a:ext uri="{FF2B5EF4-FFF2-40B4-BE49-F238E27FC236}">
                <a16:creationId xmlns:a16="http://schemas.microsoft.com/office/drawing/2014/main" id="{20E833F5-D6C6-834A-8234-0D73120E8EAE}"/>
              </a:ext>
            </a:extLst>
          </p:cNvPr>
          <p:cNvSpPr>
            <a:spLocks noGrp="1"/>
          </p:cNvSpPr>
          <p:nvPr>
            <p:ph type="sldNum" sz="quarter" idx="12"/>
          </p:nvPr>
        </p:nvSpPr>
        <p:spPr/>
        <p:txBody>
          <a:bodyPr/>
          <a:lstStyle/>
          <a:p>
            <a:fld id="{36B5EA5A-BC32-A742-B11B-8E7414D5B535}" type="slidenum">
              <a:rPr lang="en-US" smtClean="0"/>
              <a:pPr/>
              <a:t>13</a:t>
            </a:fld>
            <a:endParaRPr lang="en-US" dirty="0"/>
          </a:p>
        </p:txBody>
      </p:sp>
      <p:pic>
        <p:nvPicPr>
          <p:cNvPr id="7" name="Picture 6" descr="Diagram&#10;&#10;Description automatically generated">
            <a:extLst>
              <a:ext uri="{FF2B5EF4-FFF2-40B4-BE49-F238E27FC236}">
                <a16:creationId xmlns:a16="http://schemas.microsoft.com/office/drawing/2014/main" id="{87F590FB-82DE-8444-AC7C-9A75E4E46DFD}"/>
              </a:ext>
            </a:extLst>
          </p:cNvPr>
          <p:cNvPicPr>
            <a:picLocks noChangeAspect="1"/>
          </p:cNvPicPr>
          <p:nvPr/>
        </p:nvPicPr>
        <p:blipFill>
          <a:blip r:embed="rId2"/>
          <a:stretch>
            <a:fillRect/>
          </a:stretch>
        </p:blipFill>
        <p:spPr>
          <a:xfrm>
            <a:off x="7283388" y="1439335"/>
            <a:ext cx="4653023" cy="4556557"/>
          </a:xfrm>
          <a:prstGeom prst="rect">
            <a:avLst/>
          </a:prstGeom>
        </p:spPr>
      </p:pic>
      <p:sp>
        <p:nvSpPr>
          <p:cNvPr id="8" name="Rectangle 7">
            <a:extLst>
              <a:ext uri="{FF2B5EF4-FFF2-40B4-BE49-F238E27FC236}">
                <a16:creationId xmlns:a16="http://schemas.microsoft.com/office/drawing/2014/main" id="{4FCCDDDA-2AAF-CD40-B276-D56587F57971}"/>
              </a:ext>
            </a:extLst>
          </p:cNvPr>
          <p:cNvSpPr/>
          <p:nvPr/>
        </p:nvSpPr>
        <p:spPr>
          <a:xfrm>
            <a:off x="9132000" y="-14895"/>
            <a:ext cx="3060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F63EB5C9-3031-3E49-A8BE-5C386BF2FE78}"/>
              </a:ext>
            </a:extLst>
          </p:cNvPr>
          <p:cNvSpPr/>
          <p:nvPr/>
        </p:nvSpPr>
        <p:spPr>
          <a:xfrm>
            <a:off x="3012000" y="-14895"/>
            <a:ext cx="3060000" cy="2329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97DE5DB7-BB52-F149-8A17-486CA580ED2B}"/>
              </a:ext>
            </a:extLst>
          </p:cNvPr>
          <p:cNvSpPr/>
          <p:nvPr/>
        </p:nvSpPr>
        <p:spPr>
          <a:xfrm>
            <a:off x="6072000" y="-14895"/>
            <a:ext cx="3060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5"/>
              </a:solidFill>
            </a:endParaRPr>
          </a:p>
        </p:txBody>
      </p:sp>
      <p:sp>
        <p:nvSpPr>
          <p:cNvPr id="11" name="Rectangle 10">
            <a:extLst>
              <a:ext uri="{FF2B5EF4-FFF2-40B4-BE49-F238E27FC236}">
                <a16:creationId xmlns:a16="http://schemas.microsoft.com/office/drawing/2014/main" id="{BAE306E3-055E-B54E-BE27-6FDDE7BD9DB7}"/>
              </a:ext>
            </a:extLst>
          </p:cNvPr>
          <p:cNvSpPr/>
          <p:nvPr/>
        </p:nvSpPr>
        <p:spPr>
          <a:xfrm>
            <a:off x="-9728" y="-14896"/>
            <a:ext cx="3096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791140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E8144A-BB0D-854B-8310-863A47D1D7A5}"/>
              </a:ext>
            </a:extLst>
          </p:cNvPr>
          <p:cNvSpPr>
            <a:spLocks noGrp="1"/>
          </p:cNvSpPr>
          <p:nvPr>
            <p:ph idx="1"/>
          </p:nvPr>
        </p:nvSpPr>
        <p:spPr>
          <a:xfrm>
            <a:off x="404156" y="1124744"/>
            <a:ext cx="6726834" cy="4871148"/>
          </a:xfrm>
        </p:spPr>
        <p:txBody>
          <a:bodyPr/>
          <a:lstStyle/>
          <a:p>
            <a:pPr marL="349250" indent="-342900">
              <a:lnSpc>
                <a:spcPct val="120000"/>
              </a:lnSpc>
              <a:spcBef>
                <a:spcPts val="600"/>
              </a:spcBef>
              <a:buFont typeface="Arial" panose="020B0604020202020204" pitchFamily="34" charset="0"/>
              <a:buChar char="•"/>
            </a:pPr>
            <a:r>
              <a:rPr lang="en-GB" sz="2400" b="0" dirty="0">
                <a:solidFill>
                  <a:schemeClr val="tx1"/>
                </a:solidFill>
              </a:rPr>
              <a:t>All four islands normally </a:t>
            </a:r>
            <a:r>
              <a:rPr lang="en-GB" sz="2400" dirty="0">
                <a:solidFill>
                  <a:schemeClr val="tx1"/>
                </a:solidFill>
              </a:rPr>
              <a:t>~ 49 work desks, now reduced to ~30</a:t>
            </a:r>
            <a:r>
              <a:rPr lang="en-GB" sz="2400" b="0" dirty="0">
                <a:solidFill>
                  <a:schemeClr val="tx1"/>
                </a:solidFill>
              </a:rPr>
              <a:t>.</a:t>
            </a:r>
          </a:p>
          <a:p>
            <a:pPr marL="349250" indent="-342900">
              <a:lnSpc>
                <a:spcPct val="120000"/>
              </a:lnSpc>
              <a:spcBef>
                <a:spcPts val="600"/>
              </a:spcBef>
              <a:buFont typeface="Arial" panose="020B0604020202020204" pitchFamily="34" charset="0"/>
              <a:buChar char="•"/>
            </a:pPr>
            <a:r>
              <a:rPr lang="en-GB" sz="2400" b="0" dirty="0">
                <a:solidFill>
                  <a:schemeClr val="tx1"/>
                </a:solidFill>
              </a:rPr>
              <a:t>Partially compensated by </a:t>
            </a:r>
            <a:r>
              <a:rPr lang="en-GB" sz="2400" dirty="0">
                <a:solidFill>
                  <a:schemeClr val="tx1"/>
                </a:solidFill>
              </a:rPr>
              <a:t>8 temporary additional workstations </a:t>
            </a:r>
            <a:r>
              <a:rPr lang="en-GB" sz="2400" b="0" dirty="0">
                <a:solidFill>
                  <a:schemeClr val="tx1"/>
                </a:solidFill>
              </a:rPr>
              <a:t>on side tables and the central table</a:t>
            </a:r>
          </a:p>
          <a:p>
            <a:endParaRPr lang="en-GB" dirty="0">
              <a:solidFill>
                <a:schemeClr val="tx1"/>
              </a:solidFill>
            </a:endParaRPr>
          </a:p>
        </p:txBody>
      </p:sp>
      <p:sp>
        <p:nvSpPr>
          <p:cNvPr id="3" name="Title 2">
            <a:extLst>
              <a:ext uri="{FF2B5EF4-FFF2-40B4-BE49-F238E27FC236}">
                <a16:creationId xmlns:a16="http://schemas.microsoft.com/office/drawing/2014/main" id="{B0FAABDE-0FEA-8E40-96C2-F8EBCDD4CA83}"/>
              </a:ext>
            </a:extLst>
          </p:cNvPr>
          <p:cNvSpPr>
            <a:spLocks noGrp="1"/>
          </p:cNvSpPr>
          <p:nvPr>
            <p:ph type="title"/>
          </p:nvPr>
        </p:nvSpPr>
        <p:spPr/>
        <p:txBody>
          <a:bodyPr/>
          <a:lstStyle/>
          <a:p>
            <a:r>
              <a:rPr lang="en-GB" dirty="0"/>
              <a:t>CERN Control Centre Capacity Reduction</a:t>
            </a:r>
          </a:p>
        </p:txBody>
      </p:sp>
      <p:sp>
        <p:nvSpPr>
          <p:cNvPr id="4" name="Date Placeholder 3">
            <a:extLst>
              <a:ext uri="{FF2B5EF4-FFF2-40B4-BE49-F238E27FC236}">
                <a16:creationId xmlns:a16="http://schemas.microsoft.com/office/drawing/2014/main" id="{0B82D328-4009-094C-88C9-EE0957823083}"/>
              </a:ext>
            </a:extLst>
          </p:cNvPr>
          <p:cNvSpPr>
            <a:spLocks noGrp="1"/>
          </p:cNvSpPr>
          <p:nvPr>
            <p:ph type="dt" sz="half" idx="10"/>
          </p:nvPr>
        </p:nvSpPr>
        <p:spPr/>
        <p:txBody>
          <a:bodyPr/>
          <a:lstStyle/>
          <a:p>
            <a:r>
              <a:rPr lang="de-CH"/>
              <a:t>06.10.2021</a:t>
            </a:r>
            <a:endParaRPr lang="en-US" dirty="0"/>
          </a:p>
        </p:txBody>
      </p:sp>
      <p:sp>
        <p:nvSpPr>
          <p:cNvPr id="5" name="Footer Placeholder 4">
            <a:extLst>
              <a:ext uri="{FF2B5EF4-FFF2-40B4-BE49-F238E27FC236}">
                <a16:creationId xmlns:a16="http://schemas.microsoft.com/office/drawing/2014/main" id="{60A437F6-C594-904C-A1FD-9B30F9F1EC8D}"/>
              </a:ext>
            </a:extLst>
          </p:cNvPr>
          <p:cNvSpPr>
            <a:spLocks noGrp="1"/>
          </p:cNvSpPr>
          <p:nvPr>
            <p:ph type="ftr" sz="quarter" idx="11"/>
          </p:nvPr>
        </p:nvSpPr>
        <p:spPr/>
        <p:txBody>
          <a:bodyPr/>
          <a:lstStyle/>
          <a:p>
            <a:r>
              <a:rPr lang="en-US"/>
              <a:t>R. Steerenberg | Workshop on Accelerator Operations - 2021</a:t>
            </a:r>
            <a:endParaRPr lang="en-US" dirty="0"/>
          </a:p>
        </p:txBody>
      </p:sp>
      <p:sp>
        <p:nvSpPr>
          <p:cNvPr id="6" name="Slide Number Placeholder 5">
            <a:extLst>
              <a:ext uri="{FF2B5EF4-FFF2-40B4-BE49-F238E27FC236}">
                <a16:creationId xmlns:a16="http://schemas.microsoft.com/office/drawing/2014/main" id="{20E833F5-D6C6-834A-8234-0D73120E8EAE}"/>
              </a:ext>
            </a:extLst>
          </p:cNvPr>
          <p:cNvSpPr>
            <a:spLocks noGrp="1"/>
          </p:cNvSpPr>
          <p:nvPr>
            <p:ph type="sldNum" sz="quarter" idx="12"/>
          </p:nvPr>
        </p:nvSpPr>
        <p:spPr/>
        <p:txBody>
          <a:bodyPr/>
          <a:lstStyle/>
          <a:p>
            <a:fld id="{36B5EA5A-BC32-A742-B11B-8E7414D5B535}" type="slidenum">
              <a:rPr lang="en-US" smtClean="0"/>
              <a:pPr/>
              <a:t>14</a:t>
            </a:fld>
            <a:endParaRPr lang="en-US" dirty="0"/>
          </a:p>
        </p:txBody>
      </p:sp>
      <p:pic>
        <p:nvPicPr>
          <p:cNvPr id="7" name="Picture 6" descr="Diagram&#10;&#10;Description automatically generated">
            <a:extLst>
              <a:ext uri="{FF2B5EF4-FFF2-40B4-BE49-F238E27FC236}">
                <a16:creationId xmlns:a16="http://schemas.microsoft.com/office/drawing/2014/main" id="{87F590FB-82DE-8444-AC7C-9A75E4E46DFD}"/>
              </a:ext>
            </a:extLst>
          </p:cNvPr>
          <p:cNvPicPr>
            <a:picLocks noChangeAspect="1"/>
          </p:cNvPicPr>
          <p:nvPr/>
        </p:nvPicPr>
        <p:blipFill>
          <a:blip r:embed="rId2"/>
          <a:stretch>
            <a:fillRect/>
          </a:stretch>
        </p:blipFill>
        <p:spPr>
          <a:xfrm>
            <a:off x="7283388" y="1439335"/>
            <a:ext cx="4653023" cy="4556557"/>
          </a:xfrm>
          <a:prstGeom prst="rect">
            <a:avLst/>
          </a:prstGeom>
        </p:spPr>
      </p:pic>
      <p:pic>
        <p:nvPicPr>
          <p:cNvPr id="8" name="Content Placeholder 8" descr="A picture containing text, floor, indoor, chair&#10;&#10;Description automatically generated">
            <a:extLst>
              <a:ext uri="{FF2B5EF4-FFF2-40B4-BE49-F238E27FC236}">
                <a16:creationId xmlns:a16="http://schemas.microsoft.com/office/drawing/2014/main" id="{DD9EF531-3335-564E-8104-DB8234DCA7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6107" y="3429000"/>
            <a:ext cx="3746386" cy="2809789"/>
          </a:xfrm>
          <a:prstGeom prst="rect">
            <a:avLst/>
          </a:prstGeom>
          <a:ln>
            <a:noFill/>
          </a:ln>
          <a:effectLst>
            <a:softEdge rad="112500"/>
          </a:effectLst>
        </p:spPr>
      </p:pic>
      <p:pic>
        <p:nvPicPr>
          <p:cNvPr id="9" name="Picture 8" descr="A picture containing text, floor, indoor, office&#10;&#10;Description automatically generated">
            <a:extLst>
              <a:ext uri="{FF2B5EF4-FFF2-40B4-BE49-F238E27FC236}">
                <a16:creationId xmlns:a16="http://schemas.microsoft.com/office/drawing/2014/main" id="{E8E25BD3-80F9-A747-A79A-A917D5046E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722" y="3421434"/>
            <a:ext cx="3746385" cy="2809789"/>
          </a:xfrm>
          <a:prstGeom prst="rect">
            <a:avLst/>
          </a:prstGeom>
          <a:ln>
            <a:noFill/>
          </a:ln>
          <a:effectLst>
            <a:softEdge rad="112500"/>
          </a:effectLst>
        </p:spPr>
      </p:pic>
      <p:sp>
        <p:nvSpPr>
          <p:cNvPr id="10" name="Rectangle 9">
            <a:extLst>
              <a:ext uri="{FF2B5EF4-FFF2-40B4-BE49-F238E27FC236}">
                <a16:creationId xmlns:a16="http://schemas.microsoft.com/office/drawing/2014/main" id="{99B7709A-8AE1-004F-B78E-6102C5C77427}"/>
              </a:ext>
            </a:extLst>
          </p:cNvPr>
          <p:cNvSpPr/>
          <p:nvPr/>
        </p:nvSpPr>
        <p:spPr>
          <a:xfrm>
            <a:off x="9132000" y="-14895"/>
            <a:ext cx="3060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A1C9CFB4-F0E3-A746-8592-D59B0391E986}"/>
              </a:ext>
            </a:extLst>
          </p:cNvPr>
          <p:cNvSpPr/>
          <p:nvPr/>
        </p:nvSpPr>
        <p:spPr>
          <a:xfrm>
            <a:off x="3012000" y="-14895"/>
            <a:ext cx="3060000" cy="2329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633A6CED-7036-A746-8819-C6C7F964A52F}"/>
              </a:ext>
            </a:extLst>
          </p:cNvPr>
          <p:cNvSpPr/>
          <p:nvPr/>
        </p:nvSpPr>
        <p:spPr>
          <a:xfrm>
            <a:off x="6072000" y="-14895"/>
            <a:ext cx="3060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5"/>
              </a:solidFill>
            </a:endParaRPr>
          </a:p>
        </p:txBody>
      </p:sp>
      <p:sp>
        <p:nvSpPr>
          <p:cNvPr id="13" name="Rectangle 12">
            <a:extLst>
              <a:ext uri="{FF2B5EF4-FFF2-40B4-BE49-F238E27FC236}">
                <a16:creationId xmlns:a16="http://schemas.microsoft.com/office/drawing/2014/main" id="{C7BBFBDE-A2B2-7245-830B-B5BFCEBFF781}"/>
              </a:ext>
            </a:extLst>
          </p:cNvPr>
          <p:cNvSpPr/>
          <p:nvPr/>
        </p:nvSpPr>
        <p:spPr>
          <a:xfrm>
            <a:off x="-9728" y="-14896"/>
            <a:ext cx="3096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8639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E8144A-BB0D-854B-8310-863A47D1D7A5}"/>
              </a:ext>
            </a:extLst>
          </p:cNvPr>
          <p:cNvSpPr>
            <a:spLocks noGrp="1"/>
          </p:cNvSpPr>
          <p:nvPr>
            <p:ph idx="1"/>
          </p:nvPr>
        </p:nvSpPr>
        <p:spPr>
          <a:xfrm>
            <a:off x="404156" y="1124744"/>
            <a:ext cx="6726834" cy="4871148"/>
          </a:xfrm>
        </p:spPr>
        <p:txBody>
          <a:bodyPr/>
          <a:lstStyle/>
          <a:p>
            <a:pPr marL="349250" indent="-342900">
              <a:lnSpc>
                <a:spcPct val="120000"/>
              </a:lnSpc>
              <a:spcBef>
                <a:spcPts val="600"/>
              </a:spcBef>
              <a:buFont typeface="Arial" panose="020B0604020202020204" pitchFamily="34" charset="0"/>
              <a:buChar char="•"/>
            </a:pPr>
            <a:r>
              <a:rPr lang="en-GB" sz="2400" b="0" dirty="0">
                <a:solidFill>
                  <a:schemeClr val="tx1"/>
                </a:solidFill>
              </a:rPr>
              <a:t>All four islands normally </a:t>
            </a:r>
            <a:r>
              <a:rPr lang="en-GB" sz="2400" dirty="0">
                <a:solidFill>
                  <a:schemeClr val="tx1"/>
                </a:solidFill>
              </a:rPr>
              <a:t>~ 49 work desks, now reduced to ~30</a:t>
            </a:r>
            <a:r>
              <a:rPr lang="en-GB" sz="2400" b="0" dirty="0">
                <a:solidFill>
                  <a:schemeClr val="tx1"/>
                </a:solidFill>
              </a:rPr>
              <a:t>.</a:t>
            </a:r>
          </a:p>
          <a:p>
            <a:pPr marL="349250" indent="-342900">
              <a:lnSpc>
                <a:spcPct val="120000"/>
              </a:lnSpc>
              <a:spcBef>
                <a:spcPts val="600"/>
              </a:spcBef>
              <a:buFont typeface="Arial" panose="020B0604020202020204" pitchFamily="34" charset="0"/>
              <a:buChar char="•"/>
            </a:pPr>
            <a:r>
              <a:rPr lang="en-GB" sz="2400" b="0" dirty="0">
                <a:solidFill>
                  <a:schemeClr val="tx1"/>
                </a:solidFill>
              </a:rPr>
              <a:t>Partially compensated </a:t>
            </a:r>
            <a:r>
              <a:rPr lang="en-GB" sz="2400" dirty="0">
                <a:solidFill>
                  <a:schemeClr val="tx1"/>
                </a:solidFill>
              </a:rPr>
              <a:t>by 8 temporary additional workstations</a:t>
            </a:r>
            <a:r>
              <a:rPr lang="en-GB" sz="2400" b="0" dirty="0">
                <a:solidFill>
                  <a:schemeClr val="tx1"/>
                </a:solidFill>
              </a:rPr>
              <a:t> on side tables and the central table</a:t>
            </a:r>
          </a:p>
          <a:p>
            <a:pPr marL="349250" indent="-342900">
              <a:lnSpc>
                <a:spcPct val="120000"/>
              </a:lnSpc>
              <a:spcBef>
                <a:spcPts val="600"/>
              </a:spcBef>
              <a:buFont typeface="Arial" panose="020B0604020202020204" pitchFamily="34" charset="0"/>
              <a:buChar char="•"/>
            </a:pPr>
            <a:r>
              <a:rPr lang="en-GB" sz="2400" dirty="0">
                <a:solidFill>
                  <a:schemeClr val="tx1"/>
                </a:solidFill>
              </a:rPr>
              <a:t>Island entries are partially closed off </a:t>
            </a:r>
            <a:r>
              <a:rPr lang="en-GB" sz="2400" b="0" dirty="0">
                <a:solidFill>
                  <a:schemeClr val="tx1"/>
                </a:solidFill>
              </a:rPr>
              <a:t>with flexible crowd barriers to dissuade people to enter.</a:t>
            </a:r>
          </a:p>
          <a:p>
            <a:pPr marL="342900" indent="-342900">
              <a:buFont typeface="Arial" panose="020B0604020202020204" pitchFamily="34" charset="0"/>
              <a:buChar char="•"/>
            </a:pPr>
            <a:endParaRPr lang="en-GB" dirty="0">
              <a:solidFill>
                <a:schemeClr val="tx1"/>
              </a:solidFill>
            </a:endParaRPr>
          </a:p>
        </p:txBody>
      </p:sp>
      <p:sp>
        <p:nvSpPr>
          <p:cNvPr id="3" name="Title 2">
            <a:extLst>
              <a:ext uri="{FF2B5EF4-FFF2-40B4-BE49-F238E27FC236}">
                <a16:creationId xmlns:a16="http://schemas.microsoft.com/office/drawing/2014/main" id="{B0FAABDE-0FEA-8E40-96C2-F8EBCDD4CA83}"/>
              </a:ext>
            </a:extLst>
          </p:cNvPr>
          <p:cNvSpPr>
            <a:spLocks noGrp="1"/>
          </p:cNvSpPr>
          <p:nvPr>
            <p:ph type="title"/>
          </p:nvPr>
        </p:nvSpPr>
        <p:spPr/>
        <p:txBody>
          <a:bodyPr/>
          <a:lstStyle/>
          <a:p>
            <a:r>
              <a:rPr lang="en-GB" dirty="0"/>
              <a:t>CERN Control Centre Capacity Reduction</a:t>
            </a:r>
          </a:p>
        </p:txBody>
      </p:sp>
      <p:sp>
        <p:nvSpPr>
          <p:cNvPr id="4" name="Date Placeholder 3">
            <a:extLst>
              <a:ext uri="{FF2B5EF4-FFF2-40B4-BE49-F238E27FC236}">
                <a16:creationId xmlns:a16="http://schemas.microsoft.com/office/drawing/2014/main" id="{0B82D328-4009-094C-88C9-EE0957823083}"/>
              </a:ext>
            </a:extLst>
          </p:cNvPr>
          <p:cNvSpPr>
            <a:spLocks noGrp="1"/>
          </p:cNvSpPr>
          <p:nvPr>
            <p:ph type="dt" sz="half" idx="10"/>
          </p:nvPr>
        </p:nvSpPr>
        <p:spPr/>
        <p:txBody>
          <a:bodyPr/>
          <a:lstStyle/>
          <a:p>
            <a:r>
              <a:rPr lang="de-CH"/>
              <a:t>06.10.2021</a:t>
            </a:r>
            <a:endParaRPr lang="en-US" dirty="0"/>
          </a:p>
        </p:txBody>
      </p:sp>
      <p:sp>
        <p:nvSpPr>
          <p:cNvPr id="5" name="Footer Placeholder 4">
            <a:extLst>
              <a:ext uri="{FF2B5EF4-FFF2-40B4-BE49-F238E27FC236}">
                <a16:creationId xmlns:a16="http://schemas.microsoft.com/office/drawing/2014/main" id="{60A437F6-C594-904C-A1FD-9B30F9F1EC8D}"/>
              </a:ext>
            </a:extLst>
          </p:cNvPr>
          <p:cNvSpPr>
            <a:spLocks noGrp="1"/>
          </p:cNvSpPr>
          <p:nvPr>
            <p:ph type="ftr" sz="quarter" idx="11"/>
          </p:nvPr>
        </p:nvSpPr>
        <p:spPr/>
        <p:txBody>
          <a:bodyPr/>
          <a:lstStyle/>
          <a:p>
            <a:r>
              <a:rPr lang="en-US"/>
              <a:t>R. Steerenberg | Workshop on Accelerator Operations - 2021</a:t>
            </a:r>
            <a:endParaRPr lang="en-US" dirty="0"/>
          </a:p>
        </p:txBody>
      </p:sp>
      <p:sp>
        <p:nvSpPr>
          <p:cNvPr id="6" name="Slide Number Placeholder 5">
            <a:extLst>
              <a:ext uri="{FF2B5EF4-FFF2-40B4-BE49-F238E27FC236}">
                <a16:creationId xmlns:a16="http://schemas.microsoft.com/office/drawing/2014/main" id="{20E833F5-D6C6-834A-8234-0D73120E8EAE}"/>
              </a:ext>
            </a:extLst>
          </p:cNvPr>
          <p:cNvSpPr>
            <a:spLocks noGrp="1"/>
          </p:cNvSpPr>
          <p:nvPr>
            <p:ph type="sldNum" sz="quarter" idx="12"/>
          </p:nvPr>
        </p:nvSpPr>
        <p:spPr/>
        <p:txBody>
          <a:bodyPr/>
          <a:lstStyle/>
          <a:p>
            <a:fld id="{36B5EA5A-BC32-A742-B11B-8E7414D5B535}" type="slidenum">
              <a:rPr lang="en-US" smtClean="0"/>
              <a:pPr/>
              <a:t>15</a:t>
            </a:fld>
            <a:endParaRPr lang="en-US" dirty="0"/>
          </a:p>
        </p:txBody>
      </p:sp>
      <p:pic>
        <p:nvPicPr>
          <p:cNvPr id="8" name="Picture 7" descr="A picture containing text, floor, indoor, office&#10;&#10;Description automatically generated">
            <a:extLst>
              <a:ext uri="{FF2B5EF4-FFF2-40B4-BE49-F238E27FC236}">
                <a16:creationId xmlns:a16="http://schemas.microsoft.com/office/drawing/2014/main" id="{7C342A03-A094-E542-9702-FA69293FF0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1668" y="3506753"/>
            <a:ext cx="3600000" cy="2700000"/>
          </a:xfrm>
          <a:prstGeom prst="rect">
            <a:avLst/>
          </a:prstGeom>
          <a:ln>
            <a:noFill/>
          </a:ln>
          <a:effectLst>
            <a:softEdge rad="112500"/>
          </a:effectLst>
        </p:spPr>
      </p:pic>
      <p:pic>
        <p:nvPicPr>
          <p:cNvPr id="9" name="Picture 8" descr="A picture containing text, floor, indoor, office&#10;&#10;Description automatically generated">
            <a:extLst>
              <a:ext uri="{FF2B5EF4-FFF2-40B4-BE49-F238E27FC236}">
                <a16:creationId xmlns:a16="http://schemas.microsoft.com/office/drawing/2014/main" id="{68B9A783-DED0-884A-A6DA-6123857A8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1668" y="1017613"/>
            <a:ext cx="3600000" cy="2700000"/>
          </a:xfrm>
          <a:prstGeom prst="rect">
            <a:avLst/>
          </a:prstGeom>
          <a:ln>
            <a:noFill/>
          </a:ln>
          <a:effectLst>
            <a:softEdge rad="112500"/>
          </a:effectLst>
        </p:spPr>
      </p:pic>
      <p:sp>
        <p:nvSpPr>
          <p:cNvPr id="10" name="Rectangle 9">
            <a:extLst>
              <a:ext uri="{FF2B5EF4-FFF2-40B4-BE49-F238E27FC236}">
                <a16:creationId xmlns:a16="http://schemas.microsoft.com/office/drawing/2014/main" id="{352766E7-3487-7C4F-AF29-047C37A28C4B}"/>
              </a:ext>
            </a:extLst>
          </p:cNvPr>
          <p:cNvSpPr/>
          <p:nvPr/>
        </p:nvSpPr>
        <p:spPr>
          <a:xfrm>
            <a:off x="9132000" y="-14895"/>
            <a:ext cx="3060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C59B4E94-EDD1-4340-B6BF-C4D969D5E281}"/>
              </a:ext>
            </a:extLst>
          </p:cNvPr>
          <p:cNvSpPr/>
          <p:nvPr/>
        </p:nvSpPr>
        <p:spPr>
          <a:xfrm>
            <a:off x="3012000" y="-14895"/>
            <a:ext cx="3060000" cy="2329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31049A64-45B1-8149-B85B-CD2378E9CF8B}"/>
              </a:ext>
            </a:extLst>
          </p:cNvPr>
          <p:cNvSpPr/>
          <p:nvPr/>
        </p:nvSpPr>
        <p:spPr>
          <a:xfrm>
            <a:off x="6072000" y="-14895"/>
            <a:ext cx="3060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5"/>
              </a:solidFill>
            </a:endParaRPr>
          </a:p>
        </p:txBody>
      </p:sp>
      <p:sp>
        <p:nvSpPr>
          <p:cNvPr id="13" name="Rectangle 12">
            <a:extLst>
              <a:ext uri="{FF2B5EF4-FFF2-40B4-BE49-F238E27FC236}">
                <a16:creationId xmlns:a16="http://schemas.microsoft.com/office/drawing/2014/main" id="{01B5CA9F-E0BE-1C46-A6E5-5C430E882163}"/>
              </a:ext>
            </a:extLst>
          </p:cNvPr>
          <p:cNvSpPr/>
          <p:nvPr/>
        </p:nvSpPr>
        <p:spPr>
          <a:xfrm>
            <a:off x="-9728" y="-14896"/>
            <a:ext cx="3096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877506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E8144A-BB0D-854B-8310-863A47D1D7A5}"/>
              </a:ext>
            </a:extLst>
          </p:cNvPr>
          <p:cNvSpPr>
            <a:spLocks noGrp="1"/>
          </p:cNvSpPr>
          <p:nvPr>
            <p:ph idx="1"/>
          </p:nvPr>
        </p:nvSpPr>
        <p:spPr>
          <a:xfrm>
            <a:off x="404156" y="1124744"/>
            <a:ext cx="6726834" cy="4871148"/>
          </a:xfrm>
        </p:spPr>
        <p:txBody>
          <a:bodyPr/>
          <a:lstStyle/>
          <a:p>
            <a:pPr marL="349250" indent="-342900">
              <a:lnSpc>
                <a:spcPct val="120000"/>
              </a:lnSpc>
              <a:spcBef>
                <a:spcPts val="600"/>
              </a:spcBef>
              <a:buFont typeface="Arial" panose="020B0604020202020204" pitchFamily="34" charset="0"/>
              <a:buChar char="•"/>
            </a:pPr>
            <a:r>
              <a:rPr lang="en-GB" sz="2400" b="0" dirty="0">
                <a:solidFill>
                  <a:schemeClr val="tx1"/>
                </a:solidFill>
              </a:rPr>
              <a:t>All four islands </a:t>
            </a:r>
            <a:r>
              <a:rPr lang="en-GB" sz="2400" dirty="0">
                <a:solidFill>
                  <a:schemeClr val="tx1"/>
                </a:solidFill>
              </a:rPr>
              <a:t>normally ~ 49 work desks, now reduced to ~30.</a:t>
            </a:r>
          </a:p>
          <a:p>
            <a:pPr marL="349250" indent="-342900">
              <a:lnSpc>
                <a:spcPct val="120000"/>
              </a:lnSpc>
              <a:spcBef>
                <a:spcPts val="600"/>
              </a:spcBef>
              <a:buFont typeface="Arial" panose="020B0604020202020204" pitchFamily="34" charset="0"/>
              <a:buChar char="•"/>
            </a:pPr>
            <a:r>
              <a:rPr lang="en-GB" sz="2400" b="0" dirty="0">
                <a:solidFill>
                  <a:schemeClr val="tx1"/>
                </a:solidFill>
              </a:rPr>
              <a:t>Partially compensated by </a:t>
            </a:r>
            <a:r>
              <a:rPr lang="en-GB" sz="2400" dirty="0">
                <a:solidFill>
                  <a:schemeClr val="tx1"/>
                </a:solidFill>
              </a:rPr>
              <a:t>8 temporary additional workstations </a:t>
            </a:r>
            <a:r>
              <a:rPr lang="en-GB" sz="2400" b="0" dirty="0">
                <a:solidFill>
                  <a:schemeClr val="tx1"/>
                </a:solidFill>
              </a:rPr>
              <a:t>on side tables and the central table</a:t>
            </a:r>
          </a:p>
          <a:p>
            <a:pPr marL="349250" indent="-342900">
              <a:lnSpc>
                <a:spcPct val="120000"/>
              </a:lnSpc>
              <a:spcBef>
                <a:spcPts val="600"/>
              </a:spcBef>
              <a:buFont typeface="Arial" panose="020B0604020202020204" pitchFamily="34" charset="0"/>
              <a:buChar char="•"/>
            </a:pPr>
            <a:r>
              <a:rPr lang="en-GB" sz="2400" dirty="0">
                <a:solidFill>
                  <a:schemeClr val="tx1"/>
                </a:solidFill>
              </a:rPr>
              <a:t>Island entries are partially closed off </a:t>
            </a:r>
            <a:r>
              <a:rPr lang="en-GB" sz="2400" b="0" dirty="0">
                <a:solidFill>
                  <a:schemeClr val="tx1"/>
                </a:solidFill>
              </a:rPr>
              <a:t>with flexible crowd barriers to dissuade people to enter.</a:t>
            </a:r>
          </a:p>
          <a:p>
            <a:pPr marL="349250" indent="-342900">
              <a:lnSpc>
                <a:spcPct val="120000"/>
              </a:lnSpc>
              <a:spcBef>
                <a:spcPts val="600"/>
              </a:spcBef>
              <a:buFont typeface="Arial" panose="020B0604020202020204" pitchFamily="34" charset="0"/>
              <a:buChar char="•"/>
            </a:pPr>
            <a:r>
              <a:rPr lang="en-GB" sz="2400" dirty="0">
                <a:solidFill>
                  <a:schemeClr val="tx1"/>
                </a:solidFill>
              </a:rPr>
              <a:t>Signs with absolute maximum capacity </a:t>
            </a:r>
            <a:r>
              <a:rPr lang="en-GB" sz="2400" b="0" dirty="0">
                <a:solidFill>
                  <a:schemeClr val="tx1"/>
                </a:solidFill>
              </a:rPr>
              <a:t>clearly visible at the entry of each island</a:t>
            </a:r>
          </a:p>
          <a:p>
            <a:pPr marL="342900" indent="-342900">
              <a:buFont typeface="Arial" panose="020B0604020202020204" pitchFamily="34" charset="0"/>
              <a:buChar char="•"/>
            </a:pPr>
            <a:endParaRPr lang="en-GB" dirty="0">
              <a:solidFill>
                <a:schemeClr val="tx1"/>
              </a:solidFill>
            </a:endParaRPr>
          </a:p>
        </p:txBody>
      </p:sp>
      <p:sp>
        <p:nvSpPr>
          <p:cNvPr id="3" name="Title 2">
            <a:extLst>
              <a:ext uri="{FF2B5EF4-FFF2-40B4-BE49-F238E27FC236}">
                <a16:creationId xmlns:a16="http://schemas.microsoft.com/office/drawing/2014/main" id="{B0FAABDE-0FEA-8E40-96C2-F8EBCDD4CA83}"/>
              </a:ext>
            </a:extLst>
          </p:cNvPr>
          <p:cNvSpPr>
            <a:spLocks noGrp="1"/>
          </p:cNvSpPr>
          <p:nvPr>
            <p:ph type="title"/>
          </p:nvPr>
        </p:nvSpPr>
        <p:spPr/>
        <p:txBody>
          <a:bodyPr/>
          <a:lstStyle/>
          <a:p>
            <a:r>
              <a:rPr lang="en-GB" dirty="0"/>
              <a:t>CERN Control Centre Capacity Reduction</a:t>
            </a:r>
          </a:p>
        </p:txBody>
      </p:sp>
      <p:sp>
        <p:nvSpPr>
          <p:cNvPr id="4" name="Date Placeholder 3">
            <a:extLst>
              <a:ext uri="{FF2B5EF4-FFF2-40B4-BE49-F238E27FC236}">
                <a16:creationId xmlns:a16="http://schemas.microsoft.com/office/drawing/2014/main" id="{0B82D328-4009-094C-88C9-EE0957823083}"/>
              </a:ext>
            </a:extLst>
          </p:cNvPr>
          <p:cNvSpPr>
            <a:spLocks noGrp="1"/>
          </p:cNvSpPr>
          <p:nvPr>
            <p:ph type="dt" sz="half" idx="10"/>
          </p:nvPr>
        </p:nvSpPr>
        <p:spPr/>
        <p:txBody>
          <a:bodyPr/>
          <a:lstStyle/>
          <a:p>
            <a:r>
              <a:rPr lang="de-CH"/>
              <a:t>06.10.2021</a:t>
            </a:r>
            <a:endParaRPr lang="en-US" dirty="0"/>
          </a:p>
        </p:txBody>
      </p:sp>
      <p:sp>
        <p:nvSpPr>
          <p:cNvPr id="5" name="Footer Placeholder 4">
            <a:extLst>
              <a:ext uri="{FF2B5EF4-FFF2-40B4-BE49-F238E27FC236}">
                <a16:creationId xmlns:a16="http://schemas.microsoft.com/office/drawing/2014/main" id="{60A437F6-C594-904C-A1FD-9B30F9F1EC8D}"/>
              </a:ext>
            </a:extLst>
          </p:cNvPr>
          <p:cNvSpPr>
            <a:spLocks noGrp="1"/>
          </p:cNvSpPr>
          <p:nvPr>
            <p:ph type="ftr" sz="quarter" idx="11"/>
          </p:nvPr>
        </p:nvSpPr>
        <p:spPr/>
        <p:txBody>
          <a:bodyPr/>
          <a:lstStyle/>
          <a:p>
            <a:r>
              <a:rPr lang="en-US"/>
              <a:t>R. Steerenberg | Workshop on Accelerator Operations - 2021</a:t>
            </a:r>
            <a:endParaRPr lang="en-US" dirty="0"/>
          </a:p>
        </p:txBody>
      </p:sp>
      <p:sp>
        <p:nvSpPr>
          <p:cNvPr id="6" name="Slide Number Placeholder 5">
            <a:extLst>
              <a:ext uri="{FF2B5EF4-FFF2-40B4-BE49-F238E27FC236}">
                <a16:creationId xmlns:a16="http://schemas.microsoft.com/office/drawing/2014/main" id="{20E833F5-D6C6-834A-8234-0D73120E8EAE}"/>
              </a:ext>
            </a:extLst>
          </p:cNvPr>
          <p:cNvSpPr>
            <a:spLocks noGrp="1"/>
          </p:cNvSpPr>
          <p:nvPr>
            <p:ph type="sldNum" sz="quarter" idx="12"/>
          </p:nvPr>
        </p:nvSpPr>
        <p:spPr/>
        <p:txBody>
          <a:bodyPr/>
          <a:lstStyle/>
          <a:p>
            <a:fld id="{36B5EA5A-BC32-A742-B11B-8E7414D5B535}" type="slidenum">
              <a:rPr lang="en-US" smtClean="0"/>
              <a:pPr/>
              <a:t>16</a:t>
            </a:fld>
            <a:endParaRPr lang="en-US" dirty="0"/>
          </a:p>
        </p:txBody>
      </p:sp>
      <p:pic>
        <p:nvPicPr>
          <p:cNvPr id="8" name="Picture 7" descr="A picture containing text, floor, indoor, table&#10;&#10;Description automatically generated">
            <a:extLst>
              <a:ext uri="{FF2B5EF4-FFF2-40B4-BE49-F238E27FC236}">
                <a16:creationId xmlns:a16="http://schemas.microsoft.com/office/drawing/2014/main" id="{0DEF739D-F4FF-0845-9B45-A3604FD827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8560" y="1799793"/>
            <a:ext cx="4748733" cy="3561549"/>
          </a:xfrm>
          <a:prstGeom prst="rect">
            <a:avLst/>
          </a:prstGeom>
          <a:ln>
            <a:noFill/>
          </a:ln>
          <a:effectLst>
            <a:softEdge rad="112500"/>
          </a:effectLst>
        </p:spPr>
      </p:pic>
      <p:sp>
        <p:nvSpPr>
          <p:cNvPr id="9" name="Rectangle 8">
            <a:extLst>
              <a:ext uri="{FF2B5EF4-FFF2-40B4-BE49-F238E27FC236}">
                <a16:creationId xmlns:a16="http://schemas.microsoft.com/office/drawing/2014/main" id="{16289B31-55DC-5D48-B692-ADA48CF0C448}"/>
              </a:ext>
            </a:extLst>
          </p:cNvPr>
          <p:cNvSpPr/>
          <p:nvPr/>
        </p:nvSpPr>
        <p:spPr>
          <a:xfrm>
            <a:off x="9132000" y="-14895"/>
            <a:ext cx="3060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A99F3F65-CBD1-F64B-905E-4CAD6DEA5946}"/>
              </a:ext>
            </a:extLst>
          </p:cNvPr>
          <p:cNvSpPr/>
          <p:nvPr/>
        </p:nvSpPr>
        <p:spPr>
          <a:xfrm>
            <a:off x="3012000" y="-14895"/>
            <a:ext cx="3060000" cy="2329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E3AD3CC7-FF54-C445-8AD3-DB9A1A21E3AB}"/>
              </a:ext>
            </a:extLst>
          </p:cNvPr>
          <p:cNvSpPr/>
          <p:nvPr/>
        </p:nvSpPr>
        <p:spPr>
          <a:xfrm>
            <a:off x="6072000" y="-14895"/>
            <a:ext cx="3060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5"/>
              </a:solidFill>
            </a:endParaRPr>
          </a:p>
        </p:txBody>
      </p:sp>
      <p:sp>
        <p:nvSpPr>
          <p:cNvPr id="12" name="Rectangle 11">
            <a:extLst>
              <a:ext uri="{FF2B5EF4-FFF2-40B4-BE49-F238E27FC236}">
                <a16:creationId xmlns:a16="http://schemas.microsoft.com/office/drawing/2014/main" id="{827F2A8E-80B0-AF48-B10B-B149EA5FD4AD}"/>
              </a:ext>
            </a:extLst>
          </p:cNvPr>
          <p:cNvSpPr/>
          <p:nvPr/>
        </p:nvSpPr>
        <p:spPr>
          <a:xfrm>
            <a:off x="-9728" y="-14896"/>
            <a:ext cx="3096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204987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5B0163-465D-3D4F-B7DB-144C0487B10B}"/>
              </a:ext>
            </a:extLst>
          </p:cNvPr>
          <p:cNvSpPr>
            <a:spLocks noGrp="1"/>
          </p:cNvSpPr>
          <p:nvPr>
            <p:ph idx="1"/>
          </p:nvPr>
        </p:nvSpPr>
        <p:spPr>
          <a:xfrm>
            <a:off x="407988" y="1439335"/>
            <a:ext cx="11376024" cy="4608512"/>
          </a:xfrm>
        </p:spPr>
        <p:txBody>
          <a:bodyPr/>
          <a:lstStyle/>
          <a:p>
            <a:pPr>
              <a:spcBef>
                <a:spcPts val="1200"/>
              </a:spcBef>
            </a:pPr>
            <a:r>
              <a:rPr lang="en-GB" sz="2400" dirty="0">
                <a:solidFill>
                  <a:schemeClr val="tx1"/>
                </a:solidFill>
              </a:rPr>
              <a:t>An overflow control room was considered</a:t>
            </a:r>
          </a:p>
          <a:p>
            <a:pPr marL="800100" lvl="1" indent="-342900">
              <a:spcBef>
                <a:spcPts val="600"/>
              </a:spcBef>
            </a:pPr>
            <a:r>
              <a:rPr lang="en-GB" sz="2400" dirty="0">
                <a:solidFill>
                  <a:schemeClr val="tx1"/>
                </a:solidFill>
              </a:rPr>
              <a:t>Not preferred – felt as a lack of ‘control’ by operations teams</a:t>
            </a:r>
          </a:p>
          <a:p>
            <a:pPr>
              <a:spcBef>
                <a:spcPts val="1200"/>
              </a:spcBef>
            </a:pPr>
            <a:r>
              <a:rPr lang="en-GB" sz="2400" dirty="0">
                <a:solidFill>
                  <a:schemeClr val="tx1"/>
                </a:solidFill>
              </a:rPr>
              <a:t>Remote control was always possible - </a:t>
            </a:r>
            <a:r>
              <a:rPr lang="en-GB" sz="2400" i="1" dirty="0">
                <a:solidFill>
                  <a:schemeClr val="tx1"/>
                </a:solidFill>
              </a:rPr>
              <a:t>not much more used in Covid times</a:t>
            </a:r>
          </a:p>
          <a:p>
            <a:pPr marL="800100" lvl="1" indent="-342900">
              <a:spcBef>
                <a:spcPts val="600"/>
              </a:spcBef>
            </a:pPr>
            <a:r>
              <a:rPr lang="en-GB" sz="2400" dirty="0">
                <a:solidFill>
                  <a:schemeClr val="tx1"/>
                </a:solidFill>
              </a:rPr>
              <a:t>Role Based Access Control is in place as protection against ‘unwanted’ machine parameter changes</a:t>
            </a:r>
          </a:p>
          <a:p>
            <a:pPr marL="800100" lvl="1" indent="-342900">
              <a:spcBef>
                <a:spcPts val="600"/>
              </a:spcBef>
            </a:pPr>
            <a:r>
              <a:rPr lang="en-GB" sz="2400" dirty="0">
                <a:solidFill>
                  <a:schemeClr val="tx1"/>
                </a:solidFill>
              </a:rPr>
              <a:t>New web-based Remote Operations Gateway developed with secure login</a:t>
            </a:r>
          </a:p>
          <a:p>
            <a:pPr marL="800100" lvl="1" indent="-342900">
              <a:spcBef>
                <a:spcPts val="600"/>
              </a:spcBef>
            </a:pPr>
            <a:r>
              <a:rPr lang="en-GB" sz="2400" dirty="0">
                <a:solidFill>
                  <a:schemeClr val="tx1"/>
                </a:solidFill>
              </a:rPr>
              <a:t>Web-based desktop sharing tool was developed</a:t>
            </a:r>
          </a:p>
          <a:p>
            <a:pPr>
              <a:spcBef>
                <a:spcPts val="1200"/>
              </a:spcBef>
            </a:pPr>
            <a:r>
              <a:rPr lang="en-GB" sz="2400" dirty="0">
                <a:solidFill>
                  <a:schemeClr val="tx1"/>
                </a:solidFill>
              </a:rPr>
              <a:t>Reduced size of commissioning teams to minimum necessary</a:t>
            </a:r>
          </a:p>
          <a:p>
            <a:pPr>
              <a:spcBef>
                <a:spcPts val="1200"/>
              </a:spcBef>
              <a:tabLst>
                <a:tab pos="5773738" algn="l"/>
              </a:tabLst>
            </a:pPr>
            <a:r>
              <a:rPr lang="en-GB" sz="2400" dirty="0">
                <a:solidFill>
                  <a:schemeClr val="tx1"/>
                </a:solidFill>
              </a:rPr>
              <a:t>Meetings and some commissioning activities through webcam</a:t>
            </a:r>
          </a:p>
          <a:p>
            <a:pPr marL="800100" lvl="1" indent="-342900">
              <a:spcBef>
                <a:spcPts val="600"/>
              </a:spcBef>
              <a:tabLst>
                <a:tab pos="5773738" algn="l"/>
              </a:tabLst>
            </a:pPr>
            <a:r>
              <a:rPr lang="en-GB" sz="2400" dirty="0">
                <a:solidFill>
                  <a:schemeClr val="tx1"/>
                </a:solidFill>
              </a:rPr>
              <a:t>Each ‘accelerator desk’ is equipped with a video conferencing set</a:t>
            </a:r>
          </a:p>
          <a:p>
            <a:endParaRPr lang="en-GB" dirty="0">
              <a:solidFill>
                <a:schemeClr val="tx1"/>
              </a:solidFill>
            </a:endParaRPr>
          </a:p>
        </p:txBody>
      </p:sp>
      <p:sp>
        <p:nvSpPr>
          <p:cNvPr id="3" name="Title 2">
            <a:extLst>
              <a:ext uri="{FF2B5EF4-FFF2-40B4-BE49-F238E27FC236}">
                <a16:creationId xmlns:a16="http://schemas.microsoft.com/office/drawing/2014/main" id="{63441237-0AE7-0646-BC04-216E99245B48}"/>
              </a:ext>
            </a:extLst>
          </p:cNvPr>
          <p:cNvSpPr>
            <a:spLocks noGrp="1"/>
          </p:cNvSpPr>
          <p:nvPr>
            <p:ph type="title"/>
          </p:nvPr>
        </p:nvSpPr>
        <p:spPr/>
        <p:txBody>
          <a:bodyPr/>
          <a:lstStyle/>
          <a:p>
            <a:r>
              <a:rPr lang="en-GB" sz="4000" dirty="0"/>
              <a:t>Coping with restriction island capacity</a:t>
            </a:r>
          </a:p>
        </p:txBody>
      </p:sp>
      <p:sp>
        <p:nvSpPr>
          <p:cNvPr id="4" name="Date Placeholder 3">
            <a:extLst>
              <a:ext uri="{FF2B5EF4-FFF2-40B4-BE49-F238E27FC236}">
                <a16:creationId xmlns:a16="http://schemas.microsoft.com/office/drawing/2014/main" id="{97326B28-9FE7-DD47-861C-4C436EFD9789}"/>
              </a:ext>
            </a:extLst>
          </p:cNvPr>
          <p:cNvSpPr>
            <a:spLocks noGrp="1"/>
          </p:cNvSpPr>
          <p:nvPr>
            <p:ph type="dt" sz="half" idx="10"/>
          </p:nvPr>
        </p:nvSpPr>
        <p:spPr/>
        <p:txBody>
          <a:bodyPr/>
          <a:lstStyle/>
          <a:p>
            <a:r>
              <a:rPr lang="de-CH"/>
              <a:t>06.10.2021</a:t>
            </a:r>
            <a:endParaRPr lang="en-US" dirty="0"/>
          </a:p>
        </p:txBody>
      </p:sp>
      <p:sp>
        <p:nvSpPr>
          <p:cNvPr id="5" name="Footer Placeholder 4">
            <a:extLst>
              <a:ext uri="{FF2B5EF4-FFF2-40B4-BE49-F238E27FC236}">
                <a16:creationId xmlns:a16="http://schemas.microsoft.com/office/drawing/2014/main" id="{39221BAE-C8ED-6044-93C6-C7CEA1311ED7}"/>
              </a:ext>
            </a:extLst>
          </p:cNvPr>
          <p:cNvSpPr>
            <a:spLocks noGrp="1"/>
          </p:cNvSpPr>
          <p:nvPr>
            <p:ph type="ftr" sz="quarter" idx="11"/>
          </p:nvPr>
        </p:nvSpPr>
        <p:spPr/>
        <p:txBody>
          <a:bodyPr/>
          <a:lstStyle/>
          <a:p>
            <a:r>
              <a:rPr lang="en-US"/>
              <a:t>R. Steerenberg | Workshop on Accelerator Operations - 2021</a:t>
            </a:r>
            <a:endParaRPr lang="en-US" dirty="0"/>
          </a:p>
        </p:txBody>
      </p:sp>
      <p:sp>
        <p:nvSpPr>
          <p:cNvPr id="6" name="Slide Number Placeholder 5">
            <a:extLst>
              <a:ext uri="{FF2B5EF4-FFF2-40B4-BE49-F238E27FC236}">
                <a16:creationId xmlns:a16="http://schemas.microsoft.com/office/drawing/2014/main" id="{1F05007E-5FC0-2744-ADAA-4D617DB7A046}"/>
              </a:ext>
            </a:extLst>
          </p:cNvPr>
          <p:cNvSpPr>
            <a:spLocks noGrp="1"/>
          </p:cNvSpPr>
          <p:nvPr>
            <p:ph type="sldNum" sz="quarter" idx="12"/>
          </p:nvPr>
        </p:nvSpPr>
        <p:spPr/>
        <p:txBody>
          <a:bodyPr/>
          <a:lstStyle/>
          <a:p>
            <a:fld id="{36B5EA5A-BC32-A742-B11B-8E7414D5B535}" type="slidenum">
              <a:rPr lang="en-US" smtClean="0"/>
              <a:pPr/>
              <a:t>17</a:t>
            </a:fld>
            <a:endParaRPr lang="en-US" dirty="0"/>
          </a:p>
        </p:txBody>
      </p:sp>
      <p:sp>
        <p:nvSpPr>
          <p:cNvPr id="7" name="Rectangle 6">
            <a:extLst>
              <a:ext uri="{FF2B5EF4-FFF2-40B4-BE49-F238E27FC236}">
                <a16:creationId xmlns:a16="http://schemas.microsoft.com/office/drawing/2014/main" id="{D6880E6E-73C0-974F-829F-C65B16B86511}"/>
              </a:ext>
            </a:extLst>
          </p:cNvPr>
          <p:cNvSpPr/>
          <p:nvPr/>
        </p:nvSpPr>
        <p:spPr>
          <a:xfrm>
            <a:off x="9132000" y="-14895"/>
            <a:ext cx="3060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BE95A24-7982-3F4F-9157-EF56377DB829}"/>
              </a:ext>
            </a:extLst>
          </p:cNvPr>
          <p:cNvSpPr/>
          <p:nvPr/>
        </p:nvSpPr>
        <p:spPr>
          <a:xfrm>
            <a:off x="3012000" y="-14895"/>
            <a:ext cx="3060000" cy="2329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ECB10084-EAD1-8849-B025-5C23EED67646}"/>
              </a:ext>
            </a:extLst>
          </p:cNvPr>
          <p:cNvSpPr/>
          <p:nvPr/>
        </p:nvSpPr>
        <p:spPr>
          <a:xfrm>
            <a:off x="6072000" y="-14895"/>
            <a:ext cx="3060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5"/>
              </a:solidFill>
            </a:endParaRPr>
          </a:p>
        </p:txBody>
      </p:sp>
      <p:sp>
        <p:nvSpPr>
          <p:cNvPr id="10" name="Rectangle 9">
            <a:extLst>
              <a:ext uri="{FF2B5EF4-FFF2-40B4-BE49-F238E27FC236}">
                <a16:creationId xmlns:a16="http://schemas.microsoft.com/office/drawing/2014/main" id="{1F8C94BE-66D7-B846-90C3-538BEFAF2AA0}"/>
              </a:ext>
            </a:extLst>
          </p:cNvPr>
          <p:cNvSpPr/>
          <p:nvPr/>
        </p:nvSpPr>
        <p:spPr>
          <a:xfrm>
            <a:off x="-9728" y="-14896"/>
            <a:ext cx="3096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01833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dissolv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dissolve">
                                      <p:cBhvr>
                                        <p:cTn id="15" dur="500"/>
                                        <p:tgtEl>
                                          <p:spTgt spid="2">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dissolve">
                                      <p:cBhvr>
                                        <p:cTn id="18" dur="500"/>
                                        <p:tgtEl>
                                          <p:spTgt spid="2">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dissolve">
                                      <p:cBhvr>
                                        <p:cTn id="21" dur="500"/>
                                        <p:tgtEl>
                                          <p:spTgt spid="2">
                                            <p:txEl>
                                              <p:pRg st="4" end="4"/>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dissolve">
                                      <p:cBhvr>
                                        <p:cTn id="24" dur="500"/>
                                        <p:tgtEl>
                                          <p:spTgt spid="2">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dissolve">
                                      <p:cBhvr>
                                        <p:cTn id="29" dur="500"/>
                                        <p:tgtEl>
                                          <p:spTgt spid="2">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Effect transition="in" filter="dissolve">
                                      <p:cBhvr>
                                        <p:cTn id="34" dur="500"/>
                                        <p:tgtEl>
                                          <p:spTgt spid="2">
                                            <p:txEl>
                                              <p:pRg st="7" end="7"/>
                                            </p:txEl>
                                          </p:spTgt>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Effect transition="in" filter="dissolve">
                                      <p:cBhvr>
                                        <p:cTn id="3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8287CA-B715-EA4B-AE78-D9CFCD509A08}"/>
              </a:ext>
            </a:extLst>
          </p:cNvPr>
          <p:cNvSpPr>
            <a:spLocks noGrp="1"/>
          </p:cNvSpPr>
          <p:nvPr>
            <p:ph idx="1"/>
          </p:nvPr>
        </p:nvSpPr>
        <p:spPr>
          <a:xfrm>
            <a:off x="407988" y="1439335"/>
            <a:ext cx="11376024" cy="4608512"/>
          </a:xfrm>
        </p:spPr>
        <p:txBody>
          <a:bodyPr/>
          <a:lstStyle/>
          <a:p>
            <a:pPr marL="342900" indent="-342900">
              <a:buFont typeface="Arial" panose="020B0604020202020204" pitchFamily="34" charset="0"/>
              <a:buChar char="•"/>
            </a:pPr>
            <a:r>
              <a:rPr lang="en-GB" sz="2400" dirty="0">
                <a:solidFill>
                  <a:schemeClr val="tx1"/>
                </a:solidFill>
              </a:rPr>
              <a:t>Fortunately no larger scale quarantining in the control rooms</a:t>
            </a:r>
          </a:p>
          <a:p>
            <a:pPr marL="666900" lvl="1" indent="-342900">
              <a:buFont typeface="Arial" panose="020B0604020202020204" pitchFamily="34" charset="0"/>
              <a:buChar char="•"/>
            </a:pPr>
            <a:r>
              <a:rPr lang="en-GB" sz="2000" dirty="0">
                <a:solidFill>
                  <a:schemeClr val="tx1"/>
                </a:solidFill>
              </a:rPr>
              <a:t>In general very few quarantine cases among operations staff - </a:t>
            </a:r>
            <a:r>
              <a:rPr lang="en-GB" sz="2000" i="1" dirty="0">
                <a:solidFill>
                  <a:schemeClr val="tx1"/>
                </a:solidFill>
              </a:rPr>
              <a:t>some close contact cases</a:t>
            </a:r>
          </a:p>
          <a:p>
            <a:pPr marL="666900" lvl="1" indent="-342900">
              <a:buFont typeface="Arial" panose="020B0604020202020204" pitchFamily="34" charset="0"/>
              <a:buChar char="•"/>
            </a:pPr>
            <a:r>
              <a:rPr lang="en-GB" sz="2000" dirty="0">
                <a:solidFill>
                  <a:schemeClr val="tx1"/>
                </a:solidFill>
              </a:rPr>
              <a:t>Good compliance of effective measures…  …</a:t>
            </a:r>
            <a:r>
              <a:rPr lang="en-GB" sz="2000" i="1" dirty="0">
                <a:solidFill>
                  <a:schemeClr val="tx1"/>
                </a:solidFill>
              </a:rPr>
              <a:t>and a bit of luck</a:t>
            </a:r>
          </a:p>
          <a:p>
            <a:pPr marL="342900" indent="-342900">
              <a:buFont typeface="Arial" panose="020B0604020202020204" pitchFamily="34" charset="0"/>
              <a:buChar char="•"/>
            </a:pPr>
            <a:r>
              <a:rPr lang="en-GB" sz="2400" dirty="0">
                <a:solidFill>
                  <a:schemeClr val="tx1"/>
                </a:solidFill>
              </a:rPr>
              <a:t>Back-up solution(s)</a:t>
            </a:r>
          </a:p>
          <a:p>
            <a:pPr marL="666900" lvl="1" indent="-342900">
              <a:buFont typeface="Arial" panose="020B0604020202020204" pitchFamily="34" charset="0"/>
              <a:buChar char="•"/>
            </a:pPr>
            <a:r>
              <a:rPr lang="en-GB" sz="2000" dirty="0">
                <a:solidFill>
                  <a:schemeClr val="tx1"/>
                </a:solidFill>
              </a:rPr>
              <a:t>Possibility to go to ‘back-up’ control rooms – </a:t>
            </a:r>
            <a:r>
              <a:rPr lang="en-GB" sz="2000" i="1" dirty="0">
                <a:solidFill>
                  <a:schemeClr val="tx1"/>
                </a:solidFill>
              </a:rPr>
              <a:t>not possible for all activities (e.g. access control)</a:t>
            </a:r>
          </a:p>
          <a:p>
            <a:pPr marL="666900" lvl="1" indent="-342900">
              <a:buFont typeface="Arial" panose="020B0604020202020204" pitchFamily="34" charset="0"/>
              <a:buChar char="•"/>
            </a:pPr>
            <a:r>
              <a:rPr lang="en-GB" sz="2000" dirty="0">
                <a:solidFill>
                  <a:schemeClr val="tx1"/>
                </a:solidFill>
              </a:rPr>
              <a:t>Technical infrastructure operation considered possible from home – </a:t>
            </a:r>
            <a:r>
              <a:rPr lang="en-GB" sz="2000" i="1" dirty="0">
                <a:solidFill>
                  <a:schemeClr val="tx1"/>
                </a:solidFill>
              </a:rPr>
              <a:t>in extremis</a:t>
            </a:r>
          </a:p>
          <a:p>
            <a:pPr marL="342900" indent="-342900">
              <a:buFont typeface="Arial" panose="020B0604020202020204" pitchFamily="34" charset="0"/>
              <a:buChar char="•"/>
            </a:pPr>
            <a:r>
              <a:rPr lang="en-GB" sz="2400" dirty="0">
                <a:solidFill>
                  <a:schemeClr val="tx1"/>
                </a:solidFill>
              </a:rPr>
              <a:t>Ensure flexibility and reactivity in the (commissioning) planning</a:t>
            </a:r>
          </a:p>
          <a:p>
            <a:pPr marL="666900" lvl="1" indent="-342900">
              <a:buFont typeface="Arial" panose="020B0604020202020204" pitchFamily="34" charset="0"/>
              <a:buChar char="•"/>
            </a:pPr>
            <a:r>
              <a:rPr lang="en-GB" sz="2100" dirty="0">
                <a:solidFill>
                  <a:schemeClr val="tx1"/>
                </a:solidFill>
              </a:rPr>
              <a:t>More difficult for physics operation – </a:t>
            </a:r>
            <a:r>
              <a:rPr lang="en-GB" sz="2100" i="1" dirty="0">
                <a:solidFill>
                  <a:schemeClr val="tx1"/>
                </a:solidFill>
              </a:rPr>
              <a:t>possibly accept longer down times</a:t>
            </a:r>
          </a:p>
          <a:p>
            <a:pPr marL="666900" lvl="1" indent="-342900">
              <a:buFont typeface="Arial" panose="020B0604020202020204" pitchFamily="34" charset="0"/>
              <a:buChar char="•"/>
            </a:pPr>
            <a:r>
              <a:rPr lang="en-GB" sz="2100" dirty="0">
                <a:solidFill>
                  <a:schemeClr val="tx1"/>
                </a:solidFill>
              </a:rPr>
              <a:t>Ensure availability of people for shift replacements in case of quarantine - </a:t>
            </a:r>
            <a:r>
              <a:rPr lang="en-GB" sz="2100" i="1" dirty="0">
                <a:solidFill>
                  <a:schemeClr val="tx1"/>
                </a:solidFill>
              </a:rPr>
              <a:t>within limits</a:t>
            </a:r>
          </a:p>
          <a:p>
            <a:pPr marL="342900" indent="-342900">
              <a:buFont typeface="Arial" panose="020B0604020202020204" pitchFamily="34" charset="0"/>
              <a:buChar char="•"/>
            </a:pPr>
            <a:r>
              <a:rPr lang="en-GB" sz="2700" dirty="0">
                <a:solidFill>
                  <a:schemeClr val="tx1"/>
                </a:solidFill>
              </a:rPr>
              <a:t>In the worst case, accept temporary stop of part of the complex</a:t>
            </a:r>
          </a:p>
          <a:p>
            <a:pPr marL="342900" indent="-342900">
              <a:buFont typeface="Arial" panose="020B0604020202020204" pitchFamily="34" charset="0"/>
              <a:buChar char="•"/>
            </a:pPr>
            <a:endParaRPr lang="en-GB" sz="2400" dirty="0">
              <a:solidFill>
                <a:schemeClr val="tx1"/>
              </a:solidFill>
            </a:endParaRPr>
          </a:p>
          <a:p>
            <a:endParaRPr lang="en-GB" dirty="0"/>
          </a:p>
          <a:p>
            <a:endParaRPr lang="en-GB" dirty="0"/>
          </a:p>
          <a:p>
            <a:endParaRPr lang="en-GB" dirty="0"/>
          </a:p>
        </p:txBody>
      </p:sp>
      <p:sp>
        <p:nvSpPr>
          <p:cNvPr id="3" name="Title 2">
            <a:extLst>
              <a:ext uri="{FF2B5EF4-FFF2-40B4-BE49-F238E27FC236}">
                <a16:creationId xmlns:a16="http://schemas.microsoft.com/office/drawing/2014/main" id="{9DD91711-FD4A-F843-A6C7-E1E03BD966FD}"/>
              </a:ext>
            </a:extLst>
          </p:cNvPr>
          <p:cNvSpPr>
            <a:spLocks noGrp="1"/>
          </p:cNvSpPr>
          <p:nvPr>
            <p:ph type="title"/>
          </p:nvPr>
        </p:nvSpPr>
        <p:spPr/>
        <p:txBody>
          <a:bodyPr/>
          <a:lstStyle/>
          <a:p>
            <a:r>
              <a:rPr lang="en-GB" dirty="0"/>
              <a:t>Impact of Quarantine on Operations</a:t>
            </a:r>
          </a:p>
        </p:txBody>
      </p:sp>
      <p:sp>
        <p:nvSpPr>
          <p:cNvPr id="4" name="Date Placeholder 3">
            <a:extLst>
              <a:ext uri="{FF2B5EF4-FFF2-40B4-BE49-F238E27FC236}">
                <a16:creationId xmlns:a16="http://schemas.microsoft.com/office/drawing/2014/main" id="{AC6F64EC-818A-4F47-8473-E898484618DC}"/>
              </a:ext>
            </a:extLst>
          </p:cNvPr>
          <p:cNvSpPr>
            <a:spLocks noGrp="1"/>
          </p:cNvSpPr>
          <p:nvPr>
            <p:ph type="dt" sz="half" idx="10"/>
          </p:nvPr>
        </p:nvSpPr>
        <p:spPr/>
        <p:txBody>
          <a:bodyPr/>
          <a:lstStyle/>
          <a:p>
            <a:r>
              <a:rPr lang="de-CH"/>
              <a:t>06.10.2021</a:t>
            </a:r>
            <a:endParaRPr lang="en-US" dirty="0"/>
          </a:p>
        </p:txBody>
      </p:sp>
      <p:sp>
        <p:nvSpPr>
          <p:cNvPr id="5" name="Footer Placeholder 4">
            <a:extLst>
              <a:ext uri="{FF2B5EF4-FFF2-40B4-BE49-F238E27FC236}">
                <a16:creationId xmlns:a16="http://schemas.microsoft.com/office/drawing/2014/main" id="{B6C8BFB8-BA84-654C-8330-6F238F70A204}"/>
              </a:ext>
            </a:extLst>
          </p:cNvPr>
          <p:cNvSpPr>
            <a:spLocks noGrp="1"/>
          </p:cNvSpPr>
          <p:nvPr>
            <p:ph type="ftr" sz="quarter" idx="11"/>
          </p:nvPr>
        </p:nvSpPr>
        <p:spPr/>
        <p:txBody>
          <a:bodyPr/>
          <a:lstStyle/>
          <a:p>
            <a:r>
              <a:rPr lang="en-US"/>
              <a:t>R. Steerenberg | Workshop on Accelerator Operations - 2021</a:t>
            </a:r>
            <a:endParaRPr lang="en-US" dirty="0"/>
          </a:p>
        </p:txBody>
      </p:sp>
      <p:sp>
        <p:nvSpPr>
          <p:cNvPr id="6" name="Slide Number Placeholder 5">
            <a:extLst>
              <a:ext uri="{FF2B5EF4-FFF2-40B4-BE49-F238E27FC236}">
                <a16:creationId xmlns:a16="http://schemas.microsoft.com/office/drawing/2014/main" id="{92E616BB-D329-A642-A17B-A409259FBFF6}"/>
              </a:ext>
            </a:extLst>
          </p:cNvPr>
          <p:cNvSpPr>
            <a:spLocks noGrp="1"/>
          </p:cNvSpPr>
          <p:nvPr>
            <p:ph type="sldNum" sz="quarter" idx="12"/>
          </p:nvPr>
        </p:nvSpPr>
        <p:spPr/>
        <p:txBody>
          <a:bodyPr/>
          <a:lstStyle/>
          <a:p>
            <a:fld id="{36B5EA5A-BC32-A742-B11B-8E7414D5B535}" type="slidenum">
              <a:rPr lang="en-US" smtClean="0"/>
              <a:pPr/>
              <a:t>18</a:t>
            </a:fld>
            <a:endParaRPr lang="en-US" dirty="0"/>
          </a:p>
        </p:txBody>
      </p:sp>
      <p:sp>
        <p:nvSpPr>
          <p:cNvPr id="8" name="Rectangle 7">
            <a:extLst>
              <a:ext uri="{FF2B5EF4-FFF2-40B4-BE49-F238E27FC236}">
                <a16:creationId xmlns:a16="http://schemas.microsoft.com/office/drawing/2014/main" id="{7D1D49AC-BB94-C640-840E-D68F03BB7F33}"/>
              </a:ext>
            </a:extLst>
          </p:cNvPr>
          <p:cNvSpPr/>
          <p:nvPr/>
        </p:nvSpPr>
        <p:spPr>
          <a:xfrm>
            <a:off x="9132000" y="-14895"/>
            <a:ext cx="3060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CC1D5DAD-B70E-7A43-B4DB-355DFC209AA5}"/>
              </a:ext>
            </a:extLst>
          </p:cNvPr>
          <p:cNvSpPr/>
          <p:nvPr/>
        </p:nvSpPr>
        <p:spPr>
          <a:xfrm>
            <a:off x="3012000" y="-14895"/>
            <a:ext cx="3060000" cy="2329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F4770F33-161D-8749-940C-C8B1DF97BE6F}"/>
              </a:ext>
            </a:extLst>
          </p:cNvPr>
          <p:cNvSpPr/>
          <p:nvPr/>
        </p:nvSpPr>
        <p:spPr>
          <a:xfrm>
            <a:off x="6072000" y="-14895"/>
            <a:ext cx="3060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5"/>
              </a:solidFill>
            </a:endParaRPr>
          </a:p>
        </p:txBody>
      </p:sp>
      <p:sp>
        <p:nvSpPr>
          <p:cNvPr id="11" name="Rectangle 10">
            <a:extLst>
              <a:ext uri="{FF2B5EF4-FFF2-40B4-BE49-F238E27FC236}">
                <a16:creationId xmlns:a16="http://schemas.microsoft.com/office/drawing/2014/main" id="{38C06C4A-96AB-EC4F-94D0-33C94FB1E9AC}"/>
              </a:ext>
            </a:extLst>
          </p:cNvPr>
          <p:cNvSpPr/>
          <p:nvPr/>
        </p:nvSpPr>
        <p:spPr>
          <a:xfrm>
            <a:off x="-9728" y="-14896"/>
            <a:ext cx="3096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17474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dissolve">
                                      <p:cBhvr>
                                        <p:cTn id="10" dur="500"/>
                                        <p:tgtEl>
                                          <p:spTgt spid="2">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dissolve">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dissolve">
                                      <p:cBhvr>
                                        <p:cTn id="18" dur="500"/>
                                        <p:tgtEl>
                                          <p:spTgt spid="2">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dissolve">
                                      <p:cBhvr>
                                        <p:cTn id="21" dur="500"/>
                                        <p:tgtEl>
                                          <p:spTgt spid="2">
                                            <p:txEl>
                                              <p:pRg st="4" end="4"/>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dissolve">
                                      <p:cBhvr>
                                        <p:cTn id="24" dur="500"/>
                                        <p:tgtEl>
                                          <p:spTgt spid="2">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dissolve">
                                      <p:cBhvr>
                                        <p:cTn id="29" dur="500"/>
                                        <p:tgtEl>
                                          <p:spTgt spid="2">
                                            <p:txEl>
                                              <p:pRg st="6" end="6"/>
                                            </p:txEl>
                                          </p:spTgt>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dissolve">
                                      <p:cBhvr>
                                        <p:cTn id="32" dur="500"/>
                                        <p:tgtEl>
                                          <p:spTgt spid="2">
                                            <p:txEl>
                                              <p:pRg st="7" end="7"/>
                                            </p:txEl>
                                          </p:spTgt>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Effect transition="in" filter="dissolve">
                                      <p:cBhvr>
                                        <p:cTn id="35" dur="500"/>
                                        <p:tgtEl>
                                          <p:spTgt spid="2">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2">
                                            <p:txEl>
                                              <p:pRg st="9" end="9"/>
                                            </p:txEl>
                                          </p:spTgt>
                                        </p:tgtEl>
                                        <p:attrNameLst>
                                          <p:attrName>style.visibility</p:attrName>
                                        </p:attrNameLst>
                                      </p:cBhvr>
                                      <p:to>
                                        <p:strVal val="visible"/>
                                      </p:to>
                                    </p:set>
                                    <p:animEffect transition="in" filter="dissolve">
                                      <p:cBhvr>
                                        <p:cTn id="40"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1855E9-43EA-A545-9081-59D365051451}"/>
              </a:ext>
            </a:extLst>
          </p:cNvPr>
          <p:cNvSpPr>
            <a:spLocks noGrp="1"/>
          </p:cNvSpPr>
          <p:nvPr>
            <p:ph idx="1"/>
          </p:nvPr>
        </p:nvSpPr>
        <p:spPr>
          <a:xfrm>
            <a:off x="407987" y="1439335"/>
            <a:ext cx="11376024" cy="4572000"/>
          </a:xfrm>
        </p:spPr>
        <p:txBody>
          <a:bodyPr/>
          <a:lstStyle/>
          <a:p>
            <a:pPr marL="342900" indent="-342900">
              <a:buFont typeface="Arial" panose="020B0604020202020204" pitchFamily="34" charset="0"/>
              <a:buChar char="•"/>
            </a:pPr>
            <a:r>
              <a:rPr lang="en-GB" dirty="0">
                <a:solidFill>
                  <a:schemeClr val="tx1"/>
                </a:solidFill>
              </a:rPr>
              <a:t>Zoom meetings and commissioning activities through Zoom</a:t>
            </a:r>
          </a:p>
          <a:p>
            <a:pPr marL="666900" lvl="1" indent="-342900">
              <a:buFont typeface="Arial" panose="020B0604020202020204" pitchFamily="34" charset="0"/>
              <a:buChar char="•"/>
            </a:pPr>
            <a:r>
              <a:rPr lang="en-GB" dirty="0">
                <a:solidFill>
                  <a:schemeClr val="tx1"/>
                </a:solidFill>
              </a:rPr>
              <a:t>Multiple Zoom meetings in the same control room not always easy to manage</a:t>
            </a:r>
          </a:p>
          <a:p>
            <a:pPr marL="666900" lvl="1" indent="-342900">
              <a:buFont typeface="Arial" panose="020B0604020202020204" pitchFamily="34" charset="0"/>
              <a:buChar char="•"/>
            </a:pPr>
            <a:r>
              <a:rPr lang="en-GB" dirty="0">
                <a:solidFill>
                  <a:schemeClr val="tx1"/>
                </a:solidFill>
              </a:rPr>
              <a:t>Less informal contact – less socialising</a:t>
            </a:r>
          </a:p>
          <a:p>
            <a:pPr marL="666900" lvl="1" indent="-342900">
              <a:buFont typeface="Arial" panose="020B0604020202020204" pitchFamily="34" charset="0"/>
              <a:buChar char="•"/>
            </a:pPr>
            <a:r>
              <a:rPr lang="en-GB" dirty="0">
                <a:solidFill>
                  <a:schemeClr val="tx1"/>
                </a:solidFill>
              </a:rPr>
              <a:t>No need to travel back and forth</a:t>
            </a:r>
          </a:p>
          <a:p>
            <a:pPr marL="342900" indent="-342900">
              <a:buFont typeface="Arial" panose="020B0604020202020204" pitchFamily="34" charset="0"/>
              <a:buChar char="•"/>
            </a:pPr>
            <a:r>
              <a:rPr lang="en-GB" dirty="0">
                <a:solidFill>
                  <a:schemeClr val="tx1"/>
                </a:solidFill>
              </a:rPr>
              <a:t>Reduced control room capacity</a:t>
            </a:r>
          </a:p>
          <a:p>
            <a:pPr marL="666900" lvl="1" indent="-342900">
              <a:buFont typeface="Arial" panose="020B0604020202020204" pitchFamily="34" charset="0"/>
              <a:buChar char="•"/>
            </a:pPr>
            <a:r>
              <a:rPr lang="en-GB" dirty="0">
                <a:solidFill>
                  <a:schemeClr val="tx1"/>
                </a:solidFill>
              </a:rPr>
              <a:t>More difficult to train newcomers – </a:t>
            </a:r>
            <a:r>
              <a:rPr lang="en-GB" i="1" dirty="0">
                <a:solidFill>
                  <a:schemeClr val="tx1"/>
                </a:solidFill>
              </a:rPr>
              <a:t>Students and fellows miss out on some activities</a:t>
            </a:r>
          </a:p>
          <a:p>
            <a:pPr marL="666900" lvl="1" indent="-342900">
              <a:buFont typeface="Arial" panose="020B0604020202020204" pitchFamily="34" charset="0"/>
              <a:buChar char="•"/>
            </a:pPr>
            <a:r>
              <a:rPr lang="en-GB" dirty="0">
                <a:solidFill>
                  <a:schemeClr val="tx1"/>
                </a:solidFill>
              </a:rPr>
              <a:t>Requires greater flexibility from machine coordinators etc. (no non-operations work in the control room)</a:t>
            </a:r>
          </a:p>
          <a:p>
            <a:pPr marL="666900" lvl="1" indent="-342900">
              <a:buFont typeface="Arial" panose="020B0604020202020204" pitchFamily="34" charset="0"/>
              <a:buChar char="•"/>
            </a:pPr>
            <a:r>
              <a:rPr lang="en-GB" dirty="0">
                <a:solidFill>
                  <a:schemeClr val="tx1"/>
                </a:solidFill>
              </a:rPr>
              <a:t>Less socialising</a:t>
            </a:r>
          </a:p>
          <a:p>
            <a:pPr marL="342900" indent="-342900">
              <a:buFont typeface="Arial" panose="020B0604020202020204" pitchFamily="34" charset="0"/>
              <a:buChar char="•"/>
            </a:pPr>
            <a:r>
              <a:rPr lang="en-GB" dirty="0">
                <a:solidFill>
                  <a:schemeClr val="tx1"/>
                </a:solidFill>
              </a:rPr>
              <a:t>Teleworking</a:t>
            </a:r>
          </a:p>
          <a:p>
            <a:pPr marL="666900" lvl="1" indent="-342900">
              <a:buFont typeface="Arial" panose="020B0604020202020204" pitchFamily="34" charset="0"/>
              <a:buChar char="•"/>
            </a:pPr>
            <a:r>
              <a:rPr lang="en-GB" dirty="0">
                <a:solidFill>
                  <a:schemeClr val="tx1"/>
                </a:solidFill>
              </a:rPr>
              <a:t>During the early period of the commissioning, prolonged intervention times by some experts</a:t>
            </a:r>
          </a:p>
          <a:p>
            <a:pPr marL="666900" lvl="1" indent="-342900">
              <a:buFont typeface="Arial" panose="020B0604020202020204" pitchFamily="34" charset="0"/>
              <a:buChar char="•"/>
            </a:pPr>
            <a:r>
              <a:rPr lang="en-GB" dirty="0">
                <a:solidFill>
                  <a:schemeClr val="tx1"/>
                </a:solidFill>
              </a:rPr>
              <a:t>Less distraction for those not teleworking</a:t>
            </a:r>
          </a:p>
        </p:txBody>
      </p:sp>
      <p:sp>
        <p:nvSpPr>
          <p:cNvPr id="3" name="Title 2">
            <a:extLst>
              <a:ext uri="{FF2B5EF4-FFF2-40B4-BE49-F238E27FC236}">
                <a16:creationId xmlns:a16="http://schemas.microsoft.com/office/drawing/2014/main" id="{A56874BA-00F5-9445-BEFF-FB13195A7805}"/>
              </a:ext>
            </a:extLst>
          </p:cNvPr>
          <p:cNvSpPr>
            <a:spLocks noGrp="1"/>
          </p:cNvSpPr>
          <p:nvPr>
            <p:ph type="title"/>
          </p:nvPr>
        </p:nvSpPr>
        <p:spPr/>
        <p:txBody>
          <a:bodyPr/>
          <a:lstStyle/>
          <a:p>
            <a:r>
              <a:rPr lang="en-GB" sz="3400" dirty="0"/>
              <a:t>Impact of measures on Commissioning and Operation</a:t>
            </a:r>
          </a:p>
        </p:txBody>
      </p:sp>
      <p:sp>
        <p:nvSpPr>
          <p:cNvPr id="4" name="Date Placeholder 3">
            <a:extLst>
              <a:ext uri="{FF2B5EF4-FFF2-40B4-BE49-F238E27FC236}">
                <a16:creationId xmlns:a16="http://schemas.microsoft.com/office/drawing/2014/main" id="{602F2672-73BA-1648-A3CF-8E7F999EBA83}"/>
              </a:ext>
            </a:extLst>
          </p:cNvPr>
          <p:cNvSpPr>
            <a:spLocks noGrp="1"/>
          </p:cNvSpPr>
          <p:nvPr>
            <p:ph type="dt" sz="half" idx="10"/>
          </p:nvPr>
        </p:nvSpPr>
        <p:spPr/>
        <p:txBody>
          <a:bodyPr/>
          <a:lstStyle/>
          <a:p>
            <a:r>
              <a:rPr lang="de-CH"/>
              <a:t>06.10.2021</a:t>
            </a:r>
            <a:endParaRPr lang="en-US" dirty="0"/>
          </a:p>
        </p:txBody>
      </p:sp>
      <p:sp>
        <p:nvSpPr>
          <p:cNvPr id="5" name="Footer Placeholder 4">
            <a:extLst>
              <a:ext uri="{FF2B5EF4-FFF2-40B4-BE49-F238E27FC236}">
                <a16:creationId xmlns:a16="http://schemas.microsoft.com/office/drawing/2014/main" id="{526FBE44-0F1A-284F-98BE-22C462552B63}"/>
              </a:ext>
            </a:extLst>
          </p:cNvPr>
          <p:cNvSpPr>
            <a:spLocks noGrp="1"/>
          </p:cNvSpPr>
          <p:nvPr>
            <p:ph type="ftr" sz="quarter" idx="11"/>
          </p:nvPr>
        </p:nvSpPr>
        <p:spPr/>
        <p:txBody>
          <a:bodyPr/>
          <a:lstStyle/>
          <a:p>
            <a:r>
              <a:rPr lang="en-US"/>
              <a:t>R. Steerenberg | Workshop on Accelerator Operations - 2021</a:t>
            </a:r>
            <a:endParaRPr lang="en-US" dirty="0"/>
          </a:p>
        </p:txBody>
      </p:sp>
      <p:sp>
        <p:nvSpPr>
          <p:cNvPr id="6" name="Slide Number Placeholder 5">
            <a:extLst>
              <a:ext uri="{FF2B5EF4-FFF2-40B4-BE49-F238E27FC236}">
                <a16:creationId xmlns:a16="http://schemas.microsoft.com/office/drawing/2014/main" id="{3F5F10C0-BA4B-7B40-BCA0-EBAC7F527917}"/>
              </a:ext>
            </a:extLst>
          </p:cNvPr>
          <p:cNvSpPr>
            <a:spLocks noGrp="1"/>
          </p:cNvSpPr>
          <p:nvPr>
            <p:ph type="sldNum" sz="quarter" idx="12"/>
          </p:nvPr>
        </p:nvSpPr>
        <p:spPr/>
        <p:txBody>
          <a:bodyPr/>
          <a:lstStyle/>
          <a:p>
            <a:fld id="{36B5EA5A-BC32-A742-B11B-8E7414D5B535}" type="slidenum">
              <a:rPr lang="en-US" smtClean="0"/>
              <a:pPr/>
              <a:t>19</a:t>
            </a:fld>
            <a:endParaRPr lang="en-US" dirty="0"/>
          </a:p>
        </p:txBody>
      </p:sp>
      <p:sp>
        <p:nvSpPr>
          <p:cNvPr id="7" name="TextBox 6">
            <a:extLst>
              <a:ext uri="{FF2B5EF4-FFF2-40B4-BE49-F238E27FC236}">
                <a16:creationId xmlns:a16="http://schemas.microsoft.com/office/drawing/2014/main" id="{CE18033A-6EAE-554F-A45E-9F519937DF10}"/>
              </a:ext>
            </a:extLst>
          </p:cNvPr>
          <p:cNvSpPr txBox="1"/>
          <p:nvPr/>
        </p:nvSpPr>
        <p:spPr>
          <a:xfrm>
            <a:off x="1292004" y="2803024"/>
            <a:ext cx="9607989" cy="2022843"/>
          </a:xfrm>
          <a:prstGeom prst="rect">
            <a:avLst/>
          </a:prstGeom>
          <a:solidFill>
            <a:schemeClr val="accent6">
              <a:lumMod val="40000"/>
              <a:lumOff val="60000"/>
            </a:schemeClr>
          </a:solidFill>
        </p:spPr>
        <p:txBody>
          <a:bodyPr wrap="square" lIns="72000" tIns="72000" rIns="72000" bIns="72000" rtlCol="0">
            <a:spAutoFit/>
          </a:bodyPr>
          <a:lstStyle/>
          <a:p>
            <a:pPr algn="l"/>
            <a:r>
              <a:rPr lang="en-GB" sz="2800" dirty="0"/>
              <a:t>Quote: </a:t>
            </a:r>
          </a:p>
          <a:p>
            <a:pPr algn="ctr">
              <a:spcBef>
                <a:spcPts val="1200"/>
              </a:spcBef>
            </a:pPr>
            <a:r>
              <a:rPr lang="en-GB" sz="2800" b="1" i="1" dirty="0"/>
              <a:t>“We always manage to do what we need to do and most of the time even within schedule, but the way we do it  is not as nice as before Covid”</a:t>
            </a:r>
          </a:p>
        </p:txBody>
      </p:sp>
      <p:sp>
        <p:nvSpPr>
          <p:cNvPr id="8" name="Rectangle 7">
            <a:extLst>
              <a:ext uri="{FF2B5EF4-FFF2-40B4-BE49-F238E27FC236}">
                <a16:creationId xmlns:a16="http://schemas.microsoft.com/office/drawing/2014/main" id="{193FEA36-CAE1-8741-9BCB-C66B03B16CF0}"/>
              </a:ext>
            </a:extLst>
          </p:cNvPr>
          <p:cNvSpPr/>
          <p:nvPr/>
        </p:nvSpPr>
        <p:spPr>
          <a:xfrm>
            <a:off x="9132000" y="-14895"/>
            <a:ext cx="3060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235F9D29-30F3-8D4F-B0D5-9F407C0D943B}"/>
              </a:ext>
            </a:extLst>
          </p:cNvPr>
          <p:cNvSpPr/>
          <p:nvPr/>
        </p:nvSpPr>
        <p:spPr>
          <a:xfrm>
            <a:off x="3012000" y="-14895"/>
            <a:ext cx="3060000" cy="2329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C59A2C1C-7295-1243-8368-464210FEA05E}"/>
              </a:ext>
            </a:extLst>
          </p:cNvPr>
          <p:cNvSpPr/>
          <p:nvPr/>
        </p:nvSpPr>
        <p:spPr>
          <a:xfrm>
            <a:off x="6072000" y="-14895"/>
            <a:ext cx="3060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5"/>
              </a:solidFill>
            </a:endParaRPr>
          </a:p>
        </p:txBody>
      </p:sp>
      <p:sp>
        <p:nvSpPr>
          <p:cNvPr id="11" name="Rectangle 10">
            <a:extLst>
              <a:ext uri="{FF2B5EF4-FFF2-40B4-BE49-F238E27FC236}">
                <a16:creationId xmlns:a16="http://schemas.microsoft.com/office/drawing/2014/main" id="{2A92CA43-8925-D245-B482-B123219A82BD}"/>
              </a:ext>
            </a:extLst>
          </p:cNvPr>
          <p:cNvSpPr/>
          <p:nvPr/>
        </p:nvSpPr>
        <p:spPr>
          <a:xfrm>
            <a:off x="-9728" y="-14896"/>
            <a:ext cx="3096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43755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dissolve">
                                      <p:cBhvr>
                                        <p:cTn id="10" dur="500"/>
                                        <p:tgtEl>
                                          <p:spTgt spid="2">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dissolve">
                                      <p:cBhvr>
                                        <p:cTn id="13" dur="500"/>
                                        <p:tgtEl>
                                          <p:spTgt spid="2">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dissolve">
                                      <p:cBhvr>
                                        <p:cTn id="16" dur="500"/>
                                        <p:tgtEl>
                                          <p:spTgt spid="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dissolve">
                                      <p:cBhvr>
                                        <p:cTn id="21" dur="500"/>
                                        <p:tgtEl>
                                          <p:spTgt spid="2">
                                            <p:txEl>
                                              <p:pRg st="4" end="4"/>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dissolve">
                                      <p:cBhvr>
                                        <p:cTn id="24" dur="500"/>
                                        <p:tgtEl>
                                          <p:spTgt spid="2">
                                            <p:txEl>
                                              <p:pRg st="5" end="5"/>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dissolve">
                                      <p:cBhvr>
                                        <p:cTn id="27" dur="500"/>
                                        <p:tgtEl>
                                          <p:spTgt spid="2">
                                            <p:txEl>
                                              <p:pRg st="6" end="6"/>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
                                            <p:txEl>
                                              <p:pRg st="7" end="7"/>
                                            </p:txEl>
                                          </p:spTgt>
                                        </p:tgtEl>
                                        <p:attrNameLst>
                                          <p:attrName>style.visibility</p:attrName>
                                        </p:attrNameLst>
                                      </p:cBhvr>
                                      <p:to>
                                        <p:strVal val="visible"/>
                                      </p:to>
                                    </p:set>
                                    <p:animEffect transition="in" filter="dissolve">
                                      <p:cBhvr>
                                        <p:cTn id="30" dur="500"/>
                                        <p:tgtEl>
                                          <p:spTgt spid="2">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Effect transition="in" filter="dissolve">
                                      <p:cBhvr>
                                        <p:cTn id="35" dur="500"/>
                                        <p:tgtEl>
                                          <p:spTgt spid="2">
                                            <p:txEl>
                                              <p:pRg st="8" end="8"/>
                                            </p:txEl>
                                          </p:spTgt>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2">
                                            <p:txEl>
                                              <p:pRg st="9" end="9"/>
                                            </p:txEl>
                                          </p:spTgt>
                                        </p:tgtEl>
                                        <p:attrNameLst>
                                          <p:attrName>style.visibility</p:attrName>
                                        </p:attrNameLst>
                                      </p:cBhvr>
                                      <p:to>
                                        <p:strVal val="visible"/>
                                      </p:to>
                                    </p:set>
                                    <p:animEffect transition="in" filter="dissolve">
                                      <p:cBhvr>
                                        <p:cTn id="38" dur="500"/>
                                        <p:tgtEl>
                                          <p:spTgt spid="2">
                                            <p:txEl>
                                              <p:pRg st="9" end="9"/>
                                            </p:txEl>
                                          </p:spTgt>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2">
                                            <p:txEl>
                                              <p:pRg st="10" end="10"/>
                                            </p:txEl>
                                          </p:spTgt>
                                        </p:tgtEl>
                                        <p:attrNameLst>
                                          <p:attrName>style.visibility</p:attrName>
                                        </p:attrNameLst>
                                      </p:cBhvr>
                                      <p:to>
                                        <p:strVal val="visible"/>
                                      </p:to>
                                    </p:set>
                                    <p:animEffect transition="in" filter="dissolve">
                                      <p:cBhvr>
                                        <p:cTn id="41" dur="500"/>
                                        <p:tgtEl>
                                          <p:spTgt spid="2">
                                            <p:txEl>
                                              <p:pRg st="10" end="1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dissolve">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1DFF29-E001-0846-915F-3D31FA42D579}"/>
              </a:ext>
            </a:extLst>
          </p:cNvPr>
          <p:cNvSpPr>
            <a:spLocks noGrp="1"/>
          </p:cNvSpPr>
          <p:nvPr>
            <p:ph idx="1"/>
          </p:nvPr>
        </p:nvSpPr>
        <p:spPr>
          <a:xfrm>
            <a:off x="407988" y="1124744"/>
            <a:ext cx="11376024" cy="4608512"/>
          </a:xfrm>
        </p:spPr>
        <p:txBody>
          <a:bodyPr/>
          <a:lstStyle/>
          <a:p>
            <a:pPr marL="342900" indent="-342900">
              <a:lnSpc>
                <a:spcPct val="200000"/>
              </a:lnSpc>
              <a:buFont typeface="Arial" panose="020B0604020202020204" pitchFamily="34" charset="0"/>
              <a:buChar char="•"/>
            </a:pPr>
            <a:r>
              <a:rPr lang="en-GB" sz="2800" dirty="0">
                <a:solidFill>
                  <a:schemeClr val="tx1"/>
                </a:solidFill>
              </a:rPr>
              <a:t>The Context: Long Shutdown &amp; Commissioning</a:t>
            </a:r>
          </a:p>
          <a:p>
            <a:pPr marL="342900" indent="-342900">
              <a:lnSpc>
                <a:spcPct val="200000"/>
              </a:lnSpc>
              <a:buFont typeface="Arial" panose="020B0604020202020204" pitchFamily="34" charset="0"/>
              <a:buChar char="•"/>
            </a:pPr>
            <a:r>
              <a:rPr lang="en-GB" sz="2800" dirty="0">
                <a:solidFill>
                  <a:schemeClr val="accent3"/>
                </a:solidFill>
              </a:rPr>
              <a:t>The Impact of Covid, Measures and Tools put in place</a:t>
            </a:r>
          </a:p>
          <a:p>
            <a:pPr marL="342900" indent="-342900">
              <a:lnSpc>
                <a:spcPct val="200000"/>
              </a:lnSpc>
              <a:buFont typeface="Arial" panose="020B0604020202020204" pitchFamily="34" charset="0"/>
              <a:buChar char="•"/>
            </a:pPr>
            <a:r>
              <a:rPr lang="en-GB" sz="2800" dirty="0">
                <a:solidFill>
                  <a:schemeClr val="accent5"/>
                </a:solidFill>
              </a:rPr>
              <a:t>Post-Covid</a:t>
            </a:r>
          </a:p>
          <a:p>
            <a:pPr marL="342900" indent="-342900">
              <a:lnSpc>
                <a:spcPct val="200000"/>
              </a:lnSpc>
              <a:buFont typeface="Arial" panose="020B0604020202020204" pitchFamily="34" charset="0"/>
              <a:buChar char="•"/>
            </a:pPr>
            <a:r>
              <a:rPr lang="en-GB" sz="2800" dirty="0">
                <a:solidFill>
                  <a:schemeClr val="accent6">
                    <a:lumMod val="60000"/>
                    <a:lumOff val="40000"/>
                  </a:schemeClr>
                </a:solidFill>
              </a:rPr>
              <a:t>Concluding Remarks</a:t>
            </a:r>
          </a:p>
          <a:p>
            <a:endParaRPr lang="en-GB" dirty="0"/>
          </a:p>
        </p:txBody>
      </p:sp>
      <p:sp>
        <p:nvSpPr>
          <p:cNvPr id="3" name="Title 2">
            <a:extLst>
              <a:ext uri="{FF2B5EF4-FFF2-40B4-BE49-F238E27FC236}">
                <a16:creationId xmlns:a16="http://schemas.microsoft.com/office/drawing/2014/main" id="{A1B182EF-C505-8845-BA0B-D1919EA652D4}"/>
              </a:ext>
            </a:extLst>
          </p:cNvPr>
          <p:cNvSpPr>
            <a:spLocks noGrp="1"/>
          </p:cNvSpPr>
          <p:nvPr>
            <p:ph type="title"/>
          </p:nvPr>
        </p:nvSpPr>
        <p:spPr/>
        <p:txBody>
          <a:bodyPr/>
          <a:lstStyle/>
          <a:p>
            <a:r>
              <a:rPr lang="en-GB" dirty="0"/>
              <a:t>Topics</a:t>
            </a:r>
          </a:p>
        </p:txBody>
      </p:sp>
      <p:sp>
        <p:nvSpPr>
          <p:cNvPr id="4" name="Date Placeholder 3">
            <a:extLst>
              <a:ext uri="{FF2B5EF4-FFF2-40B4-BE49-F238E27FC236}">
                <a16:creationId xmlns:a16="http://schemas.microsoft.com/office/drawing/2014/main" id="{AB9D96D3-5EF6-9141-A908-BF7E52FB182F}"/>
              </a:ext>
            </a:extLst>
          </p:cNvPr>
          <p:cNvSpPr>
            <a:spLocks noGrp="1"/>
          </p:cNvSpPr>
          <p:nvPr>
            <p:ph type="dt" sz="half" idx="10"/>
          </p:nvPr>
        </p:nvSpPr>
        <p:spPr/>
        <p:txBody>
          <a:bodyPr/>
          <a:lstStyle/>
          <a:p>
            <a:r>
              <a:rPr lang="de-CH"/>
              <a:t>06.10.2021</a:t>
            </a:r>
            <a:endParaRPr lang="en-US" dirty="0"/>
          </a:p>
        </p:txBody>
      </p:sp>
      <p:sp>
        <p:nvSpPr>
          <p:cNvPr id="5" name="Footer Placeholder 4">
            <a:extLst>
              <a:ext uri="{FF2B5EF4-FFF2-40B4-BE49-F238E27FC236}">
                <a16:creationId xmlns:a16="http://schemas.microsoft.com/office/drawing/2014/main" id="{54E0FB73-6883-D347-B85B-03B20EDB7F5F}"/>
              </a:ext>
            </a:extLst>
          </p:cNvPr>
          <p:cNvSpPr>
            <a:spLocks noGrp="1"/>
          </p:cNvSpPr>
          <p:nvPr>
            <p:ph type="ftr" sz="quarter" idx="11"/>
          </p:nvPr>
        </p:nvSpPr>
        <p:spPr/>
        <p:txBody>
          <a:bodyPr/>
          <a:lstStyle/>
          <a:p>
            <a:r>
              <a:rPr lang="en-US"/>
              <a:t>R. Steerenberg | Workshop on Accelerator Operations - 2021</a:t>
            </a:r>
            <a:endParaRPr lang="en-US" dirty="0"/>
          </a:p>
        </p:txBody>
      </p:sp>
      <p:sp>
        <p:nvSpPr>
          <p:cNvPr id="6" name="Slide Number Placeholder 5">
            <a:extLst>
              <a:ext uri="{FF2B5EF4-FFF2-40B4-BE49-F238E27FC236}">
                <a16:creationId xmlns:a16="http://schemas.microsoft.com/office/drawing/2014/main" id="{E594E1A5-BE13-1843-B746-11D1AC0E06D8}"/>
              </a:ext>
            </a:extLst>
          </p:cNvPr>
          <p:cNvSpPr>
            <a:spLocks noGrp="1"/>
          </p:cNvSpPr>
          <p:nvPr>
            <p:ph type="sldNum" sz="quarter" idx="12"/>
          </p:nvPr>
        </p:nvSpPr>
        <p:spPr/>
        <p:txBody>
          <a:bodyPr/>
          <a:lstStyle/>
          <a:p>
            <a:fld id="{36B5EA5A-BC32-A742-B11B-8E7414D5B535}" type="slidenum">
              <a:rPr lang="en-US" smtClean="0"/>
              <a:pPr/>
              <a:t>2</a:t>
            </a:fld>
            <a:endParaRPr lang="en-US" dirty="0"/>
          </a:p>
        </p:txBody>
      </p:sp>
      <p:sp>
        <p:nvSpPr>
          <p:cNvPr id="7" name="Rectangle 6">
            <a:extLst>
              <a:ext uri="{FF2B5EF4-FFF2-40B4-BE49-F238E27FC236}">
                <a16:creationId xmlns:a16="http://schemas.microsoft.com/office/drawing/2014/main" id="{8C2FD017-F3D8-3D46-8B4D-85710CD9BBBD}"/>
              </a:ext>
            </a:extLst>
          </p:cNvPr>
          <p:cNvSpPr/>
          <p:nvPr/>
        </p:nvSpPr>
        <p:spPr>
          <a:xfrm>
            <a:off x="9132000" y="-14895"/>
            <a:ext cx="3060000" cy="23291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13C7145D-7ADE-9944-A1DA-7A91EB14C21B}"/>
              </a:ext>
            </a:extLst>
          </p:cNvPr>
          <p:cNvSpPr/>
          <p:nvPr/>
        </p:nvSpPr>
        <p:spPr>
          <a:xfrm>
            <a:off x="3012000" y="-14895"/>
            <a:ext cx="3060000" cy="2329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661BA1CB-7759-614F-B1B2-0184EC1362AA}"/>
              </a:ext>
            </a:extLst>
          </p:cNvPr>
          <p:cNvSpPr/>
          <p:nvPr/>
        </p:nvSpPr>
        <p:spPr>
          <a:xfrm>
            <a:off x="6072000" y="-14895"/>
            <a:ext cx="3060000" cy="23291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5"/>
              </a:solidFill>
            </a:endParaRPr>
          </a:p>
        </p:txBody>
      </p:sp>
      <p:sp>
        <p:nvSpPr>
          <p:cNvPr id="12" name="Rectangle 11">
            <a:extLst>
              <a:ext uri="{FF2B5EF4-FFF2-40B4-BE49-F238E27FC236}">
                <a16:creationId xmlns:a16="http://schemas.microsoft.com/office/drawing/2014/main" id="{04B27F23-7174-4244-9BAC-DAFCE31D560C}"/>
              </a:ext>
            </a:extLst>
          </p:cNvPr>
          <p:cNvSpPr/>
          <p:nvPr/>
        </p:nvSpPr>
        <p:spPr>
          <a:xfrm>
            <a:off x="-9728" y="-14896"/>
            <a:ext cx="3096000" cy="2329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3457806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942946-A5B1-B442-907D-618C39E94E83}"/>
              </a:ext>
            </a:extLst>
          </p:cNvPr>
          <p:cNvSpPr>
            <a:spLocks noGrp="1"/>
          </p:cNvSpPr>
          <p:nvPr>
            <p:ph idx="1"/>
          </p:nvPr>
        </p:nvSpPr>
        <p:spPr>
          <a:xfrm>
            <a:off x="7157657" y="2212281"/>
            <a:ext cx="4290516" cy="3703423"/>
          </a:xfrm>
        </p:spPr>
        <p:txBody>
          <a:bodyPr/>
          <a:lstStyle/>
          <a:p>
            <a:r>
              <a:rPr lang="en-GB" sz="2400" dirty="0">
                <a:solidFill>
                  <a:schemeClr val="accent5">
                    <a:lumMod val="60000"/>
                    <a:lumOff val="40000"/>
                  </a:schemeClr>
                </a:solidFill>
              </a:rPr>
              <a:t>Note:</a:t>
            </a:r>
            <a:r>
              <a:rPr lang="en-GB" sz="2400" dirty="0">
                <a:solidFill>
                  <a:schemeClr val="accent1"/>
                </a:solidFill>
              </a:rPr>
              <a:t> </a:t>
            </a:r>
          </a:p>
          <a:p>
            <a:pPr marL="285750" indent="-285750">
              <a:buFont typeface="Arial" panose="020B0604020202020204" pitchFamily="34" charset="0"/>
              <a:buChar char="•"/>
            </a:pPr>
            <a:r>
              <a:rPr lang="en-GB" sz="1800" b="0" i="1" dirty="0">
                <a:solidFill>
                  <a:schemeClr val="accent1"/>
                </a:solidFill>
              </a:rPr>
              <a:t>Expected availability was established from data prior to the Covid pandemic</a:t>
            </a:r>
          </a:p>
          <a:p>
            <a:pPr marL="285750" indent="-285750">
              <a:spcBef>
                <a:spcPts val="600"/>
              </a:spcBef>
              <a:buFont typeface="Arial" panose="020B0604020202020204" pitchFamily="34" charset="0"/>
              <a:buChar char="•"/>
            </a:pPr>
            <a:r>
              <a:rPr lang="en-GB" sz="1800" b="0" i="1" dirty="0">
                <a:solidFill>
                  <a:schemeClr val="accent1"/>
                </a:solidFill>
              </a:rPr>
              <a:t>Time after commissioning for </a:t>
            </a:r>
            <a:r>
              <a:rPr lang="en-GB" sz="1800" b="0" i="1" dirty="0" err="1">
                <a:solidFill>
                  <a:schemeClr val="accent1"/>
                </a:solidFill>
              </a:rPr>
              <a:t>Linac</a:t>
            </a:r>
            <a:r>
              <a:rPr lang="en-GB" sz="1800" b="0" i="1" dirty="0">
                <a:solidFill>
                  <a:schemeClr val="accent1"/>
                </a:solidFill>
              </a:rPr>
              <a:t> 4 is substantially longer than for SPS, hence more teething problems have been solved.</a:t>
            </a:r>
          </a:p>
          <a:p>
            <a:pPr marL="285750" indent="-285750">
              <a:spcBef>
                <a:spcPts val="600"/>
              </a:spcBef>
              <a:buFont typeface="Arial" panose="020B0604020202020204" pitchFamily="34" charset="0"/>
              <a:buChar char="•"/>
            </a:pPr>
            <a:r>
              <a:rPr lang="en-GB" sz="1800" b="0" i="1" dirty="0">
                <a:solidFill>
                  <a:schemeClr val="tx1"/>
                </a:solidFill>
              </a:rPr>
              <a:t>Reduced availability of the SPS is not so much related to Covid measures, but technical problems that take time to solve.</a:t>
            </a:r>
          </a:p>
          <a:p>
            <a:pPr marL="285750" indent="-285750">
              <a:buFont typeface="Arial" panose="020B0604020202020204" pitchFamily="34" charset="0"/>
              <a:buChar char="•"/>
            </a:pPr>
            <a:endParaRPr lang="en-GB" sz="1800" b="0" i="1" dirty="0">
              <a:solidFill>
                <a:schemeClr val="accent1"/>
              </a:solidFill>
            </a:endParaRPr>
          </a:p>
        </p:txBody>
      </p:sp>
      <p:sp>
        <p:nvSpPr>
          <p:cNvPr id="3" name="Title 2">
            <a:extLst>
              <a:ext uri="{FF2B5EF4-FFF2-40B4-BE49-F238E27FC236}">
                <a16:creationId xmlns:a16="http://schemas.microsoft.com/office/drawing/2014/main" id="{53DE56F4-2DA1-DD47-B8CE-89188AF26BF3}"/>
              </a:ext>
            </a:extLst>
          </p:cNvPr>
          <p:cNvSpPr>
            <a:spLocks noGrp="1"/>
          </p:cNvSpPr>
          <p:nvPr>
            <p:ph type="title"/>
          </p:nvPr>
        </p:nvSpPr>
        <p:spPr>
          <a:xfrm>
            <a:off x="412775" y="358558"/>
            <a:ext cx="11376025" cy="1065742"/>
          </a:xfrm>
        </p:spPr>
        <p:txBody>
          <a:bodyPr/>
          <a:lstStyle/>
          <a:p>
            <a:r>
              <a:rPr lang="en-GB" dirty="0"/>
              <a:t>Impact of Covid on Availability</a:t>
            </a:r>
            <a:br>
              <a:rPr lang="en-GB" dirty="0"/>
            </a:br>
            <a:r>
              <a:rPr lang="en-GB" sz="2000" dirty="0"/>
              <a:t>(since the start of SPS North Area physics</a:t>
            </a:r>
            <a:r>
              <a:rPr lang="en-GB" sz="2000" i="1" dirty="0"/>
              <a:t>)</a:t>
            </a:r>
            <a:endParaRPr lang="en-GB" sz="2000" dirty="0"/>
          </a:p>
        </p:txBody>
      </p:sp>
      <p:sp>
        <p:nvSpPr>
          <p:cNvPr id="4" name="Date Placeholder 3">
            <a:extLst>
              <a:ext uri="{FF2B5EF4-FFF2-40B4-BE49-F238E27FC236}">
                <a16:creationId xmlns:a16="http://schemas.microsoft.com/office/drawing/2014/main" id="{128B9905-FDCE-1E40-9B54-5D63B355DD4C}"/>
              </a:ext>
            </a:extLst>
          </p:cNvPr>
          <p:cNvSpPr>
            <a:spLocks noGrp="1"/>
          </p:cNvSpPr>
          <p:nvPr>
            <p:ph type="dt" sz="half" idx="10"/>
          </p:nvPr>
        </p:nvSpPr>
        <p:spPr/>
        <p:txBody>
          <a:bodyPr/>
          <a:lstStyle/>
          <a:p>
            <a:r>
              <a:rPr lang="de-CH"/>
              <a:t>08.09.2021</a:t>
            </a:r>
            <a:endParaRPr lang="en-US" dirty="0"/>
          </a:p>
        </p:txBody>
      </p:sp>
      <p:sp>
        <p:nvSpPr>
          <p:cNvPr id="5" name="Footer Placeholder 4">
            <a:extLst>
              <a:ext uri="{FF2B5EF4-FFF2-40B4-BE49-F238E27FC236}">
                <a16:creationId xmlns:a16="http://schemas.microsoft.com/office/drawing/2014/main" id="{ECCCB133-B7D3-9241-8B7E-9194570C5DC9}"/>
              </a:ext>
            </a:extLst>
          </p:cNvPr>
          <p:cNvSpPr>
            <a:spLocks noGrp="1"/>
          </p:cNvSpPr>
          <p:nvPr>
            <p:ph type="ftr" sz="quarter" idx="11"/>
          </p:nvPr>
        </p:nvSpPr>
        <p:spPr/>
        <p:txBody>
          <a:bodyPr/>
          <a:lstStyle/>
          <a:p>
            <a:r>
              <a:rPr lang="en-US"/>
              <a:t>Rende Steerenberg | Update on the 2021 Injectors Schedule </a:t>
            </a:r>
            <a:endParaRPr lang="en-US" dirty="0"/>
          </a:p>
        </p:txBody>
      </p:sp>
      <p:sp>
        <p:nvSpPr>
          <p:cNvPr id="6" name="Slide Number Placeholder 5">
            <a:extLst>
              <a:ext uri="{FF2B5EF4-FFF2-40B4-BE49-F238E27FC236}">
                <a16:creationId xmlns:a16="http://schemas.microsoft.com/office/drawing/2014/main" id="{415BA055-BB61-A646-9DFA-9BA0A3276B58}"/>
              </a:ext>
            </a:extLst>
          </p:cNvPr>
          <p:cNvSpPr>
            <a:spLocks noGrp="1"/>
          </p:cNvSpPr>
          <p:nvPr>
            <p:ph type="sldNum" sz="quarter" idx="12"/>
          </p:nvPr>
        </p:nvSpPr>
        <p:spPr/>
        <p:txBody>
          <a:bodyPr/>
          <a:lstStyle/>
          <a:p>
            <a:fld id="{36B5EA5A-BC32-A742-B11B-8E7414D5B535}" type="slidenum">
              <a:rPr lang="en-US" smtClean="0"/>
              <a:pPr/>
              <a:t>20</a:t>
            </a:fld>
            <a:endParaRPr lang="en-US" dirty="0"/>
          </a:p>
        </p:txBody>
      </p:sp>
      <p:graphicFrame>
        <p:nvGraphicFramePr>
          <p:cNvPr id="8" name="Table 7">
            <a:extLst>
              <a:ext uri="{FF2B5EF4-FFF2-40B4-BE49-F238E27FC236}">
                <a16:creationId xmlns:a16="http://schemas.microsoft.com/office/drawing/2014/main" id="{5D949EE8-F597-9446-91FA-BC226D4DAAA1}"/>
              </a:ext>
            </a:extLst>
          </p:cNvPr>
          <p:cNvGraphicFramePr>
            <a:graphicFrameLocks noGrp="1"/>
          </p:cNvGraphicFramePr>
          <p:nvPr>
            <p:extLst>
              <p:ext uri="{D42A27DB-BD31-4B8C-83A1-F6EECF244321}">
                <p14:modId xmlns:p14="http://schemas.microsoft.com/office/powerpoint/2010/main" val="3751748211"/>
              </p:ext>
            </p:extLst>
          </p:nvPr>
        </p:nvGraphicFramePr>
        <p:xfrm>
          <a:off x="554832" y="1601263"/>
          <a:ext cx="5674551" cy="3992880"/>
        </p:xfrm>
        <a:graphic>
          <a:graphicData uri="http://schemas.openxmlformats.org/drawingml/2006/table">
            <a:tbl>
              <a:tblPr firstRow="1" bandRow="1">
                <a:tableStyleId>{073A0DAA-6AF3-43AB-8588-CEC1D06C72B9}</a:tableStyleId>
              </a:tblPr>
              <a:tblGrid>
                <a:gridCol w="1165733">
                  <a:extLst>
                    <a:ext uri="{9D8B030D-6E8A-4147-A177-3AD203B41FA5}">
                      <a16:colId xmlns:a16="http://schemas.microsoft.com/office/drawing/2014/main" val="20000"/>
                    </a:ext>
                  </a:extLst>
                </a:gridCol>
                <a:gridCol w="1300798">
                  <a:extLst>
                    <a:ext uri="{9D8B030D-6E8A-4147-A177-3AD203B41FA5}">
                      <a16:colId xmlns:a16="http://schemas.microsoft.com/office/drawing/2014/main" val="2844183645"/>
                    </a:ext>
                  </a:extLst>
                </a:gridCol>
                <a:gridCol w="1604010">
                  <a:extLst>
                    <a:ext uri="{9D8B030D-6E8A-4147-A177-3AD203B41FA5}">
                      <a16:colId xmlns:a16="http://schemas.microsoft.com/office/drawing/2014/main" val="1233025374"/>
                    </a:ext>
                  </a:extLst>
                </a:gridCol>
                <a:gridCol w="1604010">
                  <a:extLst>
                    <a:ext uri="{9D8B030D-6E8A-4147-A177-3AD203B41FA5}">
                      <a16:colId xmlns:a16="http://schemas.microsoft.com/office/drawing/2014/main" val="2385364297"/>
                    </a:ext>
                  </a:extLst>
                </a:gridCol>
              </a:tblGrid>
              <a:tr h="278130">
                <a:tc>
                  <a:txBody>
                    <a:bodyPr/>
                    <a:lstStyle/>
                    <a:p>
                      <a:r>
                        <a:rPr lang="en-US" sz="1600" dirty="0"/>
                        <a:t>Facility</a:t>
                      </a:r>
                    </a:p>
                  </a:txBody>
                  <a:tcPr marL="68580" marR="68580" marT="34290" marB="34290"/>
                </a:tc>
                <a:tc>
                  <a:txBody>
                    <a:bodyPr/>
                    <a:lstStyle/>
                    <a:p>
                      <a:r>
                        <a:rPr lang="en-US" sz="1600" dirty="0"/>
                        <a:t>Destination</a:t>
                      </a:r>
                    </a:p>
                  </a:txBody>
                  <a:tcPr marL="68580" marR="68580" marT="34290" marB="34290"/>
                </a:tc>
                <a:tc>
                  <a:txBody>
                    <a:bodyPr/>
                    <a:lstStyle/>
                    <a:p>
                      <a:pPr algn="ctr"/>
                      <a:r>
                        <a:rPr lang="en-US" sz="1600" dirty="0"/>
                        <a:t>Expected 2021</a:t>
                      </a:r>
                    </a:p>
                    <a:p>
                      <a:pPr algn="ctr"/>
                      <a:r>
                        <a:rPr lang="en-US" sz="1600" dirty="0"/>
                        <a:t>Total [%]</a:t>
                      </a:r>
                    </a:p>
                  </a:txBody>
                  <a:tcPr marL="68580" marR="68580" marT="34290" marB="34290"/>
                </a:tc>
                <a:tc>
                  <a:txBody>
                    <a:bodyPr/>
                    <a:lstStyle/>
                    <a:p>
                      <a:pPr algn="ctr"/>
                      <a:r>
                        <a:rPr lang="en-US" sz="1600" dirty="0"/>
                        <a:t>Achieved 2021</a:t>
                      </a:r>
                    </a:p>
                    <a:p>
                      <a:pPr algn="ctr"/>
                      <a:r>
                        <a:rPr lang="en-US" sz="1600" dirty="0"/>
                        <a:t>Total [%]*</a:t>
                      </a:r>
                    </a:p>
                  </a:txBody>
                  <a:tcPr marL="68580" marR="68580" marT="34290" marB="34290"/>
                </a:tc>
                <a:extLst>
                  <a:ext uri="{0D108BD9-81ED-4DB2-BD59-A6C34878D82A}">
                    <a16:rowId xmlns:a16="http://schemas.microsoft.com/office/drawing/2014/main" val="10000"/>
                  </a:ext>
                </a:extLst>
              </a:tr>
              <a:tr h="219516">
                <a:tc>
                  <a:txBody>
                    <a:bodyPr/>
                    <a:lstStyle/>
                    <a:p>
                      <a:r>
                        <a:rPr lang="en-US" sz="1600" dirty="0"/>
                        <a:t>LINAC4</a:t>
                      </a:r>
                    </a:p>
                  </a:txBody>
                  <a:tcPr marL="68580" marR="68580" marT="34290" marB="34290">
                    <a:solidFill>
                      <a:schemeClr val="accent4">
                        <a:lumMod val="60000"/>
                        <a:lumOff val="40000"/>
                      </a:schemeClr>
                    </a:solidFill>
                  </a:tcPr>
                </a:tc>
                <a:tc>
                  <a:txBody>
                    <a:bodyPr/>
                    <a:lstStyle/>
                    <a:p>
                      <a:r>
                        <a:rPr lang="en-US" sz="1600" dirty="0"/>
                        <a:t>-</a:t>
                      </a:r>
                    </a:p>
                  </a:txBody>
                  <a:tcPr marL="68580" marR="68580" marT="34290" marB="34290">
                    <a:solidFill>
                      <a:schemeClr val="accent4">
                        <a:lumMod val="60000"/>
                        <a:lumOff val="40000"/>
                      </a:schemeClr>
                    </a:solidFill>
                  </a:tcPr>
                </a:tc>
                <a:tc>
                  <a:txBody>
                    <a:bodyPr/>
                    <a:lstStyle/>
                    <a:p>
                      <a:pPr algn="ctr"/>
                      <a:r>
                        <a:rPr lang="en-US" sz="1600" dirty="0"/>
                        <a:t>95</a:t>
                      </a:r>
                    </a:p>
                  </a:txBody>
                  <a:tcPr marL="68580" marR="68580" marT="34290" marB="34290">
                    <a:solidFill>
                      <a:schemeClr val="accent4">
                        <a:lumMod val="60000"/>
                        <a:lumOff val="40000"/>
                      </a:schemeClr>
                    </a:solidFill>
                  </a:tcPr>
                </a:tc>
                <a:tc>
                  <a:txBody>
                    <a:bodyPr/>
                    <a:lstStyle/>
                    <a:p>
                      <a:pPr algn="ctr"/>
                      <a:r>
                        <a:rPr lang="en-US" sz="1600" b="1" dirty="0">
                          <a:solidFill>
                            <a:srgbClr val="00B050"/>
                          </a:solidFill>
                        </a:rPr>
                        <a:t>97.3</a:t>
                      </a:r>
                    </a:p>
                  </a:txBody>
                  <a:tcPr marL="68580" marR="68580" marT="34290" marB="34290">
                    <a:solidFill>
                      <a:schemeClr val="accent4">
                        <a:lumMod val="60000"/>
                        <a:lumOff val="40000"/>
                      </a:schemeClr>
                    </a:solidFill>
                  </a:tcPr>
                </a:tc>
                <a:extLst>
                  <a:ext uri="{0D108BD9-81ED-4DB2-BD59-A6C34878D82A}">
                    <a16:rowId xmlns:a16="http://schemas.microsoft.com/office/drawing/2014/main" val="1791277576"/>
                  </a:ext>
                </a:extLst>
              </a:tr>
              <a:tr h="215000">
                <a:tc rowSpan="2">
                  <a:txBody>
                    <a:bodyPr/>
                    <a:lstStyle/>
                    <a:p>
                      <a:r>
                        <a:rPr lang="en-US" sz="1600" dirty="0"/>
                        <a:t>PSB</a:t>
                      </a:r>
                    </a:p>
                  </a:txBody>
                  <a:tcPr marL="68580" marR="68580" marT="34290" marB="34290" anchor="ctr">
                    <a:solidFill>
                      <a:schemeClr val="accent4">
                        <a:lumMod val="20000"/>
                        <a:lumOff val="80000"/>
                      </a:schemeClr>
                    </a:solidFill>
                  </a:tcPr>
                </a:tc>
                <a:tc>
                  <a:txBody>
                    <a:bodyPr/>
                    <a:lstStyle/>
                    <a:p>
                      <a:r>
                        <a:rPr lang="en-US" sz="1600" dirty="0"/>
                        <a:t>PS</a:t>
                      </a:r>
                    </a:p>
                  </a:txBody>
                  <a:tcPr marL="68580" marR="68580" marT="34290" marB="34290">
                    <a:solidFill>
                      <a:schemeClr val="accent4">
                        <a:lumMod val="20000"/>
                        <a:lumOff val="80000"/>
                      </a:schemeClr>
                    </a:solidFill>
                  </a:tcPr>
                </a:tc>
                <a:tc rowSpan="2">
                  <a:txBody>
                    <a:bodyPr/>
                    <a:lstStyle/>
                    <a:p>
                      <a:pPr algn="ctr"/>
                      <a:r>
                        <a:rPr lang="en-US" sz="1600" dirty="0"/>
                        <a:t>90</a:t>
                      </a:r>
                    </a:p>
                  </a:txBody>
                  <a:tcPr marL="68580" marR="68580" marT="34290" marB="34290" anchor="ctr">
                    <a:solidFill>
                      <a:schemeClr val="accent4">
                        <a:lumMod val="20000"/>
                        <a:lumOff val="80000"/>
                      </a:schemeClr>
                    </a:solidFill>
                  </a:tcPr>
                </a:tc>
                <a:tc rowSpan="2">
                  <a:txBody>
                    <a:bodyPr/>
                    <a:lstStyle/>
                    <a:p>
                      <a:pPr algn="ctr"/>
                      <a:r>
                        <a:rPr lang="en-US" sz="1600" b="1" dirty="0">
                          <a:solidFill>
                            <a:srgbClr val="00B050"/>
                          </a:solidFill>
                        </a:rPr>
                        <a:t>94.4</a:t>
                      </a:r>
                    </a:p>
                  </a:txBody>
                  <a:tcPr marL="68580" marR="68580" marT="34290" marB="34290" anchor="ctr">
                    <a:solidFill>
                      <a:schemeClr val="accent4">
                        <a:lumMod val="20000"/>
                        <a:lumOff val="80000"/>
                      </a:schemeClr>
                    </a:solidFill>
                  </a:tcPr>
                </a:tc>
                <a:extLst>
                  <a:ext uri="{0D108BD9-81ED-4DB2-BD59-A6C34878D82A}">
                    <a16:rowId xmlns:a16="http://schemas.microsoft.com/office/drawing/2014/main" val="10002"/>
                  </a:ext>
                </a:extLst>
              </a:tr>
              <a:tr h="197158">
                <a:tc vMerge="1">
                  <a:txBody>
                    <a:bodyPr/>
                    <a:lstStyle/>
                    <a:p>
                      <a:endParaRPr lang="en-US" sz="1100" dirty="0"/>
                    </a:p>
                  </a:txBody>
                  <a:tcPr marL="68580" marR="68580" marT="34290" marB="34290"/>
                </a:tc>
                <a:tc>
                  <a:txBody>
                    <a:bodyPr/>
                    <a:lstStyle/>
                    <a:p>
                      <a:r>
                        <a:rPr lang="en-US" sz="1600" dirty="0"/>
                        <a:t>ISOLDE</a:t>
                      </a:r>
                    </a:p>
                  </a:txBody>
                  <a:tcPr marL="68580" marR="68580" marT="34290" marB="34290">
                    <a:solidFill>
                      <a:schemeClr val="accent4">
                        <a:lumMod val="20000"/>
                        <a:lumOff val="80000"/>
                      </a:schemeClr>
                    </a:solidFill>
                  </a:tcPr>
                </a:tc>
                <a:tc vMerge="1">
                  <a:txBody>
                    <a:bodyPr/>
                    <a:lstStyle/>
                    <a:p>
                      <a:pPr algn="ctr"/>
                      <a:endParaRPr lang="en-US" sz="1100" dirty="0"/>
                    </a:p>
                  </a:txBody>
                  <a:tcPr marL="68580" marR="68580" marT="34290" marB="34290"/>
                </a:tc>
                <a:tc vMerge="1">
                  <a:txBody>
                    <a:bodyPr/>
                    <a:lstStyle/>
                    <a:p>
                      <a:endParaRPr lang="en-GB"/>
                    </a:p>
                  </a:txBody>
                  <a:tcPr/>
                </a:tc>
                <a:extLst>
                  <a:ext uri="{0D108BD9-81ED-4DB2-BD59-A6C34878D82A}">
                    <a16:rowId xmlns:a16="http://schemas.microsoft.com/office/drawing/2014/main" val="1711769955"/>
                  </a:ext>
                </a:extLst>
              </a:tr>
              <a:tr h="218379">
                <a:tc rowSpan="4">
                  <a:txBody>
                    <a:bodyPr/>
                    <a:lstStyle/>
                    <a:p>
                      <a:r>
                        <a:rPr lang="en-US" sz="1600" dirty="0"/>
                        <a:t>PS</a:t>
                      </a:r>
                    </a:p>
                  </a:txBody>
                  <a:tcPr marL="68580" marR="68580" marT="34290" marB="34290" anchor="ctr">
                    <a:solidFill>
                      <a:schemeClr val="accent4">
                        <a:lumMod val="60000"/>
                        <a:lumOff val="40000"/>
                      </a:schemeClr>
                    </a:solidFill>
                  </a:tcPr>
                </a:tc>
                <a:tc>
                  <a:txBody>
                    <a:bodyPr/>
                    <a:lstStyle/>
                    <a:p>
                      <a:r>
                        <a:rPr lang="en-US" sz="1600" dirty="0"/>
                        <a:t>SPS</a:t>
                      </a:r>
                    </a:p>
                  </a:txBody>
                  <a:tcPr marL="68580" marR="68580" marT="34290" marB="34290">
                    <a:solidFill>
                      <a:schemeClr val="accent4">
                        <a:lumMod val="60000"/>
                        <a:lumOff val="40000"/>
                      </a:schemeClr>
                    </a:solidFill>
                  </a:tcPr>
                </a:tc>
                <a:tc rowSpan="4">
                  <a:txBody>
                    <a:bodyPr/>
                    <a:lstStyle/>
                    <a:p>
                      <a:pPr algn="ctr"/>
                      <a:r>
                        <a:rPr lang="en-US" sz="1600" dirty="0"/>
                        <a:t>87</a:t>
                      </a:r>
                    </a:p>
                  </a:txBody>
                  <a:tcPr marL="68580" marR="68580" marT="34290" marB="34290" anchor="ctr">
                    <a:solidFill>
                      <a:schemeClr val="accent4">
                        <a:lumMod val="60000"/>
                        <a:lumOff val="40000"/>
                      </a:schemeClr>
                    </a:solidFill>
                  </a:tcPr>
                </a:tc>
                <a:tc rowSpan="4">
                  <a:txBody>
                    <a:bodyPr/>
                    <a:lstStyle/>
                    <a:p>
                      <a:pPr algn="ctr"/>
                      <a:r>
                        <a:rPr lang="en-US" sz="1600" b="1" dirty="0">
                          <a:solidFill>
                            <a:srgbClr val="00B050"/>
                          </a:solidFill>
                        </a:rPr>
                        <a:t>88.3</a:t>
                      </a:r>
                    </a:p>
                  </a:txBody>
                  <a:tcPr marL="68580" marR="68580" marT="34290" marB="34290" anchor="ctr">
                    <a:solidFill>
                      <a:schemeClr val="accent4">
                        <a:lumMod val="60000"/>
                        <a:lumOff val="40000"/>
                      </a:schemeClr>
                    </a:solidFill>
                  </a:tcPr>
                </a:tc>
                <a:extLst>
                  <a:ext uri="{0D108BD9-81ED-4DB2-BD59-A6C34878D82A}">
                    <a16:rowId xmlns:a16="http://schemas.microsoft.com/office/drawing/2014/main" val="10003"/>
                  </a:ext>
                </a:extLst>
              </a:tr>
              <a:tr h="226274">
                <a:tc vMerge="1">
                  <a:txBody>
                    <a:bodyPr/>
                    <a:lstStyle/>
                    <a:p>
                      <a:endParaRPr lang="en-US" sz="1100" dirty="0"/>
                    </a:p>
                  </a:txBody>
                  <a:tcPr marL="68580" marR="68580" marT="34290" marB="34290"/>
                </a:tc>
                <a:tc>
                  <a:txBody>
                    <a:bodyPr/>
                    <a:lstStyle/>
                    <a:p>
                      <a:r>
                        <a:rPr lang="en-US" sz="1600" dirty="0" err="1"/>
                        <a:t>nTOF</a:t>
                      </a:r>
                      <a:endParaRPr lang="en-US" sz="1600" dirty="0"/>
                    </a:p>
                  </a:txBody>
                  <a:tcPr marL="68580" marR="68580" marT="34290" marB="34290">
                    <a:solidFill>
                      <a:schemeClr val="accent4">
                        <a:lumMod val="60000"/>
                        <a:lumOff val="40000"/>
                      </a:schemeClr>
                    </a:solidFill>
                  </a:tcPr>
                </a:tc>
                <a:tc vMerge="1">
                  <a:txBody>
                    <a:bodyPr/>
                    <a:lstStyle/>
                    <a:p>
                      <a:pPr algn="ctr"/>
                      <a:endParaRPr lang="en-US" sz="1100" dirty="0"/>
                    </a:p>
                  </a:txBody>
                  <a:tcPr marL="68580" marR="68580" marT="34290" marB="34290"/>
                </a:tc>
                <a:tc vMerge="1">
                  <a:txBody>
                    <a:bodyPr/>
                    <a:lstStyle/>
                    <a:p>
                      <a:endParaRPr lang="en-GB"/>
                    </a:p>
                  </a:txBody>
                  <a:tcPr/>
                </a:tc>
                <a:extLst>
                  <a:ext uri="{0D108BD9-81ED-4DB2-BD59-A6C34878D82A}">
                    <a16:rowId xmlns:a16="http://schemas.microsoft.com/office/drawing/2014/main" val="4247125577"/>
                  </a:ext>
                </a:extLst>
              </a:tr>
              <a:tr h="238308">
                <a:tc vMerge="1">
                  <a:txBody>
                    <a:bodyPr/>
                    <a:lstStyle/>
                    <a:p>
                      <a:endParaRPr lang="en-US" sz="1100" dirty="0"/>
                    </a:p>
                  </a:txBody>
                  <a:tcPr marL="68580" marR="68580" marT="34290" marB="34290"/>
                </a:tc>
                <a:tc>
                  <a:txBody>
                    <a:bodyPr/>
                    <a:lstStyle/>
                    <a:p>
                      <a:r>
                        <a:rPr lang="en-US" sz="1600" dirty="0"/>
                        <a:t>AD</a:t>
                      </a:r>
                    </a:p>
                  </a:txBody>
                  <a:tcPr marL="68580" marR="68580" marT="34290" marB="34290">
                    <a:solidFill>
                      <a:schemeClr val="accent4">
                        <a:lumMod val="60000"/>
                        <a:lumOff val="40000"/>
                      </a:schemeClr>
                    </a:solidFill>
                  </a:tcPr>
                </a:tc>
                <a:tc vMerge="1">
                  <a:txBody>
                    <a:bodyPr/>
                    <a:lstStyle/>
                    <a:p>
                      <a:pPr algn="ctr"/>
                      <a:endParaRPr lang="en-US" sz="1100" dirty="0"/>
                    </a:p>
                  </a:txBody>
                  <a:tcPr marL="68580" marR="68580" marT="34290" marB="34290"/>
                </a:tc>
                <a:tc vMerge="1">
                  <a:txBody>
                    <a:bodyPr/>
                    <a:lstStyle/>
                    <a:p>
                      <a:endParaRPr lang="en-GB"/>
                    </a:p>
                  </a:txBody>
                  <a:tcPr/>
                </a:tc>
                <a:extLst>
                  <a:ext uri="{0D108BD9-81ED-4DB2-BD59-A6C34878D82A}">
                    <a16:rowId xmlns:a16="http://schemas.microsoft.com/office/drawing/2014/main" val="2505127260"/>
                  </a:ext>
                </a:extLst>
              </a:tr>
              <a:tr h="223428">
                <a:tc vMerge="1">
                  <a:txBody>
                    <a:bodyPr/>
                    <a:lstStyle/>
                    <a:p>
                      <a:endParaRPr lang="en-US" sz="1100" dirty="0"/>
                    </a:p>
                  </a:txBody>
                  <a:tcPr marL="68580" marR="68580" marT="34290" marB="34290"/>
                </a:tc>
                <a:tc>
                  <a:txBody>
                    <a:bodyPr/>
                    <a:lstStyle/>
                    <a:p>
                      <a:r>
                        <a:rPr lang="en-US" sz="1600" dirty="0"/>
                        <a:t>East Area</a:t>
                      </a:r>
                    </a:p>
                  </a:txBody>
                  <a:tcPr marL="68580" marR="68580" marT="34290" marB="34290">
                    <a:solidFill>
                      <a:schemeClr val="accent4">
                        <a:lumMod val="60000"/>
                        <a:lumOff val="40000"/>
                      </a:schemeClr>
                    </a:solidFill>
                  </a:tcPr>
                </a:tc>
                <a:tc vMerge="1">
                  <a:txBody>
                    <a:bodyPr/>
                    <a:lstStyle/>
                    <a:p>
                      <a:pPr algn="ctr"/>
                      <a:endParaRPr lang="en-US" sz="1100" dirty="0"/>
                    </a:p>
                  </a:txBody>
                  <a:tcPr marL="68580" marR="68580" marT="34290" marB="34290"/>
                </a:tc>
                <a:tc vMerge="1">
                  <a:txBody>
                    <a:bodyPr/>
                    <a:lstStyle/>
                    <a:p>
                      <a:endParaRPr lang="en-GB"/>
                    </a:p>
                  </a:txBody>
                  <a:tcPr/>
                </a:tc>
                <a:extLst>
                  <a:ext uri="{0D108BD9-81ED-4DB2-BD59-A6C34878D82A}">
                    <a16:rowId xmlns:a16="http://schemas.microsoft.com/office/drawing/2014/main" val="2968275671"/>
                  </a:ext>
                </a:extLst>
              </a:tr>
              <a:tr h="278130">
                <a:tc rowSpan="4">
                  <a:txBody>
                    <a:bodyPr/>
                    <a:lstStyle/>
                    <a:p>
                      <a:r>
                        <a:rPr lang="en-US" sz="1600" dirty="0"/>
                        <a:t>SPS</a:t>
                      </a:r>
                    </a:p>
                  </a:txBody>
                  <a:tcPr marL="68580" marR="68580" marT="34290" marB="34290" anchor="ctr">
                    <a:solidFill>
                      <a:schemeClr val="accent4">
                        <a:lumMod val="20000"/>
                        <a:lumOff val="80000"/>
                      </a:schemeClr>
                    </a:solidFill>
                  </a:tcPr>
                </a:tc>
                <a:tc>
                  <a:txBody>
                    <a:bodyPr/>
                    <a:lstStyle/>
                    <a:p>
                      <a:r>
                        <a:rPr lang="en-US" sz="1600" dirty="0"/>
                        <a:t>LHC</a:t>
                      </a:r>
                    </a:p>
                  </a:txBody>
                  <a:tcPr marL="68580" marR="68580" marT="34290" marB="34290">
                    <a:solidFill>
                      <a:schemeClr val="accent4">
                        <a:lumMod val="20000"/>
                        <a:lumOff val="80000"/>
                      </a:schemeClr>
                    </a:solidFill>
                  </a:tcPr>
                </a:tc>
                <a:tc rowSpan="4">
                  <a:txBody>
                    <a:bodyPr/>
                    <a:lstStyle/>
                    <a:p>
                      <a:pPr algn="ctr"/>
                      <a:r>
                        <a:rPr lang="en-US" sz="1600" dirty="0"/>
                        <a:t>84</a:t>
                      </a:r>
                    </a:p>
                  </a:txBody>
                  <a:tcPr marL="68580" marR="68580" marT="34290" marB="34290" anchor="ctr">
                    <a:solidFill>
                      <a:schemeClr val="accent4">
                        <a:lumMod val="20000"/>
                        <a:lumOff val="80000"/>
                      </a:schemeClr>
                    </a:solidFill>
                  </a:tcPr>
                </a:tc>
                <a:tc rowSpan="4">
                  <a:txBody>
                    <a:bodyPr/>
                    <a:lstStyle/>
                    <a:p>
                      <a:pPr algn="ctr"/>
                      <a:r>
                        <a:rPr lang="en-US" sz="1600" b="1" dirty="0">
                          <a:solidFill>
                            <a:srgbClr val="FF0000"/>
                          </a:solidFill>
                        </a:rPr>
                        <a:t>69.3</a:t>
                      </a:r>
                    </a:p>
                  </a:txBody>
                  <a:tcPr marL="68580" marR="68580" marT="34290" marB="34290" anchor="ctr">
                    <a:solidFill>
                      <a:schemeClr val="accent4">
                        <a:lumMod val="20000"/>
                        <a:lumOff val="80000"/>
                      </a:schemeClr>
                    </a:solidFill>
                  </a:tcPr>
                </a:tc>
                <a:extLst>
                  <a:ext uri="{0D108BD9-81ED-4DB2-BD59-A6C34878D82A}">
                    <a16:rowId xmlns:a16="http://schemas.microsoft.com/office/drawing/2014/main" val="10004"/>
                  </a:ext>
                </a:extLst>
              </a:tr>
              <a:tr h="278130">
                <a:tc vMerge="1">
                  <a:txBody>
                    <a:bodyPr/>
                    <a:lstStyle/>
                    <a:p>
                      <a:endParaRPr lang="en-US" sz="1100" dirty="0"/>
                    </a:p>
                  </a:txBody>
                  <a:tcPr marL="68580" marR="68580" marT="34290" marB="34290"/>
                </a:tc>
                <a:tc>
                  <a:txBody>
                    <a:bodyPr/>
                    <a:lstStyle/>
                    <a:p>
                      <a:r>
                        <a:rPr lang="en-US" sz="1600" dirty="0"/>
                        <a:t>North Area</a:t>
                      </a:r>
                    </a:p>
                  </a:txBody>
                  <a:tcPr marL="68580" marR="68580" marT="34290" marB="34290">
                    <a:solidFill>
                      <a:schemeClr val="accent4">
                        <a:lumMod val="20000"/>
                        <a:lumOff val="80000"/>
                      </a:schemeClr>
                    </a:solidFill>
                  </a:tcPr>
                </a:tc>
                <a:tc vMerge="1">
                  <a:txBody>
                    <a:bodyPr/>
                    <a:lstStyle/>
                    <a:p>
                      <a:pPr algn="ctr"/>
                      <a:endParaRPr lang="en-US" sz="1100" dirty="0"/>
                    </a:p>
                  </a:txBody>
                  <a:tcPr marL="68580" marR="68580" marT="34290" marB="34290"/>
                </a:tc>
                <a:tc vMerge="1">
                  <a:txBody>
                    <a:bodyPr/>
                    <a:lstStyle/>
                    <a:p>
                      <a:endParaRPr lang="en-GB"/>
                    </a:p>
                  </a:txBody>
                  <a:tcPr/>
                </a:tc>
                <a:extLst>
                  <a:ext uri="{0D108BD9-81ED-4DB2-BD59-A6C34878D82A}">
                    <a16:rowId xmlns:a16="http://schemas.microsoft.com/office/drawing/2014/main" val="10007"/>
                  </a:ext>
                </a:extLst>
              </a:tr>
              <a:tr h="278130">
                <a:tc vMerge="1">
                  <a:txBody>
                    <a:bodyPr/>
                    <a:lstStyle/>
                    <a:p>
                      <a:endParaRPr lang="en-US" sz="1100" dirty="0"/>
                    </a:p>
                  </a:txBody>
                  <a:tcPr marL="68580" marR="68580" marT="34290" marB="34290"/>
                </a:tc>
                <a:tc>
                  <a:txBody>
                    <a:bodyPr/>
                    <a:lstStyle/>
                    <a:p>
                      <a:r>
                        <a:rPr lang="en-US" sz="1600" dirty="0"/>
                        <a:t>AWAKE</a:t>
                      </a:r>
                    </a:p>
                  </a:txBody>
                  <a:tcPr marL="68580" marR="68580" marT="34290" marB="34290">
                    <a:solidFill>
                      <a:schemeClr val="accent4">
                        <a:lumMod val="20000"/>
                        <a:lumOff val="80000"/>
                      </a:schemeClr>
                    </a:solidFill>
                  </a:tcPr>
                </a:tc>
                <a:tc vMerge="1">
                  <a:txBody>
                    <a:bodyPr/>
                    <a:lstStyle/>
                    <a:p>
                      <a:pPr algn="ctr"/>
                      <a:endParaRPr lang="en-US" sz="1100" dirty="0"/>
                    </a:p>
                  </a:txBody>
                  <a:tcPr marL="68580" marR="68580" marT="34290" marB="34290"/>
                </a:tc>
                <a:tc vMerge="1">
                  <a:txBody>
                    <a:bodyPr/>
                    <a:lstStyle/>
                    <a:p>
                      <a:endParaRPr lang="en-GB"/>
                    </a:p>
                  </a:txBody>
                  <a:tcPr/>
                </a:tc>
                <a:extLst>
                  <a:ext uri="{0D108BD9-81ED-4DB2-BD59-A6C34878D82A}">
                    <a16:rowId xmlns:a16="http://schemas.microsoft.com/office/drawing/2014/main" val="1400648372"/>
                  </a:ext>
                </a:extLst>
              </a:tr>
              <a:tr h="278130">
                <a:tc vMerge="1">
                  <a:txBody>
                    <a:bodyPr/>
                    <a:lstStyle/>
                    <a:p>
                      <a:endParaRPr lang="en-US" sz="1100" dirty="0"/>
                    </a:p>
                  </a:txBody>
                  <a:tcPr marL="68580" marR="68580" marT="34290" marB="34290"/>
                </a:tc>
                <a:tc>
                  <a:txBody>
                    <a:bodyPr/>
                    <a:lstStyle/>
                    <a:p>
                      <a:r>
                        <a:rPr lang="en-US" sz="1600" dirty="0" err="1"/>
                        <a:t>HiRadMat</a:t>
                      </a:r>
                      <a:endParaRPr lang="en-US" sz="1600" dirty="0"/>
                    </a:p>
                  </a:txBody>
                  <a:tcPr marL="68580" marR="68580" marT="34290" marB="34290">
                    <a:solidFill>
                      <a:schemeClr val="accent4">
                        <a:lumMod val="20000"/>
                        <a:lumOff val="80000"/>
                      </a:schemeClr>
                    </a:solidFill>
                  </a:tcPr>
                </a:tc>
                <a:tc vMerge="1">
                  <a:txBody>
                    <a:bodyPr/>
                    <a:lstStyle/>
                    <a:p>
                      <a:pPr algn="ctr"/>
                      <a:endParaRPr lang="en-US" sz="1100" dirty="0"/>
                    </a:p>
                  </a:txBody>
                  <a:tcPr marL="68580" marR="68580" marT="34290" marB="34290"/>
                </a:tc>
                <a:tc vMerge="1">
                  <a:txBody>
                    <a:bodyPr/>
                    <a:lstStyle/>
                    <a:p>
                      <a:endParaRPr lang="en-GB"/>
                    </a:p>
                  </a:txBody>
                  <a:tcPr/>
                </a:tc>
                <a:extLst>
                  <a:ext uri="{0D108BD9-81ED-4DB2-BD59-A6C34878D82A}">
                    <a16:rowId xmlns:a16="http://schemas.microsoft.com/office/drawing/2014/main" val="1204335907"/>
                  </a:ext>
                </a:extLst>
              </a:tr>
            </a:tbl>
          </a:graphicData>
        </a:graphic>
      </p:graphicFrame>
      <p:sp>
        <p:nvSpPr>
          <p:cNvPr id="9" name="TextBox 8">
            <a:extLst>
              <a:ext uri="{FF2B5EF4-FFF2-40B4-BE49-F238E27FC236}">
                <a16:creationId xmlns:a16="http://schemas.microsoft.com/office/drawing/2014/main" id="{32362AEA-22A7-3D48-A8A8-EF311652285A}"/>
              </a:ext>
            </a:extLst>
          </p:cNvPr>
          <p:cNvSpPr txBox="1"/>
          <p:nvPr/>
        </p:nvSpPr>
        <p:spPr>
          <a:xfrm>
            <a:off x="3209389" y="5594143"/>
            <a:ext cx="3019994" cy="430887"/>
          </a:xfrm>
          <a:prstGeom prst="rect">
            <a:avLst/>
          </a:prstGeom>
          <a:noFill/>
        </p:spPr>
        <p:txBody>
          <a:bodyPr wrap="none" lIns="0" tIns="0" rIns="0" bIns="0" rtlCol="0">
            <a:spAutoFit/>
          </a:bodyPr>
          <a:lstStyle/>
          <a:p>
            <a:r>
              <a:rPr lang="en-GB" sz="1400" i="1" dirty="0"/>
              <a:t>* Wed. 14.07 noon – Mon. 04.10 noon</a:t>
            </a:r>
          </a:p>
          <a:p>
            <a:pPr algn="r"/>
            <a:r>
              <a:rPr lang="en-GB" sz="1400" i="1" dirty="0"/>
              <a:t>Source: Accelerator Fault Tracking</a:t>
            </a:r>
          </a:p>
        </p:txBody>
      </p:sp>
      <p:sp>
        <p:nvSpPr>
          <p:cNvPr id="11" name="Rectangle 10">
            <a:extLst>
              <a:ext uri="{FF2B5EF4-FFF2-40B4-BE49-F238E27FC236}">
                <a16:creationId xmlns:a16="http://schemas.microsoft.com/office/drawing/2014/main" id="{AD7D5339-119B-6D4F-914A-528CE38E7DBE}"/>
              </a:ext>
            </a:extLst>
          </p:cNvPr>
          <p:cNvSpPr/>
          <p:nvPr/>
        </p:nvSpPr>
        <p:spPr>
          <a:xfrm>
            <a:off x="9132000" y="-14895"/>
            <a:ext cx="3060000" cy="23291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70F62A3D-4F44-9740-80AC-0A9DC3879192}"/>
              </a:ext>
            </a:extLst>
          </p:cNvPr>
          <p:cNvSpPr/>
          <p:nvPr/>
        </p:nvSpPr>
        <p:spPr>
          <a:xfrm>
            <a:off x="3012000" y="-14895"/>
            <a:ext cx="3060000" cy="2329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7DE4ABFA-1E92-374E-9637-69CC0E0D561D}"/>
              </a:ext>
            </a:extLst>
          </p:cNvPr>
          <p:cNvSpPr/>
          <p:nvPr/>
        </p:nvSpPr>
        <p:spPr>
          <a:xfrm>
            <a:off x="6072000" y="-14895"/>
            <a:ext cx="3060000" cy="23291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0798A753-70F6-EC48-85B8-8373965B5346}"/>
              </a:ext>
            </a:extLst>
          </p:cNvPr>
          <p:cNvSpPr/>
          <p:nvPr/>
        </p:nvSpPr>
        <p:spPr>
          <a:xfrm>
            <a:off x="-9728" y="-14896"/>
            <a:ext cx="3096000" cy="2329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Up Arrow 14">
            <a:extLst>
              <a:ext uri="{FF2B5EF4-FFF2-40B4-BE49-F238E27FC236}">
                <a16:creationId xmlns:a16="http://schemas.microsoft.com/office/drawing/2014/main" id="{505F283A-2696-C748-9400-16169D56A82D}"/>
              </a:ext>
            </a:extLst>
          </p:cNvPr>
          <p:cNvSpPr/>
          <p:nvPr/>
        </p:nvSpPr>
        <p:spPr>
          <a:xfrm>
            <a:off x="6333622" y="2038613"/>
            <a:ext cx="509053" cy="3703423"/>
          </a:xfrm>
          <a:prstGeom prst="upArrow">
            <a:avLst/>
          </a:prstGeom>
          <a:gradFill>
            <a:gsLst>
              <a:gs pos="100000">
                <a:srgbClr val="FF0000"/>
              </a:gs>
              <a:gs pos="54000">
                <a:srgbClr val="FFC000"/>
              </a:gs>
              <a:gs pos="34000">
                <a:srgbClr val="92D050"/>
              </a:gs>
              <a:gs pos="0">
                <a:srgbClr val="00B05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88715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1DFF29-E001-0846-915F-3D31FA42D579}"/>
              </a:ext>
            </a:extLst>
          </p:cNvPr>
          <p:cNvSpPr>
            <a:spLocks noGrp="1"/>
          </p:cNvSpPr>
          <p:nvPr>
            <p:ph idx="1"/>
          </p:nvPr>
        </p:nvSpPr>
        <p:spPr>
          <a:xfrm>
            <a:off x="407988" y="1124744"/>
            <a:ext cx="11376024" cy="4608512"/>
          </a:xfrm>
        </p:spPr>
        <p:txBody>
          <a:bodyPr/>
          <a:lstStyle/>
          <a:p>
            <a:pPr marL="342900" indent="-342900">
              <a:lnSpc>
                <a:spcPct val="200000"/>
              </a:lnSpc>
              <a:buFont typeface="Arial" panose="020B0604020202020204" pitchFamily="34" charset="0"/>
              <a:buChar char="•"/>
            </a:pPr>
            <a:r>
              <a:rPr lang="en-GB" sz="2800" dirty="0">
                <a:solidFill>
                  <a:schemeClr val="bg1">
                    <a:lumMod val="75000"/>
                  </a:schemeClr>
                </a:solidFill>
              </a:rPr>
              <a:t>The Context: Long Shutdown &amp; Commissioning</a:t>
            </a:r>
          </a:p>
          <a:p>
            <a:pPr marL="342900" indent="-342900">
              <a:lnSpc>
                <a:spcPct val="200000"/>
              </a:lnSpc>
              <a:buFont typeface="Arial" panose="020B0604020202020204" pitchFamily="34" charset="0"/>
              <a:buChar char="•"/>
            </a:pPr>
            <a:r>
              <a:rPr lang="en-GB" sz="2800" dirty="0">
                <a:solidFill>
                  <a:schemeClr val="bg1">
                    <a:lumMod val="75000"/>
                  </a:schemeClr>
                </a:solidFill>
              </a:rPr>
              <a:t>The Impact of Covid, Measures and Tools put in place</a:t>
            </a:r>
          </a:p>
          <a:p>
            <a:pPr marL="342900" indent="-342900">
              <a:lnSpc>
                <a:spcPct val="200000"/>
              </a:lnSpc>
              <a:buFont typeface="Arial" panose="020B0604020202020204" pitchFamily="34" charset="0"/>
              <a:buChar char="•"/>
            </a:pPr>
            <a:r>
              <a:rPr lang="en-GB" sz="2800" dirty="0">
                <a:solidFill>
                  <a:schemeClr val="accent5"/>
                </a:solidFill>
              </a:rPr>
              <a:t>Post-Covid</a:t>
            </a:r>
          </a:p>
          <a:p>
            <a:pPr marL="342900" indent="-342900">
              <a:lnSpc>
                <a:spcPct val="200000"/>
              </a:lnSpc>
              <a:buFont typeface="Arial" panose="020B0604020202020204" pitchFamily="34" charset="0"/>
              <a:buChar char="•"/>
            </a:pPr>
            <a:r>
              <a:rPr lang="en-GB" sz="2800" dirty="0">
                <a:solidFill>
                  <a:schemeClr val="bg1">
                    <a:lumMod val="75000"/>
                  </a:schemeClr>
                </a:solidFill>
              </a:rPr>
              <a:t>Concluding Remarks</a:t>
            </a:r>
          </a:p>
          <a:p>
            <a:endParaRPr lang="en-GB" dirty="0"/>
          </a:p>
        </p:txBody>
      </p:sp>
      <p:sp>
        <p:nvSpPr>
          <p:cNvPr id="3" name="Title 2">
            <a:extLst>
              <a:ext uri="{FF2B5EF4-FFF2-40B4-BE49-F238E27FC236}">
                <a16:creationId xmlns:a16="http://schemas.microsoft.com/office/drawing/2014/main" id="{A1B182EF-C505-8845-BA0B-D1919EA652D4}"/>
              </a:ext>
            </a:extLst>
          </p:cNvPr>
          <p:cNvSpPr>
            <a:spLocks noGrp="1"/>
          </p:cNvSpPr>
          <p:nvPr>
            <p:ph type="title"/>
          </p:nvPr>
        </p:nvSpPr>
        <p:spPr/>
        <p:txBody>
          <a:bodyPr/>
          <a:lstStyle/>
          <a:p>
            <a:r>
              <a:rPr lang="en-GB" dirty="0"/>
              <a:t>Topics</a:t>
            </a:r>
          </a:p>
        </p:txBody>
      </p:sp>
      <p:sp>
        <p:nvSpPr>
          <p:cNvPr id="4" name="Date Placeholder 3">
            <a:extLst>
              <a:ext uri="{FF2B5EF4-FFF2-40B4-BE49-F238E27FC236}">
                <a16:creationId xmlns:a16="http://schemas.microsoft.com/office/drawing/2014/main" id="{AB9D96D3-5EF6-9141-A908-BF7E52FB182F}"/>
              </a:ext>
            </a:extLst>
          </p:cNvPr>
          <p:cNvSpPr>
            <a:spLocks noGrp="1"/>
          </p:cNvSpPr>
          <p:nvPr>
            <p:ph type="dt" sz="half" idx="10"/>
          </p:nvPr>
        </p:nvSpPr>
        <p:spPr/>
        <p:txBody>
          <a:bodyPr/>
          <a:lstStyle/>
          <a:p>
            <a:r>
              <a:rPr lang="de-CH"/>
              <a:t>06.10.2021</a:t>
            </a:r>
            <a:endParaRPr lang="en-US" dirty="0"/>
          </a:p>
        </p:txBody>
      </p:sp>
      <p:sp>
        <p:nvSpPr>
          <p:cNvPr id="5" name="Footer Placeholder 4">
            <a:extLst>
              <a:ext uri="{FF2B5EF4-FFF2-40B4-BE49-F238E27FC236}">
                <a16:creationId xmlns:a16="http://schemas.microsoft.com/office/drawing/2014/main" id="{54E0FB73-6883-D347-B85B-03B20EDB7F5F}"/>
              </a:ext>
            </a:extLst>
          </p:cNvPr>
          <p:cNvSpPr>
            <a:spLocks noGrp="1"/>
          </p:cNvSpPr>
          <p:nvPr>
            <p:ph type="ftr" sz="quarter" idx="11"/>
          </p:nvPr>
        </p:nvSpPr>
        <p:spPr/>
        <p:txBody>
          <a:bodyPr/>
          <a:lstStyle/>
          <a:p>
            <a:r>
              <a:rPr lang="en-US"/>
              <a:t>R. Steerenberg | Workshop on Accelerator Operations - 2021</a:t>
            </a:r>
            <a:endParaRPr lang="en-US" dirty="0"/>
          </a:p>
        </p:txBody>
      </p:sp>
      <p:sp>
        <p:nvSpPr>
          <p:cNvPr id="6" name="Slide Number Placeholder 5">
            <a:extLst>
              <a:ext uri="{FF2B5EF4-FFF2-40B4-BE49-F238E27FC236}">
                <a16:creationId xmlns:a16="http://schemas.microsoft.com/office/drawing/2014/main" id="{E594E1A5-BE13-1843-B746-11D1AC0E06D8}"/>
              </a:ext>
            </a:extLst>
          </p:cNvPr>
          <p:cNvSpPr>
            <a:spLocks noGrp="1"/>
          </p:cNvSpPr>
          <p:nvPr>
            <p:ph type="sldNum" sz="quarter" idx="12"/>
          </p:nvPr>
        </p:nvSpPr>
        <p:spPr/>
        <p:txBody>
          <a:bodyPr/>
          <a:lstStyle/>
          <a:p>
            <a:fld id="{36B5EA5A-BC32-A742-B11B-8E7414D5B535}" type="slidenum">
              <a:rPr lang="en-US" smtClean="0"/>
              <a:pPr/>
              <a:t>21</a:t>
            </a:fld>
            <a:endParaRPr lang="en-US" dirty="0"/>
          </a:p>
        </p:txBody>
      </p:sp>
      <p:sp>
        <p:nvSpPr>
          <p:cNvPr id="7" name="Rectangle 6">
            <a:extLst>
              <a:ext uri="{FF2B5EF4-FFF2-40B4-BE49-F238E27FC236}">
                <a16:creationId xmlns:a16="http://schemas.microsoft.com/office/drawing/2014/main" id="{8C2FD017-F3D8-3D46-8B4D-85710CD9BBBD}"/>
              </a:ext>
            </a:extLst>
          </p:cNvPr>
          <p:cNvSpPr/>
          <p:nvPr/>
        </p:nvSpPr>
        <p:spPr>
          <a:xfrm>
            <a:off x="9132000" y="-14895"/>
            <a:ext cx="3060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13C7145D-7ADE-9944-A1DA-7A91EB14C21B}"/>
              </a:ext>
            </a:extLst>
          </p:cNvPr>
          <p:cNvSpPr/>
          <p:nvPr/>
        </p:nvSpPr>
        <p:spPr>
          <a:xfrm>
            <a:off x="3012000" y="-14895"/>
            <a:ext cx="3060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661BA1CB-7759-614F-B1B2-0184EC1362AA}"/>
              </a:ext>
            </a:extLst>
          </p:cNvPr>
          <p:cNvSpPr/>
          <p:nvPr/>
        </p:nvSpPr>
        <p:spPr>
          <a:xfrm>
            <a:off x="6072000" y="-14895"/>
            <a:ext cx="3060000" cy="23291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5"/>
              </a:solidFill>
            </a:endParaRPr>
          </a:p>
        </p:txBody>
      </p:sp>
      <p:sp>
        <p:nvSpPr>
          <p:cNvPr id="12" name="Rectangle 11">
            <a:extLst>
              <a:ext uri="{FF2B5EF4-FFF2-40B4-BE49-F238E27FC236}">
                <a16:creationId xmlns:a16="http://schemas.microsoft.com/office/drawing/2014/main" id="{04B27F23-7174-4244-9BAC-DAFCE31D560C}"/>
              </a:ext>
            </a:extLst>
          </p:cNvPr>
          <p:cNvSpPr/>
          <p:nvPr/>
        </p:nvSpPr>
        <p:spPr>
          <a:xfrm>
            <a:off x="-9728" y="-14896"/>
            <a:ext cx="3096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2092259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A3E220-23C4-3E44-9CCC-A7C2C0705266}"/>
              </a:ext>
            </a:extLst>
          </p:cNvPr>
          <p:cNvSpPr>
            <a:spLocks noGrp="1"/>
          </p:cNvSpPr>
          <p:nvPr>
            <p:ph idx="1"/>
          </p:nvPr>
        </p:nvSpPr>
        <p:spPr>
          <a:xfrm>
            <a:off x="407989" y="1537178"/>
            <a:ext cx="11376024" cy="3675196"/>
          </a:xfrm>
        </p:spPr>
        <p:txBody>
          <a:bodyPr/>
          <a:lstStyle/>
          <a:p>
            <a:pPr marL="342900" indent="-342900">
              <a:buFont typeface="Arial" panose="020B0604020202020204" pitchFamily="34" charset="0"/>
              <a:buChar char="•"/>
            </a:pPr>
            <a:r>
              <a:rPr lang="en-GB" dirty="0">
                <a:solidFill>
                  <a:schemeClr val="tx1"/>
                </a:solidFill>
              </a:rPr>
              <a:t>Web-based Remote Operations Gateway</a:t>
            </a:r>
          </a:p>
          <a:p>
            <a:pPr marL="666900" lvl="1" indent="-342900">
              <a:buFont typeface="Arial" panose="020B0604020202020204" pitchFamily="34" charset="0"/>
              <a:buChar char="•"/>
            </a:pPr>
            <a:r>
              <a:rPr lang="en-GB" dirty="0">
                <a:solidFill>
                  <a:schemeClr val="tx1"/>
                </a:solidFill>
              </a:rPr>
              <a:t>Very user-friendly, excellent tool for machine coordinators on-call.</a:t>
            </a:r>
          </a:p>
          <a:p>
            <a:pPr marL="666900" lvl="1" indent="-342900">
              <a:buFont typeface="Arial" panose="020B0604020202020204" pitchFamily="34" charset="0"/>
              <a:buChar char="•"/>
            </a:pPr>
            <a:r>
              <a:rPr lang="en-GB" dirty="0">
                <a:solidFill>
                  <a:schemeClr val="tx1"/>
                </a:solidFill>
              </a:rPr>
              <a:t>Role Base Access Control to be reinforced for some machines</a:t>
            </a:r>
          </a:p>
          <a:p>
            <a:pPr marL="342900" indent="-342900">
              <a:buFont typeface="Arial" panose="020B0604020202020204" pitchFamily="34" charset="0"/>
              <a:buChar char="•"/>
            </a:pPr>
            <a:r>
              <a:rPr lang="en-GB" dirty="0">
                <a:solidFill>
                  <a:schemeClr val="tx1"/>
                </a:solidFill>
              </a:rPr>
              <a:t>Some webcam based meetings</a:t>
            </a:r>
          </a:p>
          <a:p>
            <a:pPr marL="666900" lvl="1" indent="-342900">
              <a:buFont typeface="Arial" panose="020B0604020202020204" pitchFamily="34" charset="0"/>
              <a:buChar char="•"/>
            </a:pPr>
            <a:r>
              <a:rPr lang="en-GB" dirty="0">
                <a:solidFill>
                  <a:schemeClr val="tx1"/>
                </a:solidFill>
              </a:rPr>
              <a:t>Especially short daily briefings</a:t>
            </a:r>
          </a:p>
          <a:p>
            <a:pPr marL="666900" lvl="1" indent="-342900">
              <a:buFont typeface="Arial" panose="020B0604020202020204" pitchFamily="34" charset="0"/>
              <a:buChar char="•"/>
            </a:pPr>
            <a:r>
              <a:rPr lang="en-GB" dirty="0">
                <a:solidFill>
                  <a:schemeClr val="tx1"/>
                </a:solidFill>
              </a:rPr>
              <a:t>Sometimes also used for local interventions for direct and visual feedback or instructions</a:t>
            </a:r>
          </a:p>
          <a:p>
            <a:pPr marL="342900" indent="-342900">
              <a:buFont typeface="Arial" panose="020B0604020202020204" pitchFamily="34" charset="0"/>
              <a:buChar char="•"/>
            </a:pPr>
            <a:r>
              <a:rPr lang="en-GB" dirty="0">
                <a:solidFill>
                  <a:schemeClr val="tx1"/>
                </a:solidFill>
              </a:rPr>
              <a:t>A certain level of teleworking for some of the outside shift activities</a:t>
            </a:r>
          </a:p>
          <a:p>
            <a:pPr marL="342900" indent="-342900">
              <a:buFont typeface="Arial" panose="020B0604020202020204" pitchFamily="34" charset="0"/>
              <a:buChar char="•"/>
            </a:pPr>
            <a:r>
              <a:rPr lang="en-GB" dirty="0">
                <a:solidFill>
                  <a:schemeClr val="tx1"/>
                </a:solidFill>
              </a:rPr>
              <a:t>Some of the hygiene measures</a:t>
            </a:r>
          </a:p>
        </p:txBody>
      </p:sp>
      <p:sp>
        <p:nvSpPr>
          <p:cNvPr id="3" name="Title 2">
            <a:extLst>
              <a:ext uri="{FF2B5EF4-FFF2-40B4-BE49-F238E27FC236}">
                <a16:creationId xmlns:a16="http://schemas.microsoft.com/office/drawing/2014/main" id="{1F637358-13F2-1E4C-8CB6-17275EA282E6}"/>
              </a:ext>
            </a:extLst>
          </p:cNvPr>
          <p:cNvSpPr>
            <a:spLocks noGrp="1"/>
          </p:cNvSpPr>
          <p:nvPr>
            <p:ph type="title"/>
          </p:nvPr>
        </p:nvSpPr>
        <p:spPr/>
        <p:txBody>
          <a:bodyPr/>
          <a:lstStyle/>
          <a:p>
            <a:r>
              <a:rPr lang="en-GB" dirty="0"/>
              <a:t>What will/may stay after Covid ?</a:t>
            </a:r>
          </a:p>
        </p:txBody>
      </p:sp>
      <p:sp>
        <p:nvSpPr>
          <p:cNvPr id="4" name="Date Placeholder 3">
            <a:extLst>
              <a:ext uri="{FF2B5EF4-FFF2-40B4-BE49-F238E27FC236}">
                <a16:creationId xmlns:a16="http://schemas.microsoft.com/office/drawing/2014/main" id="{74A77F49-F5FF-B746-8CE3-295F1C35A3E8}"/>
              </a:ext>
            </a:extLst>
          </p:cNvPr>
          <p:cNvSpPr>
            <a:spLocks noGrp="1"/>
          </p:cNvSpPr>
          <p:nvPr>
            <p:ph type="dt" sz="half" idx="10"/>
          </p:nvPr>
        </p:nvSpPr>
        <p:spPr/>
        <p:txBody>
          <a:bodyPr/>
          <a:lstStyle/>
          <a:p>
            <a:r>
              <a:rPr lang="de-CH"/>
              <a:t>06.10.2021</a:t>
            </a:r>
            <a:endParaRPr lang="en-US" dirty="0"/>
          </a:p>
        </p:txBody>
      </p:sp>
      <p:sp>
        <p:nvSpPr>
          <p:cNvPr id="5" name="Footer Placeholder 4">
            <a:extLst>
              <a:ext uri="{FF2B5EF4-FFF2-40B4-BE49-F238E27FC236}">
                <a16:creationId xmlns:a16="http://schemas.microsoft.com/office/drawing/2014/main" id="{90FF6875-85CE-3B42-8AE9-255EE4A8E44A}"/>
              </a:ext>
            </a:extLst>
          </p:cNvPr>
          <p:cNvSpPr>
            <a:spLocks noGrp="1"/>
          </p:cNvSpPr>
          <p:nvPr>
            <p:ph type="ftr" sz="quarter" idx="11"/>
          </p:nvPr>
        </p:nvSpPr>
        <p:spPr/>
        <p:txBody>
          <a:bodyPr/>
          <a:lstStyle/>
          <a:p>
            <a:r>
              <a:rPr lang="en-US" dirty="0"/>
              <a:t>R. Steerenberg | Workshop on Accelerator Operations - 2021</a:t>
            </a:r>
          </a:p>
        </p:txBody>
      </p:sp>
      <p:sp>
        <p:nvSpPr>
          <p:cNvPr id="6" name="Slide Number Placeholder 5">
            <a:extLst>
              <a:ext uri="{FF2B5EF4-FFF2-40B4-BE49-F238E27FC236}">
                <a16:creationId xmlns:a16="http://schemas.microsoft.com/office/drawing/2014/main" id="{547BBF00-BECF-BD41-B651-83FDAB095254}"/>
              </a:ext>
            </a:extLst>
          </p:cNvPr>
          <p:cNvSpPr>
            <a:spLocks noGrp="1"/>
          </p:cNvSpPr>
          <p:nvPr>
            <p:ph type="sldNum" sz="quarter" idx="12"/>
          </p:nvPr>
        </p:nvSpPr>
        <p:spPr/>
        <p:txBody>
          <a:bodyPr/>
          <a:lstStyle/>
          <a:p>
            <a:fld id="{36B5EA5A-BC32-A742-B11B-8E7414D5B535}" type="slidenum">
              <a:rPr lang="en-US" smtClean="0"/>
              <a:pPr/>
              <a:t>22</a:t>
            </a:fld>
            <a:endParaRPr lang="en-US" dirty="0"/>
          </a:p>
        </p:txBody>
      </p:sp>
      <p:sp>
        <p:nvSpPr>
          <p:cNvPr id="7" name="TextBox 6">
            <a:extLst>
              <a:ext uri="{FF2B5EF4-FFF2-40B4-BE49-F238E27FC236}">
                <a16:creationId xmlns:a16="http://schemas.microsoft.com/office/drawing/2014/main" id="{662F6BE8-741B-8D4D-9D70-A50EE683A199}"/>
              </a:ext>
            </a:extLst>
          </p:cNvPr>
          <p:cNvSpPr txBox="1"/>
          <p:nvPr/>
        </p:nvSpPr>
        <p:spPr>
          <a:xfrm>
            <a:off x="1584101" y="5380028"/>
            <a:ext cx="8726823" cy="738664"/>
          </a:xfrm>
          <a:prstGeom prst="rect">
            <a:avLst/>
          </a:prstGeom>
          <a:solidFill>
            <a:schemeClr val="accent6">
              <a:lumMod val="40000"/>
              <a:lumOff val="60000"/>
            </a:schemeClr>
          </a:solidFill>
        </p:spPr>
        <p:txBody>
          <a:bodyPr wrap="square" lIns="0" tIns="0" rIns="0" bIns="0" rtlCol="0">
            <a:spAutoFit/>
          </a:bodyPr>
          <a:lstStyle/>
          <a:p>
            <a:pPr algn="ctr"/>
            <a:r>
              <a:rPr lang="en-GB" sz="2400" b="1" dirty="0"/>
              <a:t>Most of us look forward to go back to normal, perhaps even with the daily ‘French’ handshaking…</a:t>
            </a:r>
          </a:p>
        </p:txBody>
      </p:sp>
      <p:sp>
        <p:nvSpPr>
          <p:cNvPr id="8" name="Rectangle 7">
            <a:extLst>
              <a:ext uri="{FF2B5EF4-FFF2-40B4-BE49-F238E27FC236}">
                <a16:creationId xmlns:a16="http://schemas.microsoft.com/office/drawing/2014/main" id="{9CBE3188-3C8B-CD47-8807-E3F4A8E9A344}"/>
              </a:ext>
            </a:extLst>
          </p:cNvPr>
          <p:cNvSpPr/>
          <p:nvPr/>
        </p:nvSpPr>
        <p:spPr>
          <a:xfrm>
            <a:off x="9132000" y="-14895"/>
            <a:ext cx="3060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24A3A2BC-6361-A84F-9D78-CC337E066AAF}"/>
              </a:ext>
            </a:extLst>
          </p:cNvPr>
          <p:cNvSpPr/>
          <p:nvPr/>
        </p:nvSpPr>
        <p:spPr>
          <a:xfrm>
            <a:off x="3012000" y="-14895"/>
            <a:ext cx="3060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F44C47D9-F782-8D44-8AC4-C7F72AD7E9D4}"/>
              </a:ext>
            </a:extLst>
          </p:cNvPr>
          <p:cNvSpPr/>
          <p:nvPr/>
        </p:nvSpPr>
        <p:spPr>
          <a:xfrm>
            <a:off x="6072000" y="-14895"/>
            <a:ext cx="3060000" cy="23291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5"/>
              </a:solidFill>
            </a:endParaRPr>
          </a:p>
        </p:txBody>
      </p:sp>
      <p:sp>
        <p:nvSpPr>
          <p:cNvPr id="11" name="Rectangle 10">
            <a:extLst>
              <a:ext uri="{FF2B5EF4-FFF2-40B4-BE49-F238E27FC236}">
                <a16:creationId xmlns:a16="http://schemas.microsoft.com/office/drawing/2014/main" id="{E82A6039-B7CC-FB45-A8F2-3664285C28ED}"/>
              </a:ext>
            </a:extLst>
          </p:cNvPr>
          <p:cNvSpPr/>
          <p:nvPr/>
        </p:nvSpPr>
        <p:spPr>
          <a:xfrm>
            <a:off x="-9728" y="-14896"/>
            <a:ext cx="3096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264433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dissolve">
                                      <p:cBhvr>
                                        <p:cTn id="10" dur="500"/>
                                        <p:tgtEl>
                                          <p:spTgt spid="2">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dissolve">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dissolve">
                                      <p:cBhvr>
                                        <p:cTn id="18" dur="500"/>
                                        <p:tgtEl>
                                          <p:spTgt spid="2">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dissolve">
                                      <p:cBhvr>
                                        <p:cTn id="21" dur="500"/>
                                        <p:tgtEl>
                                          <p:spTgt spid="2">
                                            <p:txEl>
                                              <p:pRg st="4" end="4"/>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dissolve">
                                      <p:cBhvr>
                                        <p:cTn id="24" dur="500"/>
                                        <p:tgtEl>
                                          <p:spTgt spid="2">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dissolve">
                                      <p:cBhvr>
                                        <p:cTn id="29" dur="500"/>
                                        <p:tgtEl>
                                          <p:spTgt spid="2">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Effect transition="in" filter="dissolve">
                                      <p:cBhvr>
                                        <p:cTn id="34" dur="500"/>
                                        <p:tgtEl>
                                          <p:spTgt spid="2">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dissolve">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1DFF29-E001-0846-915F-3D31FA42D579}"/>
              </a:ext>
            </a:extLst>
          </p:cNvPr>
          <p:cNvSpPr>
            <a:spLocks noGrp="1"/>
          </p:cNvSpPr>
          <p:nvPr>
            <p:ph idx="1"/>
          </p:nvPr>
        </p:nvSpPr>
        <p:spPr>
          <a:xfrm>
            <a:off x="407988" y="1124744"/>
            <a:ext cx="11376024" cy="4608512"/>
          </a:xfrm>
        </p:spPr>
        <p:txBody>
          <a:bodyPr/>
          <a:lstStyle/>
          <a:p>
            <a:pPr marL="342900" indent="-342900">
              <a:lnSpc>
                <a:spcPct val="200000"/>
              </a:lnSpc>
              <a:buFont typeface="Arial" panose="020B0604020202020204" pitchFamily="34" charset="0"/>
              <a:buChar char="•"/>
            </a:pPr>
            <a:r>
              <a:rPr lang="en-GB" sz="2800" dirty="0">
                <a:solidFill>
                  <a:schemeClr val="bg1">
                    <a:lumMod val="75000"/>
                  </a:schemeClr>
                </a:solidFill>
              </a:rPr>
              <a:t>The Context: Long Shutdown &amp; Commissioning</a:t>
            </a:r>
          </a:p>
          <a:p>
            <a:pPr marL="342900" indent="-342900">
              <a:lnSpc>
                <a:spcPct val="200000"/>
              </a:lnSpc>
              <a:buFont typeface="Arial" panose="020B0604020202020204" pitchFamily="34" charset="0"/>
              <a:buChar char="•"/>
            </a:pPr>
            <a:r>
              <a:rPr lang="en-GB" sz="2800" dirty="0">
                <a:solidFill>
                  <a:schemeClr val="bg1">
                    <a:lumMod val="75000"/>
                  </a:schemeClr>
                </a:solidFill>
              </a:rPr>
              <a:t>The Impact of Covid, Measures and Tools put in place</a:t>
            </a:r>
          </a:p>
          <a:p>
            <a:pPr marL="342900" indent="-342900">
              <a:lnSpc>
                <a:spcPct val="200000"/>
              </a:lnSpc>
              <a:buFont typeface="Arial" panose="020B0604020202020204" pitchFamily="34" charset="0"/>
              <a:buChar char="•"/>
            </a:pPr>
            <a:r>
              <a:rPr lang="en-GB" sz="2800" dirty="0">
                <a:solidFill>
                  <a:schemeClr val="bg1">
                    <a:lumMod val="75000"/>
                  </a:schemeClr>
                </a:solidFill>
              </a:rPr>
              <a:t>Post-Covid</a:t>
            </a:r>
          </a:p>
          <a:p>
            <a:pPr marL="342900" indent="-342900">
              <a:lnSpc>
                <a:spcPct val="200000"/>
              </a:lnSpc>
              <a:buFont typeface="Arial" panose="020B0604020202020204" pitchFamily="34" charset="0"/>
              <a:buChar char="•"/>
            </a:pPr>
            <a:r>
              <a:rPr lang="en-GB" sz="2800" dirty="0">
                <a:solidFill>
                  <a:schemeClr val="accent6">
                    <a:lumMod val="60000"/>
                    <a:lumOff val="40000"/>
                  </a:schemeClr>
                </a:solidFill>
              </a:rPr>
              <a:t>Concluding Remarks</a:t>
            </a:r>
          </a:p>
          <a:p>
            <a:endParaRPr lang="en-GB" dirty="0"/>
          </a:p>
        </p:txBody>
      </p:sp>
      <p:sp>
        <p:nvSpPr>
          <p:cNvPr id="3" name="Title 2">
            <a:extLst>
              <a:ext uri="{FF2B5EF4-FFF2-40B4-BE49-F238E27FC236}">
                <a16:creationId xmlns:a16="http://schemas.microsoft.com/office/drawing/2014/main" id="{A1B182EF-C505-8845-BA0B-D1919EA652D4}"/>
              </a:ext>
            </a:extLst>
          </p:cNvPr>
          <p:cNvSpPr>
            <a:spLocks noGrp="1"/>
          </p:cNvSpPr>
          <p:nvPr>
            <p:ph type="title"/>
          </p:nvPr>
        </p:nvSpPr>
        <p:spPr/>
        <p:txBody>
          <a:bodyPr/>
          <a:lstStyle/>
          <a:p>
            <a:r>
              <a:rPr lang="en-GB" dirty="0"/>
              <a:t>Topics</a:t>
            </a:r>
          </a:p>
        </p:txBody>
      </p:sp>
      <p:sp>
        <p:nvSpPr>
          <p:cNvPr id="4" name="Date Placeholder 3">
            <a:extLst>
              <a:ext uri="{FF2B5EF4-FFF2-40B4-BE49-F238E27FC236}">
                <a16:creationId xmlns:a16="http://schemas.microsoft.com/office/drawing/2014/main" id="{AB9D96D3-5EF6-9141-A908-BF7E52FB182F}"/>
              </a:ext>
            </a:extLst>
          </p:cNvPr>
          <p:cNvSpPr>
            <a:spLocks noGrp="1"/>
          </p:cNvSpPr>
          <p:nvPr>
            <p:ph type="dt" sz="half" idx="10"/>
          </p:nvPr>
        </p:nvSpPr>
        <p:spPr/>
        <p:txBody>
          <a:bodyPr/>
          <a:lstStyle/>
          <a:p>
            <a:r>
              <a:rPr lang="de-CH"/>
              <a:t>06.10.2021</a:t>
            </a:r>
            <a:endParaRPr lang="en-US" dirty="0"/>
          </a:p>
        </p:txBody>
      </p:sp>
      <p:sp>
        <p:nvSpPr>
          <p:cNvPr id="5" name="Footer Placeholder 4">
            <a:extLst>
              <a:ext uri="{FF2B5EF4-FFF2-40B4-BE49-F238E27FC236}">
                <a16:creationId xmlns:a16="http://schemas.microsoft.com/office/drawing/2014/main" id="{54E0FB73-6883-D347-B85B-03B20EDB7F5F}"/>
              </a:ext>
            </a:extLst>
          </p:cNvPr>
          <p:cNvSpPr>
            <a:spLocks noGrp="1"/>
          </p:cNvSpPr>
          <p:nvPr>
            <p:ph type="ftr" sz="quarter" idx="11"/>
          </p:nvPr>
        </p:nvSpPr>
        <p:spPr/>
        <p:txBody>
          <a:bodyPr/>
          <a:lstStyle/>
          <a:p>
            <a:r>
              <a:rPr lang="en-US"/>
              <a:t>R. Steerenberg | Workshop on Accelerator Operations - 2021</a:t>
            </a:r>
            <a:endParaRPr lang="en-US" dirty="0"/>
          </a:p>
        </p:txBody>
      </p:sp>
      <p:sp>
        <p:nvSpPr>
          <p:cNvPr id="6" name="Slide Number Placeholder 5">
            <a:extLst>
              <a:ext uri="{FF2B5EF4-FFF2-40B4-BE49-F238E27FC236}">
                <a16:creationId xmlns:a16="http://schemas.microsoft.com/office/drawing/2014/main" id="{E594E1A5-BE13-1843-B746-11D1AC0E06D8}"/>
              </a:ext>
            </a:extLst>
          </p:cNvPr>
          <p:cNvSpPr>
            <a:spLocks noGrp="1"/>
          </p:cNvSpPr>
          <p:nvPr>
            <p:ph type="sldNum" sz="quarter" idx="12"/>
          </p:nvPr>
        </p:nvSpPr>
        <p:spPr/>
        <p:txBody>
          <a:bodyPr/>
          <a:lstStyle/>
          <a:p>
            <a:fld id="{36B5EA5A-BC32-A742-B11B-8E7414D5B535}" type="slidenum">
              <a:rPr lang="en-US" smtClean="0"/>
              <a:pPr/>
              <a:t>23</a:t>
            </a:fld>
            <a:endParaRPr lang="en-US" dirty="0"/>
          </a:p>
        </p:txBody>
      </p:sp>
      <p:sp>
        <p:nvSpPr>
          <p:cNvPr id="7" name="Rectangle 6">
            <a:extLst>
              <a:ext uri="{FF2B5EF4-FFF2-40B4-BE49-F238E27FC236}">
                <a16:creationId xmlns:a16="http://schemas.microsoft.com/office/drawing/2014/main" id="{8C2FD017-F3D8-3D46-8B4D-85710CD9BBBD}"/>
              </a:ext>
            </a:extLst>
          </p:cNvPr>
          <p:cNvSpPr/>
          <p:nvPr/>
        </p:nvSpPr>
        <p:spPr>
          <a:xfrm>
            <a:off x="9132000" y="-14895"/>
            <a:ext cx="3060000" cy="23291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13C7145D-7ADE-9944-A1DA-7A91EB14C21B}"/>
              </a:ext>
            </a:extLst>
          </p:cNvPr>
          <p:cNvSpPr/>
          <p:nvPr/>
        </p:nvSpPr>
        <p:spPr>
          <a:xfrm>
            <a:off x="3012000" y="-14895"/>
            <a:ext cx="3060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661BA1CB-7759-614F-B1B2-0184EC1362AA}"/>
              </a:ext>
            </a:extLst>
          </p:cNvPr>
          <p:cNvSpPr/>
          <p:nvPr/>
        </p:nvSpPr>
        <p:spPr>
          <a:xfrm>
            <a:off x="6072000" y="-14895"/>
            <a:ext cx="3060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5"/>
              </a:solidFill>
            </a:endParaRPr>
          </a:p>
        </p:txBody>
      </p:sp>
      <p:sp>
        <p:nvSpPr>
          <p:cNvPr id="12" name="Rectangle 11">
            <a:extLst>
              <a:ext uri="{FF2B5EF4-FFF2-40B4-BE49-F238E27FC236}">
                <a16:creationId xmlns:a16="http://schemas.microsoft.com/office/drawing/2014/main" id="{04B27F23-7174-4244-9BAC-DAFCE31D560C}"/>
              </a:ext>
            </a:extLst>
          </p:cNvPr>
          <p:cNvSpPr/>
          <p:nvPr/>
        </p:nvSpPr>
        <p:spPr>
          <a:xfrm>
            <a:off x="-9728" y="-14896"/>
            <a:ext cx="3096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416570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834A1D-9E60-074B-933C-6DA570926CFA}"/>
              </a:ext>
            </a:extLst>
          </p:cNvPr>
          <p:cNvSpPr>
            <a:spLocks noGrp="1"/>
          </p:cNvSpPr>
          <p:nvPr>
            <p:ph idx="1"/>
          </p:nvPr>
        </p:nvSpPr>
        <p:spPr>
          <a:xfrm>
            <a:off x="407989" y="1222872"/>
            <a:ext cx="11376024" cy="4820455"/>
          </a:xfrm>
        </p:spPr>
        <p:txBody>
          <a:bodyPr/>
          <a:lstStyle/>
          <a:p>
            <a:r>
              <a:rPr lang="en-GB" dirty="0"/>
              <a:t>When the pandemic started the CERN accelerator complex was in shutdown mode</a:t>
            </a:r>
          </a:p>
          <a:p>
            <a:pPr lvl="1"/>
            <a:r>
              <a:rPr lang="en-GB" dirty="0"/>
              <a:t>Initially many of the OP group activities could be continued through teleworking</a:t>
            </a:r>
          </a:p>
          <a:p>
            <a:r>
              <a:rPr lang="en-GB" dirty="0"/>
              <a:t>Impact on injectors schedule ~3 months delay – </a:t>
            </a:r>
            <a:r>
              <a:rPr lang="en-GB" i="1" dirty="0"/>
              <a:t>no activity stretching</a:t>
            </a:r>
          </a:p>
          <a:p>
            <a:pPr lvl="1"/>
            <a:r>
              <a:rPr lang="en-GB" dirty="0"/>
              <a:t>LHC more delayed to worldwide dependency on materials and experts for experiments</a:t>
            </a:r>
          </a:p>
          <a:p>
            <a:r>
              <a:rPr lang="en-GB" dirty="0"/>
              <a:t>Substantial and efficient, but workable, Covid measures were put in place</a:t>
            </a:r>
          </a:p>
          <a:p>
            <a:pPr lvl="1"/>
            <a:r>
              <a:rPr lang="en-GB" dirty="0"/>
              <a:t>Limitations on the number of persons in the control rooms, but no extra delays on commissioning</a:t>
            </a:r>
          </a:p>
          <a:p>
            <a:r>
              <a:rPr lang="en-GB" dirty="0"/>
              <a:t>Today, the Injector Complex is delivering nominal beam to all fixed target experiments</a:t>
            </a:r>
          </a:p>
          <a:p>
            <a:pPr lvl="1"/>
            <a:r>
              <a:rPr lang="en-GB" dirty="0"/>
              <a:t>Commissioning completed in time &amp; beam availability for physics not impact by the Covid pandemic</a:t>
            </a:r>
          </a:p>
          <a:p>
            <a:pPr lvl="1"/>
            <a:r>
              <a:rPr lang="en-GB" dirty="0"/>
              <a:t>LHC and it’s experiments are more delayed – </a:t>
            </a:r>
            <a:r>
              <a:rPr lang="en-GB" i="1" dirty="0"/>
              <a:t>beam commissioning to start March 2022</a:t>
            </a:r>
          </a:p>
          <a:p>
            <a:r>
              <a:rPr lang="en-GB" dirty="0"/>
              <a:t>We are looking forward to better times and to be able to welcome everybody again without restrictions in our control rooms</a:t>
            </a:r>
          </a:p>
          <a:p>
            <a:pPr lvl="1"/>
            <a:endParaRPr lang="en-GB" dirty="0"/>
          </a:p>
          <a:p>
            <a:endParaRPr lang="en-GB" dirty="0"/>
          </a:p>
        </p:txBody>
      </p:sp>
      <p:sp>
        <p:nvSpPr>
          <p:cNvPr id="3" name="Title 2">
            <a:extLst>
              <a:ext uri="{FF2B5EF4-FFF2-40B4-BE49-F238E27FC236}">
                <a16:creationId xmlns:a16="http://schemas.microsoft.com/office/drawing/2014/main" id="{C0D8A542-4D23-0B45-97FD-EFFD3785516A}"/>
              </a:ext>
            </a:extLst>
          </p:cNvPr>
          <p:cNvSpPr>
            <a:spLocks noGrp="1"/>
          </p:cNvSpPr>
          <p:nvPr>
            <p:ph type="title"/>
          </p:nvPr>
        </p:nvSpPr>
        <p:spPr/>
        <p:txBody>
          <a:bodyPr/>
          <a:lstStyle/>
          <a:p>
            <a:r>
              <a:rPr lang="en-GB" dirty="0"/>
              <a:t>Concluding Remarks</a:t>
            </a:r>
          </a:p>
        </p:txBody>
      </p:sp>
      <p:sp>
        <p:nvSpPr>
          <p:cNvPr id="4" name="Date Placeholder 3">
            <a:extLst>
              <a:ext uri="{FF2B5EF4-FFF2-40B4-BE49-F238E27FC236}">
                <a16:creationId xmlns:a16="http://schemas.microsoft.com/office/drawing/2014/main" id="{6216034B-791F-E742-B75E-05D97FC261EA}"/>
              </a:ext>
            </a:extLst>
          </p:cNvPr>
          <p:cNvSpPr>
            <a:spLocks noGrp="1"/>
          </p:cNvSpPr>
          <p:nvPr>
            <p:ph type="dt" sz="half" idx="10"/>
          </p:nvPr>
        </p:nvSpPr>
        <p:spPr/>
        <p:txBody>
          <a:bodyPr/>
          <a:lstStyle/>
          <a:p>
            <a:r>
              <a:rPr lang="de-CH"/>
              <a:t>06.10.2021</a:t>
            </a:r>
            <a:endParaRPr lang="en-US" dirty="0"/>
          </a:p>
        </p:txBody>
      </p:sp>
      <p:sp>
        <p:nvSpPr>
          <p:cNvPr id="5" name="Footer Placeholder 4">
            <a:extLst>
              <a:ext uri="{FF2B5EF4-FFF2-40B4-BE49-F238E27FC236}">
                <a16:creationId xmlns:a16="http://schemas.microsoft.com/office/drawing/2014/main" id="{A7B43470-830D-E642-9A9B-EB3D17439298}"/>
              </a:ext>
            </a:extLst>
          </p:cNvPr>
          <p:cNvSpPr>
            <a:spLocks noGrp="1"/>
          </p:cNvSpPr>
          <p:nvPr>
            <p:ph type="ftr" sz="quarter" idx="11"/>
          </p:nvPr>
        </p:nvSpPr>
        <p:spPr/>
        <p:txBody>
          <a:bodyPr/>
          <a:lstStyle/>
          <a:p>
            <a:r>
              <a:rPr lang="en-US"/>
              <a:t>R. Steerenberg | Workshop on Accelerator Operations - 2021</a:t>
            </a:r>
            <a:endParaRPr lang="en-US" dirty="0"/>
          </a:p>
        </p:txBody>
      </p:sp>
      <p:sp>
        <p:nvSpPr>
          <p:cNvPr id="6" name="Slide Number Placeholder 5">
            <a:extLst>
              <a:ext uri="{FF2B5EF4-FFF2-40B4-BE49-F238E27FC236}">
                <a16:creationId xmlns:a16="http://schemas.microsoft.com/office/drawing/2014/main" id="{75CA5D43-58AB-274B-A9E5-9EFAC688B9BD}"/>
              </a:ext>
            </a:extLst>
          </p:cNvPr>
          <p:cNvSpPr>
            <a:spLocks noGrp="1"/>
          </p:cNvSpPr>
          <p:nvPr>
            <p:ph type="sldNum" sz="quarter" idx="12"/>
          </p:nvPr>
        </p:nvSpPr>
        <p:spPr/>
        <p:txBody>
          <a:bodyPr/>
          <a:lstStyle/>
          <a:p>
            <a:fld id="{36B5EA5A-BC32-A742-B11B-8E7414D5B535}" type="slidenum">
              <a:rPr lang="en-US" smtClean="0"/>
              <a:pPr/>
              <a:t>24</a:t>
            </a:fld>
            <a:endParaRPr lang="en-US" dirty="0"/>
          </a:p>
        </p:txBody>
      </p:sp>
      <p:grpSp>
        <p:nvGrpSpPr>
          <p:cNvPr id="12" name="Group 11">
            <a:extLst>
              <a:ext uri="{FF2B5EF4-FFF2-40B4-BE49-F238E27FC236}">
                <a16:creationId xmlns:a16="http://schemas.microsoft.com/office/drawing/2014/main" id="{A372F811-567C-DD49-8098-99083A9FF9B8}"/>
              </a:ext>
            </a:extLst>
          </p:cNvPr>
          <p:cNvGrpSpPr/>
          <p:nvPr/>
        </p:nvGrpSpPr>
        <p:grpSpPr>
          <a:xfrm>
            <a:off x="654994" y="1564684"/>
            <a:ext cx="10926080" cy="4463463"/>
            <a:chOff x="549655" y="1567802"/>
            <a:chExt cx="10926080" cy="4463463"/>
          </a:xfrm>
        </p:grpSpPr>
        <p:pic>
          <p:nvPicPr>
            <p:cNvPr id="8" name="Picture 2" descr="Return of the LHC – season 2 continues">
              <a:extLst>
                <a:ext uri="{FF2B5EF4-FFF2-40B4-BE49-F238E27FC236}">
                  <a16:creationId xmlns:a16="http://schemas.microsoft.com/office/drawing/2014/main" id="{B4C718EF-FC31-7246-BF3B-0AA0ED25C8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655" y="2453828"/>
              <a:ext cx="5406571" cy="28853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2" descr="CERN Control Room | TRIUMF : Canada's particle accelerator centre">
              <a:extLst>
                <a:ext uri="{FF2B5EF4-FFF2-40B4-BE49-F238E27FC236}">
                  <a16:creationId xmlns:a16="http://schemas.microsoft.com/office/drawing/2014/main" id="{A8701A67-344C-0449-A844-2219C8A48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1593" y="1567802"/>
              <a:ext cx="3938974" cy="26189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10" descr="A picture containing text, person&#10;&#10;Description automatically generated">
              <a:extLst>
                <a:ext uri="{FF2B5EF4-FFF2-40B4-BE49-F238E27FC236}">
                  <a16:creationId xmlns:a16="http://schemas.microsoft.com/office/drawing/2014/main" id="{5E649F9E-BEFE-ED43-9774-51D0F99548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8115736" y="3004551"/>
              <a:ext cx="3359999" cy="2520000"/>
            </a:xfrm>
            <a:prstGeom prst="rect">
              <a:avLst/>
            </a:prstGeom>
            <a:ln>
              <a:noFill/>
            </a:ln>
            <a:effectLst>
              <a:softEdge rad="112500"/>
            </a:effectLst>
          </p:spPr>
        </p:pic>
        <p:sp>
          <p:nvSpPr>
            <p:cNvPr id="9" name="TextBox 8">
              <a:extLst>
                <a:ext uri="{FF2B5EF4-FFF2-40B4-BE49-F238E27FC236}">
                  <a16:creationId xmlns:a16="http://schemas.microsoft.com/office/drawing/2014/main" id="{1096194D-67B2-BC47-96AB-D3416227B2F1}"/>
                </a:ext>
              </a:extLst>
            </p:cNvPr>
            <p:cNvSpPr txBox="1"/>
            <p:nvPr/>
          </p:nvSpPr>
          <p:spPr>
            <a:xfrm>
              <a:off x="1002044" y="5323379"/>
              <a:ext cx="10216643" cy="707886"/>
            </a:xfrm>
            <a:prstGeom prst="rect">
              <a:avLst/>
            </a:prstGeom>
            <a:solidFill>
              <a:schemeClr val="accent6">
                <a:lumMod val="40000"/>
                <a:lumOff val="60000"/>
              </a:schemeClr>
            </a:solidFill>
          </p:spPr>
          <p:txBody>
            <a:bodyPr wrap="none" rtlCol="0">
              <a:spAutoFit/>
            </a:bodyPr>
            <a:lstStyle/>
            <a:p>
              <a:r>
                <a:rPr lang="en-GB" sz="4000" dirty="0">
                  <a:solidFill>
                    <a:srgbClr val="FFFF00"/>
                  </a:solidFill>
                </a:rPr>
                <a:t>Unthinkable today, but not to be forgotten….</a:t>
              </a:r>
            </a:p>
          </p:txBody>
        </p:sp>
      </p:grpSp>
      <p:sp>
        <p:nvSpPr>
          <p:cNvPr id="13" name="Rectangle 12">
            <a:extLst>
              <a:ext uri="{FF2B5EF4-FFF2-40B4-BE49-F238E27FC236}">
                <a16:creationId xmlns:a16="http://schemas.microsoft.com/office/drawing/2014/main" id="{1741E5C3-404A-3C41-9056-73D1A6E02976}"/>
              </a:ext>
            </a:extLst>
          </p:cNvPr>
          <p:cNvSpPr/>
          <p:nvPr/>
        </p:nvSpPr>
        <p:spPr>
          <a:xfrm>
            <a:off x="9132000" y="-14895"/>
            <a:ext cx="3060000" cy="23291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CE35F58D-F29A-EF46-A382-7C9AF691CBA0}"/>
              </a:ext>
            </a:extLst>
          </p:cNvPr>
          <p:cNvSpPr/>
          <p:nvPr/>
        </p:nvSpPr>
        <p:spPr>
          <a:xfrm>
            <a:off x="3012000" y="-14895"/>
            <a:ext cx="3060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743DD761-313F-414E-88FC-1A0FC2149871}"/>
              </a:ext>
            </a:extLst>
          </p:cNvPr>
          <p:cNvSpPr/>
          <p:nvPr/>
        </p:nvSpPr>
        <p:spPr>
          <a:xfrm>
            <a:off x="6072000" y="-14895"/>
            <a:ext cx="3060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5"/>
              </a:solidFill>
            </a:endParaRPr>
          </a:p>
        </p:txBody>
      </p:sp>
      <p:sp>
        <p:nvSpPr>
          <p:cNvPr id="16" name="Rectangle 15">
            <a:extLst>
              <a:ext uri="{FF2B5EF4-FFF2-40B4-BE49-F238E27FC236}">
                <a16:creationId xmlns:a16="http://schemas.microsoft.com/office/drawing/2014/main" id="{D848EC94-215B-2244-8AA4-564292118D55}"/>
              </a:ext>
            </a:extLst>
          </p:cNvPr>
          <p:cNvSpPr/>
          <p:nvPr/>
        </p:nvSpPr>
        <p:spPr>
          <a:xfrm>
            <a:off x="-9728" y="-14896"/>
            <a:ext cx="3096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16">
            <a:extLst>
              <a:ext uri="{FF2B5EF4-FFF2-40B4-BE49-F238E27FC236}">
                <a16:creationId xmlns:a16="http://schemas.microsoft.com/office/drawing/2014/main" id="{61DE38B7-1AC6-5248-9BBD-7FB05020E248}"/>
              </a:ext>
            </a:extLst>
          </p:cNvPr>
          <p:cNvSpPr/>
          <p:nvPr/>
        </p:nvSpPr>
        <p:spPr>
          <a:xfrm>
            <a:off x="2125980" y="3554730"/>
            <a:ext cx="828870" cy="598376"/>
          </a:xfrm>
          <a:prstGeom prst="ellipse">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05346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dissolv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dissolve">
                                      <p:cBhvr>
                                        <p:cTn id="15" dur="500"/>
                                        <p:tgtEl>
                                          <p:spTgt spid="2">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dissolve">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dissolve">
                                      <p:cBhvr>
                                        <p:cTn id="23" dur="500"/>
                                        <p:tgtEl>
                                          <p:spTgt spid="2">
                                            <p:txEl>
                                              <p:pRg st="4" end="4"/>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dissolve">
                                      <p:cBhvr>
                                        <p:cTn id="26" dur="500"/>
                                        <p:tgtEl>
                                          <p:spTgt spid="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dissolve">
                                      <p:cBhvr>
                                        <p:cTn id="31" dur="500"/>
                                        <p:tgtEl>
                                          <p:spTgt spid="2">
                                            <p:txEl>
                                              <p:pRg st="6" end="6"/>
                                            </p:txEl>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Effect transition="in" filter="dissolve">
                                      <p:cBhvr>
                                        <p:cTn id="34" dur="500"/>
                                        <p:tgtEl>
                                          <p:spTgt spid="2">
                                            <p:txEl>
                                              <p:pRg st="7" end="7"/>
                                            </p:txEl>
                                          </p:spTgt>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Effect transition="in" filter="dissolve">
                                      <p:cBhvr>
                                        <p:cTn id="37" dur="500"/>
                                        <p:tgtEl>
                                          <p:spTgt spid="2">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
                                            <p:txEl>
                                              <p:pRg st="9" end="9"/>
                                            </p:txEl>
                                          </p:spTgt>
                                        </p:tgtEl>
                                        <p:attrNameLst>
                                          <p:attrName>style.visibility</p:attrName>
                                        </p:attrNameLst>
                                      </p:cBhvr>
                                      <p:to>
                                        <p:strVal val="visible"/>
                                      </p:to>
                                    </p:set>
                                    <p:animEffect transition="in" filter="dissolve">
                                      <p:cBhvr>
                                        <p:cTn id="42" dur="500"/>
                                        <p:tgtEl>
                                          <p:spTgt spid="2">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dissolve">
                                      <p:cBhvr>
                                        <p:cTn id="47" dur="500"/>
                                        <p:tgtEl>
                                          <p:spTgt spid="12"/>
                                        </p:tgtEl>
                                      </p:cBhvr>
                                    </p:animEffect>
                                  </p:childTnLst>
                                </p:cTn>
                              </p:par>
                            </p:childTnLst>
                          </p:cTn>
                        </p:par>
                        <p:par>
                          <p:cTn id="48" fill="hold">
                            <p:stCondLst>
                              <p:cond delay="500"/>
                            </p:stCondLst>
                            <p:childTnLst>
                              <p:par>
                                <p:cTn id="49" presetID="9" presetClass="entr" presetSubtype="0" fill="hold" grpId="0" nodeType="afterEffect">
                                  <p:stCondLst>
                                    <p:cond delay="1500"/>
                                  </p:stCondLst>
                                  <p:childTnLst>
                                    <p:set>
                                      <p:cBhvr>
                                        <p:cTn id="50" dur="1" fill="hold">
                                          <p:stCondLst>
                                            <p:cond delay="0"/>
                                          </p:stCondLst>
                                        </p:cTn>
                                        <p:tgtEl>
                                          <p:spTgt spid="17"/>
                                        </p:tgtEl>
                                        <p:attrNameLst>
                                          <p:attrName>style.visibility</p:attrName>
                                        </p:attrNameLst>
                                      </p:cBhvr>
                                      <p:to>
                                        <p:strVal val="visible"/>
                                      </p:to>
                                    </p:set>
                                    <p:animEffect transition="in" filter="dissolve">
                                      <p:cBhvr>
                                        <p:cTn id="5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2167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C15CEB-17BA-FE4A-A17E-6315F6714C2A}"/>
              </a:ext>
            </a:extLst>
          </p:cNvPr>
          <p:cNvSpPr>
            <a:spLocks noGrp="1"/>
          </p:cNvSpPr>
          <p:nvPr>
            <p:ph idx="1"/>
          </p:nvPr>
        </p:nvSpPr>
        <p:spPr/>
        <p:txBody>
          <a:bodyPr/>
          <a:lstStyle/>
          <a:p>
            <a:r>
              <a:rPr lang="en-GB" b="0" dirty="0"/>
              <a:t>CERN was in the middle of a 2-year long shut-down, scheduled to implement a major upgrade in the LHC injectors complex and to perform consolidation and maintenance on large parts of the LHC, when in March 2019 the Covid pandemic imposed itself. Installation work was adapted to comply to the new Covid related measures put in place and the schedule was shifted because of the lock-down. The gradual commissioning of the renewed complex was launched in Autumn 2020 and was substantially impacted by the measures imposed.</a:t>
            </a:r>
            <a:br>
              <a:rPr lang="en-GB" dirty="0"/>
            </a:br>
            <a:r>
              <a:rPr lang="en-GB" b="0" dirty="0"/>
              <a:t>This contribution will address the impact of Covid on the work organization for the commissioning and operation of the accelerator complex, the extra measures and tools that were put in place together with a brief overview of new tools and habits that are likely to stay around even after the Covid pandemic has extinguished.</a:t>
            </a:r>
            <a:endParaRPr lang="en-GB" dirty="0"/>
          </a:p>
        </p:txBody>
      </p:sp>
      <p:sp>
        <p:nvSpPr>
          <p:cNvPr id="3" name="Title 2">
            <a:extLst>
              <a:ext uri="{FF2B5EF4-FFF2-40B4-BE49-F238E27FC236}">
                <a16:creationId xmlns:a16="http://schemas.microsoft.com/office/drawing/2014/main" id="{25BB6829-76CB-684F-AA8F-940EF32EED44}"/>
              </a:ext>
            </a:extLst>
          </p:cNvPr>
          <p:cNvSpPr>
            <a:spLocks noGrp="1"/>
          </p:cNvSpPr>
          <p:nvPr>
            <p:ph type="title"/>
          </p:nvPr>
        </p:nvSpPr>
        <p:spPr/>
        <p:txBody>
          <a:bodyPr/>
          <a:lstStyle/>
          <a:p>
            <a:r>
              <a:rPr lang="en-GB" dirty="0"/>
              <a:t>Abstract</a:t>
            </a:r>
          </a:p>
        </p:txBody>
      </p:sp>
      <p:sp>
        <p:nvSpPr>
          <p:cNvPr id="4" name="Date Placeholder 3">
            <a:extLst>
              <a:ext uri="{FF2B5EF4-FFF2-40B4-BE49-F238E27FC236}">
                <a16:creationId xmlns:a16="http://schemas.microsoft.com/office/drawing/2014/main" id="{CAE8CD4B-105D-5847-A753-89C19839023F}"/>
              </a:ext>
            </a:extLst>
          </p:cNvPr>
          <p:cNvSpPr>
            <a:spLocks noGrp="1"/>
          </p:cNvSpPr>
          <p:nvPr>
            <p:ph type="dt" sz="half" idx="10"/>
          </p:nvPr>
        </p:nvSpPr>
        <p:spPr/>
        <p:txBody>
          <a:bodyPr/>
          <a:lstStyle/>
          <a:p>
            <a:r>
              <a:rPr lang="de-CH"/>
              <a:t>06.10.2021</a:t>
            </a:r>
            <a:endParaRPr lang="en-US" dirty="0"/>
          </a:p>
        </p:txBody>
      </p:sp>
      <p:sp>
        <p:nvSpPr>
          <p:cNvPr id="5" name="Footer Placeholder 4">
            <a:extLst>
              <a:ext uri="{FF2B5EF4-FFF2-40B4-BE49-F238E27FC236}">
                <a16:creationId xmlns:a16="http://schemas.microsoft.com/office/drawing/2014/main" id="{5BAF77AF-5361-EC44-AEB2-1118E39E4858}"/>
              </a:ext>
            </a:extLst>
          </p:cNvPr>
          <p:cNvSpPr>
            <a:spLocks noGrp="1"/>
          </p:cNvSpPr>
          <p:nvPr>
            <p:ph type="ftr" sz="quarter" idx="11"/>
          </p:nvPr>
        </p:nvSpPr>
        <p:spPr/>
        <p:txBody>
          <a:bodyPr/>
          <a:lstStyle/>
          <a:p>
            <a:r>
              <a:rPr lang="en-US"/>
              <a:t>R. Steerenberg | Workshop on Accelerator Operations - 2021</a:t>
            </a:r>
            <a:endParaRPr lang="en-US" dirty="0"/>
          </a:p>
        </p:txBody>
      </p:sp>
      <p:sp>
        <p:nvSpPr>
          <p:cNvPr id="6" name="Slide Number Placeholder 5">
            <a:extLst>
              <a:ext uri="{FF2B5EF4-FFF2-40B4-BE49-F238E27FC236}">
                <a16:creationId xmlns:a16="http://schemas.microsoft.com/office/drawing/2014/main" id="{9140913F-D63F-DD45-9D1F-BED3933C9134}"/>
              </a:ext>
            </a:extLst>
          </p:cNvPr>
          <p:cNvSpPr>
            <a:spLocks noGrp="1"/>
          </p:cNvSpPr>
          <p:nvPr>
            <p:ph type="sldNum" sz="quarter" idx="12"/>
          </p:nvPr>
        </p:nvSpPr>
        <p:spPr/>
        <p:txBody>
          <a:bodyPr/>
          <a:lstStyle/>
          <a:p>
            <a:fld id="{36B5EA5A-BC32-A742-B11B-8E7414D5B535}" type="slidenum">
              <a:rPr lang="en-US" smtClean="0"/>
              <a:pPr/>
              <a:t>26</a:t>
            </a:fld>
            <a:endParaRPr lang="en-US" dirty="0"/>
          </a:p>
        </p:txBody>
      </p:sp>
    </p:spTree>
    <p:extLst>
      <p:ext uri="{BB962C8B-B14F-4D97-AF65-F5344CB8AC3E}">
        <p14:creationId xmlns:p14="http://schemas.microsoft.com/office/powerpoint/2010/main" val="2102478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9F4512-77FC-B040-BE93-13FE89100979}"/>
              </a:ext>
            </a:extLst>
          </p:cNvPr>
          <p:cNvSpPr>
            <a:spLocks noGrp="1"/>
          </p:cNvSpPr>
          <p:nvPr>
            <p:ph type="dt" sz="half" idx="10"/>
          </p:nvPr>
        </p:nvSpPr>
        <p:spPr/>
        <p:txBody>
          <a:bodyPr/>
          <a:lstStyle/>
          <a:p>
            <a:r>
              <a:rPr lang="de-CH"/>
              <a:t>06.10.2021</a:t>
            </a:r>
            <a:endParaRPr lang="en-US" dirty="0"/>
          </a:p>
        </p:txBody>
      </p:sp>
      <p:sp>
        <p:nvSpPr>
          <p:cNvPr id="3" name="Footer Placeholder 2">
            <a:extLst>
              <a:ext uri="{FF2B5EF4-FFF2-40B4-BE49-F238E27FC236}">
                <a16:creationId xmlns:a16="http://schemas.microsoft.com/office/drawing/2014/main" id="{42C1D769-BCC6-354A-84C8-549347C00E1D}"/>
              </a:ext>
            </a:extLst>
          </p:cNvPr>
          <p:cNvSpPr>
            <a:spLocks noGrp="1"/>
          </p:cNvSpPr>
          <p:nvPr>
            <p:ph type="ftr" sz="quarter" idx="11"/>
          </p:nvPr>
        </p:nvSpPr>
        <p:spPr/>
        <p:txBody>
          <a:bodyPr/>
          <a:lstStyle/>
          <a:p>
            <a:r>
              <a:rPr lang="en-US"/>
              <a:t>R. Steerenberg | Workshop on Accelerator Operations - 2021</a:t>
            </a:r>
            <a:endParaRPr lang="en-US" dirty="0"/>
          </a:p>
        </p:txBody>
      </p:sp>
      <p:sp>
        <p:nvSpPr>
          <p:cNvPr id="4" name="Slide Number Placeholder 3">
            <a:extLst>
              <a:ext uri="{FF2B5EF4-FFF2-40B4-BE49-F238E27FC236}">
                <a16:creationId xmlns:a16="http://schemas.microsoft.com/office/drawing/2014/main" id="{26094A9C-7A6B-4741-9065-49F4CBDBA1FC}"/>
              </a:ext>
            </a:extLst>
          </p:cNvPr>
          <p:cNvSpPr>
            <a:spLocks noGrp="1"/>
          </p:cNvSpPr>
          <p:nvPr>
            <p:ph type="sldNum" sz="quarter" idx="12"/>
          </p:nvPr>
        </p:nvSpPr>
        <p:spPr/>
        <p:txBody>
          <a:bodyPr/>
          <a:lstStyle/>
          <a:p>
            <a:fld id="{36B5EA5A-BC32-A742-B11B-8E7414D5B535}" type="slidenum">
              <a:rPr lang="en-US" smtClean="0"/>
              <a:pPr/>
              <a:t>27</a:t>
            </a:fld>
            <a:endParaRPr lang="en-US" dirty="0"/>
          </a:p>
        </p:txBody>
      </p:sp>
      <p:pic>
        <p:nvPicPr>
          <p:cNvPr id="6" name="Picture 5">
            <a:extLst>
              <a:ext uri="{FF2B5EF4-FFF2-40B4-BE49-F238E27FC236}">
                <a16:creationId xmlns:a16="http://schemas.microsoft.com/office/drawing/2014/main" id="{ACC04037-2F3A-AF4C-A6D3-18F44D6FE8B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566150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8CBA84A3-C8CC-FB41-ADFF-36A6884AAEBE}"/>
              </a:ext>
            </a:extLst>
          </p:cNvPr>
          <p:cNvGrpSpPr/>
          <p:nvPr/>
        </p:nvGrpSpPr>
        <p:grpSpPr>
          <a:xfrm>
            <a:off x="823851" y="1221975"/>
            <a:ext cx="10319440" cy="4680000"/>
            <a:chOff x="1056341" y="1129642"/>
            <a:chExt cx="10319440" cy="4680000"/>
          </a:xfrm>
        </p:grpSpPr>
        <p:pic>
          <p:nvPicPr>
            <p:cNvPr id="15" name="Picture 14">
              <a:extLst>
                <a:ext uri="{FF2B5EF4-FFF2-40B4-BE49-F238E27FC236}">
                  <a16:creationId xmlns:a16="http://schemas.microsoft.com/office/drawing/2014/main" id="{11565DDC-7245-0742-AA72-2C716EAD633F}"/>
                </a:ext>
              </a:extLst>
            </p:cNvPr>
            <p:cNvPicPr>
              <a:picLocks noChangeAspect="1"/>
            </p:cNvPicPr>
            <p:nvPr/>
          </p:nvPicPr>
          <p:blipFill>
            <a:blip r:embed="rId2"/>
            <a:stretch>
              <a:fillRect/>
            </a:stretch>
          </p:blipFill>
          <p:spPr>
            <a:xfrm>
              <a:off x="1060919" y="1129642"/>
              <a:ext cx="10314862" cy="4680000"/>
            </a:xfrm>
            <a:prstGeom prst="rect">
              <a:avLst/>
            </a:prstGeom>
          </p:spPr>
        </p:pic>
        <p:pic>
          <p:nvPicPr>
            <p:cNvPr id="17" name="Picture 16">
              <a:extLst>
                <a:ext uri="{FF2B5EF4-FFF2-40B4-BE49-F238E27FC236}">
                  <a16:creationId xmlns:a16="http://schemas.microsoft.com/office/drawing/2014/main" id="{8C87B4D9-CFCB-ED49-8DF3-31B01854D048}"/>
                </a:ext>
              </a:extLst>
            </p:cNvPr>
            <p:cNvPicPr>
              <a:picLocks noChangeAspect="1"/>
            </p:cNvPicPr>
            <p:nvPr/>
          </p:nvPicPr>
          <p:blipFill>
            <a:blip r:embed="rId3"/>
            <a:stretch>
              <a:fillRect/>
            </a:stretch>
          </p:blipFill>
          <p:spPr>
            <a:xfrm>
              <a:off x="1056341" y="1129642"/>
              <a:ext cx="436173" cy="4680000"/>
            </a:xfrm>
            <a:prstGeom prst="rect">
              <a:avLst/>
            </a:prstGeom>
          </p:spPr>
        </p:pic>
      </p:grpSp>
      <p:sp>
        <p:nvSpPr>
          <p:cNvPr id="3" name="Title 2">
            <a:extLst>
              <a:ext uri="{FF2B5EF4-FFF2-40B4-BE49-F238E27FC236}">
                <a16:creationId xmlns:a16="http://schemas.microsoft.com/office/drawing/2014/main" id="{D04CB1E6-2E7E-414F-9889-F9C61A981BE2}"/>
              </a:ext>
            </a:extLst>
          </p:cNvPr>
          <p:cNvSpPr>
            <a:spLocks noGrp="1"/>
          </p:cNvSpPr>
          <p:nvPr>
            <p:ph type="title"/>
          </p:nvPr>
        </p:nvSpPr>
        <p:spPr/>
        <p:txBody>
          <a:bodyPr/>
          <a:lstStyle/>
          <a:p>
            <a:r>
              <a:rPr lang="en-GB" sz="3300" dirty="0"/>
              <a:t>Long Shutdown 2 schedule prior to the Covid pandemic</a:t>
            </a:r>
          </a:p>
        </p:txBody>
      </p:sp>
      <p:sp>
        <p:nvSpPr>
          <p:cNvPr id="4" name="Date Placeholder 3">
            <a:extLst>
              <a:ext uri="{FF2B5EF4-FFF2-40B4-BE49-F238E27FC236}">
                <a16:creationId xmlns:a16="http://schemas.microsoft.com/office/drawing/2014/main" id="{99BB75FE-FAF7-1A40-8554-1C76638805FA}"/>
              </a:ext>
            </a:extLst>
          </p:cNvPr>
          <p:cNvSpPr>
            <a:spLocks noGrp="1"/>
          </p:cNvSpPr>
          <p:nvPr>
            <p:ph type="dt" sz="half" idx="10"/>
          </p:nvPr>
        </p:nvSpPr>
        <p:spPr/>
        <p:txBody>
          <a:bodyPr/>
          <a:lstStyle/>
          <a:p>
            <a:r>
              <a:rPr lang="de-CH"/>
              <a:t>06.10.2021</a:t>
            </a:r>
            <a:endParaRPr lang="en-US" dirty="0"/>
          </a:p>
        </p:txBody>
      </p:sp>
      <p:sp>
        <p:nvSpPr>
          <p:cNvPr id="5" name="Footer Placeholder 4">
            <a:extLst>
              <a:ext uri="{FF2B5EF4-FFF2-40B4-BE49-F238E27FC236}">
                <a16:creationId xmlns:a16="http://schemas.microsoft.com/office/drawing/2014/main" id="{465CB593-4B94-EB4C-AB03-8BE6A116B46C}"/>
              </a:ext>
            </a:extLst>
          </p:cNvPr>
          <p:cNvSpPr>
            <a:spLocks noGrp="1"/>
          </p:cNvSpPr>
          <p:nvPr>
            <p:ph type="ftr" sz="quarter" idx="11"/>
          </p:nvPr>
        </p:nvSpPr>
        <p:spPr/>
        <p:txBody>
          <a:bodyPr/>
          <a:lstStyle/>
          <a:p>
            <a:r>
              <a:rPr lang="en-US"/>
              <a:t>R. Steerenberg | Workshop on Accelerator Operations - 2021</a:t>
            </a:r>
            <a:endParaRPr lang="en-US" dirty="0"/>
          </a:p>
        </p:txBody>
      </p:sp>
      <p:sp>
        <p:nvSpPr>
          <p:cNvPr id="6" name="Slide Number Placeholder 5">
            <a:extLst>
              <a:ext uri="{FF2B5EF4-FFF2-40B4-BE49-F238E27FC236}">
                <a16:creationId xmlns:a16="http://schemas.microsoft.com/office/drawing/2014/main" id="{3E2EC73C-F1FE-484B-8C09-5CB976931A2F}"/>
              </a:ext>
            </a:extLst>
          </p:cNvPr>
          <p:cNvSpPr>
            <a:spLocks noGrp="1"/>
          </p:cNvSpPr>
          <p:nvPr>
            <p:ph type="sldNum" sz="quarter" idx="12"/>
          </p:nvPr>
        </p:nvSpPr>
        <p:spPr/>
        <p:txBody>
          <a:bodyPr/>
          <a:lstStyle/>
          <a:p>
            <a:fld id="{36B5EA5A-BC32-A742-B11B-8E7414D5B535}" type="slidenum">
              <a:rPr lang="en-US" smtClean="0"/>
              <a:pPr/>
              <a:t>28</a:t>
            </a:fld>
            <a:endParaRPr lang="en-US" dirty="0"/>
          </a:p>
        </p:txBody>
      </p:sp>
      <p:sp>
        <p:nvSpPr>
          <p:cNvPr id="8" name="TextBox 7">
            <a:extLst>
              <a:ext uri="{FF2B5EF4-FFF2-40B4-BE49-F238E27FC236}">
                <a16:creationId xmlns:a16="http://schemas.microsoft.com/office/drawing/2014/main" id="{B5210E53-1860-AF42-95B5-C49B73F4A646}"/>
              </a:ext>
            </a:extLst>
          </p:cNvPr>
          <p:cNvSpPr txBox="1"/>
          <p:nvPr/>
        </p:nvSpPr>
        <p:spPr>
          <a:xfrm>
            <a:off x="7291184" y="5809642"/>
            <a:ext cx="3839897" cy="184666"/>
          </a:xfrm>
          <a:prstGeom prst="rect">
            <a:avLst/>
          </a:prstGeom>
          <a:noFill/>
        </p:spPr>
        <p:txBody>
          <a:bodyPr wrap="none" lIns="0" tIns="0" rIns="0" bIns="0" rtlCol="0">
            <a:spAutoFit/>
          </a:bodyPr>
          <a:lstStyle/>
          <a:p>
            <a:pPr algn="l"/>
            <a:r>
              <a:rPr lang="en-GB" sz="1200" i="1" dirty="0"/>
              <a:t>EDMS: 1687788 Version 2.4 – released </a:t>
            </a:r>
            <a:r>
              <a:rPr lang="en-GB" sz="1200" b="1" i="1" dirty="0"/>
              <a:t>8 January 2020</a:t>
            </a:r>
          </a:p>
        </p:txBody>
      </p:sp>
      <p:sp>
        <p:nvSpPr>
          <p:cNvPr id="9" name="TextBox 8">
            <a:extLst>
              <a:ext uri="{FF2B5EF4-FFF2-40B4-BE49-F238E27FC236}">
                <a16:creationId xmlns:a16="http://schemas.microsoft.com/office/drawing/2014/main" id="{828E1236-463F-6F40-9C36-981D8DCC61F9}"/>
              </a:ext>
            </a:extLst>
          </p:cNvPr>
          <p:cNvSpPr txBox="1"/>
          <p:nvPr/>
        </p:nvSpPr>
        <p:spPr>
          <a:xfrm>
            <a:off x="626962" y="2346170"/>
            <a:ext cx="10938076" cy="2361398"/>
          </a:xfrm>
          <a:prstGeom prst="rect">
            <a:avLst/>
          </a:prstGeom>
          <a:solidFill>
            <a:schemeClr val="accent6">
              <a:lumMod val="40000"/>
              <a:lumOff val="60000"/>
              <a:alpha val="90000"/>
            </a:schemeClr>
          </a:solidFill>
        </p:spPr>
        <p:txBody>
          <a:bodyPr wrap="square" lIns="72000" tIns="72000" rIns="72000" bIns="72000" rtlCol="0">
            <a:spAutoFit/>
          </a:bodyPr>
          <a:lstStyle/>
          <a:p>
            <a:pPr algn="ctr"/>
            <a:r>
              <a:rPr lang="en-GB" sz="2400" dirty="0"/>
              <a:t>Initially looking at a gradual beam commissioning of the </a:t>
            </a:r>
            <a:r>
              <a:rPr lang="en-GB" sz="2400" b="1" dirty="0"/>
              <a:t>injectors complex </a:t>
            </a:r>
          </a:p>
          <a:p>
            <a:pPr algn="ctr"/>
            <a:r>
              <a:rPr lang="en-GB" sz="2400" dirty="0"/>
              <a:t>from </a:t>
            </a:r>
            <a:r>
              <a:rPr lang="en-GB" sz="2400" b="1" dirty="0"/>
              <a:t>mid-April 2020 until early March 2021 </a:t>
            </a:r>
          </a:p>
          <a:p>
            <a:pPr algn="ctr"/>
            <a:endParaRPr lang="en-GB" sz="2400" dirty="0"/>
          </a:p>
          <a:p>
            <a:pPr algn="ctr"/>
            <a:r>
              <a:rPr lang="en-GB" sz="2400" dirty="0"/>
              <a:t>Beam commissioning of the </a:t>
            </a:r>
            <a:r>
              <a:rPr lang="en-GB" sz="2400" b="1" dirty="0"/>
              <a:t>LHC</a:t>
            </a:r>
            <a:r>
              <a:rPr lang="en-GB" sz="2400" dirty="0"/>
              <a:t> was foreseen to </a:t>
            </a:r>
            <a:r>
              <a:rPr lang="en-GB" sz="2400" b="1" dirty="0"/>
              <a:t>start March 2021</a:t>
            </a:r>
          </a:p>
          <a:p>
            <a:pPr algn="ctr"/>
            <a:endParaRPr lang="en-GB" sz="2400" dirty="0"/>
          </a:p>
          <a:p>
            <a:pPr algn="ctr"/>
            <a:r>
              <a:rPr lang="en-GB" sz="2400" dirty="0"/>
              <a:t>…..a similar planning exists for the experimental facilities</a:t>
            </a:r>
          </a:p>
        </p:txBody>
      </p:sp>
      <p:sp>
        <p:nvSpPr>
          <p:cNvPr id="10" name="Oval 9">
            <a:extLst>
              <a:ext uri="{FF2B5EF4-FFF2-40B4-BE49-F238E27FC236}">
                <a16:creationId xmlns:a16="http://schemas.microsoft.com/office/drawing/2014/main" id="{FE259705-93A4-674A-BBE7-DA1804EC4A44}"/>
              </a:ext>
            </a:extLst>
          </p:cNvPr>
          <p:cNvSpPr/>
          <p:nvPr/>
        </p:nvSpPr>
        <p:spPr>
          <a:xfrm>
            <a:off x="9282894" y="5722141"/>
            <a:ext cx="1917254" cy="365125"/>
          </a:xfrm>
          <a:prstGeom prst="ellipse">
            <a:avLst/>
          </a:prstGeom>
          <a:noFill/>
          <a:ln w="317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6476266E-1C1F-4A45-B2DF-F2779BC7B6F4}"/>
              </a:ext>
            </a:extLst>
          </p:cNvPr>
          <p:cNvSpPr/>
          <p:nvPr/>
        </p:nvSpPr>
        <p:spPr>
          <a:xfrm>
            <a:off x="9132000" y="-14895"/>
            <a:ext cx="3060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20">
            <a:extLst>
              <a:ext uri="{FF2B5EF4-FFF2-40B4-BE49-F238E27FC236}">
                <a16:creationId xmlns:a16="http://schemas.microsoft.com/office/drawing/2014/main" id="{587B6C8E-8EE0-2840-B86D-AA07D2E6FCA6}"/>
              </a:ext>
            </a:extLst>
          </p:cNvPr>
          <p:cNvSpPr/>
          <p:nvPr/>
        </p:nvSpPr>
        <p:spPr>
          <a:xfrm>
            <a:off x="3012000" y="-14895"/>
            <a:ext cx="3060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extLst>
              <a:ext uri="{FF2B5EF4-FFF2-40B4-BE49-F238E27FC236}">
                <a16:creationId xmlns:a16="http://schemas.microsoft.com/office/drawing/2014/main" id="{22CC507A-C00C-8D40-8910-FCCFDEA3A4B7}"/>
              </a:ext>
            </a:extLst>
          </p:cNvPr>
          <p:cNvSpPr/>
          <p:nvPr/>
        </p:nvSpPr>
        <p:spPr>
          <a:xfrm>
            <a:off x="6072000" y="-14895"/>
            <a:ext cx="3060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5"/>
              </a:solidFill>
            </a:endParaRPr>
          </a:p>
        </p:txBody>
      </p:sp>
      <p:sp>
        <p:nvSpPr>
          <p:cNvPr id="23" name="Rectangle 22">
            <a:extLst>
              <a:ext uri="{FF2B5EF4-FFF2-40B4-BE49-F238E27FC236}">
                <a16:creationId xmlns:a16="http://schemas.microsoft.com/office/drawing/2014/main" id="{6B336A36-22AD-F84A-A802-E6861C2704DC}"/>
              </a:ext>
            </a:extLst>
          </p:cNvPr>
          <p:cNvSpPr/>
          <p:nvPr/>
        </p:nvSpPr>
        <p:spPr>
          <a:xfrm>
            <a:off x="-9728" y="-14896"/>
            <a:ext cx="3096000" cy="2329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21009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1DFF29-E001-0846-915F-3D31FA42D579}"/>
              </a:ext>
            </a:extLst>
          </p:cNvPr>
          <p:cNvSpPr>
            <a:spLocks noGrp="1"/>
          </p:cNvSpPr>
          <p:nvPr>
            <p:ph idx="1"/>
          </p:nvPr>
        </p:nvSpPr>
        <p:spPr>
          <a:xfrm>
            <a:off x="407988" y="1124744"/>
            <a:ext cx="11376024" cy="4608512"/>
          </a:xfrm>
        </p:spPr>
        <p:txBody>
          <a:bodyPr/>
          <a:lstStyle/>
          <a:p>
            <a:pPr marL="342900" indent="-342900">
              <a:lnSpc>
                <a:spcPct val="200000"/>
              </a:lnSpc>
              <a:buFont typeface="Arial" panose="020B0604020202020204" pitchFamily="34" charset="0"/>
              <a:buChar char="•"/>
            </a:pPr>
            <a:r>
              <a:rPr lang="en-GB" sz="2800" dirty="0">
                <a:solidFill>
                  <a:schemeClr val="tx1"/>
                </a:solidFill>
              </a:rPr>
              <a:t>The Context: Long Shutdown &amp; Commissioning</a:t>
            </a:r>
          </a:p>
          <a:p>
            <a:pPr marL="342900" indent="-342900">
              <a:lnSpc>
                <a:spcPct val="200000"/>
              </a:lnSpc>
              <a:buFont typeface="Arial" panose="020B0604020202020204" pitchFamily="34" charset="0"/>
              <a:buChar char="•"/>
            </a:pPr>
            <a:r>
              <a:rPr lang="en-GB" sz="2800" dirty="0">
                <a:solidFill>
                  <a:schemeClr val="bg1">
                    <a:lumMod val="75000"/>
                  </a:schemeClr>
                </a:solidFill>
              </a:rPr>
              <a:t>The Impact of Covid, Measures and Tools put in place</a:t>
            </a:r>
          </a:p>
          <a:p>
            <a:pPr marL="342900" indent="-342900">
              <a:lnSpc>
                <a:spcPct val="200000"/>
              </a:lnSpc>
              <a:buFont typeface="Arial" panose="020B0604020202020204" pitchFamily="34" charset="0"/>
              <a:buChar char="•"/>
            </a:pPr>
            <a:r>
              <a:rPr lang="en-GB" sz="2800" dirty="0">
                <a:solidFill>
                  <a:schemeClr val="bg1">
                    <a:lumMod val="75000"/>
                  </a:schemeClr>
                </a:solidFill>
              </a:rPr>
              <a:t>Post-Covid</a:t>
            </a:r>
          </a:p>
          <a:p>
            <a:pPr marL="342900" indent="-342900">
              <a:lnSpc>
                <a:spcPct val="200000"/>
              </a:lnSpc>
              <a:buFont typeface="Arial" panose="020B0604020202020204" pitchFamily="34" charset="0"/>
              <a:buChar char="•"/>
            </a:pPr>
            <a:r>
              <a:rPr lang="en-GB" sz="2800" dirty="0">
                <a:solidFill>
                  <a:schemeClr val="bg1">
                    <a:lumMod val="75000"/>
                  </a:schemeClr>
                </a:solidFill>
              </a:rPr>
              <a:t>Concluding Remarks</a:t>
            </a:r>
          </a:p>
          <a:p>
            <a:endParaRPr lang="en-GB" dirty="0"/>
          </a:p>
        </p:txBody>
      </p:sp>
      <p:sp>
        <p:nvSpPr>
          <p:cNvPr id="3" name="Title 2">
            <a:extLst>
              <a:ext uri="{FF2B5EF4-FFF2-40B4-BE49-F238E27FC236}">
                <a16:creationId xmlns:a16="http://schemas.microsoft.com/office/drawing/2014/main" id="{A1B182EF-C505-8845-BA0B-D1919EA652D4}"/>
              </a:ext>
            </a:extLst>
          </p:cNvPr>
          <p:cNvSpPr>
            <a:spLocks noGrp="1"/>
          </p:cNvSpPr>
          <p:nvPr>
            <p:ph type="title"/>
          </p:nvPr>
        </p:nvSpPr>
        <p:spPr/>
        <p:txBody>
          <a:bodyPr/>
          <a:lstStyle/>
          <a:p>
            <a:r>
              <a:rPr lang="en-GB" dirty="0"/>
              <a:t>Topics</a:t>
            </a:r>
          </a:p>
        </p:txBody>
      </p:sp>
      <p:sp>
        <p:nvSpPr>
          <p:cNvPr id="4" name="Date Placeholder 3">
            <a:extLst>
              <a:ext uri="{FF2B5EF4-FFF2-40B4-BE49-F238E27FC236}">
                <a16:creationId xmlns:a16="http://schemas.microsoft.com/office/drawing/2014/main" id="{AB9D96D3-5EF6-9141-A908-BF7E52FB182F}"/>
              </a:ext>
            </a:extLst>
          </p:cNvPr>
          <p:cNvSpPr>
            <a:spLocks noGrp="1"/>
          </p:cNvSpPr>
          <p:nvPr>
            <p:ph type="dt" sz="half" idx="10"/>
          </p:nvPr>
        </p:nvSpPr>
        <p:spPr/>
        <p:txBody>
          <a:bodyPr/>
          <a:lstStyle/>
          <a:p>
            <a:r>
              <a:rPr lang="de-CH"/>
              <a:t>06.10.2021</a:t>
            </a:r>
            <a:endParaRPr lang="en-US" dirty="0"/>
          </a:p>
        </p:txBody>
      </p:sp>
      <p:sp>
        <p:nvSpPr>
          <p:cNvPr id="5" name="Footer Placeholder 4">
            <a:extLst>
              <a:ext uri="{FF2B5EF4-FFF2-40B4-BE49-F238E27FC236}">
                <a16:creationId xmlns:a16="http://schemas.microsoft.com/office/drawing/2014/main" id="{54E0FB73-6883-D347-B85B-03B20EDB7F5F}"/>
              </a:ext>
            </a:extLst>
          </p:cNvPr>
          <p:cNvSpPr>
            <a:spLocks noGrp="1"/>
          </p:cNvSpPr>
          <p:nvPr>
            <p:ph type="ftr" sz="quarter" idx="11"/>
          </p:nvPr>
        </p:nvSpPr>
        <p:spPr/>
        <p:txBody>
          <a:bodyPr/>
          <a:lstStyle/>
          <a:p>
            <a:r>
              <a:rPr lang="en-US"/>
              <a:t>R. Steerenberg | Workshop on Accelerator Operations - 2021</a:t>
            </a:r>
            <a:endParaRPr lang="en-US" dirty="0"/>
          </a:p>
        </p:txBody>
      </p:sp>
      <p:sp>
        <p:nvSpPr>
          <p:cNvPr id="6" name="Slide Number Placeholder 5">
            <a:extLst>
              <a:ext uri="{FF2B5EF4-FFF2-40B4-BE49-F238E27FC236}">
                <a16:creationId xmlns:a16="http://schemas.microsoft.com/office/drawing/2014/main" id="{E594E1A5-BE13-1843-B746-11D1AC0E06D8}"/>
              </a:ext>
            </a:extLst>
          </p:cNvPr>
          <p:cNvSpPr>
            <a:spLocks noGrp="1"/>
          </p:cNvSpPr>
          <p:nvPr>
            <p:ph type="sldNum" sz="quarter" idx="12"/>
          </p:nvPr>
        </p:nvSpPr>
        <p:spPr/>
        <p:txBody>
          <a:bodyPr/>
          <a:lstStyle/>
          <a:p>
            <a:fld id="{36B5EA5A-BC32-A742-B11B-8E7414D5B535}" type="slidenum">
              <a:rPr lang="en-US" smtClean="0"/>
              <a:pPr/>
              <a:t>3</a:t>
            </a:fld>
            <a:endParaRPr lang="en-US" dirty="0"/>
          </a:p>
        </p:txBody>
      </p:sp>
      <p:sp>
        <p:nvSpPr>
          <p:cNvPr id="7" name="Rectangle 6">
            <a:extLst>
              <a:ext uri="{FF2B5EF4-FFF2-40B4-BE49-F238E27FC236}">
                <a16:creationId xmlns:a16="http://schemas.microsoft.com/office/drawing/2014/main" id="{8C2FD017-F3D8-3D46-8B4D-85710CD9BBBD}"/>
              </a:ext>
            </a:extLst>
          </p:cNvPr>
          <p:cNvSpPr/>
          <p:nvPr/>
        </p:nvSpPr>
        <p:spPr>
          <a:xfrm>
            <a:off x="9132000" y="-14895"/>
            <a:ext cx="3060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13C7145D-7ADE-9944-A1DA-7A91EB14C21B}"/>
              </a:ext>
            </a:extLst>
          </p:cNvPr>
          <p:cNvSpPr/>
          <p:nvPr/>
        </p:nvSpPr>
        <p:spPr>
          <a:xfrm>
            <a:off x="3012000" y="-14895"/>
            <a:ext cx="3060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661BA1CB-7759-614F-B1B2-0184EC1362AA}"/>
              </a:ext>
            </a:extLst>
          </p:cNvPr>
          <p:cNvSpPr/>
          <p:nvPr/>
        </p:nvSpPr>
        <p:spPr>
          <a:xfrm>
            <a:off x="6072000" y="-14895"/>
            <a:ext cx="3060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5"/>
              </a:solidFill>
            </a:endParaRPr>
          </a:p>
        </p:txBody>
      </p:sp>
      <p:sp>
        <p:nvSpPr>
          <p:cNvPr id="12" name="Rectangle 11">
            <a:extLst>
              <a:ext uri="{FF2B5EF4-FFF2-40B4-BE49-F238E27FC236}">
                <a16:creationId xmlns:a16="http://schemas.microsoft.com/office/drawing/2014/main" id="{04B27F23-7174-4244-9BAC-DAFCE31D560C}"/>
              </a:ext>
            </a:extLst>
          </p:cNvPr>
          <p:cNvSpPr/>
          <p:nvPr/>
        </p:nvSpPr>
        <p:spPr>
          <a:xfrm>
            <a:off x="-9728" y="-14896"/>
            <a:ext cx="3096000" cy="2329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616808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055140-1918-E74B-95AE-F1273F76FF68}"/>
              </a:ext>
            </a:extLst>
          </p:cNvPr>
          <p:cNvPicPr>
            <a:picLocks noChangeAspect="1"/>
          </p:cNvPicPr>
          <p:nvPr/>
        </p:nvPicPr>
        <p:blipFill>
          <a:blip r:embed="rId3"/>
          <a:stretch>
            <a:fillRect/>
          </a:stretch>
        </p:blipFill>
        <p:spPr>
          <a:xfrm>
            <a:off x="2414129" y="1129143"/>
            <a:ext cx="7354285" cy="4599713"/>
          </a:xfrm>
          <a:prstGeom prst="rect">
            <a:avLst/>
          </a:prstGeom>
        </p:spPr>
      </p:pic>
      <p:sp>
        <p:nvSpPr>
          <p:cNvPr id="14" name="Rectangle 13">
            <a:extLst>
              <a:ext uri="{FF2B5EF4-FFF2-40B4-BE49-F238E27FC236}">
                <a16:creationId xmlns:a16="http://schemas.microsoft.com/office/drawing/2014/main" id="{2CD68372-EE9C-594B-8B7B-962F4D60A41E}"/>
              </a:ext>
            </a:extLst>
          </p:cNvPr>
          <p:cNvSpPr/>
          <p:nvPr/>
        </p:nvSpPr>
        <p:spPr>
          <a:xfrm>
            <a:off x="4879" y="0"/>
            <a:ext cx="2366981" cy="63508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4E67E4B-C86F-D642-9A83-B35ABD24447B}"/>
              </a:ext>
            </a:extLst>
          </p:cNvPr>
          <p:cNvSpPr/>
          <p:nvPr/>
        </p:nvSpPr>
        <p:spPr>
          <a:xfrm>
            <a:off x="9806377" y="0"/>
            <a:ext cx="2385623" cy="63508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CD5009E8-3F35-8E45-99FB-729585CE7796}"/>
              </a:ext>
            </a:extLst>
          </p:cNvPr>
          <p:cNvSpPr>
            <a:spLocks noGrp="1"/>
          </p:cNvSpPr>
          <p:nvPr>
            <p:ph type="title"/>
          </p:nvPr>
        </p:nvSpPr>
        <p:spPr>
          <a:xfrm>
            <a:off x="2507675" y="277620"/>
            <a:ext cx="7201283" cy="1065742"/>
          </a:xfrm>
        </p:spPr>
        <p:txBody>
          <a:bodyPr/>
          <a:lstStyle/>
          <a:p>
            <a:r>
              <a:rPr lang="en-GB" dirty="0"/>
              <a:t>The CERN Accelerator Complex</a:t>
            </a:r>
          </a:p>
        </p:txBody>
      </p:sp>
      <p:sp>
        <p:nvSpPr>
          <p:cNvPr id="4" name="Date Placeholder 3">
            <a:extLst>
              <a:ext uri="{FF2B5EF4-FFF2-40B4-BE49-F238E27FC236}">
                <a16:creationId xmlns:a16="http://schemas.microsoft.com/office/drawing/2014/main" id="{FCAFED1E-1DEC-204E-8CEC-CEA036FE8472}"/>
              </a:ext>
            </a:extLst>
          </p:cNvPr>
          <p:cNvSpPr>
            <a:spLocks noGrp="1"/>
          </p:cNvSpPr>
          <p:nvPr>
            <p:ph type="dt" sz="half" idx="10"/>
          </p:nvPr>
        </p:nvSpPr>
        <p:spPr/>
        <p:txBody>
          <a:bodyPr/>
          <a:lstStyle/>
          <a:p>
            <a:r>
              <a:rPr lang="de-CH"/>
              <a:t>06.10.2021</a:t>
            </a:r>
            <a:endParaRPr lang="en-US" dirty="0"/>
          </a:p>
        </p:txBody>
      </p:sp>
      <p:sp>
        <p:nvSpPr>
          <p:cNvPr id="5" name="Footer Placeholder 4">
            <a:extLst>
              <a:ext uri="{FF2B5EF4-FFF2-40B4-BE49-F238E27FC236}">
                <a16:creationId xmlns:a16="http://schemas.microsoft.com/office/drawing/2014/main" id="{EE3EF67F-123D-AA44-9854-FCA54074A61D}"/>
              </a:ext>
            </a:extLst>
          </p:cNvPr>
          <p:cNvSpPr>
            <a:spLocks noGrp="1"/>
          </p:cNvSpPr>
          <p:nvPr>
            <p:ph type="ftr" sz="quarter" idx="11"/>
          </p:nvPr>
        </p:nvSpPr>
        <p:spPr/>
        <p:txBody>
          <a:bodyPr/>
          <a:lstStyle/>
          <a:p>
            <a:r>
              <a:rPr lang="en-US"/>
              <a:t>R. Steerenberg | Workshop on Accelerator Operations - 2021</a:t>
            </a:r>
            <a:endParaRPr lang="en-US" dirty="0"/>
          </a:p>
        </p:txBody>
      </p:sp>
      <p:sp>
        <p:nvSpPr>
          <p:cNvPr id="6" name="Slide Number Placeholder 5">
            <a:extLst>
              <a:ext uri="{FF2B5EF4-FFF2-40B4-BE49-F238E27FC236}">
                <a16:creationId xmlns:a16="http://schemas.microsoft.com/office/drawing/2014/main" id="{0AD0390B-6687-F844-B2E1-558612EBF981}"/>
              </a:ext>
            </a:extLst>
          </p:cNvPr>
          <p:cNvSpPr>
            <a:spLocks noGrp="1"/>
          </p:cNvSpPr>
          <p:nvPr>
            <p:ph type="sldNum" sz="quarter" idx="12"/>
          </p:nvPr>
        </p:nvSpPr>
        <p:spPr/>
        <p:txBody>
          <a:bodyPr/>
          <a:lstStyle/>
          <a:p>
            <a:fld id="{36B5EA5A-BC32-A742-B11B-8E7414D5B535}" type="slidenum">
              <a:rPr lang="en-US" smtClean="0"/>
              <a:pPr/>
              <a:t>4</a:t>
            </a:fld>
            <a:endParaRPr lang="en-US" dirty="0"/>
          </a:p>
        </p:txBody>
      </p:sp>
      <p:pic>
        <p:nvPicPr>
          <p:cNvPr id="8" name="Picture 7">
            <a:extLst>
              <a:ext uri="{FF2B5EF4-FFF2-40B4-BE49-F238E27FC236}">
                <a16:creationId xmlns:a16="http://schemas.microsoft.com/office/drawing/2014/main" id="{59A9251A-833D-8147-913B-8D41DAA9EFA1}"/>
              </a:ext>
            </a:extLst>
          </p:cNvPr>
          <p:cNvPicPr>
            <a:picLocks noChangeAspect="1"/>
          </p:cNvPicPr>
          <p:nvPr/>
        </p:nvPicPr>
        <p:blipFill>
          <a:blip r:embed="rId4"/>
          <a:stretch>
            <a:fillRect/>
          </a:stretch>
        </p:blipFill>
        <p:spPr>
          <a:xfrm>
            <a:off x="9929804" y="147695"/>
            <a:ext cx="2160000" cy="1406700"/>
          </a:xfrm>
          <a:prstGeom prst="rect">
            <a:avLst/>
          </a:prstGeom>
        </p:spPr>
      </p:pic>
      <p:pic>
        <p:nvPicPr>
          <p:cNvPr id="9" name="Picture 8">
            <a:extLst>
              <a:ext uri="{FF2B5EF4-FFF2-40B4-BE49-F238E27FC236}">
                <a16:creationId xmlns:a16="http://schemas.microsoft.com/office/drawing/2014/main" id="{874B97AB-FD14-3D4F-959C-AA97ADCC2982}"/>
              </a:ext>
            </a:extLst>
          </p:cNvPr>
          <p:cNvPicPr>
            <a:picLocks noChangeAspect="1"/>
          </p:cNvPicPr>
          <p:nvPr/>
        </p:nvPicPr>
        <p:blipFill>
          <a:blip r:embed="rId5"/>
          <a:stretch>
            <a:fillRect/>
          </a:stretch>
        </p:blipFill>
        <p:spPr>
          <a:xfrm>
            <a:off x="81945" y="99081"/>
            <a:ext cx="2160000" cy="1620000"/>
          </a:xfrm>
          <a:prstGeom prst="rect">
            <a:avLst/>
          </a:prstGeom>
        </p:spPr>
      </p:pic>
      <p:pic>
        <p:nvPicPr>
          <p:cNvPr id="10" name="Picture 9">
            <a:extLst>
              <a:ext uri="{FF2B5EF4-FFF2-40B4-BE49-F238E27FC236}">
                <a16:creationId xmlns:a16="http://schemas.microsoft.com/office/drawing/2014/main" id="{5A83E2F8-63E7-B24E-ACF4-13D90B6FE708}"/>
              </a:ext>
            </a:extLst>
          </p:cNvPr>
          <p:cNvPicPr>
            <a:picLocks noChangeAspect="1"/>
          </p:cNvPicPr>
          <p:nvPr/>
        </p:nvPicPr>
        <p:blipFill>
          <a:blip r:embed="rId6"/>
          <a:stretch>
            <a:fillRect/>
          </a:stretch>
        </p:blipFill>
        <p:spPr>
          <a:xfrm>
            <a:off x="81945" y="1791757"/>
            <a:ext cx="2160000" cy="1455300"/>
          </a:xfrm>
          <a:prstGeom prst="rect">
            <a:avLst/>
          </a:prstGeom>
        </p:spPr>
      </p:pic>
      <p:pic>
        <p:nvPicPr>
          <p:cNvPr id="11" name="Picture 10">
            <a:extLst>
              <a:ext uri="{FF2B5EF4-FFF2-40B4-BE49-F238E27FC236}">
                <a16:creationId xmlns:a16="http://schemas.microsoft.com/office/drawing/2014/main" id="{BE35008D-8D5C-DB44-8A8A-1F79B2F6E7D5}"/>
              </a:ext>
            </a:extLst>
          </p:cNvPr>
          <p:cNvPicPr>
            <a:picLocks noChangeAspect="1"/>
          </p:cNvPicPr>
          <p:nvPr/>
        </p:nvPicPr>
        <p:blipFill>
          <a:blip r:embed="rId7"/>
          <a:stretch>
            <a:fillRect/>
          </a:stretch>
        </p:blipFill>
        <p:spPr>
          <a:xfrm>
            <a:off x="9929804" y="1660097"/>
            <a:ext cx="2160000" cy="1663200"/>
          </a:xfrm>
          <a:prstGeom prst="rect">
            <a:avLst/>
          </a:prstGeom>
        </p:spPr>
      </p:pic>
      <p:pic>
        <p:nvPicPr>
          <p:cNvPr id="12" name="Picture 11">
            <a:extLst>
              <a:ext uri="{FF2B5EF4-FFF2-40B4-BE49-F238E27FC236}">
                <a16:creationId xmlns:a16="http://schemas.microsoft.com/office/drawing/2014/main" id="{1474C9B3-FEDD-ED40-98EE-A3CCB4E9DE83}"/>
              </a:ext>
            </a:extLst>
          </p:cNvPr>
          <p:cNvPicPr>
            <a:picLocks noChangeAspect="1"/>
          </p:cNvPicPr>
          <p:nvPr/>
        </p:nvPicPr>
        <p:blipFill>
          <a:blip r:embed="rId8"/>
          <a:stretch>
            <a:fillRect/>
          </a:stretch>
        </p:blipFill>
        <p:spPr>
          <a:xfrm>
            <a:off x="9919335" y="3428999"/>
            <a:ext cx="2160000" cy="1440000"/>
          </a:xfrm>
          <a:prstGeom prst="rect">
            <a:avLst/>
          </a:prstGeom>
        </p:spPr>
      </p:pic>
      <p:pic>
        <p:nvPicPr>
          <p:cNvPr id="15" name="Picture 2" descr="HIE-ISOLDE 3rd cryomodule transported to ISOLDE hall | ISOLDE">
            <a:extLst>
              <a:ext uri="{FF2B5EF4-FFF2-40B4-BE49-F238E27FC236}">
                <a16:creationId xmlns:a16="http://schemas.microsoft.com/office/drawing/2014/main" id="{DF7EA9D2-C818-5D48-839D-C7BE60F82BB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29804" y="4974701"/>
            <a:ext cx="2160000" cy="121235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xceptionally slow antiprotons | CERN">
            <a:extLst>
              <a:ext uri="{FF2B5EF4-FFF2-40B4-BE49-F238E27FC236}">
                <a16:creationId xmlns:a16="http://schemas.microsoft.com/office/drawing/2014/main" id="{1A83382C-35A9-1247-B2E8-18737CC94FD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945" y="3345090"/>
            <a:ext cx="2160000" cy="144155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ow Energy Ion Ring (LEIR) | Open Days 2019">
            <a:extLst>
              <a:ext uri="{FF2B5EF4-FFF2-40B4-BE49-F238E27FC236}">
                <a16:creationId xmlns:a16="http://schemas.microsoft.com/office/drawing/2014/main" id="{615AACEA-9A9E-5C45-8B03-82EA1A85C23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383" y="4844539"/>
            <a:ext cx="2160000" cy="14069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D40DF61-2ECC-7A46-9431-88868016E53F}"/>
              </a:ext>
            </a:extLst>
          </p:cNvPr>
          <p:cNvSpPr/>
          <p:nvPr/>
        </p:nvSpPr>
        <p:spPr>
          <a:xfrm>
            <a:off x="2339364" y="0"/>
            <a:ext cx="7488244" cy="147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C2077B73-D110-7B44-8D1D-DB33C1B1320A}"/>
              </a:ext>
            </a:extLst>
          </p:cNvPr>
          <p:cNvSpPr/>
          <p:nvPr/>
        </p:nvSpPr>
        <p:spPr>
          <a:xfrm>
            <a:off x="9132000" y="-14895"/>
            <a:ext cx="3060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AE2001B5-C22F-8E4E-8595-0F0465603A55}"/>
              </a:ext>
            </a:extLst>
          </p:cNvPr>
          <p:cNvSpPr/>
          <p:nvPr/>
        </p:nvSpPr>
        <p:spPr>
          <a:xfrm>
            <a:off x="3012000" y="-14895"/>
            <a:ext cx="3060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B0A5317B-56E2-5F46-9F1A-0AE722E9BDA5}"/>
              </a:ext>
            </a:extLst>
          </p:cNvPr>
          <p:cNvSpPr/>
          <p:nvPr/>
        </p:nvSpPr>
        <p:spPr>
          <a:xfrm>
            <a:off x="6072000" y="-14895"/>
            <a:ext cx="3060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5"/>
              </a:solidFill>
            </a:endParaRPr>
          </a:p>
        </p:txBody>
      </p:sp>
      <p:sp>
        <p:nvSpPr>
          <p:cNvPr id="21" name="Rectangle 20">
            <a:extLst>
              <a:ext uri="{FF2B5EF4-FFF2-40B4-BE49-F238E27FC236}">
                <a16:creationId xmlns:a16="http://schemas.microsoft.com/office/drawing/2014/main" id="{56365690-0613-C245-93B0-F5CD71F3A01B}"/>
              </a:ext>
            </a:extLst>
          </p:cNvPr>
          <p:cNvSpPr/>
          <p:nvPr/>
        </p:nvSpPr>
        <p:spPr>
          <a:xfrm>
            <a:off x="-9728" y="-14896"/>
            <a:ext cx="3096000" cy="2329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5174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63BFDA-4EFC-014C-B6FE-D81A8E3BBC72}"/>
              </a:ext>
            </a:extLst>
          </p:cNvPr>
          <p:cNvSpPr>
            <a:spLocks noGrp="1"/>
          </p:cNvSpPr>
          <p:nvPr>
            <p:ph type="title"/>
          </p:nvPr>
        </p:nvSpPr>
        <p:spPr/>
        <p:txBody>
          <a:bodyPr/>
          <a:lstStyle/>
          <a:p>
            <a:r>
              <a:rPr lang="en-GB" sz="3400" dirty="0"/>
              <a:t>The Long-Term Schedule for the Accelerator Complex</a:t>
            </a:r>
          </a:p>
        </p:txBody>
      </p:sp>
      <p:sp>
        <p:nvSpPr>
          <p:cNvPr id="4" name="Date Placeholder 3">
            <a:extLst>
              <a:ext uri="{FF2B5EF4-FFF2-40B4-BE49-F238E27FC236}">
                <a16:creationId xmlns:a16="http://schemas.microsoft.com/office/drawing/2014/main" id="{9C469D69-88AF-4343-A5F4-59241B34D0A3}"/>
              </a:ext>
            </a:extLst>
          </p:cNvPr>
          <p:cNvSpPr>
            <a:spLocks noGrp="1"/>
          </p:cNvSpPr>
          <p:nvPr>
            <p:ph type="dt" sz="half" idx="10"/>
          </p:nvPr>
        </p:nvSpPr>
        <p:spPr/>
        <p:txBody>
          <a:bodyPr/>
          <a:lstStyle/>
          <a:p>
            <a:r>
              <a:rPr lang="de-CH"/>
              <a:t>06.10.2021</a:t>
            </a:r>
            <a:endParaRPr lang="en-US" dirty="0"/>
          </a:p>
        </p:txBody>
      </p:sp>
      <p:sp>
        <p:nvSpPr>
          <p:cNvPr id="5" name="Footer Placeholder 4">
            <a:extLst>
              <a:ext uri="{FF2B5EF4-FFF2-40B4-BE49-F238E27FC236}">
                <a16:creationId xmlns:a16="http://schemas.microsoft.com/office/drawing/2014/main" id="{39A0F2D3-4821-5F42-B606-C9E9D71CA495}"/>
              </a:ext>
            </a:extLst>
          </p:cNvPr>
          <p:cNvSpPr>
            <a:spLocks noGrp="1"/>
          </p:cNvSpPr>
          <p:nvPr>
            <p:ph type="ftr" sz="quarter" idx="11"/>
          </p:nvPr>
        </p:nvSpPr>
        <p:spPr/>
        <p:txBody>
          <a:bodyPr/>
          <a:lstStyle/>
          <a:p>
            <a:r>
              <a:rPr lang="en-US"/>
              <a:t>R. Steerenberg | Workshop on Accelerator Operations - 2021</a:t>
            </a:r>
            <a:endParaRPr lang="en-US" dirty="0"/>
          </a:p>
        </p:txBody>
      </p:sp>
      <p:sp>
        <p:nvSpPr>
          <p:cNvPr id="6" name="Slide Number Placeholder 5">
            <a:extLst>
              <a:ext uri="{FF2B5EF4-FFF2-40B4-BE49-F238E27FC236}">
                <a16:creationId xmlns:a16="http://schemas.microsoft.com/office/drawing/2014/main" id="{A87A8775-1DCF-0B48-852A-C24CBF9A2427}"/>
              </a:ext>
            </a:extLst>
          </p:cNvPr>
          <p:cNvSpPr>
            <a:spLocks noGrp="1"/>
          </p:cNvSpPr>
          <p:nvPr>
            <p:ph type="sldNum" sz="quarter" idx="12"/>
          </p:nvPr>
        </p:nvSpPr>
        <p:spPr/>
        <p:txBody>
          <a:bodyPr/>
          <a:lstStyle/>
          <a:p>
            <a:fld id="{36B5EA5A-BC32-A742-B11B-8E7414D5B535}" type="slidenum">
              <a:rPr lang="en-US" smtClean="0"/>
              <a:pPr/>
              <a:t>5</a:t>
            </a:fld>
            <a:endParaRPr lang="en-US" dirty="0"/>
          </a:p>
        </p:txBody>
      </p:sp>
      <p:pic>
        <p:nvPicPr>
          <p:cNvPr id="7" name="Picture 6">
            <a:extLst>
              <a:ext uri="{FF2B5EF4-FFF2-40B4-BE49-F238E27FC236}">
                <a16:creationId xmlns:a16="http://schemas.microsoft.com/office/drawing/2014/main" id="{F71E7B0A-4243-1545-980E-F64A8957FA76}"/>
              </a:ext>
            </a:extLst>
          </p:cNvPr>
          <p:cNvPicPr>
            <a:picLocks noChangeAspect="1"/>
          </p:cNvPicPr>
          <p:nvPr/>
        </p:nvPicPr>
        <p:blipFill>
          <a:blip r:embed="rId2"/>
          <a:stretch>
            <a:fillRect/>
          </a:stretch>
        </p:blipFill>
        <p:spPr>
          <a:xfrm>
            <a:off x="1097616" y="1076325"/>
            <a:ext cx="9564384" cy="5154140"/>
          </a:xfrm>
          <a:prstGeom prst="rect">
            <a:avLst/>
          </a:prstGeom>
        </p:spPr>
      </p:pic>
      <p:grpSp>
        <p:nvGrpSpPr>
          <p:cNvPr id="13" name="Group 12">
            <a:extLst>
              <a:ext uri="{FF2B5EF4-FFF2-40B4-BE49-F238E27FC236}">
                <a16:creationId xmlns:a16="http://schemas.microsoft.com/office/drawing/2014/main" id="{0FB025FA-C207-8D4E-942B-868F60A26510}"/>
              </a:ext>
            </a:extLst>
          </p:cNvPr>
          <p:cNvGrpSpPr/>
          <p:nvPr/>
        </p:nvGrpSpPr>
        <p:grpSpPr>
          <a:xfrm>
            <a:off x="6345667" y="1329742"/>
            <a:ext cx="2512666" cy="1120220"/>
            <a:chOff x="6572250" y="1339192"/>
            <a:chExt cx="2512666" cy="1120220"/>
          </a:xfrm>
        </p:grpSpPr>
        <p:sp>
          <p:nvSpPr>
            <p:cNvPr id="12" name="TextBox 11">
              <a:extLst>
                <a:ext uri="{FF2B5EF4-FFF2-40B4-BE49-F238E27FC236}">
                  <a16:creationId xmlns:a16="http://schemas.microsoft.com/office/drawing/2014/main" id="{8E074111-A8AF-2747-9C18-185802270AD8}"/>
                </a:ext>
              </a:extLst>
            </p:cNvPr>
            <p:cNvSpPr txBox="1"/>
            <p:nvPr/>
          </p:nvSpPr>
          <p:spPr>
            <a:xfrm>
              <a:off x="7055514" y="1966969"/>
              <a:ext cx="2029402" cy="492443"/>
            </a:xfrm>
            <a:prstGeom prst="rect">
              <a:avLst/>
            </a:prstGeom>
            <a:solidFill>
              <a:schemeClr val="accent5">
                <a:lumMod val="60000"/>
                <a:lumOff val="40000"/>
              </a:schemeClr>
            </a:solidFill>
          </p:spPr>
          <p:txBody>
            <a:bodyPr wrap="none" lIns="0" tIns="0" rIns="0" bIns="0" rtlCol="0">
              <a:spAutoFit/>
            </a:bodyPr>
            <a:lstStyle/>
            <a:p>
              <a:pPr algn="ctr"/>
              <a:r>
                <a:rPr lang="en-GB" sz="1600" dirty="0">
                  <a:solidFill>
                    <a:srgbClr val="FFFF00"/>
                  </a:solidFill>
                </a:rPr>
                <a:t>Covid struck us during</a:t>
              </a:r>
            </a:p>
            <a:p>
              <a:pPr algn="ctr"/>
              <a:r>
                <a:rPr lang="en-GB" sz="1600" dirty="0">
                  <a:solidFill>
                    <a:srgbClr val="FFFF00"/>
                  </a:solidFill>
                </a:rPr>
                <a:t>Long shutdown 2</a:t>
              </a:r>
            </a:p>
          </p:txBody>
        </p:sp>
        <p:sp>
          <p:nvSpPr>
            <p:cNvPr id="11" name="Lightning Bolt 10">
              <a:extLst>
                <a:ext uri="{FF2B5EF4-FFF2-40B4-BE49-F238E27FC236}">
                  <a16:creationId xmlns:a16="http://schemas.microsoft.com/office/drawing/2014/main" id="{5A6968C8-06E3-A741-9907-5870546D9C16}"/>
                </a:ext>
              </a:extLst>
            </p:cNvPr>
            <p:cNvSpPr/>
            <p:nvPr/>
          </p:nvSpPr>
          <p:spPr>
            <a:xfrm flipH="1">
              <a:off x="6572250" y="1339192"/>
              <a:ext cx="638854" cy="1065742"/>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14" name="TextBox 13">
            <a:extLst>
              <a:ext uri="{FF2B5EF4-FFF2-40B4-BE49-F238E27FC236}">
                <a16:creationId xmlns:a16="http://schemas.microsoft.com/office/drawing/2014/main" id="{BE77D55E-875B-D34E-B313-124FC3166729}"/>
              </a:ext>
            </a:extLst>
          </p:cNvPr>
          <p:cNvSpPr txBox="1"/>
          <p:nvPr/>
        </p:nvSpPr>
        <p:spPr>
          <a:xfrm>
            <a:off x="791309" y="3152694"/>
            <a:ext cx="10656864" cy="1787770"/>
          </a:xfrm>
          <a:prstGeom prst="rect">
            <a:avLst/>
          </a:prstGeom>
          <a:solidFill>
            <a:schemeClr val="accent6">
              <a:lumMod val="40000"/>
              <a:lumOff val="60000"/>
              <a:alpha val="89803"/>
            </a:schemeClr>
          </a:solidFill>
        </p:spPr>
        <p:txBody>
          <a:bodyPr wrap="none" lIns="108000" tIns="108000" rIns="108000" bIns="108000" rtlCol="0">
            <a:spAutoFit/>
          </a:bodyPr>
          <a:lstStyle/>
          <a:p>
            <a:pPr algn="l"/>
            <a:r>
              <a:rPr lang="en-GB" sz="2400" dirty="0"/>
              <a:t>Long Shutdown 2 (LS2):</a:t>
            </a:r>
          </a:p>
          <a:p>
            <a:pPr marL="285750" indent="-285750" algn="l">
              <a:spcBef>
                <a:spcPts val="600"/>
              </a:spcBef>
              <a:buFont typeface="Arial" panose="020B0604020202020204" pitchFamily="34" charset="0"/>
              <a:buChar char="•"/>
            </a:pPr>
            <a:r>
              <a:rPr lang="en-GB" sz="2400" dirty="0"/>
              <a:t>2.5 year stop for LHC to consolidate magnet diodes and many other things</a:t>
            </a:r>
          </a:p>
          <a:p>
            <a:pPr marL="742950" lvl="1" indent="-285750">
              <a:buFont typeface="Arial" panose="020B0604020202020204" pitchFamily="34" charset="0"/>
              <a:buChar char="•"/>
            </a:pPr>
            <a:r>
              <a:rPr lang="en-GB" sz="2000" dirty="0"/>
              <a:t>Also the 4 large experiments perform major upgrades</a:t>
            </a:r>
          </a:p>
          <a:p>
            <a:pPr marL="285750" indent="-285750" algn="l">
              <a:spcBef>
                <a:spcPts val="600"/>
              </a:spcBef>
              <a:buFont typeface="Arial" panose="020B0604020202020204" pitchFamily="34" charset="0"/>
              <a:buChar char="•"/>
            </a:pPr>
            <a:r>
              <a:rPr lang="en-GB" sz="2400" dirty="0"/>
              <a:t>2 year stop for injectors complex to deploy major upgrade program </a:t>
            </a:r>
          </a:p>
        </p:txBody>
      </p:sp>
      <p:sp>
        <p:nvSpPr>
          <p:cNvPr id="15" name="Rectangle 14">
            <a:extLst>
              <a:ext uri="{FF2B5EF4-FFF2-40B4-BE49-F238E27FC236}">
                <a16:creationId xmlns:a16="http://schemas.microsoft.com/office/drawing/2014/main" id="{70864E6C-6495-004E-82A0-CB73BDF08743}"/>
              </a:ext>
            </a:extLst>
          </p:cNvPr>
          <p:cNvSpPr/>
          <p:nvPr/>
        </p:nvSpPr>
        <p:spPr>
          <a:xfrm>
            <a:off x="9132000" y="-14895"/>
            <a:ext cx="3060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CE635DDD-11F5-8E41-B51D-A7FC43F733E9}"/>
              </a:ext>
            </a:extLst>
          </p:cNvPr>
          <p:cNvSpPr/>
          <p:nvPr/>
        </p:nvSpPr>
        <p:spPr>
          <a:xfrm>
            <a:off x="3012000" y="-14895"/>
            <a:ext cx="3060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E8CB74CF-75AC-384C-A7E5-855252FF4F47}"/>
              </a:ext>
            </a:extLst>
          </p:cNvPr>
          <p:cNvSpPr/>
          <p:nvPr/>
        </p:nvSpPr>
        <p:spPr>
          <a:xfrm>
            <a:off x="6072000" y="-14895"/>
            <a:ext cx="3060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5"/>
              </a:solidFill>
            </a:endParaRPr>
          </a:p>
        </p:txBody>
      </p:sp>
      <p:sp>
        <p:nvSpPr>
          <p:cNvPr id="18" name="Rectangle 17">
            <a:extLst>
              <a:ext uri="{FF2B5EF4-FFF2-40B4-BE49-F238E27FC236}">
                <a16:creationId xmlns:a16="http://schemas.microsoft.com/office/drawing/2014/main" id="{FB6A7B74-5897-0249-97D0-330969BD6C5E}"/>
              </a:ext>
            </a:extLst>
          </p:cNvPr>
          <p:cNvSpPr/>
          <p:nvPr/>
        </p:nvSpPr>
        <p:spPr>
          <a:xfrm>
            <a:off x="-9728" y="-14896"/>
            <a:ext cx="3096000" cy="2329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92993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0653F1-7212-2E45-A28D-93FE0D2AE7EE}"/>
              </a:ext>
            </a:extLst>
          </p:cNvPr>
          <p:cNvSpPr>
            <a:spLocks noGrp="1"/>
          </p:cNvSpPr>
          <p:nvPr>
            <p:ph type="title"/>
          </p:nvPr>
        </p:nvSpPr>
        <p:spPr/>
        <p:txBody>
          <a:bodyPr/>
          <a:lstStyle/>
          <a:p>
            <a:r>
              <a:rPr lang="en-GB" dirty="0"/>
              <a:t>Long Shutdown updated for the Covid pandemic</a:t>
            </a:r>
          </a:p>
        </p:txBody>
      </p:sp>
      <p:sp>
        <p:nvSpPr>
          <p:cNvPr id="4" name="Date Placeholder 3">
            <a:extLst>
              <a:ext uri="{FF2B5EF4-FFF2-40B4-BE49-F238E27FC236}">
                <a16:creationId xmlns:a16="http://schemas.microsoft.com/office/drawing/2014/main" id="{2E4B4144-384D-4345-9C6F-7DFAE1BCFAF5}"/>
              </a:ext>
            </a:extLst>
          </p:cNvPr>
          <p:cNvSpPr>
            <a:spLocks noGrp="1"/>
          </p:cNvSpPr>
          <p:nvPr>
            <p:ph type="dt" sz="half" idx="10"/>
          </p:nvPr>
        </p:nvSpPr>
        <p:spPr/>
        <p:txBody>
          <a:bodyPr/>
          <a:lstStyle/>
          <a:p>
            <a:r>
              <a:rPr lang="de-CH"/>
              <a:t>06.10.2021</a:t>
            </a:r>
            <a:endParaRPr lang="en-US" dirty="0"/>
          </a:p>
        </p:txBody>
      </p:sp>
      <p:sp>
        <p:nvSpPr>
          <p:cNvPr id="5" name="Footer Placeholder 4">
            <a:extLst>
              <a:ext uri="{FF2B5EF4-FFF2-40B4-BE49-F238E27FC236}">
                <a16:creationId xmlns:a16="http://schemas.microsoft.com/office/drawing/2014/main" id="{BF13D7AC-8A42-304D-B6EB-538AB9229B8A}"/>
              </a:ext>
            </a:extLst>
          </p:cNvPr>
          <p:cNvSpPr>
            <a:spLocks noGrp="1"/>
          </p:cNvSpPr>
          <p:nvPr>
            <p:ph type="ftr" sz="quarter" idx="11"/>
          </p:nvPr>
        </p:nvSpPr>
        <p:spPr/>
        <p:txBody>
          <a:bodyPr/>
          <a:lstStyle/>
          <a:p>
            <a:r>
              <a:rPr lang="en-US"/>
              <a:t>R. Steerenberg | Workshop on Accelerator Operations - 2021</a:t>
            </a:r>
            <a:endParaRPr lang="en-US" dirty="0"/>
          </a:p>
        </p:txBody>
      </p:sp>
      <p:sp>
        <p:nvSpPr>
          <p:cNvPr id="6" name="Slide Number Placeholder 5">
            <a:extLst>
              <a:ext uri="{FF2B5EF4-FFF2-40B4-BE49-F238E27FC236}">
                <a16:creationId xmlns:a16="http://schemas.microsoft.com/office/drawing/2014/main" id="{C15B8376-C8CD-8B44-A715-4D019DFE66BE}"/>
              </a:ext>
            </a:extLst>
          </p:cNvPr>
          <p:cNvSpPr>
            <a:spLocks noGrp="1"/>
          </p:cNvSpPr>
          <p:nvPr>
            <p:ph type="sldNum" sz="quarter" idx="12"/>
          </p:nvPr>
        </p:nvSpPr>
        <p:spPr/>
        <p:txBody>
          <a:bodyPr/>
          <a:lstStyle/>
          <a:p>
            <a:fld id="{36B5EA5A-BC32-A742-B11B-8E7414D5B535}" type="slidenum">
              <a:rPr lang="en-US" smtClean="0"/>
              <a:pPr/>
              <a:t>6</a:t>
            </a:fld>
            <a:endParaRPr lang="en-US" dirty="0"/>
          </a:p>
        </p:txBody>
      </p:sp>
      <p:grpSp>
        <p:nvGrpSpPr>
          <p:cNvPr id="9" name="Group 8">
            <a:extLst>
              <a:ext uri="{FF2B5EF4-FFF2-40B4-BE49-F238E27FC236}">
                <a16:creationId xmlns:a16="http://schemas.microsoft.com/office/drawing/2014/main" id="{EF126591-2D6B-E340-A066-57E9FAD9B8B8}"/>
              </a:ext>
            </a:extLst>
          </p:cNvPr>
          <p:cNvGrpSpPr/>
          <p:nvPr/>
        </p:nvGrpSpPr>
        <p:grpSpPr>
          <a:xfrm>
            <a:off x="154684" y="1353906"/>
            <a:ext cx="11882631" cy="4500000"/>
            <a:chOff x="309369" y="1033866"/>
            <a:chExt cx="11882631" cy="4500000"/>
          </a:xfrm>
        </p:grpSpPr>
        <p:pic>
          <p:nvPicPr>
            <p:cNvPr id="7" name="Picture 6">
              <a:extLst>
                <a:ext uri="{FF2B5EF4-FFF2-40B4-BE49-F238E27FC236}">
                  <a16:creationId xmlns:a16="http://schemas.microsoft.com/office/drawing/2014/main" id="{C9D9AA7C-E1C4-B546-8AFD-6F45F061FF43}"/>
                </a:ext>
              </a:extLst>
            </p:cNvPr>
            <p:cNvPicPr>
              <a:picLocks noChangeAspect="1"/>
            </p:cNvPicPr>
            <p:nvPr/>
          </p:nvPicPr>
          <p:blipFill>
            <a:blip r:embed="rId2"/>
            <a:stretch>
              <a:fillRect/>
            </a:stretch>
          </p:blipFill>
          <p:spPr>
            <a:xfrm>
              <a:off x="627000" y="1033866"/>
              <a:ext cx="11565000" cy="4500000"/>
            </a:xfrm>
            <a:prstGeom prst="rect">
              <a:avLst/>
            </a:prstGeom>
          </p:spPr>
        </p:pic>
        <p:pic>
          <p:nvPicPr>
            <p:cNvPr id="8" name="Picture 7">
              <a:extLst>
                <a:ext uri="{FF2B5EF4-FFF2-40B4-BE49-F238E27FC236}">
                  <a16:creationId xmlns:a16="http://schemas.microsoft.com/office/drawing/2014/main" id="{423A1827-24E4-2943-9B3F-E030BDBAC69D}"/>
                </a:ext>
              </a:extLst>
            </p:cNvPr>
            <p:cNvPicPr>
              <a:picLocks noChangeAspect="1"/>
            </p:cNvPicPr>
            <p:nvPr/>
          </p:nvPicPr>
          <p:blipFill>
            <a:blip r:embed="rId3"/>
            <a:stretch>
              <a:fillRect/>
            </a:stretch>
          </p:blipFill>
          <p:spPr>
            <a:xfrm>
              <a:off x="309369" y="1033866"/>
              <a:ext cx="416250" cy="4500000"/>
            </a:xfrm>
            <a:prstGeom prst="rect">
              <a:avLst/>
            </a:prstGeom>
          </p:spPr>
        </p:pic>
      </p:grpSp>
      <p:sp>
        <p:nvSpPr>
          <p:cNvPr id="11" name="Rectangle 10">
            <a:extLst>
              <a:ext uri="{FF2B5EF4-FFF2-40B4-BE49-F238E27FC236}">
                <a16:creationId xmlns:a16="http://schemas.microsoft.com/office/drawing/2014/main" id="{CA7EBBA9-267F-E048-B963-44C87F974DB1}"/>
              </a:ext>
            </a:extLst>
          </p:cNvPr>
          <p:cNvSpPr/>
          <p:nvPr/>
        </p:nvSpPr>
        <p:spPr>
          <a:xfrm>
            <a:off x="9132000" y="-14895"/>
            <a:ext cx="3060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DB337513-4E51-2149-BD12-D604AE0409A1}"/>
              </a:ext>
            </a:extLst>
          </p:cNvPr>
          <p:cNvSpPr/>
          <p:nvPr/>
        </p:nvSpPr>
        <p:spPr>
          <a:xfrm>
            <a:off x="3012000" y="-14895"/>
            <a:ext cx="3060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B3DDF8DC-75EA-AE41-88FF-C37029B1C2C3}"/>
              </a:ext>
            </a:extLst>
          </p:cNvPr>
          <p:cNvSpPr/>
          <p:nvPr/>
        </p:nvSpPr>
        <p:spPr>
          <a:xfrm>
            <a:off x="6072000" y="-14895"/>
            <a:ext cx="3060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5"/>
              </a:solidFill>
            </a:endParaRPr>
          </a:p>
        </p:txBody>
      </p:sp>
      <p:sp>
        <p:nvSpPr>
          <p:cNvPr id="14" name="Rectangle 13">
            <a:extLst>
              <a:ext uri="{FF2B5EF4-FFF2-40B4-BE49-F238E27FC236}">
                <a16:creationId xmlns:a16="http://schemas.microsoft.com/office/drawing/2014/main" id="{1C1F392E-E82D-D741-A92D-58F42B87BC4E}"/>
              </a:ext>
            </a:extLst>
          </p:cNvPr>
          <p:cNvSpPr/>
          <p:nvPr/>
        </p:nvSpPr>
        <p:spPr>
          <a:xfrm>
            <a:off x="-9728" y="-14896"/>
            <a:ext cx="3096000" cy="2329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7" name="Group 16">
            <a:extLst>
              <a:ext uri="{FF2B5EF4-FFF2-40B4-BE49-F238E27FC236}">
                <a16:creationId xmlns:a16="http://schemas.microsoft.com/office/drawing/2014/main" id="{1E968AE6-223A-FD4E-A427-ED082E27A70D}"/>
              </a:ext>
            </a:extLst>
          </p:cNvPr>
          <p:cNvGrpSpPr/>
          <p:nvPr/>
        </p:nvGrpSpPr>
        <p:grpSpPr>
          <a:xfrm>
            <a:off x="5177790" y="1353906"/>
            <a:ext cx="4202208" cy="3915324"/>
            <a:chOff x="5177790" y="1353906"/>
            <a:chExt cx="4202208" cy="3915324"/>
          </a:xfrm>
        </p:grpSpPr>
        <p:sp>
          <p:nvSpPr>
            <p:cNvPr id="15" name="Rectangle 14">
              <a:extLst>
                <a:ext uri="{FF2B5EF4-FFF2-40B4-BE49-F238E27FC236}">
                  <a16:creationId xmlns:a16="http://schemas.microsoft.com/office/drawing/2014/main" id="{E06AB390-11B7-844F-A137-864E873E7BCD}"/>
                </a:ext>
              </a:extLst>
            </p:cNvPr>
            <p:cNvSpPr/>
            <p:nvPr/>
          </p:nvSpPr>
          <p:spPr>
            <a:xfrm>
              <a:off x="5177790" y="1353906"/>
              <a:ext cx="894210" cy="3915324"/>
            </a:xfrm>
            <a:prstGeom prst="rect">
              <a:avLst/>
            </a:prstGeom>
            <a:noFill/>
            <a:ln w="444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ight Arrow 15">
              <a:extLst>
                <a:ext uri="{FF2B5EF4-FFF2-40B4-BE49-F238E27FC236}">
                  <a16:creationId xmlns:a16="http://schemas.microsoft.com/office/drawing/2014/main" id="{9CAD8F8E-A5F8-E74A-9EF5-FB3D7C31B9E5}"/>
                </a:ext>
              </a:extLst>
            </p:cNvPr>
            <p:cNvSpPr/>
            <p:nvPr/>
          </p:nvSpPr>
          <p:spPr>
            <a:xfrm>
              <a:off x="6145308" y="2154132"/>
              <a:ext cx="3234690" cy="2400300"/>
            </a:xfrm>
            <a:prstGeom prst="rightArrow">
              <a:avLst/>
            </a:prstGeom>
            <a:solidFill>
              <a:schemeClr val="accent5">
                <a:lumMod val="40000"/>
                <a:lumOff val="60000"/>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Box 9">
            <a:extLst>
              <a:ext uri="{FF2B5EF4-FFF2-40B4-BE49-F238E27FC236}">
                <a16:creationId xmlns:a16="http://schemas.microsoft.com/office/drawing/2014/main" id="{5AF5ED83-F7D7-3E46-A6EE-70681FB22629}"/>
              </a:ext>
            </a:extLst>
          </p:cNvPr>
          <p:cNvSpPr txBox="1"/>
          <p:nvPr/>
        </p:nvSpPr>
        <p:spPr>
          <a:xfrm>
            <a:off x="362808" y="2171357"/>
            <a:ext cx="11564999" cy="2515286"/>
          </a:xfrm>
          <a:prstGeom prst="rect">
            <a:avLst/>
          </a:prstGeom>
          <a:solidFill>
            <a:schemeClr val="accent6">
              <a:lumMod val="40000"/>
              <a:lumOff val="60000"/>
              <a:alpha val="90000"/>
            </a:schemeClr>
          </a:solidFill>
        </p:spPr>
        <p:txBody>
          <a:bodyPr wrap="square" lIns="72000" tIns="72000" rIns="72000" bIns="72000" rtlCol="0">
            <a:spAutoFit/>
          </a:bodyPr>
          <a:lstStyle/>
          <a:p>
            <a:pPr algn="ctr"/>
            <a:r>
              <a:rPr lang="en-GB" sz="2200" dirty="0"/>
              <a:t>A </a:t>
            </a:r>
            <a:r>
              <a:rPr lang="en-GB" sz="2200" b="1" dirty="0"/>
              <a:t>~3 month schedule shift </a:t>
            </a:r>
            <a:r>
              <a:rPr lang="en-GB" sz="2200" dirty="0"/>
              <a:t>was introduced - </a:t>
            </a:r>
            <a:r>
              <a:rPr lang="en-GB" sz="2200" b="1" i="1" dirty="0"/>
              <a:t>no stretching of commissioning time</a:t>
            </a:r>
            <a:endParaRPr lang="en-GB" sz="2200" dirty="0"/>
          </a:p>
          <a:p>
            <a:pPr algn="ctr"/>
            <a:endParaRPr lang="en-GB" sz="2200" dirty="0"/>
          </a:p>
          <a:p>
            <a:pPr algn="ctr"/>
            <a:r>
              <a:rPr lang="en-GB" sz="2200" dirty="0"/>
              <a:t>A gradual beam commissioning of the </a:t>
            </a:r>
            <a:r>
              <a:rPr lang="en-GB" sz="2200" b="1" dirty="0"/>
              <a:t>injectors complex</a:t>
            </a:r>
            <a:r>
              <a:rPr lang="en-GB" sz="2200" dirty="0"/>
              <a:t> took place </a:t>
            </a:r>
            <a:endParaRPr lang="en-GB" sz="2200" b="1" dirty="0"/>
          </a:p>
          <a:p>
            <a:pPr algn="ctr"/>
            <a:r>
              <a:rPr lang="en-GB" sz="2200" dirty="0"/>
              <a:t>from </a:t>
            </a:r>
            <a:r>
              <a:rPr lang="en-GB" sz="2200" b="1" dirty="0"/>
              <a:t>mid-July 2020 until mid-May 2021 </a:t>
            </a:r>
          </a:p>
          <a:p>
            <a:pPr algn="ctr"/>
            <a:endParaRPr lang="en-GB" sz="2200" dirty="0"/>
          </a:p>
          <a:p>
            <a:pPr algn="ctr"/>
            <a:r>
              <a:rPr lang="en-GB" sz="2200" dirty="0"/>
              <a:t>Beam commissioning of the </a:t>
            </a:r>
            <a:r>
              <a:rPr lang="en-GB" sz="2200" b="1" dirty="0"/>
              <a:t>LHC</a:t>
            </a:r>
            <a:r>
              <a:rPr lang="en-GB" sz="2200" dirty="0"/>
              <a:t> is now foreseen to </a:t>
            </a:r>
            <a:r>
              <a:rPr lang="en-GB" sz="2200" b="1" dirty="0"/>
              <a:t>start March 2022</a:t>
            </a:r>
          </a:p>
          <a:p>
            <a:pPr algn="ctr"/>
            <a:r>
              <a:rPr lang="en-GB" sz="2200" dirty="0"/>
              <a:t>about 1 year later than schedule pre-Covid</a:t>
            </a:r>
          </a:p>
        </p:txBody>
      </p:sp>
    </p:spTree>
    <p:extLst>
      <p:ext uri="{BB962C8B-B14F-4D97-AF65-F5344CB8AC3E}">
        <p14:creationId xmlns:p14="http://schemas.microsoft.com/office/powerpoint/2010/main" val="64084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3E2A9B-27CF-0C44-AFF9-863181A3FD62}"/>
              </a:ext>
            </a:extLst>
          </p:cNvPr>
          <p:cNvSpPr>
            <a:spLocks noGrp="1"/>
          </p:cNvSpPr>
          <p:nvPr>
            <p:ph idx="1"/>
          </p:nvPr>
        </p:nvSpPr>
        <p:spPr>
          <a:xfrm>
            <a:off x="383988" y="2885983"/>
            <a:ext cx="11376024" cy="3125724"/>
          </a:xfrm>
        </p:spPr>
        <p:txBody>
          <a:bodyPr/>
          <a:lstStyle/>
          <a:p>
            <a:pPr marL="342900" indent="-342900">
              <a:buFont typeface="Arial" panose="020B0604020202020204" pitchFamily="34" charset="0"/>
              <a:buChar char="•"/>
            </a:pPr>
            <a:r>
              <a:rPr lang="en-GB" dirty="0">
                <a:solidFill>
                  <a:schemeClr val="tx1"/>
                </a:solidFill>
              </a:rPr>
              <a:t>The </a:t>
            </a:r>
            <a:r>
              <a:rPr lang="en-GB" dirty="0">
                <a:solidFill>
                  <a:schemeClr val="accent5">
                    <a:lumMod val="60000"/>
                    <a:lumOff val="40000"/>
                  </a:schemeClr>
                </a:solidFill>
              </a:rPr>
              <a:t>Technical Coordination Group </a:t>
            </a:r>
            <a:r>
              <a:rPr lang="en-GB" dirty="0">
                <a:solidFill>
                  <a:schemeClr val="tx1"/>
                </a:solidFill>
              </a:rPr>
              <a:t>is responsible for the accelerator complex during </a:t>
            </a:r>
            <a:r>
              <a:rPr lang="en-GB" dirty="0">
                <a:solidFill>
                  <a:schemeClr val="accent5">
                    <a:lumMod val="60000"/>
                    <a:lumOff val="40000"/>
                  </a:schemeClr>
                </a:solidFill>
              </a:rPr>
              <a:t>shutdown periods</a:t>
            </a:r>
          </a:p>
          <a:p>
            <a:pPr marL="342900" indent="-342900">
              <a:spcBef>
                <a:spcPts val="1200"/>
              </a:spcBef>
              <a:buFont typeface="Arial" panose="020B0604020202020204" pitchFamily="34" charset="0"/>
              <a:buChar char="•"/>
            </a:pPr>
            <a:r>
              <a:rPr lang="en-GB" dirty="0">
                <a:solidFill>
                  <a:schemeClr val="tx1"/>
                </a:solidFill>
              </a:rPr>
              <a:t>The </a:t>
            </a:r>
            <a:r>
              <a:rPr lang="en-GB" dirty="0">
                <a:solidFill>
                  <a:schemeClr val="accent5">
                    <a:lumMod val="60000"/>
                    <a:lumOff val="40000"/>
                  </a:schemeClr>
                </a:solidFill>
              </a:rPr>
              <a:t>Operations Group </a:t>
            </a:r>
            <a:r>
              <a:rPr lang="en-GB" dirty="0">
                <a:solidFill>
                  <a:schemeClr val="tx1"/>
                </a:solidFill>
              </a:rPr>
              <a:t>is responsible for the </a:t>
            </a:r>
            <a:r>
              <a:rPr lang="en-GB" dirty="0">
                <a:solidFill>
                  <a:schemeClr val="accent5">
                    <a:lumMod val="60000"/>
                    <a:lumOff val="40000"/>
                  </a:schemeClr>
                </a:solidFill>
              </a:rPr>
              <a:t>hardware &amp; beam commissioning </a:t>
            </a:r>
            <a:r>
              <a:rPr lang="en-GB" dirty="0">
                <a:solidFill>
                  <a:schemeClr val="tx1"/>
                </a:solidFill>
              </a:rPr>
              <a:t>and the subsequent </a:t>
            </a:r>
            <a:r>
              <a:rPr lang="en-GB" dirty="0">
                <a:solidFill>
                  <a:schemeClr val="accent5">
                    <a:lumMod val="60000"/>
                    <a:lumOff val="40000"/>
                  </a:schemeClr>
                </a:solidFill>
              </a:rPr>
              <a:t>operation</a:t>
            </a:r>
            <a:r>
              <a:rPr lang="en-GB" dirty="0">
                <a:solidFill>
                  <a:schemeClr val="tx1"/>
                </a:solidFill>
              </a:rPr>
              <a:t> of the accelerator complex</a:t>
            </a:r>
          </a:p>
          <a:p>
            <a:pPr marL="342900" indent="-342900">
              <a:spcBef>
                <a:spcPts val="1200"/>
              </a:spcBef>
              <a:buFont typeface="Arial" panose="020B0604020202020204" pitchFamily="34" charset="0"/>
              <a:buChar char="•"/>
            </a:pPr>
            <a:r>
              <a:rPr lang="en-GB" dirty="0">
                <a:solidFill>
                  <a:schemeClr val="tx1"/>
                </a:solidFill>
              </a:rPr>
              <a:t>The hardware and beam commissioning is driven by the Operations group, but done in close collaboration with equipment owners and accelerator physicists. </a:t>
            </a:r>
          </a:p>
          <a:p>
            <a:pPr marL="666900" lvl="1" indent="-342900">
              <a:spcBef>
                <a:spcPts val="300"/>
              </a:spcBef>
              <a:buFont typeface="Arial" panose="020B0604020202020204" pitchFamily="34" charset="0"/>
              <a:buChar char="•"/>
            </a:pPr>
            <a:r>
              <a:rPr lang="en-GB" dirty="0">
                <a:solidFill>
                  <a:schemeClr val="tx1"/>
                </a:solidFill>
              </a:rPr>
              <a:t>Usually by gathering rather large teams in the control rooms</a:t>
            </a:r>
          </a:p>
          <a:p>
            <a:pPr marL="666900" lvl="1" indent="-342900">
              <a:spcBef>
                <a:spcPts val="300"/>
              </a:spcBef>
              <a:buFont typeface="Arial" panose="020B0604020202020204" pitchFamily="34" charset="0"/>
              <a:buChar char="•"/>
            </a:pPr>
            <a:r>
              <a:rPr lang="en-GB" dirty="0">
                <a:solidFill>
                  <a:schemeClr val="tx1"/>
                </a:solidFill>
              </a:rPr>
              <a:t>Daily briefing meetings and weekly coordination meetings, also in or near the control rooms</a:t>
            </a:r>
          </a:p>
        </p:txBody>
      </p:sp>
      <p:sp>
        <p:nvSpPr>
          <p:cNvPr id="3" name="Title 2">
            <a:extLst>
              <a:ext uri="{FF2B5EF4-FFF2-40B4-BE49-F238E27FC236}">
                <a16:creationId xmlns:a16="http://schemas.microsoft.com/office/drawing/2014/main" id="{3FB1231E-F742-CF48-A37F-923596C8CAEA}"/>
              </a:ext>
            </a:extLst>
          </p:cNvPr>
          <p:cNvSpPr>
            <a:spLocks noGrp="1"/>
          </p:cNvSpPr>
          <p:nvPr>
            <p:ph type="title"/>
          </p:nvPr>
        </p:nvSpPr>
        <p:spPr/>
        <p:txBody>
          <a:bodyPr/>
          <a:lstStyle/>
          <a:p>
            <a:r>
              <a:rPr lang="en-GB" dirty="0"/>
              <a:t>The Shutdown – Run cycle &amp; Responsibilities</a:t>
            </a:r>
          </a:p>
        </p:txBody>
      </p:sp>
      <p:sp>
        <p:nvSpPr>
          <p:cNvPr id="4" name="Date Placeholder 3">
            <a:extLst>
              <a:ext uri="{FF2B5EF4-FFF2-40B4-BE49-F238E27FC236}">
                <a16:creationId xmlns:a16="http://schemas.microsoft.com/office/drawing/2014/main" id="{56D6CF0D-1CEC-8440-AE70-EF0BEC614A97}"/>
              </a:ext>
            </a:extLst>
          </p:cNvPr>
          <p:cNvSpPr>
            <a:spLocks noGrp="1"/>
          </p:cNvSpPr>
          <p:nvPr>
            <p:ph type="dt" sz="half" idx="10"/>
          </p:nvPr>
        </p:nvSpPr>
        <p:spPr/>
        <p:txBody>
          <a:bodyPr/>
          <a:lstStyle/>
          <a:p>
            <a:r>
              <a:rPr lang="de-CH"/>
              <a:t>06.10.2021</a:t>
            </a:r>
            <a:endParaRPr lang="en-US" dirty="0"/>
          </a:p>
        </p:txBody>
      </p:sp>
      <p:sp>
        <p:nvSpPr>
          <p:cNvPr id="5" name="Footer Placeholder 4">
            <a:extLst>
              <a:ext uri="{FF2B5EF4-FFF2-40B4-BE49-F238E27FC236}">
                <a16:creationId xmlns:a16="http://schemas.microsoft.com/office/drawing/2014/main" id="{05497C57-6A90-3F4E-9C41-DDCF9098D6AD}"/>
              </a:ext>
            </a:extLst>
          </p:cNvPr>
          <p:cNvSpPr>
            <a:spLocks noGrp="1"/>
          </p:cNvSpPr>
          <p:nvPr>
            <p:ph type="ftr" sz="quarter" idx="11"/>
          </p:nvPr>
        </p:nvSpPr>
        <p:spPr/>
        <p:txBody>
          <a:bodyPr/>
          <a:lstStyle/>
          <a:p>
            <a:r>
              <a:rPr lang="en-US"/>
              <a:t>R. Steerenberg | Workshop on Accelerator Operations - 2021</a:t>
            </a:r>
            <a:endParaRPr lang="en-US" dirty="0"/>
          </a:p>
        </p:txBody>
      </p:sp>
      <p:sp>
        <p:nvSpPr>
          <p:cNvPr id="6" name="Slide Number Placeholder 5">
            <a:extLst>
              <a:ext uri="{FF2B5EF4-FFF2-40B4-BE49-F238E27FC236}">
                <a16:creationId xmlns:a16="http://schemas.microsoft.com/office/drawing/2014/main" id="{752987E0-6104-B342-B932-B1EB55E9DC6A}"/>
              </a:ext>
            </a:extLst>
          </p:cNvPr>
          <p:cNvSpPr>
            <a:spLocks noGrp="1"/>
          </p:cNvSpPr>
          <p:nvPr>
            <p:ph type="sldNum" sz="quarter" idx="12"/>
          </p:nvPr>
        </p:nvSpPr>
        <p:spPr/>
        <p:txBody>
          <a:bodyPr/>
          <a:lstStyle/>
          <a:p>
            <a:fld id="{36B5EA5A-BC32-A742-B11B-8E7414D5B535}" type="slidenum">
              <a:rPr lang="en-US" smtClean="0"/>
              <a:pPr/>
              <a:t>7</a:t>
            </a:fld>
            <a:endParaRPr lang="en-US" dirty="0"/>
          </a:p>
        </p:txBody>
      </p:sp>
      <p:sp>
        <p:nvSpPr>
          <p:cNvPr id="7" name="Pentagon 6">
            <a:extLst>
              <a:ext uri="{FF2B5EF4-FFF2-40B4-BE49-F238E27FC236}">
                <a16:creationId xmlns:a16="http://schemas.microsoft.com/office/drawing/2014/main" id="{9618281E-DB3F-3B4D-AA8D-FFCAAE32798F}"/>
              </a:ext>
            </a:extLst>
          </p:cNvPr>
          <p:cNvSpPr/>
          <p:nvPr/>
        </p:nvSpPr>
        <p:spPr>
          <a:xfrm>
            <a:off x="10196288" y="1541060"/>
            <a:ext cx="1796084" cy="720000"/>
          </a:xfrm>
          <a:prstGeom prst="homePlat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E16BA12A-B20E-1940-A7B8-36A2FC74A605}"/>
              </a:ext>
            </a:extLst>
          </p:cNvPr>
          <p:cNvSpPr/>
          <p:nvPr/>
        </p:nvSpPr>
        <p:spPr>
          <a:xfrm>
            <a:off x="290505" y="1545701"/>
            <a:ext cx="3774722" cy="720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4183DFB1-2BF7-9D4C-8203-89BC76F214E2}"/>
              </a:ext>
            </a:extLst>
          </p:cNvPr>
          <p:cNvSpPr/>
          <p:nvPr/>
        </p:nvSpPr>
        <p:spPr>
          <a:xfrm>
            <a:off x="8484285" y="1541060"/>
            <a:ext cx="1725806" cy="720000"/>
          </a:xfrm>
          <a:prstGeom prst="rect">
            <a:avLst/>
          </a:prstGeom>
          <a:gradFill>
            <a:gsLst>
              <a:gs pos="100000">
                <a:srgbClr val="00B050"/>
              </a:gs>
              <a:gs pos="50000">
                <a:srgbClr val="FFFF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5FE07F9A-428F-8846-89A1-DC86BC9B1FC6}"/>
              </a:ext>
            </a:extLst>
          </p:cNvPr>
          <p:cNvSpPr txBox="1"/>
          <p:nvPr/>
        </p:nvSpPr>
        <p:spPr>
          <a:xfrm>
            <a:off x="820476" y="1545701"/>
            <a:ext cx="1458861" cy="707886"/>
          </a:xfrm>
          <a:prstGeom prst="rect">
            <a:avLst/>
          </a:prstGeom>
          <a:noFill/>
        </p:spPr>
        <p:txBody>
          <a:bodyPr wrap="none" rtlCol="0">
            <a:spAutoFit/>
          </a:bodyPr>
          <a:lstStyle/>
          <a:p>
            <a:pPr algn="ctr"/>
            <a:r>
              <a:rPr lang="en-GB" sz="2000" b="1" dirty="0">
                <a:solidFill>
                  <a:schemeClr val="bg1"/>
                </a:solidFill>
                <a:latin typeface="Calibri" panose="020F0502020204030204" pitchFamily="34" charset="0"/>
                <a:cs typeface="Calibri" panose="020F0502020204030204" pitchFamily="34" charset="0"/>
              </a:rPr>
              <a:t>Long </a:t>
            </a:r>
          </a:p>
          <a:p>
            <a:pPr algn="ctr"/>
            <a:r>
              <a:rPr lang="en-GB" sz="2000" b="1" dirty="0">
                <a:solidFill>
                  <a:schemeClr val="bg1"/>
                </a:solidFill>
                <a:latin typeface="Calibri" panose="020F0502020204030204" pitchFamily="34" charset="0"/>
                <a:cs typeface="Calibri" panose="020F0502020204030204" pitchFamily="34" charset="0"/>
              </a:rPr>
              <a:t>Shutdown 2</a:t>
            </a:r>
            <a:endParaRPr lang="en-GB" sz="3600" b="1" dirty="0">
              <a:solidFill>
                <a:schemeClr val="bg1"/>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CE3874A6-CF5E-A24B-9B53-85776E6936B5}"/>
              </a:ext>
            </a:extLst>
          </p:cNvPr>
          <p:cNvSpPr/>
          <p:nvPr/>
        </p:nvSpPr>
        <p:spPr>
          <a:xfrm>
            <a:off x="7579958" y="1541060"/>
            <a:ext cx="961369" cy="720000"/>
          </a:xfrm>
          <a:prstGeom prst="rect">
            <a:avLst/>
          </a:prstGeom>
          <a:gradFill>
            <a:gsLst>
              <a:gs pos="0">
                <a:srgbClr val="929000"/>
              </a:gs>
              <a:gs pos="6000">
                <a:srgbClr val="929000"/>
              </a:gs>
              <a:gs pos="92000">
                <a:srgbClr val="929000"/>
              </a:gs>
              <a:gs pos="100000">
                <a:srgbClr val="929000"/>
              </a:gs>
              <a:gs pos="50000">
                <a:srgbClr val="929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BE06D4A3-E3A1-784B-A7F5-275030F36DCE}"/>
              </a:ext>
            </a:extLst>
          </p:cNvPr>
          <p:cNvSpPr/>
          <p:nvPr/>
        </p:nvSpPr>
        <p:spPr>
          <a:xfrm>
            <a:off x="4055362" y="1541060"/>
            <a:ext cx="3524596" cy="720000"/>
          </a:xfrm>
          <a:prstGeom prst="rect">
            <a:avLst/>
          </a:prstGeom>
          <a:gradFill>
            <a:gsLst>
              <a:gs pos="0">
                <a:srgbClr val="FF0000"/>
              </a:gs>
              <a:gs pos="6000">
                <a:srgbClr val="FF0000"/>
              </a:gs>
              <a:gs pos="100000">
                <a:srgbClr val="929000"/>
              </a:gs>
              <a:gs pos="71000">
                <a:srgbClr val="FF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B95B7C38-B641-FD40-AAA7-506993AE44E3}"/>
              </a:ext>
            </a:extLst>
          </p:cNvPr>
          <p:cNvSpPr txBox="1"/>
          <p:nvPr/>
        </p:nvSpPr>
        <p:spPr>
          <a:xfrm>
            <a:off x="7319855" y="1536419"/>
            <a:ext cx="1253100" cy="707886"/>
          </a:xfrm>
          <a:prstGeom prst="rect">
            <a:avLst/>
          </a:prstGeom>
          <a:noFill/>
        </p:spPr>
        <p:txBody>
          <a:bodyPr wrap="none" rtlCol="0">
            <a:spAutoFit/>
          </a:bodyPr>
          <a:lstStyle/>
          <a:p>
            <a:pPr algn="ctr"/>
            <a:r>
              <a:rPr lang="en-GB" sz="2000" b="1" dirty="0">
                <a:solidFill>
                  <a:schemeClr val="bg1"/>
                </a:solidFill>
                <a:latin typeface="Calibri" panose="020F0502020204030204" pitchFamily="34" charset="0"/>
                <a:cs typeface="Calibri" panose="020F0502020204030204" pitchFamily="34" charset="0"/>
              </a:rPr>
              <a:t>Cold</a:t>
            </a:r>
          </a:p>
          <a:p>
            <a:pPr algn="ctr"/>
            <a:r>
              <a:rPr lang="en-GB" sz="2000" b="1" dirty="0">
                <a:solidFill>
                  <a:schemeClr val="bg1"/>
                </a:solidFill>
                <a:latin typeface="Calibri" panose="020F0502020204030204" pitchFamily="34" charset="0"/>
                <a:cs typeface="Calibri" panose="020F0502020204030204" pitchFamily="34" charset="0"/>
              </a:rPr>
              <a:t>Check-out</a:t>
            </a:r>
            <a:endParaRPr lang="en-GB" sz="3600" b="1" dirty="0">
              <a:solidFill>
                <a:schemeClr val="bg1"/>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88E8E2BA-398C-9149-9CE1-CE31DA091A01}"/>
              </a:ext>
            </a:extLst>
          </p:cNvPr>
          <p:cNvSpPr txBox="1"/>
          <p:nvPr/>
        </p:nvSpPr>
        <p:spPr>
          <a:xfrm>
            <a:off x="4890056" y="1574109"/>
            <a:ext cx="1803699" cy="707886"/>
          </a:xfrm>
          <a:prstGeom prst="rect">
            <a:avLst/>
          </a:prstGeom>
          <a:noFill/>
        </p:spPr>
        <p:txBody>
          <a:bodyPr wrap="none" rtlCol="0">
            <a:spAutoFit/>
          </a:bodyPr>
          <a:lstStyle/>
          <a:p>
            <a:pPr algn="ctr"/>
            <a:r>
              <a:rPr lang="en-GB" sz="2000" b="1" dirty="0">
                <a:solidFill>
                  <a:schemeClr val="bg1"/>
                </a:solidFill>
                <a:latin typeface="Calibri" panose="020F0502020204030204" pitchFamily="34" charset="0"/>
                <a:cs typeface="Calibri" panose="020F0502020204030204" pitchFamily="34" charset="0"/>
              </a:rPr>
              <a:t>Hardware</a:t>
            </a:r>
          </a:p>
          <a:p>
            <a:pPr algn="ctr"/>
            <a:r>
              <a:rPr lang="en-GB" sz="2000" b="1" dirty="0">
                <a:solidFill>
                  <a:schemeClr val="bg1"/>
                </a:solidFill>
                <a:latin typeface="Calibri" panose="020F0502020204030204" pitchFamily="34" charset="0"/>
                <a:cs typeface="Calibri" panose="020F0502020204030204" pitchFamily="34" charset="0"/>
              </a:rPr>
              <a:t>Commissioning</a:t>
            </a:r>
            <a:endParaRPr lang="en-GB" sz="3600" b="1" dirty="0">
              <a:solidFill>
                <a:schemeClr val="bg1"/>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4E8D1B17-7D1B-4C47-8F03-0029118FD303}"/>
              </a:ext>
            </a:extLst>
          </p:cNvPr>
          <p:cNvSpPr txBox="1"/>
          <p:nvPr/>
        </p:nvSpPr>
        <p:spPr>
          <a:xfrm>
            <a:off x="9628409" y="1539028"/>
            <a:ext cx="2137316" cy="707886"/>
          </a:xfrm>
          <a:prstGeom prst="rect">
            <a:avLst/>
          </a:prstGeom>
          <a:noFill/>
        </p:spPr>
        <p:txBody>
          <a:bodyPr wrap="none" rtlCol="0">
            <a:spAutoFit/>
          </a:bodyPr>
          <a:lstStyle/>
          <a:p>
            <a:pPr algn="ctr"/>
            <a:r>
              <a:rPr lang="en-GB" sz="2000" b="1" dirty="0">
                <a:solidFill>
                  <a:schemeClr val="bg1"/>
                </a:solidFill>
                <a:latin typeface="Calibri" panose="020F0502020204030204" pitchFamily="34" charset="0"/>
                <a:cs typeface="Calibri" panose="020F0502020204030204" pitchFamily="34" charset="0"/>
              </a:rPr>
              <a:t>BEAM</a:t>
            </a:r>
          </a:p>
          <a:p>
            <a:pPr algn="ctr"/>
            <a:r>
              <a:rPr lang="en-GB" sz="2000" b="1" dirty="0">
                <a:solidFill>
                  <a:schemeClr val="bg1"/>
                </a:solidFill>
                <a:latin typeface="Calibri" panose="020F0502020204030204" pitchFamily="34" charset="0"/>
                <a:cs typeface="Calibri" panose="020F0502020204030204" pitchFamily="34" charset="0"/>
              </a:rPr>
              <a:t>Operation/Physics</a:t>
            </a:r>
            <a:endParaRPr lang="en-GB" sz="3600" b="1" dirty="0">
              <a:solidFill>
                <a:schemeClr val="bg1"/>
              </a:solidFill>
              <a:latin typeface="Calibri" panose="020F0502020204030204" pitchFamily="34" charset="0"/>
              <a:cs typeface="Calibri" panose="020F0502020204030204" pitchFamily="34" charset="0"/>
            </a:endParaRPr>
          </a:p>
        </p:txBody>
      </p:sp>
      <p:sp>
        <p:nvSpPr>
          <p:cNvPr id="16" name="Pentagon 15">
            <a:extLst>
              <a:ext uri="{FF2B5EF4-FFF2-40B4-BE49-F238E27FC236}">
                <a16:creationId xmlns:a16="http://schemas.microsoft.com/office/drawing/2014/main" id="{679FDAA8-787B-A143-AC81-B7278A705FCB}"/>
              </a:ext>
            </a:extLst>
          </p:cNvPr>
          <p:cNvSpPr/>
          <p:nvPr/>
        </p:nvSpPr>
        <p:spPr>
          <a:xfrm>
            <a:off x="4541" y="1525674"/>
            <a:ext cx="664469" cy="756000"/>
          </a:xfrm>
          <a:prstGeom prst="homePlat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3F550736-DA86-7148-8D46-47C23F499E27}"/>
              </a:ext>
            </a:extLst>
          </p:cNvPr>
          <p:cNvSpPr txBox="1"/>
          <p:nvPr/>
        </p:nvSpPr>
        <p:spPr>
          <a:xfrm>
            <a:off x="8541435" y="1549542"/>
            <a:ext cx="944490" cy="707886"/>
          </a:xfrm>
          <a:prstGeom prst="rect">
            <a:avLst/>
          </a:prstGeom>
          <a:noFill/>
        </p:spPr>
        <p:txBody>
          <a:bodyPr wrap="none" rtlCol="0">
            <a:spAutoFit/>
          </a:bodyPr>
          <a:lstStyle/>
          <a:p>
            <a:pPr algn="ctr"/>
            <a:r>
              <a:rPr lang="en-GB" sz="2000" b="1" dirty="0">
                <a:solidFill>
                  <a:srgbClr val="00B050"/>
                </a:solidFill>
                <a:latin typeface="Calibri" panose="020F0502020204030204" pitchFamily="34" charset="0"/>
                <a:cs typeface="Calibri" panose="020F0502020204030204" pitchFamily="34" charset="0"/>
              </a:rPr>
              <a:t>Beam </a:t>
            </a:r>
          </a:p>
          <a:p>
            <a:pPr algn="ctr"/>
            <a:r>
              <a:rPr lang="en-GB" sz="2000" b="1" dirty="0">
                <a:solidFill>
                  <a:srgbClr val="00B050"/>
                </a:solidFill>
                <a:latin typeface="Calibri" panose="020F0502020204030204" pitchFamily="34" charset="0"/>
                <a:cs typeface="Calibri" panose="020F0502020204030204" pitchFamily="34" charset="0"/>
              </a:rPr>
              <a:t>Comm.</a:t>
            </a:r>
            <a:endParaRPr lang="en-GB" sz="3600" b="1" dirty="0">
              <a:solidFill>
                <a:srgbClr val="00B050"/>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9CE1B7D7-9AFF-3E41-953A-89D519C839C4}"/>
              </a:ext>
            </a:extLst>
          </p:cNvPr>
          <p:cNvSpPr/>
          <p:nvPr/>
        </p:nvSpPr>
        <p:spPr>
          <a:xfrm>
            <a:off x="2485480" y="1712381"/>
            <a:ext cx="2127857" cy="409749"/>
          </a:xfrm>
          <a:prstGeom prst="rect">
            <a:avLst/>
          </a:prstGeom>
          <a:gradFill>
            <a:gsLst>
              <a:gs pos="100000">
                <a:srgbClr val="EE7D31">
                  <a:alpha val="0"/>
                </a:srgbClr>
              </a:gs>
              <a:gs pos="0">
                <a:srgbClr val="EE7D31">
                  <a:alpha val="0"/>
                </a:srgbClr>
              </a:gs>
              <a:gs pos="96000">
                <a:srgbClr val="EE7D31">
                  <a:alpha val="51000"/>
                </a:srgbClr>
              </a:gs>
              <a:gs pos="6000">
                <a:srgbClr val="EE7D31">
                  <a:alpha val="50000"/>
                </a:srgbClr>
              </a:gs>
              <a:gs pos="50000">
                <a:srgbClr val="EE7D3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B9B6899D-FAB9-494F-BED3-CCD4197A2C16}"/>
              </a:ext>
            </a:extLst>
          </p:cNvPr>
          <p:cNvSpPr txBox="1"/>
          <p:nvPr/>
        </p:nvSpPr>
        <p:spPr>
          <a:xfrm>
            <a:off x="2698571" y="1699589"/>
            <a:ext cx="1739322" cy="400110"/>
          </a:xfrm>
          <a:prstGeom prst="rect">
            <a:avLst/>
          </a:prstGeom>
          <a:noFill/>
        </p:spPr>
        <p:txBody>
          <a:bodyPr wrap="none" rtlCol="0">
            <a:spAutoFit/>
          </a:bodyPr>
          <a:lstStyle/>
          <a:p>
            <a:r>
              <a:rPr lang="en-GB" sz="2000" b="1" dirty="0" err="1">
                <a:solidFill>
                  <a:schemeClr val="bg1"/>
                </a:solidFill>
                <a:latin typeface="Calibri" panose="020F0502020204030204" pitchFamily="34" charset="0"/>
                <a:cs typeface="Calibri" panose="020F0502020204030204" pitchFamily="34" charset="0"/>
              </a:rPr>
              <a:t>Indiv</a:t>
            </a:r>
            <a:r>
              <a:rPr lang="en-GB" sz="2000" b="1" dirty="0">
                <a:solidFill>
                  <a:schemeClr val="bg1"/>
                </a:solidFill>
                <a:latin typeface="Calibri" panose="020F0502020204030204" pitchFamily="34" charset="0"/>
                <a:cs typeface="Calibri" panose="020F0502020204030204" pitchFamily="34" charset="0"/>
              </a:rPr>
              <a:t>. </a:t>
            </a:r>
            <a:r>
              <a:rPr lang="en-GB" sz="2000" b="1" dirty="0" err="1">
                <a:solidFill>
                  <a:schemeClr val="bg1"/>
                </a:solidFill>
                <a:latin typeface="Calibri" panose="020F0502020204030204" pitchFamily="34" charset="0"/>
                <a:cs typeface="Calibri" panose="020F0502020204030204" pitchFamily="34" charset="0"/>
              </a:rPr>
              <a:t>Sys.Tests</a:t>
            </a:r>
            <a:endParaRPr lang="en-GB" sz="3600" b="1" dirty="0">
              <a:solidFill>
                <a:schemeClr val="bg1"/>
              </a:solidFill>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107CDFB1-6FBA-4842-914A-99E5A4AEECFE}"/>
              </a:ext>
            </a:extLst>
          </p:cNvPr>
          <p:cNvGrpSpPr/>
          <p:nvPr/>
        </p:nvGrpSpPr>
        <p:grpSpPr>
          <a:xfrm>
            <a:off x="336775" y="992413"/>
            <a:ext cx="11641746" cy="418833"/>
            <a:chOff x="336886" y="1092858"/>
            <a:chExt cx="11641746" cy="418833"/>
          </a:xfrm>
        </p:grpSpPr>
        <p:cxnSp>
          <p:nvCxnSpPr>
            <p:cNvPr id="21" name="Straight Arrow Connector 20">
              <a:extLst>
                <a:ext uri="{FF2B5EF4-FFF2-40B4-BE49-F238E27FC236}">
                  <a16:creationId xmlns:a16="http://schemas.microsoft.com/office/drawing/2014/main" id="{D09700D9-1347-6549-9F42-1ADAE63A093E}"/>
                </a:ext>
              </a:extLst>
            </p:cNvPr>
            <p:cNvCxnSpPr>
              <a:cxnSpLocks/>
            </p:cNvCxnSpPr>
            <p:nvPr/>
          </p:nvCxnSpPr>
          <p:spPr>
            <a:xfrm>
              <a:off x="336886" y="1499726"/>
              <a:ext cx="3651705" cy="0"/>
            </a:xfrm>
            <a:prstGeom prst="straightConnector1">
              <a:avLst/>
            </a:prstGeom>
            <a:ln w="38100" cap="rnd">
              <a:solidFill>
                <a:srgbClr val="00B0F0"/>
              </a:solidFill>
              <a:round/>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F7A284C-839C-1545-AC2A-4F472B43DB4D}"/>
                </a:ext>
              </a:extLst>
            </p:cNvPr>
            <p:cNvSpPr txBox="1"/>
            <p:nvPr/>
          </p:nvSpPr>
          <p:spPr>
            <a:xfrm>
              <a:off x="575795" y="1142359"/>
              <a:ext cx="3005759" cy="369332"/>
            </a:xfrm>
            <a:prstGeom prst="rect">
              <a:avLst/>
            </a:prstGeom>
            <a:noFill/>
          </p:spPr>
          <p:txBody>
            <a:bodyPr wrap="none" rtlCol="0">
              <a:spAutoFit/>
            </a:bodyPr>
            <a:lstStyle/>
            <a:p>
              <a:r>
                <a:rPr lang="en-GB" b="1" dirty="0">
                  <a:solidFill>
                    <a:srgbClr val="00B0F0"/>
                  </a:solidFill>
                  <a:latin typeface="Calibri" panose="020F0502020204030204" pitchFamily="34" charset="0"/>
                  <a:cs typeface="Calibri" panose="020F0502020204030204" pitchFamily="34" charset="0"/>
                </a:rPr>
                <a:t>Technical Coordination Group</a:t>
              </a:r>
            </a:p>
          </p:txBody>
        </p:sp>
        <p:cxnSp>
          <p:nvCxnSpPr>
            <p:cNvPr id="23" name="Straight Arrow Connector 22">
              <a:extLst>
                <a:ext uri="{FF2B5EF4-FFF2-40B4-BE49-F238E27FC236}">
                  <a16:creationId xmlns:a16="http://schemas.microsoft.com/office/drawing/2014/main" id="{679345FA-09AE-DA42-BEA0-2790706C4F2F}"/>
                </a:ext>
              </a:extLst>
            </p:cNvPr>
            <p:cNvCxnSpPr>
              <a:cxnSpLocks/>
            </p:cNvCxnSpPr>
            <p:nvPr/>
          </p:nvCxnSpPr>
          <p:spPr>
            <a:xfrm>
              <a:off x="4094268" y="1499726"/>
              <a:ext cx="7884364" cy="0"/>
            </a:xfrm>
            <a:prstGeom prst="straightConnector1">
              <a:avLst/>
            </a:prstGeom>
            <a:ln w="38100" cap="rnd">
              <a:solidFill>
                <a:srgbClr val="00B050"/>
              </a:solidFill>
              <a:round/>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D9AF462-3CE9-124B-B944-170DE1B01129}"/>
                </a:ext>
              </a:extLst>
            </p:cNvPr>
            <p:cNvSpPr txBox="1"/>
            <p:nvPr/>
          </p:nvSpPr>
          <p:spPr>
            <a:xfrm>
              <a:off x="7539969" y="1092858"/>
              <a:ext cx="1891480" cy="369332"/>
            </a:xfrm>
            <a:prstGeom prst="rect">
              <a:avLst/>
            </a:prstGeom>
            <a:noFill/>
          </p:spPr>
          <p:txBody>
            <a:bodyPr wrap="none" rtlCol="0">
              <a:spAutoFit/>
            </a:bodyPr>
            <a:lstStyle/>
            <a:p>
              <a:r>
                <a:rPr lang="en-GB" b="1" dirty="0">
                  <a:solidFill>
                    <a:srgbClr val="00B050"/>
                  </a:solidFill>
                  <a:latin typeface="Calibri" panose="020F0502020204030204" pitchFamily="34" charset="0"/>
                  <a:cs typeface="Calibri" panose="020F0502020204030204" pitchFamily="34" charset="0"/>
                </a:rPr>
                <a:t>Operations Group</a:t>
              </a:r>
            </a:p>
          </p:txBody>
        </p:sp>
      </p:grpSp>
      <p:sp>
        <p:nvSpPr>
          <p:cNvPr id="32" name="Rectangle 31">
            <a:extLst>
              <a:ext uri="{FF2B5EF4-FFF2-40B4-BE49-F238E27FC236}">
                <a16:creationId xmlns:a16="http://schemas.microsoft.com/office/drawing/2014/main" id="{9C0E5426-E333-4646-A709-96A175CC229D}"/>
              </a:ext>
            </a:extLst>
          </p:cNvPr>
          <p:cNvSpPr/>
          <p:nvPr/>
        </p:nvSpPr>
        <p:spPr>
          <a:xfrm>
            <a:off x="9132000" y="-14895"/>
            <a:ext cx="3060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a:extLst>
              <a:ext uri="{FF2B5EF4-FFF2-40B4-BE49-F238E27FC236}">
                <a16:creationId xmlns:a16="http://schemas.microsoft.com/office/drawing/2014/main" id="{E5586B43-4376-0B46-8A6C-B6F693D11BC8}"/>
              </a:ext>
            </a:extLst>
          </p:cNvPr>
          <p:cNvSpPr/>
          <p:nvPr/>
        </p:nvSpPr>
        <p:spPr>
          <a:xfrm>
            <a:off x="3012000" y="-14895"/>
            <a:ext cx="3060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extLst>
              <a:ext uri="{FF2B5EF4-FFF2-40B4-BE49-F238E27FC236}">
                <a16:creationId xmlns:a16="http://schemas.microsoft.com/office/drawing/2014/main" id="{9D82431D-2774-5B4C-89E0-64D8B7ADDB2D}"/>
              </a:ext>
            </a:extLst>
          </p:cNvPr>
          <p:cNvSpPr/>
          <p:nvPr/>
        </p:nvSpPr>
        <p:spPr>
          <a:xfrm>
            <a:off x="6072000" y="-14895"/>
            <a:ext cx="3060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5"/>
              </a:solidFill>
            </a:endParaRPr>
          </a:p>
        </p:txBody>
      </p:sp>
      <p:sp>
        <p:nvSpPr>
          <p:cNvPr id="35" name="Rectangle 34">
            <a:extLst>
              <a:ext uri="{FF2B5EF4-FFF2-40B4-BE49-F238E27FC236}">
                <a16:creationId xmlns:a16="http://schemas.microsoft.com/office/drawing/2014/main" id="{4C2174E0-5AF1-4643-8258-CC0A1BA55709}"/>
              </a:ext>
            </a:extLst>
          </p:cNvPr>
          <p:cNvSpPr/>
          <p:nvPr/>
        </p:nvSpPr>
        <p:spPr>
          <a:xfrm>
            <a:off x="-9728" y="-14896"/>
            <a:ext cx="3096000" cy="2329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6" name="Group 35">
            <a:extLst>
              <a:ext uri="{FF2B5EF4-FFF2-40B4-BE49-F238E27FC236}">
                <a16:creationId xmlns:a16="http://schemas.microsoft.com/office/drawing/2014/main" id="{79363AAD-4D98-064B-B0DD-621E8AA1600C}"/>
              </a:ext>
            </a:extLst>
          </p:cNvPr>
          <p:cNvGrpSpPr/>
          <p:nvPr/>
        </p:nvGrpSpPr>
        <p:grpSpPr>
          <a:xfrm>
            <a:off x="1714696" y="2808137"/>
            <a:ext cx="8762608" cy="3110173"/>
            <a:chOff x="1154437" y="2957547"/>
            <a:chExt cx="8762608" cy="3110173"/>
          </a:xfrm>
        </p:grpSpPr>
        <p:pic>
          <p:nvPicPr>
            <p:cNvPr id="37" name="Picture 36" descr="A group of people standing in a room&#10;&#10;Description automatically generated">
              <a:extLst>
                <a:ext uri="{FF2B5EF4-FFF2-40B4-BE49-F238E27FC236}">
                  <a16:creationId xmlns:a16="http://schemas.microsoft.com/office/drawing/2014/main" id="{2666335D-ADB7-E04F-91DA-461FDEB4D947}"/>
                </a:ext>
              </a:extLst>
            </p:cNvPr>
            <p:cNvPicPr>
              <a:picLocks noChangeAspect="1"/>
            </p:cNvPicPr>
            <p:nvPr/>
          </p:nvPicPr>
          <p:blipFill>
            <a:blip r:embed="rId2"/>
            <a:stretch>
              <a:fillRect/>
            </a:stretch>
          </p:blipFill>
          <p:spPr>
            <a:xfrm>
              <a:off x="1154437" y="2957547"/>
              <a:ext cx="4941563" cy="2117926"/>
            </a:xfrm>
            <a:prstGeom prst="rect">
              <a:avLst/>
            </a:prstGeom>
            <a:ln>
              <a:noFill/>
            </a:ln>
            <a:effectLst>
              <a:outerShdw blurRad="292100" dist="139700" dir="2700000" algn="tl" rotWithShape="0">
                <a:srgbClr val="333333">
                  <a:alpha val="65000"/>
                </a:srgbClr>
              </a:outerShdw>
            </a:effectLst>
          </p:spPr>
        </p:pic>
        <p:pic>
          <p:nvPicPr>
            <p:cNvPr id="38" name="Content Placeholder 17">
              <a:extLst>
                <a:ext uri="{FF2B5EF4-FFF2-40B4-BE49-F238E27FC236}">
                  <a16:creationId xmlns:a16="http://schemas.microsoft.com/office/drawing/2014/main" id="{D42FE755-91AE-3944-8EE3-C7EA60EA7F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771402" y="3295781"/>
              <a:ext cx="4145643" cy="2771939"/>
            </a:xfrm>
            <a:prstGeom prst="rect">
              <a:avLst/>
            </a:prstGeom>
            <a:ln>
              <a:noFill/>
            </a:ln>
            <a:effectLst>
              <a:outerShdw blurRad="292100" dist="139700" dir="2700000" algn="tl" rotWithShape="0">
                <a:srgbClr val="333333">
                  <a:alpha val="65000"/>
                </a:srgbClr>
              </a:outerShdw>
            </a:effectLst>
          </p:spPr>
        </p:pic>
      </p:grpSp>
      <p:sp>
        <p:nvSpPr>
          <p:cNvPr id="39" name="Pentagon 38">
            <a:extLst>
              <a:ext uri="{FF2B5EF4-FFF2-40B4-BE49-F238E27FC236}">
                <a16:creationId xmlns:a16="http://schemas.microsoft.com/office/drawing/2014/main" id="{4099C69B-96E3-094F-A3D3-E1E4038576F5}"/>
              </a:ext>
            </a:extLst>
          </p:cNvPr>
          <p:cNvSpPr/>
          <p:nvPr/>
        </p:nvSpPr>
        <p:spPr>
          <a:xfrm>
            <a:off x="3086272" y="2137941"/>
            <a:ext cx="8892249" cy="452614"/>
          </a:xfrm>
          <a:prstGeom prst="homePlate">
            <a:avLst/>
          </a:prstGeom>
          <a:solidFill>
            <a:schemeClr val="accent6">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Impacted by Covid measures</a:t>
            </a:r>
          </a:p>
        </p:txBody>
      </p:sp>
    </p:spTree>
    <p:extLst>
      <p:ext uri="{BB962C8B-B14F-4D97-AF65-F5344CB8AC3E}">
        <p14:creationId xmlns:p14="http://schemas.microsoft.com/office/powerpoint/2010/main" val="134692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dissolv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nodeType="clickEffect">
                                  <p:stCondLst>
                                    <p:cond delay="0"/>
                                  </p:stCondLst>
                                  <p:childTnLst>
                                    <p:animEffect transition="out" filter="dissolve">
                                      <p:cBhvr>
                                        <p:cTn id="21" dur="500"/>
                                        <p:tgtEl>
                                          <p:spTgt spid="36"/>
                                        </p:tgtEl>
                                      </p:cBhvr>
                                    </p:animEffect>
                                    <p:set>
                                      <p:cBhvr>
                                        <p:cTn id="22" dur="1" fill="hold">
                                          <p:stCondLst>
                                            <p:cond delay="499"/>
                                          </p:stCondLst>
                                        </p:cTn>
                                        <p:tgtEl>
                                          <p:spTgt spid="36"/>
                                        </p:tgtEl>
                                        <p:attrNameLst>
                                          <p:attrName>style.visibility</p:attrName>
                                        </p:attrNameLst>
                                      </p:cBhvr>
                                      <p:to>
                                        <p:strVal val="hidden"/>
                                      </p:to>
                                    </p:set>
                                  </p:childTnLst>
                                </p:cTn>
                              </p:par>
                              <p:par>
                                <p:cTn id="23" presetID="9" presetClass="entr" presetSubtype="0" fill="hold" grpId="0" nodeType="with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dissolve">
                                      <p:cBhvr>
                                        <p:cTn id="25" dur="500"/>
                                        <p:tgtEl>
                                          <p:spTgt spid="2">
                                            <p:txEl>
                                              <p:pRg st="2" end="2"/>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dissolve">
                                      <p:cBhvr>
                                        <p:cTn id="28" dur="500"/>
                                        <p:tgtEl>
                                          <p:spTgt spid="2">
                                            <p:txEl>
                                              <p:pRg st="3" end="3"/>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dissolve">
                                      <p:cBhvr>
                                        <p:cTn id="31" dur="500"/>
                                        <p:tgtEl>
                                          <p:spTgt spid="2">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dissolve">
                                      <p:cBhvr>
                                        <p:cTn id="3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85F9C5A-17C6-D94A-B89A-7B0259CD13DC}"/>
              </a:ext>
            </a:extLst>
          </p:cNvPr>
          <p:cNvPicPr>
            <a:picLocks noChangeAspect="1"/>
          </p:cNvPicPr>
          <p:nvPr/>
        </p:nvPicPr>
        <p:blipFill>
          <a:blip r:embed="rId2"/>
          <a:stretch>
            <a:fillRect/>
          </a:stretch>
        </p:blipFill>
        <p:spPr>
          <a:xfrm>
            <a:off x="72334" y="480060"/>
            <a:ext cx="12047332" cy="5812837"/>
          </a:xfrm>
          <a:prstGeom prst="rect">
            <a:avLst/>
          </a:prstGeom>
          <a:noFill/>
        </p:spPr>
      </p:pic>
      <p:sp>
        <p:nvSpPr>
          <p:cNvPr id="2" name="TextBox 1">
            <a:extLst>
              <a:ext uri="{FF2B5EF4-FFF2-40B4-BE49-F238E27FC236}">
                <a16:creationId xmlns:a16="http://schemas.microsoft.com/office/drawing/2014/main" id="{5E8EBDCC-E338-F24E-B1B9-F2821CAD6C22}"/>
              </a:ext>
            </a:extLst>
          </p:cNvPr>
          <p:cNvSpPr txBox="1"/>
          <p:nvPr/>
        </p:nvSpPr>
        <p:spPr>
          <a:xfrm>
            <a:off x="7294245" y="3210699"/>
            <a:ext cx="3458245" cy="349702"/>
          </a:xfrm>
          <a:prstGeom prst="rect">
            <a:avLst/>
          </a:prstGeom>
          <a:solidFill>
            <a:srgbClr val="FFFF00"/>
          </a:solidFill>
        </p:spPr>
        <p:txBody>
          <a:bodyPr wrap="none" lIns="36000" tIns="36000" rIns="36000" bIns="36000" rtlCol="0">
            <a:spAutoFit/>
          </a:bodyPr>
          <a:lstStyle/>
          <a:p>
            <a:pPr algn="l"/>
            <a:r>
              <a:rPr lang="en-GB" dirty="0"/>
              <a:t>Persons entering the CERN sites</a:t>
            </a:r>
          </a:p>
        </p:txBody>
      </p:sp>
      <p:sp>
        <p:nvSpPr>
          <p:cNvPr id="34" name="Rectangle 33">
            <a:extLst>
              <a:ext uri="{FF2B5EF4-FFF2-40B4-BE49-F238E27FC236}">
                <a16:creationId xmlns:a16="http://schemas.microsoft.com/office/drawing/2014/main" id="{B9C628B7-08A3-5849-A893-B22104FB1919}"/>
              </a:ext>
            </a:extLst>
          </p:cNvPr>
          <p:cNvSpPr/>
          <p:nvPr/>
        </p:nvSpPr>
        <p:spPr>
          <a:xfrm>
            <a:off x="-9728" y="-11430"/>
            <a:ext cx="12201751" cy="6350171"/>
          </a:xfrm>
          <a:prstGeom prst="rect">
            <a:avLst/>
          </a:prstGeom>
          <a:solidFill>
            <a:schemeClr val="bg1">
              <a:lumMod val="75000"/>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hidden="1">
            <a:extLst>
              <a:ext uri="{FF2B5EF4-FFF2-40B4-BE49-F238E27FC236}">
                <a16:creationId xmlns:a16="http://schemas.microsoft.com/office/drawing/2014/main" id="{71D61B24-EE0C-F24A-8C1A-E9CAF43ADFF0}"/>
              </a:ext>
            </a:extLst>
          </p:cNvPr>
          <p:cNvSpPr>
            <a:spLocks noGrp="1"/>
          </p:cNvSpPr>
          <p:nvPr>
            <p:ph type="dt" sz="half" idx="10"/>
          </p:nvPr>
        </p:nvSpPr>
        <p:spPr/>
        <p:txBody>
          <a:bodyPr/>
          <a:lstStyle/>
          <a:p>
            <a:pPr>
              <a:spcAft>
                <a:spcPts val="600"/>
              </a:spcAft>
            </a:pPr>
            <a:r>
              <a:rPr lang="de-CH"/>
              <a:t>06.10.2021</a:t>
            </a:r>
            <a:endParaRPr lang="en-US"/>
          </a:p>
        </p:txBody>
      </p:sp>
      <p:sp>
        <p:nvSpPr>
          <p:cNvPr id="5" name="Footer Placeholder 4">
            <a:extLst>
              <a:ext uri="{FF2B5EF4-FFF2-40B4-BE49-F238E27FC236}">
                <a16:creationId xmlns:a16="http://schemas.microsoft.com/office/drawing/2014/main" id="{831AE8BD-3312-664E-8F7C-57AA2E95F196}"/>
              </a:ext>
            </a:extLst>
          </p:cNvPr>
          <p:cNvSpPr>
            <a:spLocks noGrp="1"/>
          </p:cNvSpPr>
          <p:nvPr>
            <p:ph type="ftr" sz="quarter" idx="11"/>
          </p:nvPr>
        </p:nvSpPr>
        <p:spPr/>
        <p:txBody>
          <a:bodyPr/>
          <a:lstStyle/>
          <a:p>
            <a:pPr>
              <a:spcAft>
                <a:spcPts val="600"/>
              </a:spcAft>
            </a:pPr>
            <a:r>
              <a:rPr lang="en-US"/>
              <a:t>R. Steerenberg | Workshop on Accelerator Operations - 2021</a:t>
            </a:r>
          </a:p>
        </p:txBody>
      </p:sp>
      <p:sp>
        <p:nvSpPr>
          <p:cNvPr id="6" name="Slide Number Placeholder 5" hidden="1">
            <a:extLst>
              <a:ext uri="{FF2B5EF4-FFF2-40B4-BE49-F238E27FC236}">
                <a16:creationId xmlns:a16="http://schemas.microsoft.com/office/drawing/2014/main" id="{E1B43164-6F7E-F342-B8B9-19645A11681F}"/>
              </a:ext>
            </a:extLst>
          </p:cNvPr>
          <p:cNvSpPr>
            <a:spLocks noGrp="1"/>
          </p:cNvSpPr>
          <p:nvPr>
            <p:ph type="sldNum" sz="quarter" idx="12"/>
          </p:nvPr>
        </p:nvSpPr>
        <p:spPr/>
        <p:txBody>
          <a:bodyPr/>
          <a:lstStyle/>
          <a:p>
            <a:pPr>
              <a:spcAft>
                <a:spcPts val="600"/>
              </a:spcAft>
            </a:pPr>
            <a:fld id="{36B5EA5A-BC32-A742-B11B-8E7414D5B535}" type="slidenum">
              <a:rPr lang="en-US" smtClean="0"/>
              <a:pPr>
                <a:spcAft>
                  <a:spcPts val="600"/>
                </a:spcAft>
              </a:pPr>
              <a:t>8</a:t>
            </a:fld>
            <a:endParaRPr lang="en-US"/>
          </a:p>
        </p:txBody>
      </p:sp>
      <p:sp>
        <p:nvSpPr>
          <p:cNvPr id="11" name="Rectangle 10">
            <a:extLst>
              <a:ext uri="{FF2B5EF4-FFF2-40B4-BE49-F238E27FC236}">
                <a16:creationId xmlns:a16="http://schemas.microsoft.com/office/drawing/2014/main" id="{0DEB3E1D-9C7C-F347-B84D-34459BFDBE87}"/>
              </a:ext>
            </a:extLst>
          </p:cNvPr>
          <p:cNvSpPr/>
          <p:nvPr/>
        </p:nvSpPr>
        <p:spPr>
          <a:xfrm>
            <a:off x="1131570" y="2095824"/>
            <a:ext cx="537210" cy="3241985"/>
          </a:xfrm>
          <a:prstGeom prst="rect">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dirty="0"/>
              <a:t>CERN Safe Mode</a:t>
            </a:r>
          </a:p>
        </p:txBody>
      </p:sp>
      <p:sp>
        <p:nvSpPr>
          <p:cNvPr id="16" name="Rectangle 15">
            <a:extLst>
              <a:ext uri="{FF2B5EF4-FFF2-40B4-BE49-F238E27FC236}">
                <a16:creationId xmlns:a16="http://schemas.microsoft.com/office/drawing/2014/main" id="{57C83A03-3A64-9B47-BD4B-90EF5868401B}"/>
              </a:ext>
            </a:extLst>
          </p:cNvPr>
          <p:cNvSpPr/>
          <p:nvPr/>
        </p:nvSpPr>
        <p:spPr>
          <a:xfrm>
            <a:off x="1668780" y="2095826"/>
            <a:ext cx="834390" cy="3241984"/>
          </a:xfrm>
          <a:prstGeom prst="rect">
            <a:avLst/>
          </a:prstGeom>
          <a:solidFill>
            <a:schemeClr val="accent6">
              <a:lumMod val="60000"/>
              <a:lumOff val="40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dirty="0">
                <a:solidFill>
                  <a:schemeClr val="tx1"/>
                </a:solidFill>
              </a:rPr>
              <a:t>Progressive Restart of shutdown activities</a:t>
            </a:r>
          </a:p>
        </p:txBody>
      </p:sp>
      <p:grpSp>
        <p:nvGrpSpPr>
          <p:cNvPr id="7" name="Group 6">
            <a:extLst>
              <a:ext uri="{FF2B5EF4-FFF2-40B4-BE49-F238E27FC236}">
                <a16:creationId xmlns:a16="http://schemas.microsoft.com/office/drawing/2014/main" id="{ABE8BDB3-24AE-E64C-851C-947882EAB342}"/>
              </a:ext>
            </a:extLst>
          </p:cNvPr>
          <p:cNvGrpSpPr/>
          <p:nvPr/>
        </p:nvGrpSpPr>
        <p:grpSpPr>
          <a:xfrm>
            <a:off x="1247753" y="257627"/>
            <a:ext cx="10513717" cy="1237594"/>
            <a:chOff x="1247753" y="76130"/>
            <a:chExt cx="10513717" cy="1237594"/>
          </a:xfrm>
        </p:grpSpPr>
        <p:sp>
          <p:nvSpPr>
            <p:cNvPr id="17" name="Rectangle 16">
              <a:extLst>
                <a:ext uri="{FF2B5EF4-FFF2-40B4-BE49-F238E27FC236}">
                  <a16:creationId xmlns:a16="http://schemas.microsoft.com/office/drawing/2014/main" id="{BFFA9C78-D535-CD43-8137-F474CC1737BE}"/>
                </a:ext>
              </a:extLst>
            </p:cNvPr>
            <p:cNvSpPr/>
            <p:nvPr/>
          </p:nvSpPr>
          <p:spPr>
            <a:xfrm>
              <a:off x="3074670" y="76130"/>
              <a:ext cx="2903220" cy="360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err="1">
                  <a:solidFill>
                    <a:schemeClr val="bg1"/>
                  </a:solidFill>
                </a:rPr>
                <a:t>Linac</a:t>
              </a:r>
              <a:r>
                <a:rPr lang="en-GB" sz="1600" dirty="0">
                  <a:solidFill>
                    <a:schemeClr val="bg1"/>
                  </a:solidFill>
                </a:rPr>
                <a:t> 4 + PSB</a:t>
              </a:r>
            </a:p>
          </p:txBody>
        </p:sp>
        <p:sp>
          <p:nvSpPr>
            <p:cNvPr id="18" name="Rectangle 17">
              <a:extLst>
                <a:ext uri="{FF2B5EF4-FFF2-40B4-BE49-F238E27FC236}">
                  <a16:creationId xmlns:a16="http://schemas.microsoft.com/office/drawing/2014/main" id="{C8975453-9E07-E443-A7A6-EE3714BCD566}"/>
                </a:ext>
              </a:extLst>
            </p:cNvPr>
            <p:cNvSpPr/>
            <p:nvPr/>
          </p:nvSpPr>
          <p:spPr>
            <a:xfrm>
              <a:off x="5440680" y="337762"/>
              <a:ext cx="2308860" cy="360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PS</a:t>
              </a:r>
            </a:p>
          </p:txBody>
        </p:sp>
        <p:sp>
          <p:nvSpPr>
            <p:cNvPr id="19" name="Rectangle 18">
              <a:extLst>
                <a:ext uri="{FF2B5EF4-FFF2-40B4-BE49-F238E27FC236}">
                  <a16:creationId xmlns:a16="http://schemas.microsoft.com/office/drawing/2014/main" id="{F6F0D575-4C63-494D-9D6A-8899C8E8366C}"/>
                </a:ext>
              </a:extLst>
            </p:cNvPr>
            <p:cNvSpPr/>
            <p:nvPr/>
          </p:nvSpPr>
          <p:spPr>
            <a:xfrm>
              <a:off x="6084570" y="636247"/>
              <a:ext cx="2419350" cy="360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SPS</a:t>
              </a:r>
            </a:p>
          </p:txBody>
        </p:sp>
        <p:sp>
          <p:nvSpPr>
            <p:cNvPr id="20" name="Rectangle 19">
              <a:extLst>
                <a:ext uri="{FF2B5EF4-FFF2-40B4-BE49-F238E27FC236}">
                  <a16:creationId xmlns:a16="http://schemas.microsoft.com/office/drawing/2014/main" id="{C0C8FAAE-16E3-7749-88C1-E5369235417F}"/>
                </a:ext>
              </a:extLst>
            </p:cNvPr>
            <p:cNvSpPr/>
            <p:nvPr/>
          </p:nvSpPr>
          <p:spPr>
            <a:xfrm>
              <a:off x="6728460" y="953724"/>
              <a:ext cx="5033010" cy="360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LHC</a:t>
              </a:r>
            </a:p>
          </p:txBody>
        </p:sp>
        <p:sp>
          <p:nvSpPr>
            <p:cNvPr id="22" name="Left Brace 21">
              <a:extLst>
                <a:ext uri="{FF2B5EF4-FFF2-40B4-BE49-F238E27FC236}">
                  <a16:creationId xmlns:a16="http://schemas.microsoft.com/office/drawing/2014/main" id="{4BA35AFA-261B-B44F-9FA9-C34EB2FCE010}"/>
                </a:ext>
              </a:extLst>
            </p:cNvPr>
            <p:cNvSpPr/>
            <p:nvPr/>
          </p:nvSpPr>
          <p:spPr>
            <a:xfrm>
              <a:off x="2731770" y="76130"/>
              <a:ext cx="342900" cy="1237594"/>
            </a:xfrm>
            <a:prstGeom prst="leftBrace">
              <a:avLst/>
            </a:prstGeom>
            <a:ln w="222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3" name="TextBox 22">
              <a:extLst>
                <a:ext uri="{FF2B5EF4-FFF2-40B4-BE49-F238E27FC236}">
                  <a16:creationId xmlns:a16="http://schemas.microsoft.com/office/drawing/2014/main" id="{1C10FCCD-081F-3348-9F56-502B837CFF61}"/>
                </a:ext>
              </a:extLst>
            </p:cNvPr>
            <p:cNvSpPr txBox="1"/>
            <p:nvPr/>
          </p:nvSpPr>
          <p:spPr>
            <a:xfrm>
              <a:off x="1247753" y="430183"/>
              <a:ext cx="1577355" cy="553998"/>
            </a:xfrm>
            <a:prstGeom prst="rect">
              <a:avLst/>
            </a:prstGeom>
            <a:noFill/>
          </p:spPr>
          <p:txBody>
            <a:bodyPr wrap="none" lIns="0" tIns="0" rIns="0" bIns="0" rtlCol="0">
              <a:spAutoFit/>
            </a:bodyPr>
            <a:lstStyle/>
            <a:p>
              <a:pPr algn="ctr"/>
              <a:r>
                <a:rPr lang="en-GB" dirty="0"/>
                <a:t>Hardware </a:t>
              </a:r>
            </a:p>
            <a:p>
              <a:pPr algn="ctr"/>
              <a:r>
                <a:rPr lang="en-GB" dirty="0"/>
                <a:t>Commissioning</a:t>
              </a:r>
            </a:p>
          </p:txBody>
        </p:sp>
      </p:grpSp>
      <p:grpSp>
        <p:nvGrpSpPr>
          <p:cNvPr id="25" name="Group 24">
            <a:extLst>
              <a:ext uri="{FF2B5EF4-FFF2-40B4-BE49-F238E27FC236}">
                <a16:creationId xmlns:a16="http://schemas.microsoft.com/office/drawing/2014/main" id="{A1C93370-E19D-614A-AAC4-7E0E95F46FE8}"/>
              </a:ext>
            </a:extLst>
          </p:cNvPr>
          <p:cNvGrpSpPr/>
          <p:nvPr/>
        </p:nvGrpSpPr>
        <p:grpSpPr>
          <a:xfrm>
            <a:off x="899104" y="1535456"/>
            <a:ext cx="10862366" cy="419826"/>
            <a:chOff x="899104" y="1379717"/>
            <a:chExt cx="10862366" cy="419826"/>
          </a:xfrm>
        </p:grpSpPr>
        <p:grpSp>
          <p:nvGrpSpPr>
            <p:cNvPr id="10" name="Group 9">
              <a:extLst>
                <a:ext uri="{FF2B5EF4-FFF2-40B4-BE49-F238E27FC236}">
                  <a16:creationId xmlns:a16="http://schemas.microsoft.com/office/drawing/2014/main" id="{5F1CD813-303A-EE40-826B-64CE7A81005A}"/>
                </a:ext>
              </a:extLst>
            </p:cNvPr>
            <p:cNvGrpSpPr/>
            <p:nvPr/>
          </p:nvGrpSpPr>
          <p:grpSpPr>
            <a:xfrm>
              <a:off x="899104" y="1388063"/>
              <a:ext cx="8942126" cy="411480"/>
              <a:chOff x="899104" y="1388063"/>
              <a:chExt cx="8942126" cy="411480"/>
            </a:xfrm>
          </p:grpSpPr>
          <p:sp>
            <p:nvSpPr>
              <p:cNvPr id="9" name="Rectangle 8">
                <a:extLst>
                  <a:ext uri="{FF2B5EF4-FFF2-40B4-BE49-F238E27FC236}">
                    <a16:creationId xmlns:a16="http://schemas.microsoft.com/office/drawing/2014/main" id="{7FC02ED4-5357-F043-A5ED-0E73635B9C76}"/>
                  </a:ext>
                </a:extLst>
              </p:cNvPr>
              <p:cNvSpPr/>
              <p:nvPr/>
            </p:nvSpPr>
            <p:spPr>
              <a:xfrm>
                <a:off x="3657600" y="1388063"/>
                <a:ext cx="2308860" cy="4114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rPr>
                  <a:t>Linac</a:t>
                </a:r>
                <a:r>
                  <a:rPr lang="en-GB" dirty="0">
                    <a:solidFill>
                      <a:schemeClr val="tx1"/>
                    </a:solidFill>
                  </a:rPr>
                  <a:t> 4</a:t>
                </a:r>
              </a:p>
            </p:txBody>
          </p:sp>
          <p:sp>
            <p:nvSpPr>
              <p:cNvPr id="12" name="Rectangle 11">
                <a:extLst>
                  <a:ext uri="{FF2B5EF4-FFF2-40B4-BE49-F238E27FC236}">
                    <a16:creationId xmlns:a16="http://schemas.microsoft.com/office/drawing/2014/main" id="{81CC254A-382E-C945-8247-B58F493BB930}"/>
                  </a:ext>
                </a:extLst>
              </p:cNvPr>
              <p:cNvSpPr/>
              <p:nvPr/>
            </p:nvSpPr>
            <p:spPr>
              <a:xfrm>
                <a:off x="5977890" y="1388063"/>
                <a:ext cx="1771650" cy="4114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PSB</a:t>
                </a:r>
              </a:p>
            </p:txBody>
          </p:sp>
          <p:sp>
            <p:nvSpPr>
              <p:cNvPr id="14" name="Rectangle 13">
                <a:extLst>
                  <a:ext uri="{FF2B5EF4-FFF2-40B4-BE49-F238E27FC236}">
                    <a16:creationId xmlns:a16="http://schemas.microsoft.com/office/drawing/2014/main" id="{059E31D5-0117-1C4B-9676-A6F1E7098404}"/>
                  </a:ext>
                </a:extLst>
              </p:cNvPr>
              <p:cNvSpPr/>
              <p:nvPr/>
            </p:nvSpPr>
            <p:spPr>
              <a:xfrm>
                <a:off x="7749540" y="1388063"/>
                <a:ext cx="754380" cy="4114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PS</a:t>
                </a:r>
              </a:p>
            </p:txBody>
          </p:sp>
          <p:sp>
            <p:nvSpPr>
              <p:cNvPr id="15" name="Rectangle 14">
                <a:extLst>
                  <a:ext uri="{FF2B5EF4-FFF2-40B4-BE49-F238E27FC236}">
                    <a16:creationId xmlns:a16="http://schemas.microsoft.com/office/drawing/2014/main" id="{F6AB6765-2AEC-854C-9202-CEA21D2F74D4}"/>
                  </a:ext>
                </a:extLst>
              </p:cNvPr>
              <p:cNvSpPr/>
              <p:nvPr/>
            </p:nvSpPr>
            <p:spPr>
              <a:xfrm>
                <a:off x="8503920" y="1388063"/>
                <a:ext cx="1337310" cy="4114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SPS</a:t>
                </a:r>
              </a:p>
            </p:txBody>
          </p:sp>
          <p:sp>
            <p:nvSpPr>
              <p:cNvPr id="24" name="TextBox 23">
                <a:extLst>
                  <a:ext uri="{FF2B5EF4-FFF2-40B4-BE49-F238E27FC236}">
                    <a16:creationId xmlns:a16="http://schemas.microsoft.com/office/drawing/2014/main" id="{96C9E007-8677-4246-BCC8-B24FC75393F4}"/>
                  </a:ext>
                </a:extLst>
              </p:cNvPr>
              <p:cNvSpPr txBox="1"/>
              <p:nvPr/>
            </p:nvSpPr>
            <p:spPr>
              <a:xfrm>
                <a:off x="899104" y="1440655"/>
                <a:ext cx="3048023" cy="276999"/>
              </a:xfrm>
              <a:prstGeom prst="rect">
                <a:avLst/>
              </a:prstGeom>
              <a:noFill/>
            </p:spPr>
            <p:txBody>
              <a:bodyPr wrap="square" lIns="0" tIns="0" rIns="0" bIns="0" rtlCol="0">
                <a:spAutoFit/>
              </a:bodyPr>
              <a:lstStyle/>
              <a:p>
                <a:pPr algn="ctr"/>
                <a:r>
                  <a:rPr lang="en-GB" dirty="0"/>
                  <a:t>Beam Commissioning</a:t>
                </a:r>
              </a:p>
            </p:txBody>
          </p:sp>
        </p:grpSp>
        <p:sp>
          <p:nvSpPr>
            <p:cNvPr id="28" name="Rectangle 27">
              <a:extLst>
                <a:ext uri="{FF2B5EF4-FFF2-40B4-BE49-F238E27FC236}">
                  <a16:creationId xmlns:a16="http://schemas.microsoft.com/office/drawing/2014/main" id="{5031CA0C-5FDA-1741-8CC9-DDF1EA10AF30}"/>
                </a:ext>
              </a:extLst>
            </p:cNvPr>
            <p:cNvSpPr/>
            <p:nvPr/>
          </p:nvSpPr>
          <p:spPr>
            <a:xfrm>
              <a:off x="9841230" y="1379717"/>
              <a:ext cx="1920240" cy="41148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Physics Running</a:t>
              </a:r>
            </a:p>
          </p:txBody>
        </p:sp>
      </p:grpSp>
      <p:grpSp>
        <p:nvGrpSpPr>
          <p:cNvPr id="21" name="Group 20">
            <a:extLst>
              <a:ext uri="{FF2B5EF4-FFF2-40B4-BE49-F238E27FC236}">
                <a16:creationId xmlns:a16="http://schemas.microsoft.com/office/drawing/2014/main" id="{A5D448DE-5738-0640-9C94-FA08B36428EC}"/>
              </a:ext>
            </a:extLst>
          </p:cNvPr>
          <p:cNvGrpSpPr/>
          <p:nvPr/>
        </p:nvGrpSpPr>
        <p:grpSpPr>
          <a:xfrm>
            <a:off x="615322" y="750268"/>
            <a:ext cx="11338560" cy="4699000"/>
            <a:chOff x="615322" y="750268"/>
            <a:chExt cx="11338560" cy="4699000"/>
          </a:xfrm>
        </p:grpSpPr>
        <p:graphicFrame>
          <p:nvGraphicFramePr>
            <p:cNvPr id="26" name="Chart 25">
              <a:extLst>
                <a:ext uri="{FF2B5EF4-FFF2-40B4-BE49-F238E27FC236}">
                  <a16:creationId xmlns:a16="http://schemas.microsoft.com/office/drawing/2014/main" id="{0676742D-B537-5E4E-800B-2FF8792F74EF}"/>
                </a:ext>
              </a:extLst>
            </p:cNvPr>
            <p:cNvGraphicFramePr>
              <a:graphicFrameLocks/>
            </p:cNvGraphicFramePr>
            <p:nvPr>
              <p:extLst>
                <p:ext uri="{D42A27DB-BD31-4B8C-83A1-F6EECF244321}">
                  <p14:modId xmlns:p14="http://schemas.microsoft.com/office/powerpoint/2010/main" val="312998997"/>
                </p:ext>
              </p:extLst>
            </p:nvPr>
          </p:nvGraphicFramePr>
          <p:xfrm>
            <a:off x="615322" y="750268"/>
            <a:ext cx="11338560" cy="46990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84E0701E-52E0-1E4A-AAAE-995DF5737488}"/>
                </a:ext>
              </a:extLst>
            </p:cNvPr>
            <p:cNvSpPr txBox="1"/>
            <p:nvPr/>
          </p:nvSpPr>
          <p:spPr>
            <a:xfrm>
              <a:off x="5711851" y="2030522"/>
              <a:ext cx="2555187" cy="492443"/>
            </a:xfrm>
            <a:prstGeom prst="rect">
              <a:avLst/>
            </a:prstGeom>
            <a:noFill/>
          </p:spPr>
          <p:txBody>
            <a:bodyPr wrap="none" lIns="0" tIns="0" rIns="0" bIns="0" rtlCol="0">
              <a:spAutoFit/>
            </a:bodyPr>
            <a:lstStyle/>
            <a:p>
              <a:pPr algn="l"/>
              <a:r>
                <a:rPr lang="en-GB" sz="1600" dirty="0">
                  <a:solidFill>
                    <a:schemeClr val="tx2"/>
                  </a:solidFill>
                </a:rPr>
                <a:t>Number of confirmed Covid </a:t>
              </a:r>
            </a:p>
            <a:p>
              <a:pPr algn="l"/>
              <a:r>
                <a:rPr lang="en-GB" sz="1600" dirty="0">
                  <a:solidFill>
                    <a:schemeClr val="tx2"/>
                  </a:solidFill>
                </a:rPr>
                <a:t>cases in Switzerland (</a:t>
              </a:r>
              <a:r>
                <a:rPr lang="en-GB" sz="1600" dirty="0" err="1">
                  <a:solidFill>
                    <a:schemeClr val="tx2"/>
                  </a:solidFill>
                </a:rPr>
                <a:t>a.u</a:t>
              </a:r>
              <a:r>
                <a:rPr lang="en-GB" sz="1600" dirty="0">
                  <a:solidFill>
                    <a:schemeClr val="tx2"/>
                  </a:solidFill>
                </a:rPr>
                <a:t>.)</a:t>
              </a:r>
            </a:p>
          </p:txBody>
        </p:sp>
      </p:grpSp>
      <p:sp>
        <p:nvSpPr>
          <p:cNvPr id="31" name="Rectangle 30">
            <a:extLst>
              <a:ext uri="{FF2B5EF4-FFF2-40B4-BE49-F238E27FC236}">
                <a16:creationId xmlns:a16="http://schemas.microsoft.com/office/drawing/2014/main" id="{9305D7AD-BF19-4241-87B6-2223F89ADDC2}"/>
              </a:ext>
            </a:extLst>
          </p:cNvPr>
          <p:cNvSpPr/>
          <p:nvPr/>
        </p:nvSpPr>
        <p:spPr>
          <a:xfrm>
            <a:off x="9132000" y="-53532"/>
            <a:ext cx="3060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extLst>
              <a:ext uri="{FF2B5EF4-FFF2-40B4-BE49-F238E27FC236}">
                <a16:creationId xmlns:a16="http://schemas.microsoft.com/office/drawing/2014/main" id="{4361A3E9-007B-1545-B082-74287B97BB94}"/>
              </a:ext>
            </a:extLst>
          </p:cNvPr>
          <p:cNvSpPr/>
          <p:nvPr/>
        </p:nvSpPr>
        <p:spPr>
          <a:xfrm>
            <a:off x="3012000" y="-53532"/>
            <a:ext cx="3060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extLst>
              <a:ext uri="{FF2B5EF4-FFF2-40B4-BE49-F238E27FC236}">
                <a16:creationId xmlns:a16="http://schemas.microsoft.com/office/drawing/2014/main" id="{D7905C60-C033-ED46-A5E9-52D028040840}"/>
              </a:ext>
            </a:extLst>
          </p:cNvPr>
          <p:cNvSpPr/>
          <p:nvPr/>
        </p:nvSpPr>
        <p:spPr>
          <a:xfrm>
            <a:off x="6072000" y="-53532"/>
            <a:ext cx="3060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5"/>
              </a:solidFill>
            </a:endParaRPr>
          </a:p>
        </p:txBody>
      </p:sp>
      <p:sp>
        <p:nvSpPr>
          <p:cNvPr id="36" name="Rectangle 35">
            <a:extLst>
              <a:ext uri="{FF2B5EF4-FFF2-40B4-BE49-F238E27FC236}">
                <a16:creationId xmlns:a16="http://schemas.microsoft.com/office/drawing/2014/main" id="{22D86FF4-05AE-9344-BBAE-ABE1B5A352D7}"/>
              </a:ext>
            </a:extLst>
          </p:cNvPr>
          <p:cNvSpPr/>
          <p:nvPr/>
        </p:nvSpPr>
        <p:spPr>
          <a:xfrm>
            <a:off x="-9728" y="-53533"/>
            <a:ext cx="3096000" cy="2329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2232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dissolve">
                                      <p:cBhvr>
                                        <p:cTn id="17" dur="500"/>
                                        <p:tgtEl>
                                          <p:spTgt spid="34"/>
                                        </p:tgtEl>
                                      </p:cBhvr>
                                    </p:animEffect>
                                  </p:childTnLst>
                                </p:cTn>
                              </p:par>
                              <p:par>
                                <p:cTn id="18" presetID="9"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dissolv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ssolv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dissolve">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1"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2873BE-0DF5-EB47-8CE2-9B00F0F05EE0}"/>
              </a:ext>
            </a:extLst>
          </p:cNvPr>
          <p:cNvSpPr>
            <a:spLocks noGrp="1"/>
          </p:cNvSpPr>
          <p:nvPr>
            <p:ph idx="1"/>
          </p:nvPr>
        </p:nvSpPr>
        <p:spPr>
          <a:xfrm>
            <a:off x="670879" y="1042675"/>
            <a:ext cx="11376024" cy="657225"/>
          </a:xfrm>
        </p:spPr>
        <p:txBody>
          <a:bodyPr/>
          <a:lstStyle/>
          <a:p>
            <a:pPr>
              <a:spcBef>
                <a:spcPts val="600"/>
              </a:spcBef>
            </a:pPr>
            <a:r>
              <a:rPr lang="en-GB" dirty="0"/>
              <a:t>Although we have 3 controls rooms, I will concentrate on the CERN Control Centre.</a:t>
            </a:r>
          </a:p>
          <a:p>
            <a:pPr marL="342900" indent="-342900">
              <a:spcBef>
                <a:spcPts val="600"/>
              </a:spcBef>
              <a:buFont typeface="Arial" panose="020B0604020202020204" pitchFamily="34" charset="0"/>
              <a:buChar char="•"/>
            </a:pPr>
            <a:r>
              <a:rPr lang="en-GB" b="0" dirty="0"/>
              <a:t>The same measures applied to the other control rooms</a:t>
            </a:r>
          </a:p>
        </p:txBody>
      </p:sp>
      <p:sp>
        <p:nvSpPr>
          <p:cNvPr id="3" name="Title 2">
            <a:extLst>
              <a:ext uri="{FF2B5EF4-FFF2-40B4-BE49-F238E27FC236}">
                <a16:creationId xmlns:a16="http://schemas.microsoft.com/office/drawing/2014/main" id="{A1DBFAC2-1F26-0F42-968C-FAD6E1C48BA6}"/>
              </a:ext>
            </a:extLst>
          </p:cNvPr>
          <p:cNvSpPr>
            <a:spLocks noGrp="1"/>
          </p:cNvSpPr>
          <p:nvPr>
            <p:ph type="title"/>
          </p:nvPr>
        </p:nvSpPr>
        <p:spPr/>
        <p:txBody>
          <a:bodyPr/>
          <a:lstStyle/>
          <a:p>
            <a:r>
              <a:rPr lang="en-GB" dirty="0"/>
              <a:t>The Operations Control Rooms</a:t>
            </a:r>
          </a:p>
        </p:txBody>
      </p:sp>
      <p:sp>
        <p:nvSpPr>
          <p:cNvPr id="4" name="Date Placeholder 3">
            <a:extLst>
              <a:ext uri="{FF2B5EF4-FFF2-40B4-BE49-F238E27FC236}">
                <a16:creationId xmlns:a16="http://schemas.microsoft.com/office/drawing/2014/main" id="{F3C3D42C-8C6D-F045-A603-7B4F39AE5126}"/>
              </a:ext>
            </a:extLst>
          </p:cNvPr>
          <p:cNvSpPr>
            <a:spLocks noGrp="1"/>
          </p:cNvSpPr>
          <p:nvPr>
            <p:ph type="dt" sz="half" idx="10"/>
          </p:nvPr>
        </p:nvSpPr>
        <p:spPr/>
        <p:txBody>
          <a:bodyPr/>
          <a:lstStyle/>
          <a:p>
            <a:r>
              <a:rPr lang="de-CH"/>
              <a:t>06.10.2021</a:t>
            </a:r>
            <a:endParaRPr lang="en-US" dirty="0"/>
          </a:p>
        </p:txBody>
      </p:sp>
      <p:sp>
        <p:nvSpPr>
          <p:cNvPr id="5" name="Footer Placeholder 4">
            <a:extLst>
              <a:ext uri="{FF2B5EF4-FFF2-40B4-BE49-F238E27FC236}">
                <a16:creationId xmlns:a16="http://schemas.microsoft.com/office/drawing/2014/main" id="{A1E6BCA6-D0D1-C943-8B80-919EF29278C6}"/>
              </a:ext>
            </a:extLst>
          </p:cNvPr>
          <p:cNvSpPr>
            <a:spLocks noGrp="1"/>
          </p:cNvSpPr>
          <p:nvPr>
            <p:ph type="ftr" sz="quarter" idx="11"/>
          </p:nvPr>
        </p:nvSpPr>
        <p:spPr/>
        <p:txBody>
          <a:bodyPr/>
          <a:lstStyle/>
          <a:p>
            <a:r>
              <a:rPr lang="en-US"/>
              <a:t>R. Steerenberg | Workshop on Accelerator Operations - 2021</a:t>
            </a:r>
            <a:endParaRPr lang="en-US" dirty="0"/>
          </a:p>
        </p:txBody>
      </p:sp>
      <p:sp>
        <p:nvSpPr>
          <p:cNvPr id="6" name="Slide Number Placeholder 5">
            <a:extLst>
              <a:ext uri="{FF2B5EF4-FFF2-40B4-BE49-F238E27FC236}">
                <a16:creationId xmlns:a16="http://schemas.microsoft.com/office/drawing/2014/main" id="{1B542D6A-FFCE-D842-BE87-41D67A18ED35}"/>
              </a:ext>
            </a:extLst>
          </p:cNvPr>
          <p:cNvSpPr>
            <a:spLocks noGrp="1"/>
          </p:cNvSpPr>
          <p:nvPr>
            <p:ph type="sldNum" sz="quarter" idx="12"/>
          </p:nvPr>
        </p:nvSpPr>
        <p:spPr/>
        <p:txBody>
          <a:bodyPr/>
          <a:lstStyle/>
          <a:p>
            <a:fld id="{36B5EA5A-BC32-A742-B11B-8E7414D5B535}" type="slidenum">
              <a:rPr lang="en-US" smtClean="0"/>
              <a:pPr/>
              <a:t>9</a:t>
            </a:fld>
            <a:endParaRPr lang="en-US" dirty="0"/>
          </a:p>
        </p:txBody>
      </p:sp>
      <p:grpSp>
        <p:nvGrpSpPr>
          <p:cNvPr id="7" name="Group 6">
            <a:extLst>
              <a:ext uri="{FF2B5EF4-FFF2-40B4-BE49-F238E27FC236}">
                <a16:creationId xmlns:a16="http://schemas.microsoft.com/office/drawing/2014/main" id="{2F506E1C-5D0E-644A-B486-BD653A0DBBE1}"/>
              </a:ext>
            </a:extLst>
          </p:cNvPr>
          <p:cNvGrpSpPr/>
          <p:nvPr/>
        </p:nvGrpSpPr>
        <p:grpSpPr>
          <a:xfrm>
            <a:off x="226540" y="2069508"/>
            <a:ext cx="4030986" cy="2956965"/>
            <a:chOff x="2004050" y="2188267"/>
            <a:chExt cx="4030986" cy="2956965"/>
          </a:xfrm>
        </p:grpSpPr>
        <p:pic>
          <p:nvPicPr>
            <p:cNvPr id="8" name="Picture 7">
              <a:extLst>
                <a:ext uri="{FF2B5EF4-FFF2-40B4-BE49-F238E27FC236}">
                  <a16:creationId xmlns:a16="http://schemas.microsoft.com/office/drawing/2014/main" id="{59D158FB-FB54-E84F-A864-8F7EC12AB4E9}"/>
                </a:ext>
              </a:extLst>
            </p:cNvPr>
            <p:cNvPicPr>
              <a:picLocks noChangeAspect="1"/>
            </p:cNvPicPr>
            <p:nvPr/>
          </p:nvPicPr>
          <p:blipFill>
            <a:blip r:embed="rId2"/>
            <a:stretch>
              <a:fillRect/>
            </a:stretch>
          </p:blipFill>
          <p:spPr>
            <a:xfrm>
              <a:off x="2004050" y="2445232"/>
              <a:ext cx="4030986" cy="2700000"/>
            </a:xfrm>
            <a:prstGeom prst="rect">
              <a:avLst/>
            </a:prstGeom>
          </p:spPr>
        </p:pic>
        <p:sp>
          <p:nvSpPr>
            <p:cNvPr id="9" name="TextBox 8">
              <a:extLst>
                <a:ext uri="{FF2B5EF4-FFF2-40B4-BE49-F238E27FC236}">
                  <a16:creationId xmlns:a16="http://schemas.microsoft.com/office/drawing/2014/main" id="{D68B9A4D-B2E9-F64F-99E1-6C09D4651828}"/>
                </a:ext>
              </a:extLst>
            </p:cNvPr>
            <p:cNvSpPr txBox="1"/>
            <p:nvPr/>
          </p:nvSpPr>
          <p:spPr>
            <a:xfrm>
              <a:off x="2605933" y="2188267"/>
              <a:ext cx="3077766" cy="276999"/>
            </a:xfrm>
            <a:prstGeom prst="rect">
              <a:avLst/>
            </a:prstGeom>
            <a:noFill/>
          </p:spPr>
          <p:txBody>
            <a:bodyPr wrap="none" lIns="0" tIns="0" rIns="0" bIns="0" rtlCol="0">
              <a:spAutoFit/>
            </a:bodyPr>
            <a:lstStyle/>
            <a:p>
              <a:pPr algn="l"/>
              <a:r>
                <a:rPr lang="en-GB" b="1" dirty="0"/>
                <a:t>ISOLDE Control Room (ICR)</a:t>
              </a:r>
            </a:p>
          </p:txBody>
        </p:sp>
      </p:grpSp>
      <p:grpSp>
        <p:nvGrpSpPr>
          <p:cNvPr id="10" name="Group 9">
            <a:extLst>
              <a:ext uri="{FF2B5EF4-FFF2-40B4-BE49-F238E27FC236}">
                <a16:creationId xmlns:a16="http://schemas.microsoft.com/office/drawing/2014/main" id="{CEEAA606-C178-D148-B97C-85BAC68007CF}"/>
              </a:ext>
            </a:extLst>
          </p:cNvPr>
          <p:cNvGrpSpPr/>
          <p:nvPr/>
        </p:nvGrpSpPr>
        <p:grpSpPr>
          <a:xfrm>
            <a:off x="8218688" y="2078211"/>
            <a:ext cx="3666417" cy="2960565"/>
            <a:chOff x="8621432" y="2430097"/>
            <a:chExt cx="3528298" cy="2897394"/>
          </a:xfrm>
        </p:grpSpPr>
        <p:pic>
          <p:nvPicPr>
            <p:cNvPr id="11" name="Picture 10" descr="A picture containing indoor, ceiling, floor, room&#10;&#10;Description automatically generated">
              <a:extLst>
                <a:ext uri="{FF2B5EF4-FFF2-40B4-BE49-F238E27FC236}">
                  <a16:creationId xmlns:a16="http://schemas.microsoft.com/office/drawing/2014/main" id="{9AA7EB71-E355-BA44-BDF3-CAFFDDA27B7B}"/>
                </a:ext>
              </a:extLst>
            </p:cNvPr>
            <p:cNvPicPr>
              <a:picLocks noChangeAspect="1"/>
            </p:cNvPicPr>
            <p:nvPr/>
          </p:nvPicPr>
          <p:blipFill>
            <a:blip r:embed="rId3"/>
            <a:stretch>
              <a:fillRect/>
            </a:stretch>
          </p:blipFill>
          <p:spPr>
            <a:xfrm>
              <a:off x="8621432" y="2685102"/>
              <a:ext cx="3519011" cy="2642389"/>
            </a:xfrm>
            <a:prstGeom prst="rect">
              <a:avLst/>
            </a:prstGeom>
          </p:spPr>
        </p:pic>
        <p:sp>
          <p:nvSpPr>
            <p:cNvPr id="12" name="TextBox 11">
              <a:extLst>
                <a:ext uri="{FF2B5EF4-FFF2-40B4-BE49-F238E27FC236}">
                  <a16:creationId xmlns:a16="http://schemas.microsoft.com/office/drawing/2014/main" id="{19B582D2-3C95-B943-899F-6D816C4D5DBF}"/>
                </a:ext>
              </a:extLst>
            </p:cNvPr>
            <p:cNvSpPr txBox="1"/>
            <p:nvPr/>
          </p:nvSpPr>
          <p:spPr>
            <a:xfrm>
              <a:off x="8776585" y="2430097"/>
              <a:ext cx="3373145" cy="271089"/>
            </a:xfrm>
            <a:prstGeom prst="rect">
              <a:avLst/>
            </a:prstGeom>
            <a:noFill/>
          </p:spPr>
          <p:txBody>
            <a:bodyPr wrap="none" lIns="0" tIns="0" rIns="0" bIns="0" rtlCol="0">
              <a:spAutoFit/>
            </a:bodyPr>
            <a:lstStyle/>
            <a:p>
              <a:pPr algn="l"/>
              <a:r>
                <a:rPr lang="en-GB" b="1" dirty="0"/>
                <a:t>AD-ELENA Control Room (ACR)</a:t>
              </a:r>
            </a:p>
          </p:txBody>
        </p:sp>
      </p:grpSp>
      <p:grpSp>
        <p:nvGrpSpPr>
          <p:cNvPr id="13" name="Group 12">
            <a:extLst>
              <a:ext uri="{FF2B5EF4-FFF2-40B4-BE49-F238E27FC236}">
                <a16:creationId xmlns:a16="http://schemas.microsoft.com/office/drawing/2014/main" id="{38911BA5-93A7-8B4B-A143-5D78E0CA1B07}"/>
              </a:ext>
            </a:extLst>
          </p:cNvPr>
          <p:cNvGrpSpPr/>
          <p:nvPr/>
        </p:nvGrpSpPr>
        <p:grpSpPr>
          <a:xfrm>
            <a:off x="3532342" y="2748814"/>
            <a:ext cx="5074483" cy="3392340"/>
            <a:chOff x="3666569" y="3136787"/>
            <a:chExt cx="4349479" cy="2931480"/>
          </a:xfrm>
        </p:grpSpPr>
        <p:pic>
          <p:nvPicPr>
            <p:cNvPr id="14" name="Picture 4" descr="LHC Report: An eventful and successful 2017">
              <a:extLst>
                <a:ext uri="{FF2B5EF4-FFF2-40B4-BE49-F238E27FC236}">
                  <a16:creationId xmlns:a16="http://schemas.microsoft.com/office/drawing/2014/main" id="{76BF98E7-05A9-D846-BE3E-C87C2EBCD16D}"/>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6569" y="3368267"/>
              <a:ext cx="4349479" cy="2700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BD47676-80AF-FE4B-9417-8522AF5DD3A5}"/>
                </a:ext>
              </a:extLst>
            </p:cNvPr>
            <p:cNvSpPr txBox="1"/>
            <p:nvPr/>
          </p:nvSpPr>
          <p:spPr>
            <a:xfrm>
              <a:off x="4620932" y="3136787"/>
              <a:ext cx="2616054" cy="239368"/>
            </a:xfrm>
            <a:prstGeom prst="rect">
              <a:avLst/>
            </a:prstGeom>
            <a:noFill/>
          </p:spPr>
          <p:txBody>
            <a:bodyPr wrap="none" lIns="0" tIns="0" rIns="0" bIns="0" rtlCol="0">
              <a:spAutoFit/>
            </a:bodyPr>
            <a:lstStyle/>
            <a:p>
              <a:pPr algn="l"/>
              <a:r>
                <a:rPr lang="en-GB" b="1" dirty="0"/>
                <a:t>CERN Control Centre (CCC)</a:t>
              </a:r>
            </a:p>
          </p:txBody>
        </p:sp>
      </p:grpSp>
      <p:sp>
        <p:nvSpPr>
          <p:cNvPr id="18" name="TextBox 17">
            <a:extLst>
              <a:ext uri="{FF2B5EF4-FFF2-40B4-BE49-F238E27FC236}">
                <a16:creationId xmlns:a16="http://schemas.microsoft.com/office/drawing/2014/main" id="{694706FC-E549-6148-BD3B-136F84327D68}"/>
              </a:ext>
            </a:extLst>
          </p:cNvPr>
          <p:cNvSpPr txBox="1"/>
          <p:nvPr/>
        </p:nvSpPr>
        <p:spPr>
          <a:xfrm>
            <a:off x="6686427" y="5863142"/>
            <a:ext cx="1920398" cy="215444"/>
          </a:xfrm>
          <a:prstGeom prst="rect">
            <a:avLst/>
          </a:prstGeom>
          <a:noFill/>
        </p:spPr>
        <p:txBody>
          <a:bodyPr wrap="none" lIns="0" tIns="0" rIns="0" bIns="0" rtlCol="0">
            <a:spAutoFit/>
          </a:bodyPr>
          <a:lstStyle/>
          <a:p>
            <a:pPr algn="l"/>
            <a:r>
              <a:rPr lang="en-GB" sz="1400" i="1" dirty="0">
                <a:solidFill>
                  <a:schemeClr val="bg1"/>
                </a:solidFill>
              </a:rPr>
              <a:t>Picture taken pre-Covid </a:t>
            </a:r>
          </a:p>
        </p:txBody>
      </p:sp>
      <p:sp>
        <p:nvSpPr>
          <p:cNvPr id="19" name="Rectangle 18">
            <a:extLst>
              <a:ext uri="{FF2B5EF4-FFF2-40B4-BE49-F238E27FC236}">
                <a16:creationId xmlns:a16="http://schemas.microsoft.com/office/drawing/2014/main" id="{F23F7BD8-9BB0-7746-9363-69890C0B2689}"/>
              </a:ext>
            </a:extLst>
          </p:cNvPr>
          <p:cNvSpPr/>
          <p:nvPr/>
        </p:nvSpPr>
        <p:spPr>
          <a:xfrm>
            <a:off x="9132000" y="-14895"/>
            <a:ext cx="3060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F2D40197-8AE8-4C41-9636-BD304729725D}"/>
              </a:ext>
            </a:extLst>
          </p:cNvPr>
          <p:cNvSpPr/>
          <p:nvPr/>
        </p:nvSpPr>
        <p:spPr>
          <a:xfrm>
            <a:off x="3012000" y="-14895"/>
            <a:ext cx="3060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20">
            <a:extLst>
              <a:ext uri="{FF2B5EF4-FFF2-40B4-BE49-F238E27FC236}">
                <a16:creationId xmlns:a16="http://schemas.microsoft.com/office/drawing/2014/main" id="{D95C32C8-EECF-8B46-B8D0-EC2EC061DF99}"/>
              </a:ext>
            </a:extLst>
          </p:cNvPr>
          <p:cNvSpPr/>
          <p:nvPr/>
        </p:nvSpPr>
        <p:spPr>
          <a:xfrm>
            <a:off x="6072000" y="-14895"/>
            <a:ext cx="3060000" cy="232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5"/>
              </a:solidFill>
            </a:endParaRPr>
          </a:p>
        </p:txBody>
      </p:sp>
      <p:sp>
        <p:nvSpPr>
          <p:cNvPr id="22" name="Rectangle 21">
            <a:extLst>
              <a:ext uri="{FF2B5EF4-FFF2-40B4-BE49-F238E27FC236}">
                <a16:creationId xmlns:a16="http://schemas.microsoft.com/office/drawing/2014/main" id="{A13C5FAA-4017-4540-B268-0E63DF1B7D9F}"/>
              </a:ext>
            </a:extLst>
          </p:cNvPr>
          <p:cNvSpPr/>
          <p:nvPr/>
        </p:nvSpPr>
        <p:spPr>
          <a:xfrm>
            <a:off x="-9728" y="-14896"/>
            <a:ext cx="3096000" cy="2329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683992170"/>
      </p:ext>
    </p:extLst>
  </p:cSld>
  <p:clrMapOvr>
    <a:masterClrMapping/>
  </p:clrMapOvr>
</p:sld>
</file>

<file path=ppt/theme/theme1.xml><?xml version="1.0" encoding="utf-8"?>
<a:theme xmlns:a="http://schemas.openxmlformats.org/drawingml/2006/main" name="Office Theme">
  <a:themeElements>
    <a:clrScheme name="CERN">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C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CERN Corporate 16x9_PPT_Arial" id="{569F216B-1B24-6141-93CF-C73AF1D64B76}" vid="{4EA1D941-2A3C-524E-9DAF-1A4982674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8581</TotalTime>
  <Words>2026</Words>
  <Application>Microsoft Macintosh PowerPoint</Application>
  <PresentationFormat>Widescreen</PresentationFormat>
  <Paragraphs>310</Paragraphs>
  <Slides>28</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Arial</vt:lpstr>
      <vt:lpstr>Calibri</vt:lpstr>
      <vt:lpstr>Office Theme</vt:lpstr>
      <vt:lpstr>Re-commissioning the CERN Accelerator Complex in times of COVID  Workshop on Accelerator Operations 5th – 8th October 2021</vt:lpstr>
      <vt:lpstr>Topics</vt:lpstr>
      <vt:lpstr>Topics</vt:lpstr>
      <vt:lpstr>The CERN Accelerator Complex</vt:lpstr>
      <vt:lpstr>The Long-Term Schedule for the Accelerator Complex</vt:lpstr>
      <vt:lpstr>Long Shutdown updated for the Covid pandemic</vt:lpstr>
      <vt:lpstr>The Shutdown – Run cycle &amp; Responsibilities</vt:lpstr>
      <vt:lpstr>PowerPoint Presentation</vt:lpstr>
      <vt:lpstr>The Operations Control Rooms</vt:lpstr>
      <vt:lpstr>Topics</vt:lpstr>
      <vt:lpstr>CERN Covid Measures </vt:lpstr>
      <vt:lpstr>Some additional Controls Room Covid Measures</vt:lpstr>
      <vt:lpstr>CERN Control Centre Capacity Reduction</vt:lpstr>
      <vt:lpstr>CERN Control Centre Capacity Reduction</vt:lpstr>
      <vt:lpstr>CERN Control Centre Capacity Reduction</vt:lpstr>
      <vt:lpstr>CERN Control Centre Capacity Reduction</vt:lpstr>
      <vt:lpstr>Coping with restriction island capacity</vt:lpstr>
      <vt:lpstr>Impact of Quarantine on Operations</vt:lpstr>
      <vt:lpstr>Impact of measures on Commissioning and Operation</vt:lpstr>
      <vt:lpstr>Impact of Covid on Availability (since the start of SPS North Area physics)</vt:lpstr>
      <vt:lpstr>Topics</vt:lpstr>
      <vt:lpstr>What will/may stay after Covid ?</vt:lpstr>
      <vt:lpstr>Topics</vt:lpstr>
      <vt:lpstr>Concluding Remarks</vt:lpstr>
      <vt:lpstr>PowerPoint Presentation</vt:lpstr>
      <vt:lpstr>Abstract</vt:lpstr>
      <vt:lpstr>PowerPoint Presentation</vt:lpstr>
      <vt:lpstr>Long Shutdown 2 schedule prior to the Covid pandemic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Accelerator Complex Status Report to the 141st (on-line) SPSC meeting, 13 April 2021</dc:title>
  <dc:creator>Rende Steerenberg</dc:creator>
  <cp:lastModifiedBy>Rende Steerenberg</cp:lastModifiedBy>
  <cp:revision>303</cp:revision>
  <dcterms:created xsi:type="dcterms:W3CDTF">2021-04-10T08:59:59Z</dcterms:created>
  <dcterms:modified xsi:type="dcterms:W3CDTF">2021-10-06T09:51:43Z</dcterms:modified>
</cp:coreProperties>
</file>