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1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25" r:id="rId2"/>
  </p:sldMasterIdLst>
  <p:notesMasterIdLst>
    <p:notesMasterId r:id="rId12"/>
  </p:notesMasterIdLst>
  <p:sldIdLst>
    <p:sldId id="257" r:id="rId3"/>
    <p:sldId id="572" r:id="rId4"/>
    <p:sldId id="256" r:id="rId5"/>
    <p:sldId id="258" r:id="rId6"/>
    <p:sldId id="261" r:id="rId7"/>
    <p:sldId id="262" r:id="rId8"/>
    <p:sldId id="263" r:id="rId9"/>
    <p:sldId id="260" r:id="rId10"/>
    <p:sldId id="25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F7EB"/>
    <a:srgbClr val="DD27C3"/>
    <a:srgbClr val="00CC97"/>
    <a:srgbClr val="00BAE6"/>
    <a:srgbClr val="00EEB0"/>
    <a:srgbClr val="03C1AA"/>
    <a:srgbClr val="E19805"/>
    <a:srgbClr val="005654"/>
    <a:srgbClr val="EEDC32"/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94" autoAdjust="0"/>
    <p:restoredTop sz="94660"/>
  </p:normalViewPr>
  <p:slideViewPr>
    <p:cSldViewPr snapToGrid="0">
      <p:cViewPr>
        <p:scale>
          <a:sx n="100" d="100"/>
          <a:sy n="100" d="100"/>
        </p:scale>
        <p:origin x="1092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E18FD-131A-42AE-8F90-4BF4CB6BD91B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7067E-9465-4DC1-A653-BB557A17C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14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02352-AA00-4B1B-82F5-91B4F1F32F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85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02352-AA00-4B1B-82F5-91B4F1F32F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44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02352-AA00-4B1B-82F5-91B4F1F32F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41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953789" y="2871971"/>
            <a:ext cx="7380515" cy="16596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5067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3964674" y="2301900"/>
            <a:ext cx="7380515" cy="470669"/>
          </a:xfrm>
        </p:spPr>
        <p:txBody>
          <a:bodyPr/>
          <a:lstStyle>
            <a:lvl1pPr marL="0" indent="0">
              <a:buNone/>
              <a:defRPr sz="3733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3964674" y="4630988"/>
            <a:ext cx="7380515" cy="470669"/>
          </a:xfrm>
        </p:spPr>
        <p:txBody>
          <a:bodyPr/>
          <a:lstStyle>
            <a:lvl1pPr marL="0" indent="0">
              <a:buNone/>
              <a:defRPr sz="2667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  <p:pic>
        <p:nvPicPr>
          <p:cNvPr id="6" name="Imagen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" t="6226" r="-336" b="18699"/>
          <a:stretch/>
        </p:blipFill>
        <p:spPr>
          <a:xfrm>
            <a:off x="1" y="0"/>
            <a:ext cx="12296633" cy="692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33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 b="1">
                <a:solidFill>
                  <a:srgbClr val="112E5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1480801" y="304802"/>
            <a:ext cx="5368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482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2" y="1647093"/>
            <a:ext cx="2716628" cy="1107323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9200" y="304802"/>
            <a:ext cx="609600" cy="307777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93CF724-F9E0-44B8-95BD-D38D8B22F53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556002" y="1676400"/>
            <a:ext cx="2716628" cy="1107323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99202" y="1676400"/>
            <a:ext cx="2716628" cy="1107323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9042401" y="1676402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9042402" y="2819400"/>
            <a:ext cx="2716628" cy="1107323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812802" y="2790093"/>
            <a:ext cx="2716628" cy="1107323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3556002" y="2819400"/>
            <a:ext cx="2716628" cy="1107323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6299201" y="2790095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6299202" y="3933093"/>
            <a:ext cx="2716628" cy="1107323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812802" y="3933093"/>
            <a:ext cx="2716628" cy="1107323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3556001" y="3933095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3"/>
          </p:nvPr>
        </p:nvSpPr>
        <p:spPr>
          <a:xfrm>
            <a:off x="9042402" y="3962400"/>
            <a:ext cx="2716628" cy="1107323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3429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431465" y="116633"/>
            <a:ext cx="9144331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818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965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377">
              <a:defRPr/>
            </a:pPr>
            <a:fld id="{393CF724-F9E0-44B8-95BD-D38D8B22F53D}" type="slidenum">
              <a:rPr lang="es-ES" smtClean="0">
                <a:solidFill>
                  <a:prstClr val="white"/>
                </a:solidFill>
              </a:rPr>
              <a:pPr defTabSz="914377">
                <a:defRPr/>
              </a:pPr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922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369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2" y="1676400"/>
            <a:ext cx="2716628" cy="1107323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556002" y="1676400"/>
            <a:ext cx="2716628" cy="1107323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99202" y="1676400"/>
            <a:ext cx="2716628" cy="1107323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9042401" y="1676402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9042402" y="2819400"/>
            <a:ext cx="2716628" cy="1107323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812802" y="2819400"/>
            <a:ext cx="2716628" cy="1107323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3556002" y="2819400"/>
            <a:ext cx="2716628" cy="1107323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6299201" y="2819402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6299202" y="3962400"/>
            <a:ext cx="2716628" cy="1107323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812802" y="3962400"/>
            <a:ext cx="2716628" cy="1107323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3556001" y="3962402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3"/>
          </p:nvPr>
        </p:nvSpPr>
        <p:spPr>
          <a:xfrm>
            <a:off x="9042402" y="3962400"/>
            <a:ext cx="2716628" cy="1107323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2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546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274297" y="188641"/>
            <a:ext cx="9244608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43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28166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EDEB4-2895-47ED-992C-04C27AEA8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7A5F7C-B4D2-48B7-B033-D65C717D0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5BA08-2117-4585-961F-033F69A02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48112-F015-499A-9EB0-642680FD2188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49DCC-6694-4D91-97DB-60CA7F055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3E8B3-3CBC-48E8-829C-CA8FECD54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1596-B018-42C1-86E0-4AF3DE5E7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55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1336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55C7-0388-4B76-B7E9-7AAD8B7E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2041F-EA1F-4C4E-B64C-18B26B385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753EB-8ED5-4EAE-8E56-CD54BEC6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35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5385-044D-454E-98DF-99A40969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5A7C-3707-42E7-9D23-91DA7E3EC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2FD49-B9FE-4E4D-B6A5-846F96A9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43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C6E08-B63C-4867-8049-E9082F75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C5698-DB78-4FFE-B99B-CB95DAF7A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6251D-D4A0-4F3B-A47C-5237E2A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01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0329-0E37-467A-8274-5B6E6FA4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67F1-9820-4976-B7F1-976D7F1E7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5054-1909-4996-A88F-C4D1E2A0B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62229-AB8B-46A6-815B-1DA8BAEF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91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F0E3-4FA7-42A0-BBC3-73E768D4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E2CDA-5940-42CF-A93A-271C49AD6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F4509-591B-41F9-9F5B-53363742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14A3B-D062-4281-AFF0-E1A6546F9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A0452B-757A-4F9E-941D-C2217A449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E7406-4CC0-45FC-A507-B6A46472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04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CD4-A906-4462-9C35-707F1990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5F54A-911D-40A6-842F-CBCBABF1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86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CE80C-7FB2-455D-8CD2-81A75679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80734"/>
            <a:ext cx="2743200" cy="365125"/>
          </a:xfrm>
        </p:spPr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28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A4D-4401-4C63-8CFE-C0B15698D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E9E37-55D4-4FEF-921A-8721054C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F8B35-AF4E-4368-8302-63E2C814C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28627-80A7-4479-997B-889DD6DA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911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EFA3-C4BA-4629-80D4-EF8F3F98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E0A82-1A62-43C8-8395-E25A08A90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66E9F-96BF-4179-98FC-7D03C315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176DF-BF0F-41A1-BE20-8E719DE1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335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9E88-A8BC-40F9-84FD-EC639C76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917C7-9361-4B6B-B7F5-23B2A3036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25615-1D99-4067-8473-EA32C18C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11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906915"/>
          </a:xfrm>
        </p:spPr>
        <p:txBody>
          <a:bodyPr anchor="t">
            <a:normAutofit/>
          </a:bodyPr>
          <a:lstStyle>
            <a:lvl1pPr>
              <a:defRPr sz="3733" b="1"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00352"/>
            <a:ext cx="10515600" cy="419734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72"/>
          <a:stretch/>
        </p:blipFill>
        <p:spPr>
          <a:xfrm>
            <a:off x="157711" y="139811"/>
            <a:ext cx="674141" cy="36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040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27AE72-5B54-4B84-A2FB-D58CE76F3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1A4C-BB00-4089-8231-EAE586EEE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AA2E1-E2DB-4812-A931-95343FDF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004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 b="1">
                <a:solidFill>
                  <a:srgbClr val="112E5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1480801" y="304802"/>
            <a:ext cx="5368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769293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8368"/>
            <a:ext cx="5181600" cy="5389333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8368"/>
            <a:ext cx="5181600" cy="538933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8202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94" y="365129"/>
            <a:ext cx="9447212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133" b="0">
                <a:solidFill>
                  <a:srgbClr val="88A0B8"/>
                </a:solidFill>
                <a:latin typeface="Arial Black" panose="020B0A04020102020204" pitchFamily="34" charset="0"/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4441825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6" y="1681163"/>
            <a:ext cx="5183188" cy="823912"/>
          </a:xfrm>
        </p:spPr>
        <p:txBody>
          <a:bodyPr anchor="ctr">
            <a:normAutofit/>
          </a:bodyPr>
          <a:lstStyle>
            <a:lvl1pPr marL="0" indent="0">
              <a:buNone/>
              <a:defRPr lang="es-ES" sz="2133" b="0" kern="1200" dirty="0" smtClean="0">
                <a:solidFill>
                  <a:srgbClr val="88A0B8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6" y="2505077"/>
            <a:ext cx="5183188" cy="4441825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802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1686" y="2"/>
            <a:ext cx="157840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k object 18"/>
          <p:cNvSpPr/>
          <p:nvPr userDrawn="1"/>
        </p:nvSpPr>
        <p:spPr>
          <a:xfrm>
            <a:off x="1685" y="2"/>
            <a:ext cx="12190315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k object 19"/>
          <p:cNvSpPr/>
          <p:nvPr/>
        </p:nvSpPr>
        <p:spPr>
          <a:xfrm>
            <a:off x="939277" y="214375"/>
            <a:ext cx="5200999" cy="14123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k object 21"/>
          <p:cNvSpPr/>
          <p:nvPr/>
        </p:nvSpPr>
        <p:spPr>
          <a:xfrm>
            <a:off x="6238241" y="2555749"/>
            <a:ext cx="885951" cy="9555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780" y="1935"/>
            <a:ext cx="1124221" cy="49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94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95401"/>
            <a:ext cx="5435757" cy="2215663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812800" y="3505201"/>
            <a:ext cx="5435757" cy="2215663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48244" y="1295401"/>
            <a:ext cx="5435757" cy="2215663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248244" y="3505201"/>
            <a:ext cx="5435757" cy="2215663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2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100" b="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397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492214" y="165239"/>
            <a:ext cx="9427028" cy="1325563"/>
          </a:xfrm>
        </p:spPr>
        <p:txBody>
          <a:bodyPr/>
          <a:lstStyle>
            <a:lvl1pPr algn="l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2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142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461935" y="128905"/>
            <a:ext cx="9427028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2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66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6" y="177349"/>
            <a:ext cx="942702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67545"/>
            <a:ext cx="10515600" cy="529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9446771" y="649287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026923-C7E2-45C3-B29C-32230263B074}" type="slidenum">
              <a:rPr lang="es-ES" sz="2400" smtClean="0"/>
              <a:pPr/>
              <a:t>‹#›</a:t>
            </a:fld>
            <a:endParaRPr lang="es-E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50722" y="64928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9A3C1E9-1E17-4B2D-975E-2F80F7CB45F8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" y="-3279"/>
            <a:ext cx="1218961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71"/>
          <a:stretch/>
        </p:blipFill>
        <p:spPr>
          <a:xfrm>
            <a:off x="-2336257" y="-287785"/>
            <a:ext cx="804557" cy="45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3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8" r:id="rId14"/>
    <p:sldLayoutId id="2147483719" r:id="rId15"/>
    <p:sldLayoutId id="2147483720" r:id="rId16"/>
    <p:sldLayoutId id="2147483722" r:id="rId17"/>
    <p:sldLayoutId id="2147483724" r:id="rId18"/>
    <p:sldLayoutId id="2147483786" r:id="rId19"/>
  </p:sldLayoutIdLst>
  <p:hf hdr="0"/>
  <p:txStyles>
    <p:titleStyle>
      <a:lvl1pPr algn="r" defTabSz="1219140" rtl="0" eaLnBrk="1" latinLnBrk="0" hangingPunct="1">
        <a:lnSpc>
          <a:spcPct val="90000"/>
        </a:lnSpc>
        <a:spcBef>
          <a:spcPct val="0"/>
        </a:spcBef>
        <a:buNone/>
        <a:defRPr lang="en-US" sz="2400" b="0" kern="1200" dirty="0">
          <a:solidFill>
            <a:srgbClr val="323E4F"/>
          </a:solidFill>
          <a:latin typeface="Arial Black" charset="0"/>
          <a:ea typeface="+mn-ea"/>
          <a:cs typeface="+mn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EBDF17-3306-4B1F-83BA-AD6E5281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023D7-3AB2-4275-9013-D18AED811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EA74A-51F5-444F-90DF-E9DDC1ADB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11/16/2020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F6A47-2DA0-4539-B45E-EEA746246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Visita R. Tremosa, Conseller d'Empresa i Coneixement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F0CE-9981-4095-B4CF-DD2BEB274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B092DD-AACD-4956-9E2E-B9174D6F7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0" y="-599701"/>
            <a:ext cx="12363787" cy="745770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C7AB09-8D44-4DCA-83AA-CD7D2025E3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2"/>
          <a:stretch/>
        </p:blipFill>
        <p:spPr>
          <a:xfrm>
            <a:off x="52870" y="44147"/>
            <a:ext cx="858833" cy="48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94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8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739358-99FC-4E1D-B654-F19896643956}"/>
              </a:ext>
            </a:extLst>
          </p:cNvPr>
          <p:cNvSpPr txBox="1"/>
          <p:nvPr/>
        </p:nvSpPr>
        <p:spPr>
          <a:xfrm>
            <a:off x="1524000" y="2865384"/>
            <a:ext cx="9144000" cy="1127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5000" dirty="0">
                <a:solidFill>
                  <a:srgbClr val="1A214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Welcome to WAO’2021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579991" y="6021922"/>
            <a:ext cx="8991600" cy="394384"/>
            <a:chOff x="-5864274" y="7199392"/>
            <a:chExt cx="17524398" cy="84009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85108" y="7332663"/>
              <a:ext cx="2463632" cy="57355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1476" y="7301901"/>
              <a:ext cx="1539770" cy="63506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316" y="7231093"/>
              <a:ext cx="1123679" cy="77668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891" y="7373595"/>
              <a:ext cx="2071195" cy="49168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6969" y="7217752"/>
              <a:ext cx="1043155" cy="80336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4308" y="7407546"/>
              <a:ext cx="2546177" cy="42378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64274" y="7199392"/>
              <a:ext cx="1828801" cy="840095"/>
            </a:xfrm>
            <a:prstGeom prst="rect">
              <a:avLst/>
            </a:prstGeom>
          </p:spPr>
        </p:pic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185" y="7334149"/>
              <a:ext cx="2096601" cy="570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AB0E6F0-F6E0-40AF-A0F1-2F8195C779F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096" r="14881"/>
          <a:stretch/>
        </p:blipFill>
        <p:spPr>
          <a:xfrm>
            <a:off x="1474686" y="0"/>
            <a:ext cx="8903028" cy="154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86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Text Box 2"/>
          <p:cNvSpPr txBox="1">
            <a:spLocks noChangeArrowheads="1"/>
          </p:cNvSpPr>
          <p:nvPr/>
        </p:nvSpPr>
        <p:spPr bwMode="auto">
          <a:xfrm>
            <a:off x="2700621" y="1135609"/>
            <a:ext cx="6790757" cy="19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en-GB" alt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altLang="en-US" sz="22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3 GeV Synchrotron Light Source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altLang="en-US" sz="22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9 BL in operation, 4 under construction</a:t>
            </a:r>
            <a:endParaRPr lang="en-GB" altLang="en-US" sz="2200" i="1" dirty="0"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altLang="en-US" sz="22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In operation since 2012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altLang="en-US" sz="22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Largest scientific installation in Spain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021343" y="304799"/>
            <a:ext cx="73984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s-ES" sz="2800" b="0" dirty="0">
                <a:solidFill>
                  <a:schemeClr val="tx1"/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WAO’2021 </a:t>
            </a:r>
            <a:r>
              <a:rPr lang="es-ES" sz="2800" b="0" dirty="0" err="1">
                <a:solidFill>
                  <a:schemeClr val="tx1"/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hosted</a:t>
            </a:r>
            <a:r>
              <a:rPr lang="es-ES" sz="2800" b="0" dirty="0">
                <a:solidFill>
                  <a:schemeClr val="tx1"/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s-ES" sz="2800" b="0" dirty="0" err="1">
                <a:solidFill>
                  <a:schemeClr val="tx1"/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by</a:t>
            </a:r>
            <a:r>
              <a:rPr lang="es-ES" sz="2800" b="0" dirty="0">
                <a:solidFill>
                  <a:schemeClr val="tx1"/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s-ES" sz="2800" b="0" dirty="0" err="1">
                <a:solidFill>
                  <a:schemeClr val="tx1"/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the</a:t>
            </a:r>
            <a:r>
              <a:rPr lang="es-ES" sz="2800" b="0" dirty="0">
                <a:solidFill>
                  <a:schemeClr val="tx1"/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 ALBA SYNCHROTRON</a:t>
            </a:r>
          </a:p>
        </p:txBody>
      </p:sp>
      <p:pic>
        <p:nvPicPr>
          <p:cNvPr id="5" name="Picture 2" descr="_U5L8750">
            <a:extLst>
              <a:ext uri="{FF2B5EF4-FFF2-40B4-BE49-F238E27FC236}">
                <a16:creationId xmlns:a16="http://schemas.microsoft.com/office/drawing/2014/main" id="{90BDDFC6-0723-40B8-99DB-FA0244E9B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011" y="3298372"/>
            <a:ext cx="9133750" cy="341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66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DA7B3-2E4E-487E-BEFD-A79F542422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3314" y="665649"/>
            <a:ext cx="9144000" cy="656103"/>
          </a:xfrm>
        </p:spPr>
        <p:txBody>
          <a:bodyPr>
            <a:normAutofit/>
          </a:bodyPr>
          <a:lstStyle/>
          <a:p>
            <a:r>
              <a:rPr lang="es-E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Back in 2018 ….</a:t>
            </a:r>
            <a:endParaRPr lang="en-US"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995F17-76D0-4137-98D4-972B9F4B9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57" y="3239218"/>
            <a:ext cx="4617232" cy="3075492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E991D213-7C75-471D-83E8-40F431B4DE97}"/>
              </a:ext>
            </a:extLst>
          </p:cNvPr>
          <p:cNvSpPr txBox="1"/>
          <p:nvPr/>
        </p:nvSpPr>
        <p:spPr>
          <a:xfrm>
            <a:off x="3295348" y="1634154"/>
            <a:ext cx="6107891" cy="129266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In </a:t>
            </a:r>
            <a:r>
              <a:rPr lang="es-ES" sz="2600" dirty="0" err="1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front</a:t>
            </a:r>
            <a:r>
              <a:rPr lang="es-ES" sz="2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of</a:t>
            </a:r>
            <a:r>
              <a:rPr lang="es-ES" sz="2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 a similar </a:t>
            </a:r>
            <a:r>
              <a:rPr lang="es-ES" sz="2600" dirty="0" err="1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audience</a:t>
            </a:r>
            <a:r>
              <a:rPr lang="es-ES" sz="2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:</a:t>
            </a:r>
          </a:p>
          <a:p>
            <a:pPr algn="ctr"/>
            <a:endParaRPr lang="es-ES" sz="2600" dirty="0"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s-ES" sz="2600" dirty="0" err="1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Welcome</a:t>
            </a:r>
            <a:r>
              <a:rPr lang="es-ES" sz="2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 to WAO 2020 in Barcelona (</a:t>
            </a:r>
            <a:r>
              <a:rPr lang="es-ES" sz="2600" dirty="0" err="1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Spain</a:t>
            </a:r>
            <a:r>
              <a:rPr lang="es-ES" sz="2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) </a:t>
            </a:r>
            <a:endParaRPr lang="en-US" sz="2600" dirty="0"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B6138C59-BE50-4799-8454-AB2D0A13750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/>
          <a:srcRect l="11111" t="9722" r="11111" b="15278"/>
          <a:stretch/>
        </p:blipFill>
        <p:spPr>
          <a:xfrm>
            <a:off x="7011190" y="3239218"/>
            <a:ext cx="4784099" cy="30754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98B150-1A7C-4C26-9651-98285F6B34FF}"/>
              </a:ext>
            </a:extLst>
          </p:cNvPr>
          <p:cNvSpPr txBox="1"/>
          <p:nvPr/>
        </p:nvSpPr>
        <p:spPr>
          <a:xfrm>
            <a:off x="1847840" y="6332903"/>
            <a:ext cx="2180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Barcelona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downtown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A338E1-0A0C-4734-87D7-2E4B5940743E}"/>
              </a:ext>
            </a:extLst>
          </p:cNvPr>
          <p:cNvSpPr txBox="1"/>
          <p:nvPr/>
        </p:nvSpPr>
        <p:spPr>
          <a:xfrm>
            <a:off x="8491833" y="6332903"/>
            <a:ext cx="2225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Venue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by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seaside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67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28EC5F2-4015-4C87-AA28-B70585BC0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3314" y="130629"/>
            <a:ext cx="9144000" cy="1191123"/>
          </a:xfrm>
        </p:spPr>
        <p:txBody>
          <a:bodyPr>
            <a:normAutofit fontScale="90000"/>
          </a:bodyPr>
          <a:lstStyle/>
          <a:p>
            <a:r>
              <a:rPr lang="es-ES"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Preparations</a:t>
            </a:r>
            <a:r>
              <a:rPr lang="es-E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es-E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f2f meeting </a:t>
            </a:r>
            <a:r>
              <a:rPr lang="es-ES"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ongoing</a:t>
            </a:r>
            <a:r>
              <a:rPr lang="es-E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until</a:t>
            </a:r>
            <a:r>
              <a:rPr lang="es-E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March 2020</a:t>
            </a:r>
            <a:br>
              <a:rPr lang="es-E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920E01-35DC-4FEC-823D-96612B0D7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834"/>
          <a:stretch/>
        </p:blipFill>
        <p:spPr>
          <a:xfrm>
            <a:off x="1157495" y="1452684"/>
            <a:ext cx="9877010" cy="30654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42BFDE-6974-4F2C-819C-7B29BF3C8C7E}"/>
              </a:ext>
            </a:extLst>
          </p:cNvPr>
          <p:cNvSpPr txBox="1"/>
          <p:nvPr/>
        </p:nvSpPr>
        <p:spPr>
          <a:xfrm rot="19231331">
            <a:off x="217624" y="4798021"/>
            <a:ext cx="183505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Delay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registration</a:t>
            </a:r>
            <a:endParaRPr lang="en-US" dirty="0" err="1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5F8253-E5AB-4756-A035-A1D2AEAAD1EE}"/>
              </a:ext>
            </a:extLst>
          </p:cNvPr>
          <p:cNvSpPr txBox="1"/>
          <p:nvPr/>
        </p:nvSpPr>
        <p:spPr>
          <a:xfrm rot="19231331">
            <a:off x="1483030" y="4773020"/>
            <a:ext cx="182081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Postpone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2021</a:t>
            </a:r>
            <a:endParaRPr lang="en-US" dirty="0" err="1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E3DE44-E2F9-46C6-9EE1-3399C8E2D665}"/>
              </a:ext>
            </a:extLst>
          </p:cNvPr>
          <p:cNvSpPr txBox="1"/>
          <p:nvPr/>
        </p:nvSpPr>
        <p:spPr>
          <a:xfrm rot="19231331">
            <a:off x="3194611" y="4887520"/>
            <a:ext cx="194040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IPC virtual meeting</a:t>
            </a:r>
            <a:endParaRPr lang="en-US" dirty="0" err="1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B53648-1D5D-4438-8506-B21E5FBCA1E5}"/>
              </a:ext>
            </a:extLst>
          </p:cNvPr>
          <p:cNvSpPr txBox="1"/>
          <p:nvPr/>
        </p:nvSpPr>
        <p:spPr>
          <a:xfrm rot="19231331">
            <a:off x="4970798" y="5003453"/>
            <a:ext cx="2488951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Decide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on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a virtual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event</a:t>
            </a:r>
            <a:endParaRPr lang="en-US" dirty="0" err="1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A59C1C-A8A1-4B52-A9D5-7CFBEE9ADED5}"/>
              </a:ext>
            </a:extLst>
          </p:cNvPr>
          <p:cNvSpPr txBox="1">
            <a:spLocks/>
          </p:cNvSpPr>
          <p:nvPr/>
        </p:nvSpPr>
        <p:spPr>
          <a:xfrm>
            <a:off x="2249714" y="6019297"/>
            <a:ext cx="8287657" cy="7080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12191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0" kern="1200" dirty="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Thanks to the IPC for being very supportive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53D06E-EA88-4D5C-AD4C-27478DD7AD74}"/>
              </a:ext>
            </a:extLst>
          </p:cNvPr>
          <p:cNvSpPr txBox="1"/>
          <p:nvPr/>
        </p:nvSpPr>
        <p:spPr>
          <a:xfrm rot="16200000">
            <a:off x="4710876" y="1824315"/>
            <a:ext cx="1189300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WAO’2020</a:t>
            </a:r>
            <a:endParaRPr lang="en-US" dirty="0" err="1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2FDEE6-D8FA-4D20-AC4A-2AD7A536334E}"/>
              </a:ext>
            </a:extLst>
          </p:cNvPr>
          <p:cNvSpPr txBox="1"/>
          <p:nvPr/>
        </p:nvSpPr>
        <p:spPr>
          <a:xfrm rot="16200000">
            <a:off x="10259549" y="1858308"/>
            <a:ext cx="1180580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WAO’2021</a:t>
            </a:r>
            <a:endParaRPr lang="en-US" dirty="0" err="1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93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28EC5F2-4015-4C87-AA28-B70585BC0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3314" y="130629"/>
            <a:ext cx="9144000" cy="1191123"/>
          </a:xfrm>
        </p:spPr>
        <p:txBody>
          <a:bodyPr>
            <a:normAutofit/>
          </a:bodyPr>
          <a:lstStyle/>
          <a:p>
            <a:r>
              <a:rPr lang="es-E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International </a:t>
            </a:r>
            <a:r>
              <a:rPr lang="es-ES"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Program</a:t>
            </a:r>
            <a:r>
              <a:rPr lang="es-E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Committee</a:t>
            </a:r>
            <a:br>
              <a:rPr lang="es-E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DB9253-4CE1-49B4-9D7F-9D9E73EDF7B7}"/>
              </a:ext>
            </a:extLst>
          </p:cNvPr>
          <p:cNvSpPr/>
          <p:nvPr/>
        </p:nvSpPr>
        <p:spPr>
          <a:xfrm>
            <a:off x="1759114" y="1139096"/>
            <a:ext cx="8673772" cy="2126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International Program Committee (IPC) is tasked with the roles of: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Building and organizing the content of WAO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Selecting a host for future WAOs, and advising hosts during the planning stages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Forming topics of interest for the sessions, writing session abstracts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Chairing the sessions during the Workshop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3800C3-EA13-4C1F-8ADC-B076D7A0EA6A}"/>
              </a:ext>
            </a:extLst>
          </p:cNvPr>
          <p:cNvSpPr/>
          <p:nvPr/>
        </p:nvSpPr>
        <p:spPr>
          <a:xfrm>
            <a:off x="1933285" y="3667379"/>
            <a:ext cx="4014686" cy="312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Michael Bieler (DESY)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Jon Bonofiglio (NSCL)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Brian Freeman (JLAB)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Kazuro Furukawa (KEK)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Rossano Giachino (CERN)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Laurent Hardy (ESRF)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Yoshiyuki Iwata (NIRS)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Glen Johns (SNS)</a:t>
            </a:r>
          </a:p>
          <a:p>
            <a:pPr>
              <a:lnSpc>
                <a:spcPct val="110000"/>
              </a:lnSpc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F7D0542-DF15-4452-A960-AD5AE5C1D640}"/>
              </a:ext>
            </a:extLst>
          </p:cNvPr>
          <p:cNvSpPr/>
          <p:nvPr/>
        </p:nvSpPr>
        <p:spPr>
          <a:xfrm>
            <a:off x="6839114" y="3972078"/>
            <a:ext cx="4014686" cy="2514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Dan Johnson (FNAL)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Gregory Marr (BNL)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Montse Pont (ALBA)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Peter Schuh (SLAC)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Petra Schuett (GSI)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Violeta Toma (TRIUMF)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Jun Xing (IHEP)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Wenzhi Zhang (SINAP)</a:t>
            </a:r>
          </a:p>
        </p:txBody>
      </p:sp>
    </p:spTree>
    <p:extLst>
      <p:ext uri="{BB962C8B-B14F-4D97-AF65-F5344CB8AC3E}">
        <p14:creationId xmlns:p14="http://schemas.microsoft.com/office/powerpoint/2010/main" val="2963951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28EC5F2-4015-4C87-AA28-B70585BC0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3314" y="130629"/>
            <a:ext cx="9144000" cy="1191123"/>
          </a:xfrm>
        </p:spPr>
        <p:txBody>
          <a:bodyPr>
            <a:normAutofit/>
          </a:bodyPr>
          <a:lstStyle/>
          <a:p>
            <a:r>
              <a:rPr lang="es-E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Local </a:t>
            </a:r>
            <a:r>
              <a:rPr lang="es-ES"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Organising</a:t>
            </a:r>
            <a:r>
              <a:rPr lang="es-E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Committee</a:t>
            </a:r>
            <a:br>
              <a:rPr lang="es-E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DB9253-4CE1-49B4-9D7F-9D9E73EDF7B7}"/>
              </a:ext>
            </a:extLst>
          </p:cNvPr>
          <p:cNvSpPr/>
          <p:nvPr/>
        </p:nvSpPr>
        <p:spPr>
          <a:xfrm>
            <a:off x="3196029" y="1574525"/>
            <a:ext cx="6514029" cy="420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Montse Pont,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chair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		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Operations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Ferran Fernandez		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Operations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Daimi Pérez		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Administrative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support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Adara Carrión		IT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systems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Ana Martínez		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Communications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Laia Torres		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Communications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Sarah Moreira		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Communications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/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co-host in most of the zoom meetings/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ontact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us at wao2021@cells.es</a:t>
            </a:r>
          </a:p>
        </p:txBody>
      </p:sp>
    </p:spTree>
    <p:extLst>
      <p:ext uri="{BB962C8B-B14F-4D97-AF65-F5344CB8AC3E}">
        <p14:creationId xmlns:p14="http://schemas.microsoft.com/office/powerpoint/2010/main" val="2164601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28EC5F2-4015-4C87-AA28-B70585BC0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3314" y="130629"/>
            <a:ext cx="9144000" cy="1191123"/>
          </a:xfrm>
        </p:spPr>
        <p:txBody>
          <a:bodyPr>
            <a:normAutofit/>
          </a:bodyPr>
          <a:lstStyle/>
          <a:p>
            <a:r>
              <a:rPr lang="es-E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Sponsors</a:t>
            </a:r>
            <a:br>
              <a:rPr lang="es-E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92ACE2-01BF-4234-A0C5-1F8DD5B11585}"/>
              </a:ext>
            </a:extLst>
          </p:cNvPr>
          <p:cNvSpPr/>
          <p:nvPr/>
        </p:nvSpPr>
        <p:spPr>
          <a:xfrm>
            <a:off x="1240783" y="1425737"/>
            <a:ext cx="9809061" cy="295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We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appreciate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greatly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contributions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from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our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sponsors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towards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WAO’2021,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even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though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they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cannot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be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present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at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Workshop</a:t>
            </a:r>
          </a:p>
          <a:p>
            <a:pPr>
              <a:lnSpc>
                <a:spcPct val="150000"/>
              </a:lnSpc>
            </a:pP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Check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on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video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will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be running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during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break (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when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connected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poster/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parallel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discussions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sessions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We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encourage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you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visit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their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web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pages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learn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what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Spanish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industry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can do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your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accelerator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DB4110A-B20B-49EE-B9D9-B9BA3EBF8F10}"/>
              </a:ext>
            </a:extLst>
          </p:cNvPr>
          <p:cNvGrpSpPr/>
          <p:nvPr/>
        </p:nvGrpSpPr>
        <p:grpSpPr>
          <a:xfrm>
            <a:off x="790575" y="4999649"/>
            <a:ext cx="10687050" cy="879984"/>
            <a:chOff x="-5864274" y="7199392"/>
            <a:chExt cx="17524398" cy="84009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39F1EE5-FE9F-499B-AD6E-5F130885D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85108" y="7332663"/>
              <a:ext cx="2463632" cy="57355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396573E-7210-4722-8225-9908CF086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1476" y="7301901"/>
              <a:ext cx="1539770" cy="63506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B4E78AB-3010-4F17-BAB2-064E5B082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316" y="7231093"/>
              <a:ext cx="1123679" cy="77668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7D48539-A51F-4933-A725-00303DCDB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891" y="7373595"/>
              <a:ext cx="2071195" cy="49168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4E76DF7-5AC4-4F01-8C9F-27CB8A258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6969" y="7217752"/>
              <a:ext cx="1043155" cy="80336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D136AC6-1CCD-447D-9FC2-F42FAC8BF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4308" y="7407546"/>
              <a:ext cx="2546177" cy="42378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B405934-3077-4576-AFCF-3B221443C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64274" y="7199392"/>
              <a:ext cx="1828801" cy="840095"/>
            </a:xfrm>
            <a:prstGeom prst="rect">
              <a:avLst/>
            </a:prstGeom>
          </p:spPr>
        </p:pic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DEBA493C-EE5F-4085-92D4-5B4BCF8BE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185" y="7334149"/>
              <a:ext cx="2096601" cy="570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4837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579991" y="6021922"/>
            <a:ext cx="8991600" cy="394384"/>
            <a:chOff x="-5864274" y="7199392"/>
            <a:chExt cx="17524398" cy="84009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85108" y="7332663"/>
              <a:ext cx="2463632" cy="57355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1476" y="7301901"/>
              <a:ext cx="1539770" cy="63506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316" y="7231093"/>
              <a:ext cx="1123679" cy="77668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891" y="7373595"/>
              <a:ext cx="2071195" cy="49168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6969" y="7217752"/>
              <a:ext cx="1043155" cy="80336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4308" y="7407546"/>
              <a:ext cx="2546177" cy="42378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64274" y="7199392"/>
              <a:ext cx="1828801" cy="840095"/>
            </a:xfrm>
            <a:prstGeom prst="rect">
              <a:avLst/>
            </a:prstGeom>
          </p:spPr>
        </p:pic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185" y="7334149"/>
              <a:ext cx="2096601" cy="570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5E24607-A12B-41F2-AC90-3F41DC1843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316069"/>
            <a:ext cx="12192000" cy="279331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830884A-164F-427D-9A9A-DCE5549A5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3314" y="130629"/>
            <a:ext cx="9144000" cy="1191123"/>
          </a:xfrm>
        </p:spPr>
        <p:txBody>
          <a:bodyPr>
            <a:normAutofit/>
          </a:bodyPr>
          <a:lstStyle/>
          <a:p>
            <a:r>
              <a:rPr lang="es-ES"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program</a:t>
            </a:r>
            <a:r>
              <a:rPr lang="es-E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E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week</a:t>
            </a:r>
            <a:endParaRPr lang="en-US"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415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739358-99FC-4E1D-B654-F19896643956}"/>
              </a:ext>
            </a:extLst>
          </p:cNvPr>
          <p:cNvSpPr txBox="1"/>
          <p:nvPr/>
        </p:nvSpPr>
        <p:spPr>
          <a:xfrm>
            <a:off x="1107110" y="2473499"/>
            <a:ext cx="10203543" cy="2281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5000" dirty="0">
                <a:solidFill>
                  <a:srgbClr val="1A214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Welcome </a:t>
            </a:r>
            <a:r>
              <a:rPr lang="es-ES" sz="5000" dirty="0" err="1">
                <a:solidFill>
                  <a:srgbClr val="1A214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es-ES" sz="5000" dirty="0">
                <a:solidFill>
                  <a:srgbClr val="1A214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WAO’2021</a:t>
            </a:r>
          </a:p>
          <a:p>
            <a:pPr algn="ctr">
              <a:lnSpc>
                <a:spcPct val="150000"/>
              </a:lnSpc>
            </a:pPr>
            <a:r>
              <a:rPr lang="es-ES" sz="5000" dirty="0" err="1">
                <a:solidFill>
                  <a:srgbClr val="1A214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Looking</a:t>
            </a:r>
            <a:r>
              <a:rPr lang="es-ES" sz="5000" dirty="0">
                <a:solidFill>
                  <a:srgbClr val="1A214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forward </a:t>
            </a:r>
            <a:r>
              <a:rPr lang="es-ES" sz="5000" dirty="0" err="1">
                <a:solidFill>
                  <a:srgbClr val="1A214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es-ES" sz="5000" dirty="0">
                <a:solidFill>
                  <a:srgbClr val="1A214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s-ES" sz="5000" dirty="0" err="1">
                <a:solidFill>
                  <a:srgbClr val="1A214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fruitful</a:t>
            </a:r>
            <a:r>
              <a:rPr lang="es-ES" sz="5000" dirty="0">
                <a:solidFill>
                  <a:srgbClr val="1A214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workshop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579991" y="6021922"/>
            <a:ext cx="8991600" cy="394384"/>
            <a:chOff x="-5864274" y="7199392"/>
            <a:chExt cx="17524398" cy="84009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85108" y="7332663"/>
              <a:ext cx="2463632" cy="57355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1476" y="7301901"/>
              <a:ext cx="1539770" cy="63506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316" y="7231093"/>
              <a:ext cx="1123679" cy="77668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891" y="7373595"/>
              <a:ext cx="2071195" cy="49168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6969" y="7217752"/>
              <a:ext cx="1043155" cy="80336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4308" y="7407546"/>
              <a:ext cx="2546177" cy="42378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64274" y="7199392"/>
              <a:ext cx="1828801" cy="840095"/>
            </a:xfrm>
            <a:prstGeom prst="rect">
              <a:avLst/>
            </a:prstGeom>
          </p:spPr>
        </p:pic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185" y="7334149"/>
              <a:ext cx="2096601" cy="570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AB0E6F0-F6E0-40AF-A0F1-2F8195C779F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096" r="14881"/>
          <a:stretch/>
        </p:blipFill>
        <p:spPr>
          <a:xfrm>
            <a:off x="1474686" y="0"/>
            <a:ext cx="8903028" cy="154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98365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none" lIns="91440" tIns="45720" rIns="91440" bIns="45720" rtlCol="0" anchor="t">
        <a:spAutoFit/>
      </a:bodyPr>
      <a:lstStyle>
        <a:defPPr>
          <a:defRPr dirty="0" err="1" smtClean="0"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21993</TotalTime>
  <Words>367</Words>
  <Application>Microsoft Office PowerPoint</Application>
  <PresentationFormat>Widescreen</PresentationFormat>
  <Paragraphs>67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Tahoma</vt:lpstr>
      <vt:lpstr>Wingdings</vt:lpstr>
      <vt:lpstr>1_Tema de Office</vt:lpstr>
      <vt:lpstr>Custom Design</vt:lpstr>
      <vt:lpstr>PowerPoint Presentation</vt:lpstr>
      <vt:lpstr>PowerPoint Presentation</vt:lpstr>
      <vt:lpstr>Back in 2018 ….</vt:lpstr>
      <vt:lpstr>Preparations for a f2f meeting ongoing until March 2020 </vt:lpstr>
      <vt:lpstr>International Program Committee </vt:lpstr>
      <vt:lpstr>Local Organising Committee </vt:lpstr>
      <vt:lpstr>Sponsors </vt:lpstr>
      <vt:lpstr>The program of the week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ALBA II Introduction</dc:title>
  <dc:creator>Caterina Biscari</dc:creator>
  <cp:lastModifiedBy>Montserrat Pont Montaner</cp:lastModifiedBy>
  <cp:revision>181</cp:revision>
  <dcterms:created xsi:type="dcterms:W3CDTF">2020-10-20T14:03:45Z</dcterms:created>
  <dcterms:modified xsi:type="dcterms:W3CDTF">2021-10-05T06:30:05Z</dcterms:modified>
</cp:coreProperties>
</file>