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25" r:id="rId2"/>
    <p:sldMasterId id="2147483765" r:id="rId3"/>
  </p:sldMasterIdLst>
  <p:notesMasterIdLst>
    <p:notesMasterId r:id="rId24"/>
  </p:notesMasterIdLst>
  <p:sldIdLst>
    <p:sldId id="285" r:id="rId4"/>
    <p:sldId id="747" r:id="rId5"/>
    <p:sldId id="746" r:id="rId6"/>
    <p:sldId id="750" r:id="rId7"/>
    <p:sldId id="749" r:id="rId8"/>
    <p:sldId id="752" r:id="rId9"/>
    <p:sldId id="753" r:id="rId10"/>
    <p:sldId id="528" r:id="rId11"/>
    <p:sldId id="744" r:id="rId12"/>
    <p:sldId id="745" r:id="rId13"/>
    <p:sldId id="280" r:id="rId14"/>
    <p:sldId id="281" r:id="rId15"/>
    <p:sldId id="755" r:id="rId16"/>
    <p:sldId id="531" r:id="rId17"/>
    <p:sldId id="286" r:id="rId18"/>
    <p:sldId id="301" r:id="rId19"/>
    <p:sldId id="532" r:id="rId20"/>
    <p:sldId id="551" r:id="rId21"/>
    <p:sldId id="260" r:id="rId22"/>
    <p:sldId id="75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F7EB"/>
    <a:srgbClr val="DD27C3"/>
    <a:srgbClr val="00CC97"/>
    <a:srgbClr val="00BAE6"/>
    <a:srgbClr val="00EEB0"/>
    <a:srgbClr val="03C1AA"/>
    <a:srgbClr val="E19805"/>
    <a:srgbClr val="005654"/>
    <a:srgbClr val="EEDC32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6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32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6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912EE-9117-4915-AFC6-1D9D026E9131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02101A-6D16-497D-A7E4-B115296D992B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Joint academic and industrial</a:t>
          </a:r>
        </a:p>
      </dgm:t>
    </dgm:pt>
    <dgm:pt modelId="{86686D29-4628-4E26-AF12-A7DA0B730810}" type="parTrans" cxnId="{0EE02DD1-1CF3-45E6-B0B8-58E80B36987C}">
      <dgm:prSet/>
      <dgm:spPr>
        <a:solidFill>
          <a:schemeClr val="accent1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9EF1F241-136B-473E-8760-92F759E72074}" type="sibTrans" cxnId="{0EE02DD1-1CF3-45E6-B0B8-58E80B36987C}">
      <dgm:prSet/>
      <dgm:spPr/>
      <dgm:t>
        <a:bodyPr/>
        <a:lstStyle/>
        <a:p>
          <a:endParaRPr lang="en-US"/>
        </a:p>
      </dgm:t>
    </dgm:pt>
    <dgm:pt modelId="{51DA27BA-DFE5-4634-A6DB-3021AF736606}">
      <dgm:prSet phldrT="[Text]" custT="1"/>
      <dgm:spPr>
        <a:solidFill>
          <a:srgbClr val="336699"/>
        </a:solidFill>
      </dgm:spPr>
      <dgm:t>
        <a:bodyPr/>
        <a:lstStyle/>
        <a:p>
          <a:r>
            <a:rPr lang="en-US" sz="1800" dirty="0"/>
            <a:t>Private</a:t>
          </a:r>
          <a:endParaRPr lang="en-US" sz="1050" dirty="0"/>
        </a:p>
      </dgm:t>
    </dgm:pt>
    <dgm:pt modelId="{5114AD45-4CB1-4E3E-A743-96F309C54659}" type="parTrans" cxnId="{B95943BA-4B36-490F-9331-60878E808F85}">
      <dgm:prSet/>
      <dgm:spPr>
        <a:solidFill>
          <a:srgbClr val="336699"/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D8534B4B-D7FD-421E-AF1F-FFAF3D1941D6}" type="sibTrans" cxnId="{B95943BA-4B36-490F-9331-60878E808F85}">
      <dgm:prSet/>
      <dgm:spPr/>
      <dgm:t>
        <a:bodyPr/>
        <a:lstStyle/>
        <a:p>
          <a:endParaRPr lang="en-US"/>
        </a:p>
      </dgm:t>
    </dgm:pt>
    <dgm:pt modelId="{10CA3EAD-7399-4B89-8F02-19DFEF9B983F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800" dirty="0"/>
            <a:t>Academic</a:t>
          </a:r>
          <a:endParaRPr lang="en-US" sz="1600" dirty="0"/>
        </a:p>
      </dgm:t>
    </dgm:pt>
    <dgm:pt modelId="{C00E88CD-EE8D-4E99-B658-BC9EED1BC037}" type="parTrans" cxnId="{933EF0A3-082F-4F81-8128-2111F55B6833}">
      <dgm:prSet/>
      <dgm:spPr>
        <a:solidFill>
          <a:schemeClr val="accent1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9A81FFBB-DEF5-4520-B8D0-65A57D102ACE}" type="sibTrans" cxnId="{933EF0A3-082F-4F81-8128-2111F55B6833}">
      <dgm:prSet/>
      <dgm:spPr/>
      <dgm:t>
        <a:bodyPr/>
        <a:lstStyle/>
        <a:p>
          <a:endParaRPr lang="en-US"/>
        </a:p>
      </dgm:t>
    </dgm:pt>
    <dgm:pt modelId="{A7BF964D-8EEC-4982-A240-8A3B3070A40A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/>
            <a:t>ALBA</a:t>
          </a:r>
        </a:p>
      </dgm:t>
    </dgm:pt>
    <dgm:pt modelId="{9B1C1456-2A40-47D0-A5B8-DE1895D232AA}" type="sibTrans" cxnId="{922D25DB-ADE6-4044-B97F-E7BC85CF0AF6}">
      <dgm:prSet/>
      <dgm:spPr/>
      <dgm:t>
        <a:bodyPr/>
        <a:lstStyle/>
        <a:p>
          <a:endParaRPr lang="en-US"/>
        </a:p>
      </dgm:t>
    </dgm:pt>
    <dgm:pt modelId="{A10B220C-F11B-4E9D-9266-1879F4E42400}" type="parTrans" cxnId="{922D25DB-ADE6-4044-B97F-E7BC85CF0AF6}">
      <dgm:prSet/>
      <dgm:spPr/>
      <dgm:t>
        <a:bodyPr/>
        <a:lstStyle/>
        <a:p>
          <a:endParaRPr lang="en-US"/>
        </a:p>
      </dgm:t>
    </dgm:pt>
    <dgm:pt modelId="{79396623-79AF-4E5B-9076-AC5AB9C8C6F5}" type="pres">
      <dgm:prSet presAssocID="{027912EE-9117-4915-AFC6-1D9D026E913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8AAA270-8A81-4B34-AABC-9B9B00CF33DE}" type="pres">
      <dgm:prSet presAssocID="{A7BF964D-8EEC-4982-A240-8A3B3070A40A}" presName="centerShape" presStyleLbl="node0" presStyleIdx="0" presStyleCnt="1" custScaleX="264964" custScaleY="161195" custLinFactNeighborX="2564" custLinFactNeighborY="-39764"/>
      <dgm:spPr/>
    </dgm:pt>
    <dgm:pt modelId="{14D23F8C-DA5E-491D-8CBF-F6057842020B}" type="pres">
      <dgm:prSet presAssocID="{86686D29-4628-4E26-AF12-A7DA0B730810}" presName="parTrans" presStyleLbl="sibTrans2D1" presStyleIdx="0" presStyleCnt="3"/>
      <dgm:spPr/>
    </dgm:pt>
    <dgm:pt modelId="{0F2B1567-E147-4D51-B77C-246B2FD14627}" type="pres">
      <dgm:prSet presAssocID="{86686D29-4628-4E26-AF12-A7DA0B730810}" presName="connectorText" presStyleLbl="sibTrans2D1" presStyleIdx="0" presStyleCnt="3"/>
      <dgm:spPr/>
    </dgm:pt>
    <dgm:pt modelId="{CBF16267-5A86-47F6-A810-77ED61C7D232}" type="pres">
      <dgm:prSet presAssocID="{FA02101A-6D16-497D-A7E4-B115296D992B}" presName="node" presStyleLbl="node1" presStyleIdx="0" presStyleCnt="3" custScaleX="105985" custScaleY="104695" custRadScaleRad="30710" custRadScaleInc="-244399">
        <dgm:presLayoutVars>
          <dgm:bulletEnabled val="1"/>
        </dgm:presLayoutVars>
      </dgm:prSet>
      <dgm:spPr/>
    </dgm:pt>
    <dgm:pt modelId="{527E03C8-A4CB-4C59-B4DB-C0897C84840C}" type="pres">
      <dgm:prSet presAssocID="{5114AD45-4CB1-4E3E-A743-96F309C54659}" presName="parTrans" presStyleLbl="sibTrans2D1" presStyleIdx="1" presStyleCnt="3" custLinFactNeighborX="36705" custLinFactNeighborY="-30765"/>
      <dgm:spPr/>
    </dgm:pt>
    <dgm:pt modelId="{A4E4F510-2214-49FE-9059-C65B35E61394}" type="pres">
      <dgm:prSet presAssocID="{5114AD45-4CB1-4E3E-A743-96F309C54659}" presName="connectorText" presStyleLbl="sibTrans2D1" presStyleIdx="1" presStyleCnt="3"/>
      <dgm:spPr/>
    </dgm:pt>
    <dgm:pt modelId="{B87D4ED1-94DA-460B-BA5C-EAC25170A322}" type="pres">
      <dgm:prSet presAssocID="{51DA27BA-DFE5-4634-A6DB-3021AF736606}" presName="node" presStyleLbl="node1" presStyleIdx="1" presStyleCnt="3" custScaleX="90735" custScaleY="90735" custRadScaleRad="101750" custRadScaleInc="-41267">
        <dgm:presLayoutVars>
          <dgm:bulletEnabled val="1"/>
        </dgm:presLayoutVars>
      </dgm:prSet>
      <dgm:spPr/>
    </dgm:pt>
    <dgm:pt modelId="{03DF558B-C20F-4F50-8C78-1F6DC7D793EF}" type="pres">
      <dgm:prSet presAssocID="{C00E88CD-EE8D-4E99-B658-BC9EED1BC037}" presName="parTrans" presStyleLbl="sibTrans2D1" presStyleIdx="2" presStyleCnt="3" custLinFactNeighborX="-48903" custLinFactNeighborY="-17878"/>
      <dgm:spPr/>
    </dgm:pt>
    <dgm:pt modelId="{9F546B9B-6BAD-4BD3-AF0E-5545172D0D1C}" type="pres">
      <dgm:prSet presAssocID="{C00E88CD-EE8D-4E99-B658-BC9EED1BC037}" presName="connectorText" presStyleLbl="sibTrans2D1" presStyleIdx="2" presStyleCnt="3"/>
      <dgm:spPr/>
    </dgm:pt>
    <dgm:pt modelId="{875E13C2-F8A3-4222-8A56-D89531F0051D}" type="pres">
      <dgm:prSet presAssocID="{10CA3EAD-7399-4B89-8F02-19DFEF9B983F}" presName="node" presStyleLbl="node1" presStyleIdx="2" presStyleCnt="3" custScaleX="162757" custScaleY="162906" custRadScaleRad="114297" custRadScaleInc="58635">
        <dgm:presLayoutVars>
          <dgm:bulletEnabled val="1"/>
        </dgm:presLayoutVars>
      </dgm:prSet>
      <dgm:spPr/>
    </dgm:pt>
  </dgm:ptLst>
  <dgm:cxnLst>
    <dgm:cxn modelId="{42A79D01-E4BC-4890-A82A-FF23D9A84859}" type="presOf" srcId="{C00E88CD-EE8D-4E99-B658-BC9EED1BC037}" destId="{9F546B9B-6BAD-4BD3-AF0E-5545172D0D1C}" srcOrd="1" destOrd="0" presId="urn:microsoft.com/office/officeart/2005/8/layout/radial5"/>
    <dgm:cxn modelId="{9E830F03-0419-4282-AFE1-60C0928DB484}" type="presOf" srcId="{86686D29-4628-4E26-AF12-A7DA0B730810}" destId="{0F2B1567-E147-4D51-B77C-246B2FD14627}" srcOrd="1" destOrd="0" presId="urn:microsoft.com/office/officeart/2005/8/layout/radial5"/>
    <dgm:cxn modelId="{C9D1D011-52F4-473B-8A5B-EF0CD458C9FB}" type="presOf" srcId="{5114AD45-4CB1-4E3E-A743-96F309C54659}" destId="{A4E4F510-2214-49FE-9059-C65B35E61394}" srcOrd="1" destOrd="0" presId="urn:microsoft.com/office/officeart/2005/8/layout/radial5"/>
    <dgm:cxn modelId="{CA1D3742-393F-48ED-9581-0FD9F66799C9}" type="presOf" srcId="{10CA3EAD-7399-4B89-8F02-19DFEF9B983F}" destId="{875E13C2-F8A3-4222-8A56-D89531F0051D}" srcOrd="0" destOrd="0" presId="urn:microsoft.com/office/officeart/2005/8/layout/radial5"/>
    <dgm:cxn modelId="{39353A55-11C1-464C-96AE-437788AADC40}" type="presOf" srcId="{5114AD45-4CB1-4E3E-A743-96F309C54659}" destId="{527E03C8-A4CB-4C59-B4DB-C0897C84840C}" srcOrd="0" destOrd="0" presId="urn:microsoft.com/office/officeart/2005/8/layout/radial5"/>
    <dgm:cxn modelId="{7B39A95C-02EE-434C-ABDE-B8D172DBB7E1}" type="presOf" srcId="{C00E88CD-EE8D-4E99-B658-BC9EED1BC037}" destId="{03DF558B-C20F-4F50-8C78-1F6DC7D793EF}" srcOrd="0" destOrd="0" presId="urn:microsoft.com/office/officeart/2005/8/layout/radial5"/>
    <dgm:cxn modelId="{9C3B9B75-EADE-4A77-A0DB-AC9FB0017A2A}" type="presOf" srcId="{86686D29-4628-4E26-AF12-A7DA0B730810}" destId="{14D23F8C-DA5E-491D-8CBF-F6057842020B}" srcOrd="0" destOrd="0" presId="urn:microsoft.com/office/officeart/2005/8/layout/radial5"/>
    <dgm:cxn modelId="{933EF0A3-082F-4F81-8128-2111F55B6833}" srcId="{A7BF964D-8EEC-4982-A240-8A3B3070A40A}" destId="{10CA3EAD-7399-4B89-8F02-19DFEF9B983F}" srcOrd="2" destOrd="0" parTransId="{C00E88CD-EE8D-4E99-B658-BC9EED1BC037}" sibTransId="{9A81FFBB-DEF5-4520-B8D0-65A57D102ACE}"/>
    <dgm:cxn modelId="{FF02B3AB-D9D5-45A5-9772-1D2391C5BDDE}" type="presOf" srcId="{FA02101A-6D16-497D-A7E4-B115296D992B}" destId="{CBF16267-5A86-47F6-A810-77ED61C7D232}" srcOrd="0" destOrd="0" presId="urn:microsoft.com/office/officeart/2005/8/layout/radial5"/>
    <dgm:cxn modelId="{AC8E60B1-84B8-41A3-A981-28C11D2604FA}" type="presOf" srcId="{51DA27BA-DFE5-4634-A6DB-3021AF736606}" destId="{B87D4ED1-94DA-460B-BA5C-EAC25170A322}" srcOrd="0" destOrd="0" presId="urn:microsoft.com/office/officeart/2005/8/layout/radial5"/>
    <dgm:cxn modelId="{B95943BA-4B36-490F-9331-60878E808F85}" srcId="{A7BF964D-8EEC-4982-A240-8A3B3070A40A}" destId="{51DA27BA-DFE5-4634-A6DB-3021AF736606}" srcOrd="1" destOrd="0" parTransId="{5114AD45-4CB1-4E3E-A743-96F309C54659}" sibTransId="{D8534B4B-D7FD-421E-AF1F-FFAF3D1941D6}"/>
    <dgm:cxn modelId="{51D929C4-29F0-4D2A-B0DB-BC33D2952610}" type="presOf" srcId="{A7BF964D-8EEC-4982-A240-8A3B3070A40A}" destId="{38AAA270-8A81-4B34-AABC-9B9B00CF33DE}" srcOrd="0" destOrd="0" presId="urn:microsoft.com/office/officeart/2005/8/layout/radial5"/>
    <dgm:cxn modelId="{0EE02DD1-1CF3-45E6-B0B8-58E80B36987C}" srcId="{A7BF964D-8EEC-4982-A240-8A3B3070A40A}" destId="{FA02101A-6D16-497D-A7E4-B115296D992B}" srcOrd="0" destOrd="0" parTransId="{86686D29-4628-4E26-AF12-A7DA0B730810}" sibTransId="{9EF1F241-136B-473E-8760-92F759E72074}"/>
    <dgm:cxn modelId="{F39430D7-96F1-44F6-8FBD-70426FC638AE}" type="presOf" srcId="{027912EE-9117-4915-AFC6-1D9D026E9131}" destId="{79396623-79AF-4E5B-9076-AC5AB9C8C6F5}" srcOrd="0" destOrd="0" presId="urn:microsoft.com/office/officeart/2005/8/layout/radial5"/>
    <dgm:cxn modelId="{922D25DB-ADE6-4044-B97F-E7BC85CF0AF6}" srcId="{027912EE-9117-4915-AFC6-1D9D026E9131}" destId="{A7BF964D-8EEC-4982-A240-8A3B3070A40A}" srcOrd="0" destOrd="0" parTransId="{A10B220C-F11B-4E9D-9266-1879F4E42400}" sibTransId="{9B1C1456-2A40-47D0-A5B8-DE1895D232AA}"/>
    <dgm:cxn modelId="{D28C597F-BBB8-432B-8421-8132E34803DB}" type="presParOf" srcId="{79396623-79AF-4E5B-9076-AC5AB9C8C6F5}" destId="{38AAA270-8A81-4B34-AABC-9B9B00CF33DE}" srcOrd="0" destOrd="0" presId="urn:microsoft.com/office/officeart/2005/8/layout/radial5"/>
    <dgm:cxn modelId="{35726AC6-2F12-4533-AD0F-36B0DD4F3980}" type="presParOf" srcId="{79396623-79AF-4E5B-9076-AC5AB9C8C6F5}" destId="{14D23F8C-DA5E-491D-8CBF-F6057842020B}" srcOrd="1" destOrd="0" presId="urn:microsoft.com/office/officeart/2005/8/layout/radial5"/>
    <dgm:cxn modelId="{A8C3F0B5-E789-4B37-A224-9F9658024EDC}" type="presParOf" srcId="{14D23F8C-DA5E-491D-8CBF-F6057842020B}" destId="{0F2B1567-E147-4D51-B77C-246B2FD14627}" srcOrd="0" destOrd="0" presId="urn:microsoft.com/office/officeart/2005/8/layout/radial5"/>
    <dgm:cxn modelId="{1D8C13F4-BCD3-4095-826B-912EE51FDEB5}" type="presParOf" srcId="{79396623-79AF-4E5B-9076-AC5AB9C8C6F5}" destId="{CBF16267-5A86-47F6-A810-77ED61C7D232}" srcOrd="2" destOrd="0" presId="urn:microsoft.com/office/officeart/2005/8/layout/radial5"/>
    <dgm:cxn modelId="{F588B2A1-603C-49C9-82A8-461763C205F6}" type="presParOf" srcId="{79396623-79AF-4E5B-9076-AC5AB9C8C6F5}" destId="{527E03C8-A4CB-4C59-B4DB-C0897C84840C}" srcOrd="3" destOrd="0" presId="urn:microsoft.com/office/officeart/2005/8/layout/radial5"/>
    <dgm:cxn modelId="{FE3AFFC5-4D12-424A-A34E-7B748F10BEBB}" type="presParOf" srcId="{527E03C8-A4CB-4C59-B4DB-C0897C84840C}" destId="{A4E4F510-2214-49FE-9059-C65B35E61394}" srcOrd="0" destOrd="0" presId="urn:microsoft.com/office/officeart/2005/8/layout/radial5"/>
    <dgm:cxn modelId="{0EA66002-B3B4-4CC5-8024-67CECA02D2B9}" type="presParOf" srcId="{79396623-79AF-4E5B-9076-AC5AB9C8C6F5}" destId="{B87D4ED1-94DA-460B-BA5C-EAC25170A322}" srcOrd="4" destOrd="0" presId="urn:microsoft.com/office/officeart/2005/8/layout/radial5"/>
    <dgm:cxn modelId="{098ADB19-EF5C-48AA-BD84-779D85A4E95F}" type="presParOf" srcId="{79396623-79AF-4E5B-9076-AC5AB9C8C6F5}" destId="{03DF558B-C20F-4F50-8C78-1F6DC7D793EF}" srcOrd="5" destOrd="0" presId="urn:microsoft.com/office/officeart/2005/8/layout/radial5"/>
    <dgm:cxn modelId="{8159C1DF-7530-48EE-9492-126C25C2241A}" type="presParOf" srcId="{03DF558B-C20F-4F50-8C78-1F6DC7D793EF}" destId="{9F546B9B-6BAD-4BD3-AF0E-5545172D0D1C}" srcOrd="0" destOrd="0" presId="urn:microsoft.com/office/officeart/2005/8/layout/radial5"/>
    <dgm:cxn modelId="{61C0636D-3A11-43A1-A358-7BE3EAD53C3A}" type="presParOf" srcId="{79396623-79AF-4E5B-9076-AC5AB9C8C6F5}" destId="{875E13C2-F8A3-4222-8A56-D89531F0051D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AA270-8A81-4B34-AABC-9B9B00CF33DE}">
      <dsp:nvSpPr>
        <dsp:cNvPr id="0" name=""/>
        <dsp:cNvSpPr/>
      </dsp:nvSpPr>
      <dsp:spPr>
        <a:xfrm>
          <a:off x="3667784" y="136295"/>
          <a:ext cx="3714607" cy="225983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/>
            <a:t>ALBA</a:t>
          </a:r>
        </a:p>
      </dsp:txBody>
      <dsp:txXfrm>
        <a:off x="4211776" y="467241"/>
        <a:ext cx="2626623" cy="1597947"/>
      </dsp:txXfrm>
    </dsp:sp>
    <dsp:sp modelId="{14D23F8C-DA5E-491D-8CBF-F6057842020B}">
      <dsp:nvSpPr>
        <dsp:cNvPr id="0" name=""/>
        <dsp:cNvSpPr/>
      </dsp:nvSpPr>
      <dsp:spPr>
        <a:xfrm rot="6109342">
          <a:off x="4984480" y="2457411"/>
          <a:ext cx="445087" cy="6566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 rot="10800000">
        <a:off x="5064921" y="2523396"/>
        <a:ext cx="311561" cy="393995"/>
      </dsp:txXfrm>
    </dsp:sp>
    <dsp:sp modelId="{CBF16267-5A86-47F6-A810-77ED61C7D232}">
      <dsp:nvSpPr>
        <dsp:cNvPr id="0" name=""/>
        <dsp:cNvSpPr/>
      </dsp:nvSpPr>
      <dsp:spPr>
        <a:xfrm>
          <a:off x="4001730" y="3190054"/>
          <a:ext cx="1857293" cy="1834687"/>
        </a:xfrm>
        <a:prstGeom prst="ellipse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Joint academic and industrial</a:t>
          </a:r>
        </a:p>
      </dsp:txBody>
      <dsp:txXfrm>
        <a:off x="4273724" y="3458738"/>
        <a:ext cx="1313305" cy="1297319"/>
      </dsp:txXfrm>
    </dsp:sp>
    <dsp:sp modelId="{527E03C8-A4CB-4C59-B4DB-C0897C84840C}">
      <dsp:nvSpPr>
        <dsp:cNvPr id="0" name=""/>
        <dsp:cNvSpPr/>
      </dsp:nvSpPr>
      <dsp:spPr>
        <a:xfrm rot="2563011">
          <a:off x="6933177" y="2123872"/>
          <a:ext cx="716013" cy="656659"/>
        </a:xfrm>
        <a:prstGeom prst="rightArrow">
          <a:avLst>
            <a:gd name="adj1" fmla="val 60000"/>
            <a:gd name="adj2" fmla="val 50000"/>
          </a:avLst>
        </a:prstGeom>
        <a:solidFill>
          <a:srgbClr val="336699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6959307" y="2188385"/>
        <a:ext cx="519015" cy="393995"/>
      </dsp:txXfrm>
    </dsp:sp>
    <dsp:sp modelId="{B87D4ED1-94DA-460B-BA5C-EAC25170A322}">
      <dsp:nvSpPr>
        <dsp:cNvPr id="0" name=""/>
        <dsp:cNvSpPr/>
      </dsp:nvSpPr>
      <dsp:spPr>
        <a:xfrm>
          <a:off x="7328641" y="2870503"/>
          <a:ext cx="1590050" cy="1590050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Private</a:t>
          </a:r>
          <a:endParaRPr lang="en-US" sz="1050" kern="1200" dirty="0"/>
        </a:p>
      </dsp:txBody>
      <dsp:txXfrm>
        <a:off x="7561498" y="3103360"/>
        <a:ext cx="1124336" cy="1124336"/>
      </dsp:txXfrm>
    </dsp:sp>
    <dsp:sp modelId="{03DF558B-C20F-4F50-8C78-1F6DC7D793EF}">
      <dsp:nvSpPr>
        <dsp:cNvPr id="0" name=""/>
        <dsp:cNvSpPr/>
      </dsp:nvSpPr>
      <dsp:spPr>
        <a:xfrm rot="8988616">
          <a:off x="3486249" y="1781480"/>
          <a:ext cx="391301" cy="6566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 rot="10800000">
        <a:off x="3595678" y="1883296"/>
        <a:ext cx="273911" cy="393995"/>
      </dsp:txXfrm>
    </dsp:sp>
    <dsp:sp modelId="{875E13C2-F8A3-4222-8A56-D89531F0051D}">
      <dsp:nvSpPr>
        <dsp:cNvPr id="0" name=""/>
        <dsp:cNvSpPr/>
      </dsp:nvSpPr>
      <dsp:spPr>
        <a:xfrm>
          <a:off x="885573" y="1708314"/>
          <a:ext cx="2852172" cy="2854783"/>
        </a:xfrm>
        <a:prstGeom prst="ellipse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Academic</a:t>
          </a:r>
          <a:endParaRPr lang="en-US" sz="1600" kern="1200" dirty="0"/>
        </a:p>
      </dsp:txBody>
      <dsp:txXfrm>
        <a:off x="1303264" y="2126387"/>
        <a:ext cx="2016790" cy="2018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E18FD-131A-42AE-8F90-4BF4CB6BD91B}" type="datetimeFigureOut">
              <a:rPr lang="en-US" smtClean="0"/>
              <a:t>10/5/21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7067E-9465-4DC1-A653-BB557A17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14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8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</p:spTree>
    <p:extLst>
      <p:ext uri="{BB962C8B-B14F-4D97-AF65-F5344CB8AC3E}">
        <p14:creationId xmlns:p14="http://schemas.microsoft.com/office/powerpoint/2010/main" val="1936973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4588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11/16/2020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45D0-0BB5-4A5E-8467-04161C469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69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800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5"/>
            <a:ext cx="6096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84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0"/>
            <a:ext cx="5435757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0"/>
            <a:ext cx="5435757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3" y="1295400"/>
            <a:ext cx="5435757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3" y="3505200"/>
            <a:ext cx="5435757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79200" y="6550224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CF724-F9E0-44B8-95BD-D38D8B22F53D}" type="slidenum">
              <a:rPr lang="es-ES" sz="1400" smtClean="0"/>
              <a:pPr algn="r"/>
              <a:t>‹#›</a:t>
            </a:fld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482520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1954703" y="-3573930"/>
            <a:ext cx="12137448" cy="7321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11/16/2020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0" y="468404"/>
            <a:ext cx="750888" cy="4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21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35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43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01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91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04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7544"/>
            <a:ext cx="10515600" cy="4974545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758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86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4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28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91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33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1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00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480801" y="304802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769293"/>
      </p:ext>
    </p:extLst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EC7A-5C58-4B11-849F-67892F977094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C4D09-A3F0-47BE-8471-C3733F1C4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28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EC7A-5C58-4B11-849F-67892F977094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C4D09-A3F0-47BE-8471-C3733F1C4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88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EC7A-5C58-4B11-849F-67892F977094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C4D09-A3F0-47BE-8471-C3733F1C4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8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154659"/>
            <a:ext cx="10515600" cy="906915"/>
          </a:xfrm>
        </p:spPr>
        <p:txBody>
          <a:bodyPr anchor="t">
            <a:normAutofit/>
          </a:bodyPr>
          <a:lstStyle>
            <a:lvl1pPr>
              <a:defRPr sz="3733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178550"/>
            <a:ext cx="10515600" cy="419734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8453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EC7A-5C58-4B11-849F-67892F977094}" type="datetimeFigureOut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C4D09-A3F0-47BE-8471-C3733F1C4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EC7A-5C58-4B11-849F-67892F977094}" type="datetimeFigureOut">
              <a:rPr lang="en-US" smtClean="0"/>
              <a:t>10/5/21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C4D09-A3F0-47BE-8471-C3733F1C4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30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EC7A-5C58-4B11-849F-67892F977094}" type="datetimeFigureOut">
              <a:rPr lang="en-US" smtClean="0"/>
              <a:t>10/5/21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C4D09-A3F0-47BE-8471-C3733F1C4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9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EC7A-5C58-4B11-849F-67892F977094}" type="datetimeFigureOut">
              <a:rPr lang="en-US" smtClean="0"/>
              <a:t>10/5/21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C4D09-A3F0-47BE-8471-C3733F1C4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67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EC7A-5C58-4B11-849F-67892F977094}" type="datetimeFigureOut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C4D09-A3F0-47BE-8471-C3733F1C4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90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EC7A-5C58-4B11-849F-67892F977094}" type="datetimeFigureOut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C4D09-A3F0-47BE-8471-C3733F1C4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27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EC7A-5C58-4B11-849F-67892F977094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C4D09-A3F0-47BE-8471-C3733F1C4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61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EC7A-5C58-4B11-849F-67892F977094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C4D09-A3F0-47BE-8471-C3733F1C4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03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831008" y="205770"/>
            <a:ext cx="8737600" cy="63094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8547" y="6508094"/>
            <a:ext cx="6096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2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3278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831008" y="205770"/>
            <a:ext cx="8737600" cy="63094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8547" y="6508094"/>
            <a:ext cx="6096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2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1792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4" y="1608367"/>
            <a:ext cx="5181600" cy="5037760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8367"/>
            <a:ext cx="5181600" cy="5037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46830" y="6492875"/>
            <a:ext cx="543141" cy="365125"/>
          </a:xfrm>
        </p:spPr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5466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6543632"/>
            <a:ext cx="5994400" cy="3291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E. </a:t>
            </a:r>
            <a:r>
              <a:rPr lang="en-US" dirty="0" err="1"/>
              <a:t>Coccia</a:t>
            </a:r>
            <a:r>
              <a:rPr lang="en-US" dirty="0"/>
              <a:t> - New Results on GW Search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6543632"/>
            <a:ext cx="1422400" cy="329184"/>
          </a:xfrm>
          <a:prstGeom prst="rect">
            <a:avLst/>
          </a:prstGeom>
        </p:spPr>
        <p:txBody>
          <a:bodyPr/>
          <a:lstStyle/>
          <a:p>
            <a:fld id="{7005A102-87C1-4CA3-8231-DE303BD0CEEF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609600" y="0"/>
            <a:ext cx="15240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Coccia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775520" y="116632"/>
            <a:ext cx="9614859" cy="807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9421" y="980728"/>
            <a:ext cx="12152579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1"/>
          <p:cNvSpPr>
            <a:spLocks noGrp="1"/>
          </p:cNvSpPr>
          <p:nvPr>
            <p:ph type="dt" sz="half" idx="2"/>
          </p:nvPr>
        </p:nvSpPr>
        <p:spPr>
          <a:xfrm>
            <a:off x="562901" y="65202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/>
              <a:t>14 Febbraio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9910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38400" y="304800"/>
            <a:ext cx="8737600" cy="492443"/>
          </a:xfrm>
        </p:spPr>
        <p:txBody>
          <a:bodyPr lIns="0" tIns="0" rIns="0" bIns="0"/>
          <a:lstStyle>
            <a:lvl1pPr>
              <a:defRPr sz="32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1424356" y="6447719"/>
            <a:ext cx="713980" cy="365125"/>
          </a:xfrm>
        </p:spPr>
        <p:txBody>
          <a:bodyPr lIns="0" tIns="0" rIns="0" bIns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7535" cy="4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13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2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0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2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82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93" y="365128"/>
            <a:ext cx="9447212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133" b="0">
                <a:solidFill>
                  <a:srgbClr val="88A0B8"/>
                </a:solidFill>
                <a:latin typeface="Arial Black" panose="020B0A040201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444182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ctr">
            <a:normAutofit/>
          </a:bodyPr>
          <a:lstStyle>
            <a:lvl1pPr marL="0" indent="0">
              <a:buNone/>
              <a:defRPr lang="es-ES" sz="2133" b="0" kern="1200" dirty="0" smtClean="0">
                <a:solidFill>
                  <a:srgbClr val="88A0B8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6"/>
            <a:ext cx="5183188" cy="444182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7085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9194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0636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7"/>
            <a:ext cx="3932237" cy="1069975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5599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4529252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488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7"/>
            <a:ext cx="3932237" cy="1069975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5870572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428144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481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7495DA1-2308-428E-ADE5-124529C2AAB8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057838" y="2612320"/>
            <a:chExt cx="12189611" cy="6858000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7838" y="2612320"/>
              <a:ext cx="12189611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F06AB6-DF56-427D-9B96-A8F6EDBEFA66}"/>
                </a:ext>
              </a:extLst>
            </p:cNvPr>
            <p:cNvSpPr/>
            <p:nvPr userDrawn="1"/>
          </p:nvSpPr>
          <p:spPr>
            <a:xfrm>
              <a:off x="9539111" y="2641600"/>
              <a:ext cx="1377245" cy="925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5" y="177349"/>
            <a:ext cx="942702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67544"/>
            <a:ext cx="10515600" cy="529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26923-C7E2-45C3-B29C-32230263B074}" type="slidenum">
              <a:rPr lang="es-ES" sz="2400" smtClean="0"/>
              <a:pPr/>
              <a:t>‹#›</a:t>
            </a:fld>
            <a:endParaRPr lang="es-E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17094" y="6492875"/>
            <a:ext cx="572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5"/>
          <a:stretch/>
        </p:blipFill>
        <p:spPr>
          <a:xfrm>
            <a:off x="52870" y="44147"/>
            <a:ext cx="858833" cy="463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59B65-5902-456B-8105-67AF9B52A3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06402" y="29279"/>
            <a:ext cx="932728" cy="47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2" r:id="rId13"/>
    <p:sldLayoutId id="2147483693" r:id="rId14"/>
  </p:sldLayoutIdLst>
  <p:hf hdr="0"/>
  <p:txStyles>
    <p:titleStyle>
      <a:lvl1pPr algn="r" defTabSz="1219170" rtl="0" eaLnBrk="1" latinLnBrk="0" hangingPunct="1">
        <a:lnSpc>
          <a:spcPct val="90000"/>
        </a:lnSpc>
        <a:spcBef>
          <a:spcPct val="0"/>
        </a:spcBef>
        <a:buNone/>
        <a:defRPr lang="en-US" sz="2400" b="0" kern="1200" dirty="0">
          <a:solidFill>
            <a:srgbClr val="323E4F"/>
          </a:solidFill>
          <a:latin typeface="+mn-lt"/>
          <a:ea typeface="+mn-ea"/>
          <a:cs typeface="+mn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Visita R. Tremosa, Conseller d'Empresa i Coneixement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0" y="-599701"/>
            <a:ext cx="12363787" cy="74577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52870" y="44147"/>
            <a:ext cx="858833" cy="4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9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8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6EC7A-5C58-4B11-849F-67892F977094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Tertulia </a:t>
            </a:r>
            <a:r>
              <a:rPr lang="en-US" dirty="0" err="1"/>
              <a:t>literaria</a:t>
            </a:r>
            <a:r>
              <a:rPr lang="en-US" dirty="0"/>
              <a:t> </a:t>
            </a:r>
            <a:r>
              <a:rPr lang="en-US" dirty="0" err="1"/>
              <a:t>cient</a:t>
            </a:r>
            <a:r>
              <a:rPr lang="en-US" dirty="0" err="1">
                <a:cs typeface="Calibri" panose="020F0502020204030204" pitchFamily="34" charset="0"/>
              </a:rPr>
              <a:t>í</a:t>
            </a:r>
            <a:r>
              <a:rPr lang="en-US" dirty="0" err="1"/>
              <a:t>fica</a:t>
            </a:r>
            <a:r>
              <a:rPr lang="en-US" dirty="0"/>
              <a:t> - Vic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C4D09-A3F0-47BE-8471-C3733F1C488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8BEFF0-0874-4CF8-8B1E-757BBEF94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31"/>
          <a:stretch/>
        </p:blipFill>
        <p:spPr>
          <a:xfrm>
            <a:off x="207321" y="101730"/>
            <a:ext cx="804557" cy="4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4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2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6B34BF-5C19-42D4-BF39-1913EBE79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3" r="823" b="983"/>
          <a:stretch/>
        </p:blipFill>
        <p:spPr>
          <a:xfrm>
            <a:off x="0" y="-33867"/>
            <a:ext cx="12347871" cy="6886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4642" y="2089465"/>
            <a:ext cx="3093561" cy="984615"/>
          </a:xfrm>
        </p:spPr>
        <p:txBody>
          <a:bodyPr>
            <a:normAutofit/>
          </a:bodyPr>
          <a:lstStyle/>
          <a:p>
            <a:r>
              <a:rPr lang="en-US" sz="4800" b="1" i="1" dirty="0">
                <a:solidFill>
                  <a:schemeClr val="bg1"/>
                </a:solidFill>
                <a:latin typeface="+mn-lt"/>
              </a:rPr>
              <a:t>Welcome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8E0CF-18C3-47A6-A6E3-ED70C948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45D0-0BB5-4A5E-8467-04161C469359}" type="slidenum">
              <a:rPr lang="en-US" smtClean="0"/>
              <a:t>1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945039" y="5491755"/>
            <a:ext cx="3093560" cy="984615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Francis Perez</a:t>
            </a:r>
          </a:p>
          <a:p>
            <a:pPr marL="0" indent="0" algn="r">
              <a:buNone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Head of Accelerators</a:t>
            </a:r>
          </a:p>
          <a:p>
            <a:pPr marL="0" indent="0" algn="r">
              <a:buNone/>
            </a:pP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</a:rPr>
              <a:t>October 5th,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B5B4E3-B24F-4A33-AEEB-F3F8B17DADC6}"/>
              </a:ext>
            </a:extLst>
          </p:cNvPr>
          <p:cNvSpPr txBox="1"/>
          <p:nvPr/>
        </p:nvSpPr>
        <p:spPr>
          <a:xfrm>
            <a:off x="11192531" y="6596390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Foto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Sergio Ruiz</a:t>
            </a:r>
          </a:p>
        </p:txBody>
      </p:sp>
      <p:pic>
        <p:nvPicPr>
          <p:cNvPr id="1026" name="Picture 2" descr="12th Workshop on Accelerator Operations">
            <a:extLst>
              <a:ext uri="{FF2B5EF4-FFF2-40B4-BE49-F238E27FC236}">
                <a16:creationId xmlns:a16="http://schemas.microsoft.com/office/drawing/2014/main" id="{EE2DAA03-350B-6640-A0FD-0C9FAAB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813"/>
            <a:ext cx="12347871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9401A6-061A-F64B-9D22-BAF0BCC09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2" y="34311"/>
            <a:ext cx="17907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49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5A28208-6528-9348-B3B5-04D16CCB5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188" y="883148"/>
            <a:ext cx="8616302" cy="489684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A4C12F0-84F4-2A4D-9A6F-A808F8FC61C3}"/>
              </a:ext>
            </a:extLst>
          </p:cNvPr>
          <p:cNvSpPr txBox="1">
            <a:spLocks/>
          </p:cNvSpPr>
          <p:nvPr/>
        </p:nvSpPr>
        <p:spPr>
          <a:xfrm>
            <a:off x="1812491" y="266097"/>
            <a:ext cx="1706880" cy="519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i="1" dirty="0">
                <a:solidFill>
                  <a:schemeClr val="bg1"/>
                </a:solidFill>
                <a:latin typeface="+mn-lt"/>
              </a:rPr>
              <a:t>Biomolecular science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27EB7C-F919-5344-8D21-D29DDD1EE6D5}"/>
              </a:ext>
            </a:extLst>
          </p:cNvPr>
          <p:cNvSpPr txBox="1">
            <a:spLocks/>
          </p:cNvSpPr>
          <p:nvPr/>
        </p:nvSpPr>
        <p:spPr>
          <a:xfrm>
            <a:off x="4061915" y="266096"/>
            <a:ext cx="1706880" cy="519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i="1" dirty="0">
                <a:solidFill>
                  <a:schemeClr val="bg1"/>
                </a:solidFill>
                <a:latin typeface="+mn-lt"/>
              </a:rPr>
              <a:t>Magnetism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3C4F67-BA6A-ED4F-A8E8-A4B485613141}"/>
              </a:ext>
            </a:extLst>
          </p:cNvPr>
          <p:cNvSpPr txBox="1">
            <a:spLocks/>
          </p:cNvSpPr>
          <p:nvPr/>
        </p:nvSpPr>
        <p:spPr>
          <a:xfrm>
            <a:off x="6311339" y="266096"/>
            <a:ext cx="1706880" cy="519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i="1" dirty="0">
                <a:solidFill>
                  <a:schemeClr val="bg1"/>
                </a:solidFill>
                <a:latin typeface="+mn-lt"/>
              </a:rPr>
              <a:t>Environmental science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3990EE-7967-C04F-8ABC-3D42F501F021}"/>
              </a:ext>
            </a:extLst>
          </p:cNvPr>
          <p:cNvSpPr txBox="1">
            <a:spLocks/>
          </p:cNvSpPr>
          <p:nvPr/>
        </p:nvSpPr>
        <p:spPr>
          <a:xfrm>
            <a:off x="8377883" y="266097"/>
            <a:ext cx="1706880" cy="519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i="1" dirty="0">
                <a:solidFill>
                  <a:schemeClr val="bg1"/>
                </a:solidFill>
                <a:latin typeface="+mn-lt"/>
              </a:rPr>
              <a:t>Nanoscience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9322B6-F4F8-0F49-A58F-9DABD207564F}"/>
              </a:ext>
            </a:extLst>
          </p:cNvPr>
          <p:cNvSpPr txBox="1">
            <a:spLocks/>
          </p:cNvSpPr>
          <p:nvPr/>
        </p:nvSpPr>
        <p:spPr>
          <a:xfrm>
            <a:off x="2184347" y="5873555"/>
            <a:ext cx="1706880" cy="519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i="1" dirty="0">
                <a:solidFill>
                  <a:schemeClr val="bg1"/>
                </a:solidFill>
                <a:latin typeface="+mn-lt"/>
              </a:rPr>
              <a:t>Surface science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8FA8CD-E068-744D-AA4B-2A68A00585A6}"/>
              </a:ext>
            </a:extLst>
          </p:cNvPr>
          <p:cNvSpPr txBox="1">
            <a:spLocks/>
          </p:cNvSpPr>
          <p:nvPr/>
        </p:nvSpPr>
        <p:spPr>
          <a:xfrm>
            <a:off x="4374296" y="5877418"/>
            <a:ext cx="1706880" cy="515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i="1" dirty="0">
                <a:solidFill>
                  <a:schemeClr val="bg1"/>
                </a:solidFill>
                <a:latin typeface="+mn-lt"/>
              </a:rPr>
              <a:t>Nanotechnology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76B27-9C46-BB4C-AADF-758B8DB388BB}"/>
              </a:ext>
            </a:extLst>
          </p:cNvPr>
          <p:cNvSpPr txBox="1">
            <a:spLocks/>
          </p:cNvSpPr>
          <p:nvPr/>
        </p:nvSpPr>
        <p:spPr>
          <a:xfrm>
            <a:off x="6207707" y="5873556"/>
            <a:ext cx="1706880" cy="519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i="1" dirty="0">
                <a:solidFill>
                  <a:schemeClr val="bg1"/>
                </a:solidFill>
                <a:latin typeface="+mn-lt"/>
              </a:rPr>
              <a:t>Catalysis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314E44E-E75F-B14B-BE3B-831120979A65}"/>
              </a:ext>
            </a:extLst>
          </p:cNvPr>
          <p:cNvSpPr txBox="1">
            <a:spLocks/>
          </p:cNvSpPr>
          <p:nvPr/>
        </p:nvSpPr>
        <p:spPr>
          <a:xfrm>
            <a:off x="8524187" y="5873554"/>
            <a:ext cx="1706880" cy="519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i="1" dirty="0">
                <a:solidFill>
                  <a:schemeClr val="bg1"/>
                </a:solidFill>
                <a:latin typeface="+mn-lt"/>
              </a:rPr>
              <a:t>Material science</a:t>
            </a:r>
          </a:p>
        </p:txBody>
      </p:sp>
    </p:spTree>
    <p:extLst>
      <p:ext uri="{BB962C8B-B14F-4D97-AF65-F5344CB8AC3E}">
        <p14:creationId xmlns:p14="http://schemas.microsoft.com/office/powerpoint/2010/main" val="3376917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081" y="317751"/>
            <a:ext cx="2203314" cy="1228245"/>
          </a:xfrm>
          <a:prstGeom prst="rect">
            <a:avLst/>
          </a:prstGeom>
          <a:ln w="1905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528" y="4466331"/>
            <a:ext cx="2508878" cy="21635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0032" y="2518080"/>
            <a:ext cx="326215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ALBA collaborations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74102" y="3421040"/>
            <a:ext cx="2121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ARIE spokesperson for start-up the collaboration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95911" y="548939"/>
            <a:ext cx="143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European Commission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78" y="3185845"/>
            <a:ext cx="2800956" cy="163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78" y="2567190"/>
            <a:ext cx="2935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Minerva: BL in collaboration with ESA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8493" y="4690493"/>
            <a:ext cx="2654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Agreement</a:t>
            </a:r>
            <a:r>
              <a:rPr lang="en-US" dirty="0">
                <a:solidFill>
                  <a:schemeClr val="bg1"/>
                </a:solidFill>
              </a:rPr>
              <a:t> with Portugal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232" y="5242714"/>
            <a:ext cx="3336299" cy="12003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8666" y="1162242"/>
            <a:ext cx="306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Increasing # of National collaboration projects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2185" y="1069873"/>
            <a:ext cx="2670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Chairing  LEAPS (2020-21)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65" y="4607524"/>
            <a:ext cx="1729340" cy="1511825"/>
          </a:xfrm>
          <a:prstGeom prst="rect">
            <a:avLst/>
          </a:prstGeom>
        </p:spPr>
      </p:pic>
      <p:pic>
        <p:nvPicPr>
          <p:cNvPr id="19" name="Content Placeholder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9032" y="1059005"/>
            <a:ext cx="1958121" cy="19060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1209" y="2564865"/>
            <a:ext cx="1156028" cy="16408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7272" y="2568433"/>
            <a:ext cx="1156830" cy="163732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22252" y="95849"/>
            <a:ext cx="73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Today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630FBF-ABE4-4EAC-9D71-E5579A3C007A}"/>
              </a:ext>
            </a:extLst>
          </p:cNvPr>
          <p:cNvSpPr/>
          <p:nvPr/>
        </p:nvSpPr>
        <p:spPr>
          <a:xfrm>
            <a:off x="7112184" y="1417178"/>
            <a:ext cx="2670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1600" b="1" dirty="0">
                <a:solidFill>
                  <a:prstClr val="white"/>
                </a:solidFill>
                <a:latin typeface="Calibri"/>
              </a:rPr>
              <a:t>19 facilities </a:t>
            </a:r>
          </a:p>
          <a:p>
            <a:pPr algn="ctr" defTabSz="914377"/>
            <a:r>
              <a:rPr lang="en-US" sz="1600" b="1" dirty="0">
                <a:solidFill>
                  <a:prstClr val="white"/>
                </a:solidFill>
                <a:latin typeface="Calibri"/>
              </a:rPr>
              <a:t>16 institutions </a:t>
            </a:r>
          </a:p>
          <a:p>
            <a:pPr algn="ctr" defTabSz="914377"/>
            <a:r>
              <a:rPr lang="en-US" sz="1600" b="1" dirty="0">
                <a:solidFill>
                  <a:prstClr val="white"/>
                </a:solidFill>
                <a:latin typeface="Calibri"/>
              </a:rPr>
              <a:t>10 countries</a:t>
            </a:r>
          </a:p>
        </p:txBody>
      </p:sp>
      <p:pic>
        <p:nvPicPr>
          <p:cNvPr id="25" name="Image 5">
            <a:extLst>
              <a:ext uri="{FF2B5EF4-FFF2-40B4-BE49-F238E27FC236}">
                <a16:creationId xmlns:a16="http://schemas.microsoft.com/office/drawing/2014/main" id="{465FA4EC-6694-424B-8248-2FE2D0D4E1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213" y="20334"/>
            <a:ext cx="3789452" cy="105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3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46" y="4353725"/>
            <a:ext cx="3302772" cy="1311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83466" y="2393188"/>
            <a:ext cx="216264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ALBA &amp; society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7521" y="1411911"/>
            <a:ext cx="166568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220+ staff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6217" y="2951946"/>
            <a:ext cx="256379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+</a:t>
            </a:r>
            <a:r>
              <a:rPr lang="en-US" sz="2800" b="1" dirty="0">
                <a:solidFill>
                  <a:schemeClr val="bg1"/>
                </a:solidFill>
              </a:rPr>
              <a:t>7500</a:t>
            </a:r>
            <a:r>
              <a:rPr lang="en-US" sz="2800" dirty="0">
                <a:solidFill>
                  <a:schemeClr val="bg1"/>
                </a:solidFill>
              </a:rPr>
              <a:t> outreach </a:t>
            </a:r>
            <a:r>
              <a:rPr lang="en-US" sz="2800" b="1" dirty="0">
                <a:solidFill>
                  <a:schemeClr val="bg1"/>
                </a:solidFill>
              </a:rPr>
              <a:t>visits per year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1562" y="2093818"/>
            <a:ext cx="345766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+</a:t>
            </a:r>
            <a:r>
              <a:rPr lang="en-US" sz="2800" b="1" dirty="0">
                <a:solidFill>
                  <a:schemeClr val="bg1"/>
                </a:solidFill>
              </a:rPr>
              <a:t>200 students </a:t>
            </a:r>
            <a:r>
              <a:rPr lang="en-US" sz="2800" dirty="0">
                <a:solidFill>
                  <a:schemeClr val="bg1"/>
                </a:solidFill>
              </a:rPr>
              <a:t>trained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37325" y="542166"/>
            <a:ext cx="364927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Positive Economic return of investments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48243" y="5357195"/>
            <a:ext cx="263308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Academic and Industrial </a:t>
            </a:r>
            <a:r>
              <a:rPr lang="en-US" sz="2800" b="1" dirty="0">
                <a:solidFill>
                  <a:schemeClr val="bg1"/>
                </a:solidFill>
              </a:rPr>
              <a:t>PhDs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41622" y="4402768"/>
            <a:ext cx="413742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Contributing to 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</a:rPr>
              <a:t>health, clean energy, advanced technologies, climate change, environment, food, agriculture, transport &amp; mobility, security, cultural heritage,…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1723" y="5664813"/>
            <a:ext cx="28228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Outreach projects for </a:t>
            </a:r>
            <a:r>
              <a:rPr lang="en-US" sz="2400" b="1" dirty="0">
                <a:solidFill>
                  <a:schemeClr val="bg1"/>
                </a:solidFill>
              </a:rPr>
              <a:t>children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09097" y="2207026"/>
            <a:ext cx="3202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Involvement in </a:t>
            </a:r>
            <a:r>
              <a:rPr lang="en-US" sz="2400" b="1" dirty="0">
                <a:solidFill>
                  <a:schemeClr val="bg1"/>
                </a:solidFill>
              </a:rPr>
              <a:t>educational programs </a:t>
            </a:r>
            <a:r>
              <a:rPr lang="en-US" sz="2400" dirty="0">
                <a:solidFill>
                  <a:schemeClr val="bg1"/>
                </a:solidFill>
              </a:rPr>
              <a:t>from schools to universities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68794" y="379461"/>
            <a:ext cx="245441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High-qualified job offers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80" y="672462"/>
            <a:ext cx="3358431" cy="1362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0983" y="4151877"/>
            <a:ext cx="2772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Organization of scientific and industrial workshops for pharma, chemistry,…</a:t>
            </a:r>
          </a:p>
        </p:txBody>
      </p:sp>
    </p:spTree>
    <p:extLst>
      <p:ext uri="{BB962C8B-B14F-4D97-AF65-F5344CB8AC3E}">
        <p14:creationId xmlns:p14="http://schemas.microsoft.com/office/powerpoint/2010/main" val="2035090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0399" y="2262558"/>
            <a:ext cx="216264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ALBA Future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CD0711-695E-4443-A6A7-6D7754915A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5"/>
          <a:stretch/>
        </p:blipFill>
        <p:spPr>
          <a:xfrm>
            <a:off x="438599" y="915783"/>
            <a:ext cx="2765283" cy="14935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D86B4E-CC91-BB45-BD58-758C0EDC1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197" y="4199181"/>
            <a:ext cx="3063290" cy="1572228"/>
          </a:xfrm>
          <a:prstGeom prst="rect">
            <a:avLst/>
          </a:prstGeom>
        </p:spPr>
      </p:pic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6FF5948B-1DFD-944B-BAEF-575354BAA4B0}"/>
              </a:ext>
            </a:extLst>
          </p:cNvPr>
          <p:cNvCxnSpPr>
            <a:cxnSpLocks/>
          </p:cNvCxnSpPr>
          <p:nvPr/>
        </p:nvCxnSpPr>
        <p:spPr>
          <a:xfrm>
            <a:off x="2826327" y="1448790"/>
            <a:ext cx="5248894" cy="3536505"/>
          </a:xfrm>
          <a:prstGeom prst="curvedConnector3">
            <a:avLst>
              <a:gd name="adj1" fmla="val 36199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69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001F49-5BF7-4B9E-9B1C-E9224C099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14</a:t>
            </a:fld>
            <a:endParaRPr lang="es-E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83D188-59DA-4E8A-9A8C-8F0251651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314" y="3810292"/>
            <a:ext cx="9308394" cy="19006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E2180-5A59-45EE-A5BE-CA7CD9CECABD}"/>
              </a:ext>
            </a:extLst>
          </p:cNvPr>
          <p:cNvSpPr txBox="1"/>
          <p:nvPr/>
        </p:nvSpPr>
        <p:spPr>
          <a:xfrm>
            <a:off x="1945925" y="391774"/>
            <a:ext cx="7512954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Following the evolution of Synchrotron Radiation 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8C1952-E3AE-DC4F-AF33-7C8840945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91" y="945382"/>
            <a:ext cx="8741417" cy="2660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6E6A2C-08A8-E341-8FD7-D6A7F5164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832" y="5269983"/>
            <a:ext cx="1252094" cy="64263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08E13E3-2559-4247-B894-E46D67818DF0}"/>
              </a:ext>
            </a:extLst>
          </p:cNvPr>
          <p:cNvSpPr/>
          <p:nvPr/>
        </p:nvSpPr>
        <p:spPr>
          <a:xfrm>
            <a:off x="7350826" y="5308270"/>
            <a:ext cx="1482006" cy="4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91D706-EB6F-9E4B-9882-C5BA10C28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04" y="5291011"/>
            <a:ext cx="1252094" cy="6216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id="{B51DE0D2-6CD2-164C-B58A-528756AFE7E2}"/>
              </a:ext>
            </a:extLst>
          </p:cNvPr>
          <p:cNvSpPr/>
          <p:nvPr/>
        </p:nvSpPr>
        <p:spPr>
          <a:xfrm>
            <a:off x="8091829" y="5509590"/>
            <a:ext cx="522514" cy="3312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56049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04711CE-A661-4E33-91FA-7E225F598DAE}"/>
              </a:ext>
            </a:extLst>
          </p:cNvPr>
          <p:cNvGrpSpPr/>
          <p:nvPr/>
        </p:nvGrpSpPr>
        <p:grpSpPr>
          <a:xfrm>
            <a:off x="3205603" y="806472"/>
            <a:ext cx="6817142" cy="2298122"/>
            <a:chOff x="401240" y="1520221"/>
            <a:chExt cx="6817142" cy="22981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240" y="1520221"/>
              <a:ext cx="6658476" cy="229812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</p:pic>
        <p:sp>
          <p:nvSpPr>
            <p:cNvPr id="8" name="TextBox 7"/>
            <p:cNvSpPr txBox="1"/>
            <p:nvPr/>
          </p:nvSpPr>
          <p:spPr>
            <a:xfrm>
              <a:off x="5775095" y="1701181"/>
              <a:ext cx="1443287" cy="84543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2021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Operating BLs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BLs in construction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486" y="62427"/>
            <a:ext cx="6553200" cy="49629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ALBA History and Future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291883" y="1539877"/>
            <a:ext cx="2913720" cy="1254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First</a:t>
            </a:r>
            <a:r>
              <a:rPr kumimoji="0" lang="es-ES" sz="1600" b="1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proposal</a:t>
            </a:r>
            <a:r>
              <a:rPr kumimoji="0" lang="es-ES" sz="1600" b="1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for</a:t>
            </a:r>
            <a:r>
              <a:rPr kumimoji="0" lang="es-ES" sz="1600" b="1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building</a:t>
            </a:r>
            <a:r>
              <a:rPr kumimoji="0" lang="es-ES" sz="1600" b="1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 </a:t>
            </a:r>
            <a:r>
              <a:rPr kumimoji="0" lang="es-E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synchrotron</a:t>
            </a:r>
            <a:r>
              <a:rPr kumimoji="0" lang="es-ES" sz="1600" b="1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 </a:t>
            </a:r>
            <a:r>
              <a:rPr kumimoji="0" lang="es-E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Spain</a:t>
            </a:r>
            <a:r>
              <a:rPr kumimoji="0" lang="es-ES" sz="1600" b="1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 </a:t>
            </a:r>
            <a:r>
              <a:rPr kumimoji="0" lang="es-E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</a:t>
            </a:r>
            <a:r>
              <a:rPr kumimoji="0" lang="es-ES" sz="1600" b="1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’90s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  </a:t>
            </a:r>
            <a:r>
              <a:rPr lang="es-ES" sz="1600" i="1" dirty="0">
                <a:solidFill>
                  <a:srgbClr val="005654"/>
                </a:solidFill>
                <a:latin typeface="Calibri" pitchFamily="34" charset="0"/>
              </a:rPr>
              <a:t>y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ears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for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approval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and </a:t>
            </a:r>
            <a:r>
              <a:rPr lang="es-ES" sz="1600" i="1" dirty="0">
                <a:solidFill>
                  <a:srgbClr val="005654"/>
                </a:solidFill>
                <a:latin typeface="Calibri" pitchFamily="34" charset="0"/>
              </a:rPr>
              <a:t> 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 </a:t>
            </a:r>
            <a:r>
              <a:rPr lang="es-ES" sz="1600" i="1" dirty="0">
                <a:solidFill>
                  <a:srgbClr val="005654"/>
                </a:solidFill>
                <a:latin typeface="Calibri" pitchFamily="34" charset="0"/>
              </a:rPr>
              <a:t>ye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ars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lang="es-ES" sz="1600" i="1" dirty="0">
                <a:solidFill>
                  <a:srgbClr val="005654"/>
                </a:solidFill>
                <a:latin typeface="Calibri" pitchFamily="34" charset="0"/>
              </a:rPr>
              <a:t>up </a:t>
            </a:r>
            <a:r>
              <a:rPr lang="es-ES" sz="1600" i="1" dirty="0" err="1">
                <a:solidFill>
                  <a:srgbClr val="005654"/>
                </a:solidFill>
                <a:latin typeface="Calibri" pitchFamily="34" charset="0"/>
              </a:rPr>
              <a:t>to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operation</a:t>
            </a:r>
            <a:endParaRPr kumimoji="0" lang="es-ES" sz="1600" b="0" i="1" u="none" strike="noStrike" kern="1200" cap="none" spc="0" normalizeH="0" baseline="0" noProof="0" dirty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F60B51-58DF-4F85-BF4C-A5428178B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931" y="3104594"/>
            <a:ext cx="5582137" cy="22279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BC4E8D-93F1-5B43-8CD7-B596A0E2E469}"/>
              </a:ext>
            </a:extLst>
          </p:cNvPr>
          <p:cNvGrpSpPr/>
          <p:nvPr/>
        </p:nvGrpSpPr>
        <p:grpSpPr>
          <a:xfrm>
            <a:off x="2694486" y="3154021"/>
            <a:ext cx="7155090" cy="3450286"/>
            <a:chOff x="5036910" y="3141234"/>
            <a:chExt cx="7155090" cy="34502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B7BF52-1795-4241-84E3-756DE1F2D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6910" y="3141234"/>
              <a:ext cx="7155090" cy="345028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695AB4-85F2-4410-B0EA-8E3132408B68}"/>
                </a:ext>
              </a:extLst>
            </p:cNvPr>
            <p:cNvSpPr txBox="1"/>
            <p:nvPr/>
          </p:nvSpPr>
          <p:spPr>
            <a:xfrm>
              <a:off x="5249442" y="5638788"/>
              <a:ext cx="1845472" cy="58477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en-US" sz="1600" dirty="0">
                  <a:cs typeface="Arial" panose="020B0604020202020204" pitchFamily="34" charset="0"/>
                </a:rPr>
                <a:t>2021-2024 Strategy Plan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561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279176" y="755150"/>
            <a:ext cx="699646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863D"/>
                </a:solidFill>
              </a:rPr>
              <a:t>ALBA II: from 3</a:t>
            </a:r>
            <a:r>
              <a:rPr lang="en-US" sz="2800" b="1" baseline="30000" dirty="0">
                <a:solidFill>
                  <a:srgbClr val="00863D"/>
                </a:solidFill>
              </a:rPr>
              <a:t>rd</a:t>
            </a:r>
            <a:r>
              <a:rPr lang="en-US" sz="2800" b="1" dirty="0">
                <a:solidFill>
                  <a:srgbClr val="00863D"/>
                </a:solidFill>
              </a:rPr>
              <a:t> to 4</a:t>
            </a:r>
            <a:r>
              <a:rPr lang="en-US" sz="2800" b="1" baseline="30000" dirty="0">
                <a:solidFill>
                  <a:srgbClr val="00863D"/>
                </a:solidFill>
              </a:rPr>
              <a:t>th</a:t>
            </a:r>
            <a:r>
              <a:rPr lang="en-US" sz="2800" b="1" dirty="0">
                <a:solidFill>
                  <a:srgbClr val="00863D"/>
                </a:solidFill>
              </a:rPr>
              <a:t> generation light source</a:t>
            </a:r>
          </a:p>
          <a:p>
            <a:r>
              <a:rPr lang="en-US" sz="2400" b="1" dirty="0">
                <a:solidFill>
                  <a:srgbClr val="00863D"/>
                </a:solidFill>
              </a:rPr>
              <a:t>Building on existing infrastructures…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559" y="3484745"/>
            <a:ext cx="4170583" cy="67298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623411" y="1467898"/>
            <a:ext cx="3826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863D"/>
                </a:solidFill>
              </a:rPr>
              <a:t>…and using adjacent land plots for long new beamlines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411" y="4478950"/>
            <a:ext cx="4133731" cy="67298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0477436" y="3429000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143 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911145" y="4478950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172 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4DB1A-933F-4952-9B14-22AC2E5EF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16</a:t>
            </a:fld>
            <a:endParaRPr lang="es-E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041738-EFD2-5049-9FDA-D33DF4ECF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25" y="2002257"/>
            <a:ext cx="6669881" cy="337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93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1A9B8F-6649-784B-A08F-BD968ED4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555" y="2303464"/>
            <a:ext cx="9763504" cy="431566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5"/>
          </p:nvPr>
        </p:nvSpPr>
        <p:spPr>
          <a:xfrm>
            <a:off x="508652" y="1523712"/>
            <a:ext cx="5856522" cy="262077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buFontTx/>
              <a:buChar char="-"/>
            </a:pPr>
            <a:endParaRPr lang="en-US" sz="1050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Building new BLs</a:t>
            </a: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Upgrading existing BLs </a:t>
            </a: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Complementing existing techniques</a:t>
            </a: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Including the Microscope Platform in the full scenario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238870"/>
            <a:ext cx="10515600" cy="11449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800" dirty="0"/>
              <a:t>Science from ALBA to ALBA II</a:t>
            </a:r>
          </a:p>
          <a:p>
            <a:r>
              <a:rPr lang="en-US" sz="2400" b="0" dirty="0"/>
              <a:t>Building on ALBA strengths</a:t>
            </a:r>
          </a:p>
          <a:p>
            <a:r>
              <a:rPr lang="en-US" sz="2400" b="0" dirty="0"/>
              <a:t>Complementing ALBA instruments</a:t>
            </a:r>
          </a:p>
        </p:txBody>
      </p:sp>
    </p:spTree>
    <p:extLst>
      <p:ext uri="{BB962C8B-B14F-4D97-AF65-F5344CB8AC3E}">
        <p14:creationId xmlns:p14="http://schemas.microsoft.com/office/powerpoint/2010/main" val="426401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6B34BF-5C19-42D4-BF39-1913EBE79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3"/>
          <a:stretch/>
        </p:blipFill>
        <p:spPr>
          <a:xfrm>
            <a:off x="0" y="0"/>
            <a:ext cx="123626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624" y="1955903"/>
            <a:ext cx="2987371" cy="1009719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s-ES" sz="3200" b="1" i="1" dirty="0" err="1">
                <a:solidFill>
                  <a:schemeClr val="bg1"/>
                </a:solidFill>
              </a:rPr>
              <a:t>Thanks</a:t>
            </a:r>
            <a:r>
              <a:rPr lang="es-ES" sz="3200" b="1" i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8E0CF-18C3-47A6-A6E3-ED70C948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45D0-0BB5-4A5E-8467-04161C469359}" type="slidenum">
              <a:rPr lang="en-US" smtClean="0"/>
              <a:t>18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B5B4E3-B24F-4A33-AEEB-F3F8B17DADC6}"/>
              </a:ext>
            </a:extLst>
          </p:cNvPr>
          <p:cNvSpPr txBox="1"/>
          <p:nvPr/>
        </p:nvSpPr>
        <p:spPr>
          <a:xfrm>
            <a:off x="11353800" y="6590670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Foto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Sergio Ruiz</a:t>
            </a:r>
          </a:p>
        </p:txBody>
      </p:sp>
      <p:pic>
        <p:nvPicPr>
          <p:cNvPr id="6" name="Picture 2" descr="12th Workshop on Accelerator Operations">
            <a:extLst>
              <a:ext uri="{FF2B5EF4-FFF2-40B4-BE49-F238E27FC236}">
                <a16:creationId xmlns:a16="http://schemas.microsoft.com/office/drawing/2014/main" id="{25103701-197B-1844-97E6-D200881D2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813"/>
            <a:ext cx="12347871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34E09-9CD7-9540-9065-F7AD94EF0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2" y="34311"/>
            <a:ext cx="17907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20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4923" y="58835"/>
            <a:ext cx="8122249" cy="674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9010" y="491172"/>
            <a:ext cx="3627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Alveolar cell in late stage of infection</a:t>
            </a:r>
          </a:p>
          <a:p>
            <a:pPr algn="ctr"/>
            <a:r>
              <a:rPr lang="en-GB" dirty="0"/>
              <a:t>with</a:t>
            </a:r>
            <a:r>
              <a:rPr lang="es-ES_tradnl" dirty="0"/>
              <a:t> </a:t>
            </a:r>
            <a:r>
              <a:rPr lang="es-ES_tradnl" b="1" dirty="0"/>
              <a:t>SARS-Cov-2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41156" y="4704676"/>
            <a:ext cx="2174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Infecting another cell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56839" y="2055370"/>
            <a:ext cx="245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Cell in early stage of infection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AE9CC1-0A10-4014-BB1F-D286F6A9E801}"/>
              </a:ext>
            </a:extLst>
          </p:cNvPr>
          <p:cNvCxnSpPr>
            <a:cxnSpLocks/>
          </p:cNvCxnSpPr>
          <p:nvPr/>
        </p:nvCxnSpPr>
        <p:spPr>
          <a:xfrm flipH="1">
            <a:off x="6131481" y="5990897"/>
            <a:ext cx="33413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15D5E62-A9D5-449B-AEEA-6DEE76857753}"/>
              </a:ext>
            </a:extLst>
          </p:cNvPr>
          <p:cNvSpPr txBox="1"/>
          <p:nvPr/>
        </p:nvSpPr>
        <p:spPr>
          <a:xfrm>
            <a:off x="7526909" y="5621565"/>
            <a:ext cx="918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4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357A70-CCD7-48FB-84A7-0FE5B3F99CA9}"/>
              </a:ext>
            </a:extLst>
          </p:cNvPr>
          <p:cNvSpPr txBox="1"/>
          <p:nvPr/>
        </p:nvSpPr>
        <p:spPr>
          <a:xfrm>
            <a:off x="10350500" y="6210365"/>
            <a:ext cx="194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A. Perez, ALBA y CNB-CSIC, Madrid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1D71FF42-D8FD-B746-B7AF-CFBB6576A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063" y="149162"/>
            <a:ext cx="6477000" cy="52322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We</a:t>
            </a:r>
            <a:r>
              <a:rPr lang="en-US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operate</a:t>
            </a:r>
            <a:r>
              <a:rPr lang="en-US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3951611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0FFA32-EEF4-104D-B395-9F9854E7C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24CDA-44A6-FC4A-819E-B4E68EDF1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76893"/>
            <a:ext cx="12362213" cy="618110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9E5B509-3891-AB4F-ADFB-3B0B25C9B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050" y="5960013"/>
            <a:ext cx="3305950" cy="519623"/>
          </a:xfrm>
        </p:spPr>
        <p:txBody>
          <a:bodyPr>
            <a:noAutofit/>
          </a:bodyPr>
          <a:lstStyle/>
          <a:p>
            <a:pPr algn="r"/>
            <a:r>
              <a:rPr lang="en-US" sz="1600" b="1" i="1" dirty="0">
                <a:solidFill>
                  <a:schemeClr val="bg1"/>
                </a:solidFill>
                <a:latin typeface="+mn-lt"/>
              </a:rPr>
              <a:t>Barcelona from approaching plane</a:t>
            </a:r>
          </a:p>
        </p:txBody>
      </p:sp>
    </p:spTree>
    <p:extLst>
      <p:ext uri="{BB962C8B-B14F-4D97-AF65-F5344CB8AC3E}">
        <p14:creationId xmlns:p14="http://schemas.microsoft.com/office/powerpoint/2010/main" val="2044381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6B34BF-5C19-42D4-BF39-1913EBE79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3"/>
          <a:stretch/>
        </p:blipFill>
        <p:spPr>
          <a:xfrm>
            <a:off x="0" y="0"/>
            <a:ext cx="123626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1982" y="2002511"/>
            <a:ext cx="4828526" cy="984615"/>
          </a:xfrm>
        </p:spPr>
        <p:txBody>
          <a:bodyPr>
            <a:noAutofit/>
          </a:bodyPr>
          <a:lstStyle/>
          <a:p>
            <a:pPr algn="l"/>
            <a:r>
              <a:rPr lang="es-ES" sz="3200" b="1" i="1" dirty="0" err="1">
                <a:solidFill>
                  <a:schemeClr val="bg1"/>
                </a:solidFill>
                <a:latin typeface="+mn-lt"/>
              </a:rPr>
              <a:t>Enjoy</a:t>
            </a:r>
            <a:r>
              <a:rPr lang="es-ES" sz="3200" b="1" i="1" dirty="0">
                <a:solidFill>
                  <a:schemeClr val="bg1"/>
                </a:solidFill>
                <a:latin typeface="+mn-lt"/>
              </a:rPr>
              <a:t> </a:t>
            </a:r>
            <a:br>
              <a:rPr lang="es-ES" sz="3200" b="1" i="1" dirty="0">
                <a:solidFill>
                  <a:schemeClr val="bg1"/>
                </a:solidFill>
                <a:latin typeface="+mn-lt"/>
              </a:rPr>
            </a:br>
            <a:r>
              <a:rPr lang="es-ES" sz="3200" b="1" i="1" dirty="0">
                <a:solidFill>
                  <a:schemeClr val="bg1"/>
                </a:solidFill>
                <a:latin typeface="+mn-lt"/>
              </a:rPr>
              <a:t>        </a:t>
            </a:r>
            <a:r>
              <a:rPr lang="es-ES" sz="3200" b="1" i="1" dirty="0" err="1">
                <a:solidFill>
                  <a:schemeClr val="bg1"/>
                </a:solidFill>
                <a:latin typeface="+mn-lt"/>
              </a:rPr>
              <a:t>the</a:t>
            </a:r>
            <a:br>
              <a:rPr lang="es-ES" sz="3200" b="1" i="1" dirty="0">
                <a:solidFill>
                  <a:schemeClr val="bg1"/>
                </a:solidFill>
                <a:latin typeface="+mn-lt"/>
              </a:rPr>
            </a:br>
            <a:r>
              <a:rPr lang="es-ES" sz="3200" b="1" i="1" dirty="0">
                <a:solidFill>
                  <a:schemeClr val="bg1"/>
                </a:solidFill>
                <a:latin typeface="+mn-lt"/>
              </a:rPr>
              <a:t>	   Workshop!!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8E0CF-18C3-47A6-A6E3-ED70C948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45D0-0BB5-4A5E-8467-04161C469359}" type="slidenum">
              <a:rPr lang="en-US" smtClean="0"/>
              <a:t>20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B5B4E3-B24F-4A33-AEEB-F3F8B17DADC6}"/>
              </a:ext>
            </a:extLst>
          </p:cNvPr>
          <p:cNvSpPr txBox="1"/>
          <p:nvPr/>
        </p:nvSpPr>
        <p:spPr>
          <a:xfrm>
            <a:off x="11353800" y="6590670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Foto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Sergio Ruiz</a:t>
            </a:r>
          </a:p>
        </p:txBody>
      </p:sp>
      <p:pic>
        <p:nvPicPr>
          <p:cNvPr id="6" name="Picture 2" descr="12th Workshop on Accelerator Operations">
            <a:extLst>
              <a:ext uri="{FF2B5EF4-FFF2-40B4-BE49-F238E27FC236}">
                <a16:creationId xmlns:a16="http://schemas.microsoft.com/office/drawing/2014/main" id="{25103701-197B-1844-97E6-D200881D2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813"/>
            <a:ext cx="12347871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34E09-9CD7-9540-9065-F7AD94EF0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2" y="34311"/>
            <a:ext cx="17907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0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95E371-A61A-614E-956E-709776BA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33BF6-8B41-EA47-B89A-29D496173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350338" cy="6096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E8F250F-B59A-4841-8D8D-623B90C399CD}"/>
              </a:ext>
            </a:extLst>
          </p:cNvPr>
          <p:cNvSpPr/>
          <p:nvPr/>
        </p:nvSpPr>
        <p:spPr>
          <a:xfrm>
            <a:off x="6376416" y="1828800"/>
            <a:ext cx="780288" cy="682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FC2793-6DFF-6444-A091-842DF68E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050" y="5960013"/>
            <a:ext cx="3305950" cy="519623"/>
          </a:xfrm>
        </p:spPr>
        <p:txBody>
          <a:bodyPr>
            <a:noAutofit/>
          </a:bodyPr>
          <a:lstStyle/>
          <a:p>
            <a:pPr algn="r"/>
            <a:r>
              <a:rPr lang="en-US" sz="1600" b="1" i="1" dirty="0">
                <a:solidFill>
                  <a:schemeClr val="bg1"/>
                </a:solidFill>
                <a:latin typeface="+mn-lt"/>
              </a:rPr>
              <a:t>ALBA from approaching plane</a:t>
            </a:r>
          </a:p>
        </p:txBody>
      </p:sp>
    </p:spTree>
    <p:extLst>
      <p:ext uri="{BB962C8B-B14F-4D97-AF65-F5344CB8AC3E}">
        <p14:creationId xmlns:p14="http://schemas.microsoft.com/office/powerpoint/2010/main" val="323066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B00F24-F496-B340-9A18-EF7709E2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EFD17-188B-A64F-8141-2F81EE739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68"/>
          <a:stretch/>
        </p:blipFill>
        <p:spPr>
          <a:xfrm>
            <a:off x="-1" y="716692"/>
            <a:ext cx="12332043" cy="61413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3442F3-7BF0-4B4F-AB4F-022A1B559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050" y="5960013"/>
            <a:ext cx="3305950" cy="519623"/>
          </a:xfrm>
        </p:spPr>
        <p:txBody>
          <a:bodyPr>
            <a:noAutofit/>
          </a:bodyPr>
          <a:lstStyle/>
          <a:p>
            <a:pPr algn="r"/>
            <a:r>
              <a:rPr lang="en-US" sz="1600" b="1" i="1" dirty="0">
                <a:solidFill>
                  <a:schemeClr val="bg1"/>
                </a:solidFill>
                <a:latin typeface="+mn-lt"/>
              </a:rPr>
              <a:t>IBIC conference at Barcelona</a:t>
            </a:r>
          </a:p>
        </p:txBody>
      </p:sp>
    </p:spTree>
    <p:extLst>
      <p:ext uri="{BB962C8B-B14F-4D97-AF65-F5344CB8AC3E}">
        <p14:creationId xmlns:p14="http://schemas.microsoft.com/office/powerpoint/2010/main" val="4164269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0C40-20C5-564B-ADA6-4426ACBDD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221144-077C-7348-9D3D-DF1CF436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5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C9738A1-915F-244A-B158-67812ADA4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r="4527"/>
          <a:stretch/>
        </p:blipFill>
        <p:spPr bwMode="auto">
          <a:xfrm>
            <a:off x="1124464" y="-86497"/>
            <a:ext cx="10648229" cy="6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97DB5E5-2F19-6048-956E-2B58A84D899A}"/>
              </a:ext>
            </a:extLst>
          </p:cNvPr>
          <p:cNvSpPr txBox="1">
            <a:spLocks/>
          </p:cNvSpPr>
          <p:nvPr/>
        </p:nvSpPr>
        <p:spPr>
          <a:xfrm>
            <a:off x="8886050" y="5960013"/>
            <a:ext cx="3305950" cy="519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i="1" dirty="0" err="1">
                <a:solidFill>
                  <a:schemeClr val="bg1"/>
                </a:solidFill>
                <a:latin typeface="+mn-lt"/>
              </a:rPr>
              <a:t>Vilanova</a:t>
            </a:r>
            <a:r>
              <a:rPr lang="en-US" sz="1600" b="1" i="1" dirty="0">
                <a:solidFill>
                  <a:schemeClr val="bg1"/>
                </a:solidFill>
                <a:latin typeface="+mn-lt"/>
              </a:rPr>
              <a:t> beach</a:t>
            </a:r>
          </a:p>
        </p:txBody>
      </p:sp>
    </p:spTree>
    <p:extLst>
      <p:ext uri="{BB962C8B-B14F-4D97-AF65-F5344CB8AC3E}">
        <p14:creationId xmlns:p14="http://schemas.microsoft.com/office/powerpoint/2010/main" val="3404153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2F364-AA74-1642-AA35-6EE2CACDF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12CE3A-D67E-134D-A155-3BBC15BA2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 descr="Entradas Sagrada Familia y Visitas Guiadas, Barcelona | musement">
            <a:extLst>
              <a:ext uri="{FF2B5EF4-FFF2-40B4-BE49-F238E27FC236}">
                <a16:creationId xmlns:a16="http://schemas.microsoft.com/office/drawing/2014/main" id="{2BA05F45-458A-CA46-818D-0C00226EF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12192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D262929-E0D9-2749-9510-1B46504D107B}"/>
              </a:ext>
            </a:extLst>
          </p:cNvPr>
          <p:cNvSpPr txBox="1">
            <a:spLocks/>
          </p:cNvSpPr>
          <p:nvPr/>
        </p:nvSpPr>
        <p:spPr>
          <a:xfrm>
            <a:off x="8886050" y="5960013"/>
            <a:ext cx="3305950" cy="519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i="1" dirty="0">
                <a:solidFill>
                  <a:schemeClr val="bg1"/>
                </a:solidFill>
                <a:latin typeface="+mn-lt"/>
              </a:rPr>
              <a:t>Sagrada Familia</a:t>
            </a:r>
          </a:p>
        </p:txBody>
      </p:sp>
    </p:spTree>
    <p:extLst>
      <p:ext uri="{BB962C8B-B14F-4D97-AF65-F5344CB8AC3E}">
        <p14:creationId xmlns:p14="http://schemas.microsoft.com/office/powerpoint/2010/main" val="4028456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_U5L5280C">
            <a:extLst>
              <a:ext uri="{FF2B5EF4-FFF2-40B4-BE49-F238E27FC236}">
                <a16:creationId xmlns:a16="http://schemas.microsoft.com/office/drawing/2014/main" id="{C8FC3320-F685-0340-BE88-5F221BCC2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56" t="-27" r="498" b="506"/>
          <a:stretch/>
        </p:blipFill>
        <p:spPr bwMode="auto">
          <a:xfrm>
            <a:off x="-1" y="642552"/>
            <a:ext cx="12353951" cy="536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MCI Logo">
            <a:extLst>
              <a:ext uri="{FF2B5EF4-FFF2-40B4-BE49-F238E27FC236}">
                <a16:creationId xmlns:a16="http://schemas.microsoft.com/office/drawing/2014/main" id="{BCE6DC03-742E-E249-9C05-A46718DC9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7" y="6146402"/>
            <a:ext cx="25400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_LogoGENCAT_DptRecercaUniversitats">
            <a:extLst>
              <a:ext uri="{FF2B5EF4-FFF2-40B4-BE49-F238E27FC236}">
                <a16:creationId xmlns:a16="http://schemas.microsoft.com/office/drawing/2014/main" id="{DC7B4226-B6E8-994E-94EF-BD0ED625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483" y="6198255"/>
            <a:ext cx="223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73ED12-B03F-4844-AB60-A8D9E2A6336A}"/>
              </a:ext>
            </a:extLst>
          </p:cNvPr>
          <p:cNvSpPr/>
          <p:nvPr/>
        </p:nvSpPr>
        <p:spPr>
          <a:xfrm>
            <a:off x="5725995" y="6171595"/>
            <a:ext cx="1069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50/50</a:t>
            </a:r>
            <a:endParaRPr lang="en-E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07780E-F84F-8B48-AD9A-B188C7594CCF}"/>
              </a:ext>
            </a:extLst>
          </p:cNvPr>
          <p:cNvSpPr/>
          <p:nvPr/>
        </p:nvSpPr>
        <p:spPr>
          <a:xfrm>
            <a:off x="2192636" y="165498"/>
            <a:ext cx="75575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Welcome to ALBA Light Source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the Spanish Synchrotron Radiation Facility</a:t>
            </a:r>
            <a:endParaRPr lang="en-ES" sz="28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499764-DE97-2046-AE27-62C943BFA04F}"/>
              </a:ext>
            </a:extLst>
          </p:cNvPr>
          <p:cNvSpPr/>
          <p:nvPr/>
        </p:nvSpPr>
        <p:spPr>
          <a:xfrm>
            <a:off x="2590112" y="5200628"/>
            <a:ext cx="75575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28%  </a:t>
            </a:r>
            <a:r>
              <a:rPr lang="en-US" sz="2000" b="1" i="1" dirty="0">
                <a:solidFill>
                  <a:schemeClr val="bg1"/>
                </a:solidFill>
                <a:latin typeface="+mj-lt"/>
              </a:rPr>
              <a:t>international staff 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35%  </a:t>
            </a:r>
            <a:r>
              <a:rPr lang="en-US" sz="2000" b="1" i="1" dirty="0">
                <a:solidFill>
                  <a:schemeClr val="bg1"/>
                </a:solidFill>
                <a:latin typeface="+mj-lt"/>
              </a:rPr>
              <a:t>international users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6E0944-57A2-A044-AD29-C391F8B5FECD}"/>
              </a:ext>
            </a:extLst>
          </p:cNvPr>
          <p:cNvSpPr/>
          <p:nvPr/>
        </p:nvSpPr>
        <p:spPr>
          <a:xfrm>
            <a:off x="3395987" y="6271857"/>
            <a:ext cx="2148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Spanish government</a:t>
            </a:r>
            <a:endParaRPr lang="en-E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B85866-B0AA-2947-8032-CC3B0D758EE7}"/>
              </a:ext>
            </a:extLst>
          </p:cNvPr>
          <p:cNvSpPr/>
          <p:nvPr/>
        </p:nvSpPr>
        <p:spPr>
          <a:xfrm>
            <a:off x="6923333" y="6252518"/>
            <a:ext cx="2147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Catalan government</a:t>
            </a: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2595067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4C6FF-D040-4B88-B13C-E5C91F7E9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31" y="1348627"/>
            <a:ext cx="7313531" cy="48827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D767-B2EA-40B0-B84B-64849047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AF54-E096-47AF-AB29-F0E19BDF5644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6293A2-C1F4-44A6-A293-DB46AEE3E520}"/>
              </a:ext>
            </a:extLst>
          </p:cNvPr>
          <p:cNvSpPr txBox="1"/>
          <p:nvPr/>
        </p:nvSpPr>
        <p:spPr>
          <a:xfrm>
            <a:off x="1847208" y="96876"/>
            <a:ext cx="4248792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ALBA key parameters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D81989-7686-4BA6-93B8-B28DA2987252}"/>
              </a:ext>
            </a:extLst>
          </p:cNvPr>
          <p:cNvSpPr txBox="1"/>
          <p:nvPr/>
        </p:nvSpPr>
        <p:spPr>
          <a:xfrm>
            <a:off x="3327453" y="3441759"/>
            <a:ext cx="97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ALBA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30058C-F85C-4671-B279-6EB54E20B9D9}"/>
              </a:ext>
            </a:extLst>
          </p:cNvPr>
          <p:cNvSpPr txBox="1"/>
          <p:nvPr/>
        </p:nvSpPr>
        <p:spPr>
          <a:xfrm>
            <a:off x="8470396" y="1790511"/>
            <a:ext cx="321716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8 operating BLs</a:t>
            </a:r>
          </a:p>
          <a:p>
            <a:r>
              <a:rPr lang="en-US" sz="2800" dirty="0">
                <a:solidFill>
                  <a:schemeClr val="bg1"/>
                </a:solidFill>
              </a:rPr>
              <a:t>2 in commissioning</a:t>
            </a:r>
          </a:p>
          <a:p>
            <a:r>
              <a:rPr lang="en-US" sz="2800" dirty="0">
                <a:solidFill>
                  <a:schemeClr val="bg1"/>
                </a:solidFill>
              </a:rPr>
              <a:t>3 in construction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2 for acc. diagnostics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E9147B-9712-4D17-BF3F-F002B4857341}"/>
              </a:ext>
            </a:extLst>
          </p:cNvPr>
          <p:cNvSpPr txBox="1"/>
          <p:nvPr/>
        </p:nvSpPr>
        <p:spPr>
          <a:xfrm>
            <a:off x="7825312" y="150234"/>
            <a:ext cx="386224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Calibri"/>
              </a:rPr>
              <a:t>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Energy = 3 GeV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= 270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Emittance = 4.4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nmrad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6A337D-EF20-0B47-BAC0-586BC5120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371" y="3964979"/>
            <a:ext cx="4093657" cy="25059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E97EC7-5711-D04C-8158-FA62761511D1}"/>
              </a:ext>
            </a:extLst>
          </p:cNvPr>
          <p:cNvSpPr txBox="1"/>
          <p:nvPr/>
        </p:nvSpPr>
        <p:spPr>
          <a:xfrm>
            <a:off x="8348737" y="5217944"/>
            <a:ext cx="2018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Top-up operation</a:t>
            </a:r>
          </a:p>
        </p:txBody>
      </p:sp>
    </p:spTree>
    <p:extLst>
      <p:ext uri="{BB962C8B-B14F-4D97-AF65-F5344CB8AC3E}">
        <p14:creationId xmlns:p14="http://schemas.microsoft.com/office/powerpoint/2010/main" val="4038280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68575" y="40336"/>
            <a:ext cx="6477000" cy="52322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Our USERS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12262597"/>
              </p:ext>
            </p:extLst>
          </p:nvPr>
        </p:nvGraphicFramePr>
        <p:xfrm>
          <a:off x="2016091" y="694602"/>
          <a:ext cx="10142070" cy="5988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0489" y="5534685"/>
            <a:ext cx="285700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Competitive and free access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Public 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95415" y="5257686"/>
            <a:ext cx="317786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Direct access covering operational costs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Results can be confidential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63398" y="1660260"/>
            <a:ext cx="189091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60+ companies </a:t>
            </a:r>
            <a:r>
              <a:rPr lang="en-US" sz="2400" dirty="0">
                <a:solidFill>
                  <a:schemeClr val="bg1"/>
                </a:solidFill>
              </a:rPr>
              <a:t>using our instruments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188206-3062-F14D-9D17-97A8C8E3DF3E}"/>
              </a:ext>
            </a:extLst>
          </p:cNvPr>
          <p:cNvSpPr txBox="1"/>
          <p:nvPr/>
        </p:nvSpPr>
        <p:spPr>
          <a:xfrm>
            <a:off x="514391" y="1137040"/>
            <a:ext cx="459602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2000+</a:t>
            </a:r>
            <a:r>
              <a:rPr lang="en-US" sz="2800" dirty="0">
                <a:solidFill>
                  <a:schemeClr val="bg1"/>
                </a:solidFill>
              </a:rPr>
              <a:t> user visits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FE2EE-A1BA-B442-873E-1BFB891D7F28}"/>
              </a:ext>
            </a:extLst>
          </p:cNvPr>
          <p:cNvSpPr txBox="1"/>
          <p:nvPr/>
        </p:nvSpPr>
        <p:spPr>
          <a:xfrm>
            <a:off x="514391" y="1715938"/>
            <a:ext cx="38557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300+ </a:t>
            </a:r>
            <a:r>
              <a:rPr lang="en-US" sz="2800" dirty="0">
                <a:solidFill>
                  <a:schemeClr val="bg1"/>
                </a:solidFill>
              </a:rPr>
              <a:t>yearly experiments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96B5D4-2EC1-424E-8A2F-91526E2781DC}"/>
              </a:ext>
            </a:extLst>
          </p:cNvPr>
          <p:cNvSpPr txBox="1"/>
          <p:nvPr/>
        </p:nvSpPr>
        <p:spPr>
          <a:xfrm>
            <a:off x="337692" y="2997308"/>
            <a:ext cx="225925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15 patents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+ 337 citing</a:t>
            </a:r>
            <a:r>
              <a:rPr lang="en-US" sz="2400" dirty="0">
                <a:solidFill>
                  <a:schemeClr val="bg1"/>
                </a:solidFill>
              </a:rPr>
              <a:t> ALBA experiments</a:t>
            </a:r>
          </a:p>
        </p:txBody>
      </p:sp>
      <p:pic>
        <p:nvPicPr>
          <p:cNvPr id="17" name="Immagine 47">
            <a:extLst>
              <a:ext uri="{FF2B5EF4-FFF2-40B4-BE49-F238E27FC236}">
                <a16:creationId xmlns:a16="http://schemas.microsoft.com/office/drawing/2014/main" id="{8162D575-ADA5-4D4F-BA3A-A3D4886B5AB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64" y="4682519"/>
            <a:ext cx="1859976" cy="1285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34585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none" lIns="91440" tIns="45720" rIns="91440" bIns="45720" rtlCol="0" anchor="t">
        <a:spAutoFit/>
      </a:bodyPr>
      <a:lstStyle>
        <a:defPPr>
          <a:defRPr sz="2000" dirty="0" err="1" smtClean="0"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22115</TotalTime>
  <Words>426</Words>
  <Application>Microsoft Macintosh PowerPoint</Application>
  <PresentationFormat>Widescreen</PresentationFormat>
  <Paragraphs>116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Symbol</vt:lpstr>
      <vt:lpstr>Tema de Office</vt:lpstr>
      <vt:lpstr>Custom Design</vt:lpstr>
      <vt:lpstr>1_Office Theme</vt:lpstr>
      <vt:lpstr>Welcome</vt:lpstr>
      <vt:lpstr>Barcelona from approaching plane</vt:lpstr>
      <vt:lpstr>ALBA from approaching plane</vt:lpstr>
      <vt:lpstr>IBIC conference at Barcelona</vt:lpstr>
      <vt:lpstr>PowerPoint Presentation</vt:lpstr>
      <vt:lpstr>PowerPoint Presentation</vt:lpstr>
      <vt:lpstr>PowerPoint Presentation</vt:lpstr>
      <vt:lpstr>PowerPoint Presentation</vt:lpstr>
      <vt:lpstr>Our USERS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ALBA History and Future</vt:lpstr>
      <vt:lpstr>PowerPoint Presentation</vt:lpstr>
      <vt:lpstr>PowerPoint Presentation</vt:lpstr>
      <vt:lpstr>Thanks!</vt:lpstr>
      <vt:lpstr>We operate science</vt:lpstr>
      <vt:lpstr>Enjoy          the     Workshop!!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ALBA II Introduction</dc:title>
  <dc:creator>Caterina Biscari</dc:creator>
  <cp:lastModifiedBy>Francis Perez</cp:lastModifiedBy>
  <cp:revision>196</cp:revision>
  <dcterms:created xsi:type="dcterms:W3CDTF">2020-10-20T14:03:45Z</dcterms:created>
  <dcterms:modified xsi:type="dcterms:W3CDTF">2021-10-05T10:29:27Z</dcterms:modified>
</cp:coreProperties>
</file>