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2" r:id="rId6"/>
    <p:sldId id="259" r:id="rId7"/>
    <p:sldId id="266" r:id="rId8"/>
    <p:sldId id="260" r:id="rId9"/>
    <p:sldId id="263" r:id="rId10"/>
    <p:sldId id="264" r:id="rId1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tserrat Pont Montaner" initials="MPM" lastIdx="1" clrIdx="0">
    <p:extLst>
      <p:ext uri="{19B8F6BF-5375-455C-9EA6-DF929625EA0E}">
        <p15:presenceInfo xmlns:p15="http://schemas.microsoft.com/office/powerpoint/2012/main" userId="S-1-5-21-2273521720-380058928-1382531110-742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814" autoAdjust="0"/>
    <p:restoredTop sz="94660"/>
  </p:normalViewPr>
  <p:slideViewPr>
    <p:cSldViewPr snapToGrid="0">
      <p:cViewPr>
        <p:scale>
          <a:sx n="100" d="100"/>
          <a:sy n="100" d="100"/>
        </p:scale>
        <p:origin x="173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ont\Desktop\estadistica-1r-d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WAO'2021 participants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C2-4353-8004-43CB29AF81C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C2-4353-8004-43CB29AF81C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C2-4353-8004-43CB29AF81C4}"/>
              </c:ext>
            </c:extLst>
          </c:dPt>
          <c:dLbls>
            <c:dLbl>
              <c:idx val="0"/>
              <c:layout>
                <c:manualLayout>
                  <c:x val="-0.14680336832895888"/>
                  <c:y val="0.1551692816773097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C2-4353-8004-43CB29AF81C4}"/>
                </c:ext>
              </c:extLst>
            </c:dLbl>
            <c:dLbl>
              <c:idx val="1"/>
              <c:layout>
                <c:manualLayout>
                  <c:x val="0.13358228239785194"/>
                  <c:y val="-0.205007169595457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C2-4353-8004-43CB29AF81C4}"/>
                </c:ext>
              </c:extLst>
            </c:dLbl>
            <c:dLbl>
              <c:idx val="2"/>
              <c:layout>
                <c:manualLayout>
                  <c:x val="8.8234661295814268E-2"/>
                  <c:y val="0.1691006242489727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C2-4353-8004-43CB29AF81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UserQos_83481332435!$E$10:$E$12</c:f>
              <c:strCache>
                <c:ptCount val="3"/>
                <c:pt idx="0">
                  <c:v>America</c:v>
                </c:pt>
                <c:pt idx="1">
                  <c:v>Europe</c:v>
                </c:pt>
                <c:pt idx="2">
                  <c:v>Asia</c:v>
                </c:pt>
              </c:strCache>
            </c:strRef>
          </c:cat>
          <c:val>
            <c:numRef>
              <c:f>UserQos_83481332435!$D$10:$D$12</c:f>
              <c:numCache>
                <c:formatCode>General</c:formatCode>
                <c:ptCount val="3"/>
                <c:pt idx="0">
                  <c:v>26</c:v>
                </c:pt>
                <c:pt idx="1">
                  <c:v>43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C2-4353-8004-43CB29AF81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8F06-4DDA-48C0-9EC0-89A123AC5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35844-3CDA-4F30-A91C-9B0988B09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695A7-A7E2-48B5-94D5-88604832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FDCE4-A5B3-4F47-9FCE-A91C99A8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23691-0BF6-4797-87A0-2E8B6A678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6282D-E38E-41DD-A26F-34CBA6C8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2B582-30E5-4FC4-A9D1-92280C956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EDABE-5C0F-4D59-8E7F-44FE0DAB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D56D0-F9E2-4997-85A0-400CD0F6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F9CDF-9882-434B-A313-C13DC276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2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31570-F3E2-4272-A104-5C1E703D2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97D8F-37B8-40DE-804C-958BC52B7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CA3DE-8E34-404B-B554-2AA44FB6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64928-B724-4068-8734-5AF64CD1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9DDC8-DAD4-4436-99EA-4D4E4C9B6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7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3C56-BE02-41E7-9196-7FE725DF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32973-BACF-4B4E-98E4-750466AA8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546E-C67C-4CF0-A516-EC6F4E2A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68894-93F1-4FC3-9426-942E07C0D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12C9-6238-4F12-BF3C-E3BAF0A6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7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712AE-E8B0-43B5-B2B4-F8A3F1DA7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C046D-724F-4059-A667-E683991D1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458D4-64FA-410C-A83A-358C3C5AE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9D9C3-B6C0-4FF8-AC5C-48FB96B1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990A-152D-4D99-900E-0953095B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2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A85-254F-43F2-ADB7-A36E965E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4D48-D3AF-4C08-855A-F89544116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5593B-9CC3-4B5F-968B-4495C9CA8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8D997-D423-41AB-AC39-8FD57EBA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A8E9A-FE98-4B11-A142-8F3E6E8D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A31CA-D2B7-4CA8-A3E1-ED049C92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9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141E3-960A-4982-ADCA-83A2BCCC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3F7F0-4E7F-4B25-961B-2CCCBF148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90748-CE67-455A-8393-BA18F864B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A9741-F1AA-4D0C-A9C7-7A58840D3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AF4CBA-CEDB-45EA-8BD5-0EBCAF7D13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7C46BD-554A-4E90-8BF0-69C32656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E96FE-9A1B-494E-B029-7E8B2CD0F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12A14-11F9-4A27-9C21-58FBEAE9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CB81E-486F-4938-B0C5-A7F26F16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DAD63-1377-4CEB-A2EB-DD0C7F2A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C13CA0-75DB-4E01-A924-F748B625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75BBF-ECBF-43D5-840C-646127C9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56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991EB-25FC-405D-9BA9-3F8EA83C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1D5A2-423C-4EAE-8CA9-9ACA987C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0702-07D8-4280-9E3C-119B82BE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7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CF18C-1DBC-46E7-BFE0-65C20F77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3D118-E5D6-417D-882C-A995376E5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BA277-EB87-4B16-8823-4252056ED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1DA16-951E-4D6F-A65D-F97ABAD6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0E894-7724-45E5-8EA9-7C987E04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80760-D57B-4D01-8F33-E366B55D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4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A4E39-CD97-4429-97F8-244DA293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7C9FF-95CE-4DEB-9143-883477CF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053C-6BF8-4F9C-AA1B-8782F7DBA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53D70-E914-4B87-AD4F-4A7D9004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E4407-5904-483C-8484-5F2E3E8D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12294-7196-435C-AEF2-8D84AA50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5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0A4E78-5D19-4DA1-B687-C006B132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410CC-B59B-487C-B2B2-D5A86632E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34D71-9768-4CA1-B6CA-63655EF3A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36AAA-CEC0-4718-AAC2-A463C15176E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D85E3-B4AB-4F43-B4F2-0475FBA1F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74295-5701-4F44-B8EB-8787268A3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0F1B3-D7F2-4609-B2CD-8E43598BA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6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40EC1D-BDFA-4EC8-9245-F539A725595D}"/>
              </a:ext>
            </a:extLst>
          </p:cNvPr>
          <p:cNvSpPr txBox="1"/>
          <p:nvPr/>
        </p:nvSpPr>
        <p:spPr>
          <a:xfrm>
            <a:off x="3943451" y="2346978"/>
            <a:ext cx="3629904" cy="223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/>
              <a:t>WAO’2021 </a:t>
            </a:r>
            <a:r>
              <a:rPr lang="es-ES" sz="3200" dirty="0" err="1"/>
              <a:t>summary</a:t>
            </a:r>
            <a:endParaRPr lang="es-ES" sz="3200" dirty="0"/>
          </a:p>
          <a:p>
            <a:pPr algn="ctr">
              <a:lnSpc>
                <a:spcPct val="150000"/>
              </a:lnSpc>
            </a:pPr>
            <a:endParaRPr lang="es-ES" sz="3200" dirty="0"/>
          </a:p>
          <a:p>
            <a:pPr algn="ctr">
              <a:lnSpc>
                <a:spcPct val="150000"/>
              </a:lnSpc>
            </a:pPr>
            <a:r>
              <a:rPr lang="es-ES" sz="3200" dirty="0" err="1"/>
              <a:t>M.Pont</a:t>
            </a:r>
            <a:r>
              <a:rPr lang="es-ES" sz="3200" dirty="0"/>
              <a:t>, </a:t>
            </a:r>
            <a:r>
              <a:rPr lang="es-ES" sz="3200" dirty="0" err="1"/>
              <a:t>chair</a:t>
            </a:r>
            <a:endParaRPr lang="es-E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9D849A-BB7C-47A1-8CE6-211223BE13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14" y="215425"/>
            <a:ext cx="1389822" cy="69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2BE902-031F-480B-960B-BDCC6D5038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14" y="215425"/>
            <a:ext cx="1389822" cy="6937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E25AA-9DE5-4E71-9EBA-758D1557E1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59" y="2043246"/>
            <a:ext cx="5943937" cy="336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7AADD-1C4A-49A5-BE68-6A422F47ED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1206" y="2451196"/>
            <a:ext cx="5878482" cy="33600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D358A1-B352-4AED-916E-43DA25E60517}"/>
              </a:ext>
            </a:extLst>
          </p:cNvPr>
          <p:cNvSpPr txBox="1"/>
          <p:nvPr/>
        </p:nvSpPr>
        <p:spPr>
          <a:xfrm>
            <a:off x="5682496" y="850771"/>
            <a:ext cx="4342022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/>
              <a:t>hope </a:t>
            </a:r>
            <a:r>
              <a:rPr lang="es-ES" sz="3200" dirty="0" err="1"/>
              <a:t>to</a:t>
            </a:r>
            <a:r>
              <a:rPr lang="es-ES" sz="3200" dirty="0"/>
              <a:t> </a:t>
            </a:r>
            <a:r>
              <a:rPr lang="es-ES" sz="3200" dirty="0" err="1"/>
              <a:t>see</a:t>
            </a:r>
            <a:r>
              <a:rPr lang="es-ES" sz="3200" dirty="0"/>
              <a:t> </a:t>
            </a:r>
            <a:r>
              <a:rPr lang="es-ES" sz="3200" dirty="0" err="1"/>
              <a:t>you</a:t>
            </a:r>
            <a:r>
              <a:rPr lang="es-ES" sz="3200" dirty="0"/>
              <a:t> f2f </a:t>
            </a:r>
            <a:r>
              <a:rPr lang="es-ES" sz="3200" dirty="0" err="1"/>
              <a:t>soon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83807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9E50AC-6C71-4E1D-BE1F-2DF55FAD2B11}"/>
              </a:ext>
            </a:extLst>
          </p:cNvPr>
          <p:cNvSpPr txBox="1"/>
          <p:nvPr/>
        </p:nvSpPr>
        <p:spPr>
          <a:xfrm>
            <a:off x="3240000" y="1620000"/>
            <a:ext cx="4632935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 err="1"/>
              <a:t>Reactions</a:t>
            </a:r>
            <a:r>
              <a:rPr lang="es-ES" sz="3200" dirty="0"/>
              <a:t> </a:t>
            </a:r>
            <a:r>
              <a:rPr lang="es-ES" sz="3200" dirty="0" err="1"/>
              <a:t>to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pandemic</a:t>
            </a:r>
            <a:endParaRPr lang="es-E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32298C-9B88-4E68-8C94-18391CA2C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14" y="215425"/>
            <a:ext cx="1389822" cy="693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60502-FC3C-48B9-AFBA-13E0E89B3617}"/>
              </a:ext>
            </a:extLst>
          </p:cNvPr>
          <p:cNvSpPr txBox="1"/>
          <p:nvPr/>
        </p:nvSpPr>
        <p:spPr>
          <a:xfrm>
            <a:off x="0" y="2741600"/>
            <a:ext cx="9565504" cy="2579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All machines adapted to the rules allowed from each country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Bring machine down safely. Most of the machines move to shutdown like status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MCR becomes sacrosanct. </a:t>
            </a:r>
            <a:r>
              <a:rPr lang="en-GB" sz="2200" dirty="0">
                <a:cs typeface="Calibri" panose="020F0502020204030204" pitchFamily="34" charset="0"/>
              </a:rPr>
              <a:t>Make the main control room the safest place to be.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Introduce distances, masks, limit occupancy, extra cleaning, </a:t>
            </a:r>
            <a:r>
              <a:rPr lang="en-GB" sz="2200" dirty="0" err="1">
                <a:cs typeface="Calibri" panose="020F0502020204030204" pitchFamily="34" charset="0"/>
              </a:rPr>
              <a:t>proximeters</a:t>
            </a:r>
            <a:endParaRPr lang="en-GB" sz="22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200" dirty="0"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3B747D-4E7D-EA4A-BE81-85872248EEE2}"/>
              </a:ext>
            </a:extLst>
          </p:cNvPr>
          <p:cNvGrpSpPr/>
          <p:nvPr/>
        </p:nvGrpSpPr>
        <p:grpSpPr>
          <a:xfrm>
            <a:off x="8744948" y="4463579"/>
            <a:ext cx="1917625" cy="1651107"/>
            <a:chOff x="270572" y="2313235"/>
            <a:chExt cx="2743200" cy="295904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B2A100-FBD6-064D-9311-3EF3B9652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5925" y="2313235"/>
              <a:ext cx="2154096" cy="2700000"/>
            </a:xfrm>
            <a:prstGeom prst="rect">
              <a:avLst/>
            </a:prstGeom>
          </p:spPr>
        </p:pic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36835333-6D4D-C44D-876F-96F3AD681808}"/>
                </a:ext>
              </a:extLst>
            </p:cNvPr>
            <p:cNvSpPr txBox="1"/>
            <p:nvPr/>
          </p:nvSpPr>
          <p:spPr>
            <a:xfrm>
              <a:off x="270572" y="5070029"/>
              <a:ext cx="2743200" cy="2022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00" dirty="0"/>
            </a:p>
          </p:txBody>
        </p:sp>
      </p:grpSp>
      <p:pic>
        <p:nvPicPr>
          <p:cNvPr id="20" name="Grafik 7">
            <a:extLst>
              <a:ext uri="{FF2B5EF4-FFF2-40B4-BE49-F238E27FC236}">
                <a16:creationId xmlns:a16="http://schemas.microsoft.com/office/drawing/2014/main" id="{685100AB-81EB-4CE9-BD5C-728C86B8D4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7449" y="1612663"/>
            <a:ext cx="3010500" cy="22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2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9A446-9C4B-4A60-8889-F864AB91F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058" y="18380"/>
            <a:ext cx="3490881" cy="19636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9C0AA5-792A-45F7-9E88-6E12B7ED9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" r="7810"/>
          <a:stretch/>
        </p:blipFill>
        <p:spPr>
          <a:xfrm>
            <a:off x="8518669" y="1994482"/>
            <a:ext cx="3673331" cy="23141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EE592C-0E77-45B8-B125-F94E656EF8D4}"/>
              </a:ext>
            </a:extLst>
          </p:cNvPr>
          <p:cNvSpPr txBox="1"/>
          <p:nvPr/>
        </p:nvSpPr>
        <p:spPr>
          <a:xfrm>
            <a:off x="3240000" y="1617135"/>
            <a:ext cx="4368505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/>
              <a:t>Living </a:t>
            </a:r>
            <a:r>
              <a:rPr lang="es-ES" sz="3200" dirty="0" err="1"/>
              <a:t>with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pandemic</a:t>
            </a:r>
            <a:endParaRPr lang="es-E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D12588-C923-4DD0-9442-7C80CB071C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14" y="215425"/>
            <a:ext cx="1389822" cy="6937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A1CF4C-C398-4019-9E65-D193881FCFF0}"/>
              </a:ext>
            </a:extLst>
          </p:cNvPr>
          <p:cNvSpPr txBox="1"/>
          <p:nvPr/>
        </p:nvSpPr>
        <p:spPr>
          <a:xfrm>
            <a:off x="0" y="2743200"/>
            <a:ext cx="10094455" cy="359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Restart operation progressively as rules in each country allowed for it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Minimise contact between people in CR: move to 8h to 12h shift, cancel </a:t>
            </a:r>
            <a:r>
              <a:rPr lang="en-GB" sz="2200" dirty="0">
                <a:solidFill>
                  <a:schemeClr val="bg1"/>
                </a:solidFill>
                <a:cs typeface="Calibri" panose="020F0502020204030204" pitchFamily="34" charset="0"/>
              </a:rPr>
              <a:t>overlaps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Teleworking and remote control was heavily used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Important impact on operating schedules was due primarily to travel restrictions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Many labs provided support to the nations or local communities by performing COVID related research and/or donating PPEs</a:t>
            </a:r>
          </a:p>
          <a:p>
            <a:pPr>
              <a:lnSpc>
                <a:spcPct val="150000"/>
              </a:lnSpc>
            </a:pPr>
            <a:endParaRPr lang="en-GB" sz="2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547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EE592C-0E77-45B8-B125-F94E656EF8D4}"/>
              </a:ext>
            </a:extLst>
          </p:cNvPr>
          <p:cNvSpPr txBox="1"/>
          <p:nvPr/>
        </p:nvSpPr>
        <p:spPr>
          <a:xfrm>
            <a:off x="3240000" y="1617135"/>
            <a:ext cx="4368505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/>
              <a:t>Living </a:t>
            </a:r>
            <a:r>
              <a:rPr lang="es-ES" sz="3200" dirty="0" err="1"/>
              <a:t>with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pandemic</a:t>
            </a:r>
            <a:endParaRPr lang="es-E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D12588-C923-4DD0-9442-7C80CB071C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14" y="215425"/>
            <a:ext cx="1389822" cy="6937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A1CF4C-C398-4019-9E65-D193881FCFF0}"/>
              </a:ext>
            </a:extLst>
          </p:cNvPr>
          <p:cNvSpPr txBox="1"/>
          <p:nvPr/>
        </p:nvSpPr>
        <p:spPr>
          <a:xfrm>
            <a:off x="0" y="2743200"/>
            <a:ext cx="10094455" cy="461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Beam availability and MTTR have no really been affected by the teleworking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Operators have done a lot more of what’s normally their job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Some labs have put in place a back-up CR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Many labs have extensively tested their staff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Labs have adapted to this “new-normal” operation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Commissioning, complex re-starts, major installations have taken place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2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200" dirty="0"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GB" sz="2200" dirty="0"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8B6C5-FA16-420D-8760-51341D415B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8815" y="3370585"/>
            <a:ext cx="2922821" cy="1744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48C6E9-AE6A-40B3-8340-4CCBDBA3943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333" t="10926" r="18276" b="7219"/>
          <a:stretch/>
        </p:blipFill>
        <p:spPr>
          <a:xfrm>
            <a:off x="7948436" y="97386"/>
            <a:ext cx="4013200" cy="251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82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7C343B-722D-4217-BD55-562EC2BAD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3509">
            <a:off x="5237786" y="1556620"/>
            <a:ext cx="6548947" cy="6533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EE592C-0E77-45B8-B125-F94E656EF8D4}"/>
              </a:ext>
            </a:extLst>
          </p:cNvPr>
          <p:cNvSpPr txBox="1"/>
          <p:nvPr/>
        </p:nvSpPr>
        <p:spPr>
          <a:xfrm>
            <a:off x="2554112" y="1620000"/>
            <a:ext cx="4653069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 err="1"/>
              <a:t>What</a:t>
            </a:r>
            <a:r>
              <a:rPr lang="es-ES" sz="3200" dirty="0"/>
              <a:t> are </a:t>
            </a:r>
            <a:r>
              <a:rPr lang="es-ES" sz="3200" dirty="0" err="1"/>
              <a:t>we</a:t>
            </a:r>
            <a:r>
              <a:rPr lang="es-ES" sz="3200" dirty="0"/>
              <a:t> </a:t>
            </a:r>
            <a:r>
              <a:rPr lang="es-ES" sz="3200" dirty="0" err="1"/>
              <a:t>going</a:t>
            </a:r>
            <a:r>
              <a:rPr lang="es-ES" sz="3200" dirty="0"/>
              <a:t> </a:t>
            </a:r>
            <a:r>
              <a:rPr lang="es-ES" sz="3200" dirty="0" err="1"/>
              <a:t>to</a:t>
            </a:r>
            <a:r>
              <a:rPr lang="es-ES" sz="3200" dirty="0"/>
              <a:t> </a:t>
            </a:r>
            <a:r>
              <a:rPr lang="es-ES" sz="3200" dirty="0" err="1"/>
              <a:t>keep</a:t>
            </a:r>
            <a:endParaRPr lang="es-E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E1BF0B-6288-43AF-93DF-9139E75B37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14" y="215425"/>
            <a:ext cx="1389822" cy="6937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29AF01-0E71-4F3C-82AD-CF8909C71360}"/>
              </a:ext>
            </a:extLst>
          </p:cNvPr>
          <p:cNvSpPr txBox="1"/>
          <p:nvPr/>
        </p:nvSpPr>
        <p:spPr>
          <a:xfrm>
            <a:off x="0" y="2743200"/>
            <a:ext cx="9865855" cy="359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>
                <a:cs typeface="Calibri" panose="020F0502020204030204" pitchFamily="34" charset="0"/>
              </a:rPr>
              <a:t>Possibility</a:t>
            </a:r>
            <a:r>
              <a:rPr lang="es-ES" sz="2200" dirty="0">
                <a:cs typeface="Calibri" panose="020F0502020204030204" pitchFamily="34" charset="0"/>
              </a:rPr>
              <a:t> </a:t>
            </a:r>
            <a:r>
              <a:rPr lang="es-ES" sz="2200" dirty="0" err="1">
                <a:cs typeface="Calibri" panose="020F0502020204030204" pitchFamily="34" charset="0"/>
              </a:rPr>
              <a:t>of</a:t>
            </a:r>
            <a:r>
              <a:rPr lang="es-ES" sz="2200" dirty="0">
                <a:cs typeface="Calibri" panose="020F0502020204030204" pitchFamily="34" charset="0"/>
              </a:rPr>
              <a:t> </a:t>
            </a:r>
            <a:r>
              <a:rPr lang="es-ES" sz="2200" dirty="0" err="1">
                <a:cs typeface="Calibri" panose="020F0502020204030204" pitchFamily="34" charset="0"/>
              </a:rPr>
              <a:t>videoconferences</a:t>
            </a:r>
            <a:r>
              <a:rPr lang="es-ES" sz="2200" dirty="0">
                <a:cs typeface="Calibri" panose="020F0502020204030204" pitchFamily="34" charset="0"/>
              </a:rPr>
              <a:t> in CR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>
                <a:cs typeface="Calibri" panose="020F0502020204030204" pitchFamily="34" charset="0"/>
              </a:rPr>
              <a:t>Remote</a:t>
            </a:r>
            <a:r>
              <a:rPr lang="es-ES" sz="2200" dirty="0">
                <a:cs typeface="Calibri" panose="020F0502020204030204" pitchFamily="34" charset="0"/>
              </a:rPr>
              <a:t> </a:t>
            </a:r>
            <a:r>
              <a:rPr lang="es-ES" sz="2200" dirty="0" err="1">
                <a:cs typeface="Calibri" panose="020F0502020204030204" pitchFamily="34" charset="0"/>
              </a:rPr>
              <a:t>operation</a:t>
            </a:r>
            <a:r>
              <a:rPr lang="es-ES" sz="2200" dirty="0">
                <a:cs typeface="Calibri" panose="020F0502020204030204" pitchFamily="34" charset="0"/>
              </a:rPr>
              <a:t>, </a:t>
            </a:r>
            <a:r>
              <a:rPr lang="es-ES" sz="2200" dirty="0" err="1">
                <a:cs typeface="Calibri" panose="020F0502020204030204" pitchFamily="34" charset="0"/>
              </a:rPr>
              <a:t>though</a:t>
            </a:r>
            <a:r>
              <a:rPr lang="es-ES" sz="2200" dirty="0">
                <a:cs typeface="Calibri" panose="020F0502020204030204" pitchFamily="34" charset="0"/>
              </a:rPr>
              <a:t> </a:t>
            </a:r>
            <a:r>
              <a:rPr lang="es-ES" sz="2200" dirty="0" err="1">
                <a:cs typeface="Calibri" panose="020F0502020204030204" pitchFamily="34" charset="0"/>
              </a:rPr>
              <a:t>introducing</a:t>
            </a:r>
            <a:r>
              <a:rPr lang="es-ES" sz="2200" dirty="0">
                <a:cs typeface="Calibri" panose="020F0502020204030204" pitchFamily="34" charset="0"/>
              </a:rPr>
              <a:t> </a:t>
            </a:r>
            <a:r>
              <a:rPr lang="es-ES" sz="2200" dirty="0" err="1">
                <a:cs typeface="Calibri" panose="020F0502020204030204" pitchFamily="34" charset="0"/>
              </a:rPr>
              <a:t>some</a:t>
            </a:r>
            <a:r>
              <a:rPr lang="es-ES" sz="2200" dirty="0">
                <a:cs typeface="Calibri" panose="020F0502020204030204" pitchFamily="34" charset="0"/>
              </a:rPr>
              <a:t> </a:t>
            </a:r>
            <a:r>
              <a:rPr lang="es-ES" sz="2200" dirty="0" err="1">
                <a:cs typeface="Calibri" panose="020F0502020204030204" pitchFamily="34" charset="0"/>
              </a:rPr>
              <a:t>strict</a:t>
            </a:r>
            <a:r>
              <a:rPr lang="es-ES" sz="2200" dirty="0">
                <a:cs typeface="Calibri" panose="020F0502020204030204" pitchFamily="34" charset="0"/>
              </a:rPr>
              <a:t> control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>
                <a:cs typeface="Calibri" panose="020F0502020204030204" pitchFamily="34" charset="0"/>
              </a:rPr>
              <a:t>Extensive</a:t>
            </a:r>
            <a:r>
              <a:rPr lang="es-ES" sz="2200" dirty="0">
                <a:cs typeface="Calibri" panose="020F0502020204030204" pitchFamily="34" charset="0"/>
              </a:rPr>
              <a:t> use </a:t>
            </a:r>
            <a:r>
              <a:rPr lang="es-ES" sz="2200" dirty="0" err="1">
                <a:cs typeface="Calibri" panose="020F0502020204030204" pitchFamily="34" charset="0"/>
              </a:rPr>
              <a:t>of</a:t>
            </a:r>
            <a:r>
              <a:rPr lang="es-ES" sz="2200" dirty="0">
                <a:cs typeface="Calibri" panose="020F0502020204030204" pitchFamily="34" charset="0"/>
              </a:rPr>
              <a:t> online </a:t>
            </a:r>
            <a:r>
              <a:rPr lang="es-ES" sz="2200" dirty="0" err="1">
                <a:cs typeface="Calibri" panose="020F0502020204030204" pitchFamily="34" charset="0"/>
              </a:rPr>
              <a:t>tools</a:t>
            </a:r>
            <a:r>
              <a:rPr lang="es-ES" sz="2200" dirty="0">
                <a:cs typeface="Calibri" panose="020F0502020204030204" pitchFamily="34" charset="0"/>
              </a:rPr>
              <a:t>, </a:t>
            </a:r>
            <a:r>
              <a:rPr lang="es-ES" sz="2200" dirty="0" err="1">
                <a:cs typeface="Calibri" panose="020F0502020204030204" pitchFamily="34" charset="0"/>
              </a:rPr>
              <a:t>developing</a:t>
            </a:r>
            <a:r>
              <a:rPr lang="es-ES" sz="2200" dirty="0">
                <a:cs typeface="Calibri" panose="020F0502020204030204" pitchFamily="34" charset="0"/>
              </a:rPr>
              <a:t> </a:t>
            </a:r>
            <a:r>
              <a:rPr lang="es-ES" sz="2200" dirty="0" err="1">
                <a:cs typeface="Calibri" panose="020F0502020204030204" pitchFamily="34" charset="0"/>
              </a:rPr>
              <a:t>twins</a:t>
            </a:r>
            <a:endParaRPr lang="es-ES" sz="22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Improve hygiene in Control Room is also likely to stay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Calibri" panose="020F0502020204030204" pitchFamily="34" charset="0"/>
              </a:rPr>
              <a:t>All our new friends: cats, dogs, family members…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2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200" dirty="0"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B69E0-4980-48CD-B10F-DA6097C2C2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76917">
            <a:off x="8833787" y="3421298"/>
            <a:ext cx="2616582" cy="7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1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33D4-4F87-449D-80F4-F859CC7ACE19}"/>
              </a:ext>
            </a:extLst>
          </p:cNvPr>
          <p:cNvSpPr txBox="1"/>
          <p:nvPr/>
        </p:nvSpPr>
        <p:spPr>
          <a:xfrm>
            <a:off x="2911291" y="1617135"/>
            <a:ext cx="5562164" cy="223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 err="1"/>
              <a:t>Parallel</a:t>
            </a:r>
            <a:r>
              <a:rPr lang="es-ES" sz="3200" dirty="0"/>
              <a:t> </a:t>
            </a:r>
            <a:r>
              <a:rPr lang="es-ES" sz="3200" dirty="0" err="1"/>
              <a:t>discussions</a:t>
            </a:r>
            <a:endParaRPr lang="es-ES" sz="3200" dirty="0"/>
          </a:p>
          <a:p>
            <a:pPr algn="ctr">
              <a:lnSpc>
                <a:spcPct val="150000"/>
              </a:lnSpc>
            </a:pPr>
            <a:endParaRPr lang="es-ES" sz="3200" dirty="0"/>
          </a:p>
          <a:p>
            <a:pPr algn="ctr">
              <a:lnSpc>
                <a:spcPct val="150000"/>
              </a:lnSpc>
            </a:pPr>
            <a:r>
              <a:rPr lang="es-ES" sz="3200" dirty="0" err="1"/>
              <a:t>Thanks</a:t>
            </a:r>
            <a:r>
              <a:rPr lang="es-ES" sz="3200" dirty="0"/>
              <a:t> </a:t>
            </a:r>
            <a:r>
              <a:rPr lang="es-ES" sz="3200" dirty="0" err="1"/>
              <a:t>to</a:t>
            </a:r>
            <a:r>
              <a:rPr lang="es-ES" sz="3200" dirty="0"/>
              <a:t> Greg </a:t>
            </a:r>
            <a:r>
              <a:rPr lang="es-ES" sz="3200" dirty="0" err="1"/>
              <a:t>for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summary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933937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33D4-4F87-449D-80F4-F859CC7ACE19}"/>
              </a:ext>
            </a:extLst>
          </p:cNvPr>
          <p:cNvSpPr txBox="1"/>
          <p:nvPr/>
        </p:nvSpPr>
        <p:spPr>
          <a:xfrm>
            <a:off x="2778179" y="1617135"/>
            <a:ext cx="5828391" cy="1493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/>
              <a:t>Poster </a:t>
            </a:r>
            <a:r>
              <a:rPr lang="es-ES" sz="3200" dirty="0" err="1"/>
              <a:t>session</a:t>
            </a:r>
            <a:r>
              <a:rPr lang="es-ES" sz="3200" dirty="0"/>
              <a:t> (12 posters </a:t>
            </a:r>
            <a:r>
              <a:rPr lang="es-ES" sz="3200" dirty="0" err="1"/>
              <a:t>to</a:t>
            </a:r>
            <a:r>
              <a:rPr lang="es-ES" sz="3200" dirty="0"/>
              <a:t> </a:t>
            </a:r>
            <a:r>
              <a:rPr lang="es-ES" sz="3200" dirty="0" err="1"/>
              <a:t>visit</a:t>
            </a:r>
            <a:r>
              <a:rPr lang="es-ES" sz="3200" dirty="0"/>
              <a:t>)</a:t>
            </a:r>
          </a:p>
          <a:p>
            <a:pPr algn="ctr">
              <a:lnSpc>
                <a:spcPct val="150000"/>
              </a:lnSpc>
            </a:pPr>
            <a:endParaRPr lang="es-ES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490BCD-F167-4336-B56F-77AF1A564A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051" y="2565400"/>
            <a:ext cx="5910253" cy="332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C6EA3-096D-48E1-AD84-074A64F3CACC}"/>
              </a:ext>
            </a:extLst>
          </p:cNvPr>
          <p:cNvSpPr txBox="1"/>
          <p:nvPr/>
        </p:nvSpPr>
        <p:spPr>
          <a:xfrm>
            <a:off x="6617126" y="2548631"/>
            <a:ext cx="5546583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visited</a:t>
            </a:r>
            <a:endParaRPr lang="es-E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 err="1"/>
              <a:t>Interesting</a:t>
            </a:r>
            <a:r>
              <a:rPr lang="es-ES" dirty="0"/>
              <a:t> </a:t>
            </a:r>
            <a:r>
              <a:rPr lang="es-ES" dirty="0" err="1"/>
              <a:t>discussions</a:t>
            </a:r>
            <a:r>
              <a:rPr lang="en-US" dirty="0"/>
              <a:t>, that continue over </a:t>
            </a:r>
            <a:r>
              <a:rPr lang="en-US" dirty="0" err="1"/>
              <a:t>kumospace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CF110-19E3-48FB-8E10-72FF2B8A70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13" t="10565" b="10372"/>
          <a:stretch/>
        </p:blipFill>
        <p:spPr>
          <a:xfrm>
            <a:off x="6971009" y="3595108"/>
            <a:ext cx="4679241" cy="22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84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8EB40DF-5A81-404C-9C70-DE12A35AFA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14" y="207036"/>
            <a:ext cx="1389822" cy="6937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71F1E0-4CA3-432C-86F2-97CDCD638D98}"/>
              </a:ext>
            </a:extLst>
          </p:cNvPr>
          <p:cNvSpPr txBox="1"/>
          <p:nvPr/>
        </p:nvSpPr>
        <p:spPr>
          <a:xfrm>
            <a:off x="7026479" y="850771"/>
            <a:ext cx="1654044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 err="1"/>
              <a:t>Statistics</a:t>
            </a:r>
            <a:endParaRPr lang="es-ES" sz="3200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BE37B7F-A98E-4C63-B531-E9AC39BEB4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343448"/>
              </p:ext>
            </p:extLst>
          </p:nvPr>
        </p:nvGraphicFramePr>
        <p:xfrm>
          <a:off x="6659110" y="2107793"/>
          <a:ext cx="5113790" cy="342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59135CD-214C-44F0-8A57-761F66864665}"/>
              </a:ext>
            </a:extLst>
          </p:cNvPr>
          <p:cNvSpPr txBox="1"/>
          <p:nvPr/>
        </p:nvSpPr>
        <p:spPr>
          <a:xfrm>
            <a:off x="528760" y="1997999"/>
            <a:ext cx="6675941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155 </a:t>
            </a:r>
            <a:r>
              <a:rPr lang="es-ES" sz="2000" dirty="0" err="1"/>
              <a:t>registered</a:t>
            </a:r>
            <a:r>
              <a:rPr lang="es-ES" sz="2000" dirty="0"/>
              <a:t> </a:t>
            </a:r>
            <a:r>
              <a:rPr lang="es-ES" sz="2000" dirty="0" err="1"/>
              <a:t>participants</a:t>
            </a:r>
            <a:r>
              <a:rPr lang="es-ES" sz="2000" dirty="0"/>
              <a:t> in INDICO 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  85 </a:t>
            </a:r>
            <a:r>
              <a:rPr lang="es-ES" sz="2000" dirty="0" err="1"/>
              <a:t>typical</a:t>
            </a:r>
            <a:r>
              <a:rPr lang="es-ES" sz="2000" dirty="0"/>
              <a:t> </a:t>
            </a:r>
            <a:r>
              <a:rPr lang="es-ES" sz="2000" dirty="0" err="1"/>
              <a:t>attendance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plenary</a:t>
            </a:r>
            <a:r>
              <a:rPr lang="es-ES" sz="2000" dirty="0"/>
              <a:t> </a:t>
            </a:r>
            <a:r>
              <a:rPr lang="es-ES" sz="2000" dirty="0" err="1"/>
              <a:t>sessions</a:t>
            </a:r>
            <a:endParaRPr lang="es-ES" sz="2000" dirty="0"/>
          </a:p>
          <a:p>
            <a:pPr>
              <a:lnSpc>
                <a:spcPct val="150000"/>
              </a:lnSpc>
            </a:pPr>
            <a:r>
              <a:rPr lang="es-ES" sz="2000" dirty="0"/>
              <a:t>  60 </a:t>
            </a:r>
            <a:r>
              <a:rPr lang="es-ES" sz="2000" dirty="0" err="1"/>
              <a:t>typical</a:t>
            </a:r>
            <a:r>
              <a:rPr lang="es-ES" sz="2000" dirty="0"/>
              <a:t> </a:t>
            </a:r>
            <a:r>
              <a:rPr lang="es-ES" sz="2000" dirty="0" err="1"/>
              <a:t>attendance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breakout</a:t>
            </a:r>
            <a:r>
              <a:rPr lang="es-ES" sz="2000" dirty="0"/>
              <a:t> </a:t>
            </a:r>
            <a:r>
              <a:rPr lang="es-ES" sz="2000" dirty="0" err="1"/>
              <a:t>rooms</a:t>
            </a:r>
            <a:endParaRPr lang="es-ES" sz="2000" dirty="0"/>
          </a:p>
          <a:p>
            <a:pPr>
              <a:lnSpc>
                <a:spcPct val="150000"/>
              </a:lnSpc>
            </a:pPr>
            <a:endParaRPr lang="es-ES" sz="2000" dirty="0"/>
          </a:p>
          <a:p>
            <a:pPr>
              <a:lnSpc>
                <a:spcPct val="150000"/>
              </a:lnSpc>
            </a:pPr>
            <a:r>
              <a:rPr lang="es-ES" sz="2000" dirty="0"/>
              <a:t>45 </a:t>
            </a:r>
            <a:r>
              <a:rPr lang="es-ES" sz="2000" dirty="0" err="1"/>
              <a:t>different</a:t>
            </a:r>
            <a:r>
              <a:rPr lang="es-ES" sz="2000" dirty="0"/>
              <a:t> </a:t>
            </a:r>
            <a:r>
              <a:rPr lang="es-ES" sz="2000" dirty="0" err="1"/>
              <a:t>institutions</a:t>
            </a:r>
            <a:r>
              <a:rPr lang="es-ES" sz="2000" dirty="0"/>
              <a:t> </a:t>
            </a:r>
            <a:r>
              <a:rPr lang="es-ES" sz="2000" dirty="0" err="1"/>
              <a:t>represented</a:t>
            </a:r>
            <a:r>
              <a:rPr lang="es-ES" sz="2000" dirty="0"/>
              <a:t> </a:t>
            </a:r>
          </a:p>
          <a:p>
            <a:pPr>
              <a:lnSpc>
                <a:spcPct val="150000"/>
              </a:lnSpc>
            </a:pPr>
            <a:endParaRPr lang="es-ES" sz="2000" dirty="0"/>
          </a:p>
          <a:p>
            <a:pPr>
              <a:lnSpc>
                <a:spcPct val="150000"/>
              </a:lnSpc>
            </a:pPr>
            <a:r>
              <a:rPr lang="es-ES" sz="2000" dirty="0"/>
              <a:t>17 oral </a:t>
            </a:r>
            <a:r>
              <a:rPr lang="es-ES" sz="2000" dirty="0" err="1"/>
              <a:t>presentations</a:t>
            </a:r>
            <a:endParaRPr lang="es-ES" sz="2000" dirty="0"/>
          </a:p>
          <a:p>
            <a:pPr>
              <a:lnSpc>
                <a:spcPct val="150000"/>
              </a:lnSpc>
            </a:pPr>
            <a:r>
              <a:rPr lang="es-ES" sz="2000" dirty="0"/>
              <a:t>12 poster</a:t>
            </a:r>
          </a:p>
        </p:txBody>
      </p:sp>
    </p:spTree>
    <p:extLst>
      <p:ext uri="{BB962C8B-B14F-4D97-AF65-F5344CB8AC3E}">
        <p14:creationId xmlns:p14="http://schemas.microsoft.com/office/powerpoint/2010/main" val="62815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284AE6-357E-4013-A23B-DFE6898EF37E}"/>
              </a:ext>
            </a:extLst>
          </p:cNvPr>
          <p:cNvGrpSpPr/>
          <p:nvPr/>
        </p:nvGrpSpPr>
        <p:grpSpPr>
          <a:xfrm>
            <a:off x="1767345" y="6265203"/>
            <a:ext cx="8991600" cy="394384"/>
            <a:chOff x="-5864274" y="7199392"/>
            <a:chExt cx="17524398" cy="84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B00A1-3666-483F-88F6-25A7F813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5108" y="7332663"/>
              <a:ext cx="2463632" cy="573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22BDAB-A518-4B60-ACF9-5606429F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1476" y="7301901"/>
              <a:ext cx="1539770" cy="635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30636-E8E0-4C8F-8E27-A34F42AF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316" y="7231093"/>
              <a:ext cx="1123679" cy="7766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0520D3-2D19-411C-9CE5-96502FE9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91" y="7373595"/>
              <a:ext cx="2071195" cy="49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DF1828-B9C5-4DF2-8DEE-20F6525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969" y="7217752"/>
              <a:ext cx="1043155" cy="803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2EB05E-B1F0-4903-AEF5-1F8AB48E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308" y="7407546"/>
              <a:ext cx="2546177" cy="4237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7E5A26-2F7B-4873-8E97-9D8F5B8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64274" y="7199392"/>
              <a:ext cx="1828801" cy="840095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1B506B6-9CD8-440E-A12E-359E0F1EC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85" y="7334149"/>
              <a:ext cx="2096601" cy="570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A922F-653B-4399-A03C-83076A781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48" cy="1734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FD52C-EBCA-45BD-9554-EA4A32624B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14" y="215425"/>
            <a:ext cx="1389822" cy="693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AC5E0-31EF-46D3-83FB-A30E6ED3B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4856" y="2642051"/>
            <a:ext cx="1137670" cy="1137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12B258-77AD-4ACF-BBB8-EC9A1886AD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7358" y="3965959"/>
            <a:ext cx="1137670" cy="11376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6171A8-91BE-4B9A-8490-FDB503A76124}"/>
              </a:ext>
            </a:extLst>
          </p:cNvPr>
          <p:cNvSpPr txBox="1"/>
          <p:nvPr/>
        </p:nvSpPr>
        <p:spPr>
          <a:xfrm>
            <a:off x="728867" y="2451988"/>
            <a:ext cx="4110612" cy="308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/>
              <a:t>LOC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/>
              <a:t>Speakers</a:t>
            </a:r>
            <a:r>
              <a:rPr lang="es-ES" sz="2200" dirty="0"/>
              <a:t> and Poster </a:t>
            </a:r>
            <a:r>
              <a:rPr lang="es-ES" sz="2200" dirty="0" err="1"/>
              <a:t>Presenters</a:t>
            </a:r>
            <a:endParaRPr lang="es-ES" sz="22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/>
              <a:t>Chairs</a:t>
            </a:r>
            <a:r>
              <a:rPr lang="es-ES" sz="2200" dirty="0"/>
              <a:t> and </a:t>
            </a:r>
            <a:r>
              <a:rPr lang="es-ES" sz="2200" dirty="0" err="1"/>
              <a:t>Moderators</a:t>
            </a:r>
            <a:endParaRPr lang="es-ES" sz="22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/>
              <a:t>IPC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/>
              <a:t>Sponsors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/>
              <a:t>You</a:t>
            </a:r>
            <a:r>
              <a:rPr lang="es-ES" sz="2200" dirty="0"/>
              <a:t>,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audience</a:t>
            </a:r>
            <a:endParaRPr lang="en-US" sz="2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F50488-B4BD-408D-8B9D-846988814369}"/>
              </a:ext>
            </a:extLst>
          </p:cNvPr>
          <p:cNvSpPr txBox="1"/>
          <p:nvPr/>
        </p:nvSpPr>
        <p:spPr>
          <a:xfrm>
            <a:off x="6353637" y="850771"/>
            <a:ext cx="2999732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dirty="0" err="1"/>
              <a:t>Special</a:t>
            </a:r>
            <a:r>
              <a:rPr lang="es-ES" sz="3200" dirty="0"/>
              <a:t> </a:t>
            </a:r>
            <a:r>
              <a:rPr lang="es-ES" sz="3200" dirty="0" err="1"/>
              <a:t>thanks</a:t>
            </a:r>
            <a:r>
              <a:rPr lang="es-ES" sz="3200" dirty="0"/>
              <a:t> </a:t>
            </a:r>
            <a:r>
              <a:rPr lang="es-ES" sz="3200" dirty="0" err="1"/>
              <a:t>to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7775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332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Montserrat Pont Montaner</dc:creator>
  <cp:lastModifiedBy>Montserrat Pont Montaner</cp:lastModifiedBy>
  <cp:revision>18</cp:revision>
  <dcterms:created xsi:type="dcterms:W3CDTF">2021-10-08T07:27:37Z</dcterms:created>
  <dcterms:modified xsi:type="dcterms:W3CDTF">2021-10-08T13:24:25Z</dcterms:modified>
</cp:coreProperties>
</file>